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nav Pandey" initials="AP" lastIdx="1" clrIdx="0">
    <p:extLst>
      <p:ext uri="{19B8F6BF-5375-455C-9EA6-DF929625EA0E}">
        <p15:presenceInfo xmlns:p15="http://schemas.microsoft.com/office/powerpoint/2012/main" userId="a0090c3b87f65a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06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A4A5-4FC1-4195-BE8B-05ED23BE0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4B9C6-8E59-4230-A426-8CB06ECC9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7B51-DEE9-4217-B357-150DBEA1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CC6C-8B6A-49AF-AE6A-0666D82E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E469-6BDC-4DAB-9352-F9BFFDC4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7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B1D3-BA9B-43F3-8992-FD60337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644B2-D236-4DDB-A78C-165CE549E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58B0-F196-4347-BB80-C825CDD0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000A-C49E-4CD8-8F69-9E96DEE4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F13A-5D51-4A0D-8C44-85334202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78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11CD5-2420-401F-BA26-10E6F0C43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3B1C5-7B15-441D-85ED-A75BCD35F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CD2F-A662-4F5C-B9A9-A94C6607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7D21-51CC-481F-8C02-CE354C6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544F-3892-4D02-9125-FA1AFA2D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99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9253-A8EF-4C6E-B2A0-12DE2C0C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163F2-B7EB-45A9-8EB3-554B0038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230B-06E7-4E33-8407-52F2004A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F78D-25A1-408B-962E-AA214215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E3EB-1272-433D-9BBD-2D2A22A2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59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B6B5-8A77-48AE-9C9F-BEA58630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C96E-5D06-4B49-B220-4CD8E4A7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CD51-C61D-4AC7-818A-119C44CD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AD114-153F-46DE-AD52-C9315126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C36B-E9E3-4B5C-AB47-63FB93FA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68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79DB-2E6C-4A4E-9B4F-72E90F93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BD04-7EA0-452F-92FA-820DB3C1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A990-327B-448A-88EF-B7D5DC2A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A4986-01CA-4A42-B33F-75C0DDA6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73CA-6F7C-4189-9268-D8CF66B7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FFD1F-FC8D-4290-82A8-75D2C8F9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46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CC14-1690-448C-80D7-BFB646EE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0C00-9D64-4C29-8C57-4B7566D0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E7452-E3E0-450E-B8EB-DEDD34E7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61F8D-9556-4720-A578-C48DB6EE1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56362-E2EA-48C0-A0D3-4131F5F57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B4928-D198-4DE0-ACDF-73BB8323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A421C-A3F3-48E7-98A2-B8C8E6CA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2C4C5-33E4-4DD4-8CCC-E994E8EA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48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A854-D45A-4E16-B97A-A4B7E3A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5B6F-2B58-4E14-9A27-1FB723ED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2A3DD-3C90-4090-B2D0-C5BC7E17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FEB2E-0C77-4173-B90C-9DB038C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73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503AF-B287-4352-9ADB-DB1C503F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B83F4-81CE-48FB-BB17-1904BB05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DE923-979E-4B36-BD6C-CE182E76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45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1800-C696-46C5-ACE2-A4830A63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B0C8-029F-4C95-9897-8D3B7918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CEF14-2DEA-45F1-A868-FC839815D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9F1B1-C55C-43E0-A99D-7A97513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3ED6B-362A-4942-809D-58B02770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28BF-6181-4792-B60B-901541D8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DD2D-9A35-4633-B2DB-C03680F8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03F8C-E49C-4961-809C-F100735BF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ACC79-7D08-4B61-8743-421D2624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CD0FC-28EF-46E5-B89B-651A602B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04F81-628F-4D04-9C1F-F76A5F35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731A4-5A01-4384-A4CE-87B786A9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97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4EF0A-6492-40CD-9338-617D44C1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6A863-36B6-4CFF-9869-456A7D81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F483-BBF9-426F-A329-31D045A1C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AE187-DBE3-4467-8D05-F63F027EC1A1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B75D-241E-4FC2-BF7F-23D5EFEC3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C7954-0F52-48CD-B3A2-B25EE5AFF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DA0F-29D6-4C13-920E-B0CF31068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7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atwe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52BB-7219-4122-83D5-00F3D62F8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COMP4560 - Advanced Computing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C07D2-E88F-4B41-A7B8-2102BDD46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/>
              <a:t>Presentation by Abhinav Pandey</a:t>
            </a:r>
          </a:p>
          <a:p>
            <a:endParaRPr lang="en-AU" dirty="0"/>
          </a:p>
          <a:p>
            <a:pPr algn="l"/>
            <a:r>
              <a:rPr lang="en-AU" dirty="0"/>
              <a:t>Supervised by – Prof. Nick </a:t>
            </a:r>
            <a:r>
              <a:rPr lang="en-AU" dirty="0" err="1"/>
              <a:t>Birbilis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24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D8B2-102C-4337-9FF7-75D82911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Researcher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9BCB-AB45-4B1A-8383-1417C2F1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Name – Abhinav Pandey</a:t>
            </a:r>
          </a:p>
          <a:p>
            <a:r>
              <a:rPr lang="en-AU" dirty="0"/>
              <a:t>Degree – Bachelor’s of Advanced Computing (Hons.)</a:t>
            </a:r>
          </a:p>
          <a:p>
            <a:r>
              <a:rPr lang="en-AU" dirty="0"/>
              <a:t>Specialisation –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110845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3CEE-E16B-45D7-B042-4B95DCCD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About the Project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0ADC-9981-4279-8384-061ED3B6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Title</a:t>
            </a:r>
            <a:r>
              <a:rPr lang="en-AU" dirty="0"/>
              <a:t> – </a:t>
            </a:r>
            <a:r>
              <a:rPr lang="en-AU" i="1" dirty="0"/>
              <a:t>Developing advanced copper alloys using Machine Learning and/or Deep Learning</a:t>
            </a:r>
          </a:p>
          <a:p>
            <a:endParaRPr lang="en-AU" dirty="0"/>
          </a:p>
          <a:p>
            <a:r>
              <a:rPr lang="en-AU" b="1" dirty="0"/>
              <a:t>AIM</a:t>
            </a:r>
            <a:r>
              <a:rPr lang="en-AU" dirty="0"/>
              <a:t> – Use machine learning to speed up the process of alloy development. This project specifically hopes to attain advanced copper alloys with higher </a:t>
            </a:r>
            <a:r>
              <a:rPr lang="en-AU" b="1" dirty="0"/>
              <a:t>Tensile Strength </a:t>
            </a:r>
            <a:r>
              <a:rPr lang="en-AU" dirty="0"/>
              <a:t>and </a:t>
            </a:r>
            <a:r>
              <a:rPr lang="en-AU" b="1" dirty="0"/>
              <a:t>Thermal Conductivity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Motivation? </a:t>
            </a:r>
          </a:p>
          <a:p>
            <a:pPr lvl="1"/>
            <a:r>
              <a:rPr lang="en-AU" dirty="0"/>
              <a:t>The prevalent </a:t>
            </a:r>
            <a:r>
              <a:rPr lang="en-AU" i="1" dirty="0"/>
              <a:t>trial-and-error </a:t>
            </a:r>
            <a:r>
              <a:rPr lang="en-AU" dirty="0"/>
              <a:t>approach is </a:t>
            </a:r>
            <a:r>
              <a:rPr lang="en-AU" b="1" dirty="0">
                <a:solidFill>
                  <a:srgbClr val="FF0000"/>
                </a:solidFill>
              </a:rPr>
              <a:t>time consuming.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E383-2897-4F0B-AB7E-5FC8FF04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Pipeline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A7FF04D-56A1-451A-9243-CC0A9A26B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3" y="2334611"/>
            <a:ext cx="10515600" cy="26156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A1D46-A310-4FAF-9DF6-9B7093F0B4C0}"/>
              </a:ext>
            </a:extLst>
          </p:cNvPr>
          <p:cNvSpPr/>
          <p:nvPr/>
        </p:nvSpPr>
        <p:spPr>
          <a:xfrm>
            <a:off x="10344728" y="4137890"/>
            <a:ext cx="763327" cy="142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0AB72-A10C-4EBE-8D0A-A91B5823D726}"/>
              </a:ext>
            </a:extLst>
          </p:cNvPr>
          <p:cNvSpPr txBox="1"/>
          <p:nvPr/>
        </p:nvSpPr>
        <p:spPr>
          <a:xfrm>
            <a:off x="10351512" y="4121473"/>
            <a:ext cx="870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Evaluation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D87328-EA14-453F-9F43-B7AB22C33EB2}"/>
              </a:ext>
            </a:extLst>
          </p:cNvPr>
          <p:cNvCxnSpPr/>
          <p:nvPr/>
        </p:nvCxnSpPr>
        <p:spPr>
          <a:xfrm flipV="1">
            <a:off x="4858327" y="4655127"/>
            <a:ext cx="1579418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12209E2B-A4FB-4CF1-8A78-EC6AAB273B10}"/>
              </a:ext>
            </a:extLst>
          </p:cNvPr>
          <p:cNvSpPr/>
          <p:nvPr/>
        </p:nvSpPr>
        <p:spPr>
          <a:xfrm flipH="1">
            <a:off x="4193308" y="3008048"/>
            <a:ext cx="6363855" cy="4433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93E16-782D-4557-B85F-4179FEC1FD3F}"/>
              </a:ext>
            </a:extLst>
          </p:cNvPr>
          <p:cNvSpPr txBox="1"/>
          <p:nvPr/>
        </p:nvSpPr>
        <p:spPr>
          <a:xfrm>
            <a:off x="3453263" y="6096000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Current State of the Project (in 2</a:t>
            </a:r>
            <a:r>
              <a:rPr lang="en-AU" baseline="30000" dirty="0"/>
              <a:t>nd</a:t>
            </a:r>
            <a:r>
              <a:rPr lang="en-AU" dirty="0"/>
              <a:t> iteration)</a:t>
            </a:r>
          </a:p>
        </p:txBody>
      </p:sp>
    </p:spTree>
    <p:extLst>
      <p:ext uri="{BB962C8B-B14F-4D97-AF65-F5344CB8AC3E}">
        <p14:creationId xmlns:p14="http://schemas.microsoft.com/office/powerpoint/2010/main" val="1226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5AFE-F984-40A2-9A4E-873F1D30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Data Acquisition and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80F13-FAAE-4F97-B891-6F5E89EF9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/>
                  <a:t>The data for this project has been compiled from multiple sources –</a:t>
                </a:r>
              </a:p>
              <a:p>
                <a:pPr lvl="1"/>
                <a:r>
                  <a:rPr lang="en-AU" dirty="0"/>
                  <a:t>Scraped data from the web (</a:t>
                </a:r>
                <a:r>
                  <a:rPr lang="en-AU" dirty="0">
                    <a:hlinkClick r:id="rId2"/>
                  </a:rPr>
                  <a:t>http://www.matweb.com/</a:t>
                </a:r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Published research papers</a:t>
                </a:r>
              </a:p>
              <a:p>
                <a:pPr lvl="1"/>
                <a:r>
                  <a:rPr lang="en-AU" dirty="0"/>
                  <a:t>CES – </a:t>
                </a:r>
                <a:r>
                  <a:rPr lang="en-AU" dirty="0" err="1"/>
                  <a:t>EduPack</a:t>
                </a:r>
                <a:endParaRPr lang="en-AU" dirty="0"/>
              </a:p>
              <a:p>
                <a:pPr marL="457200" lvl="1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Each observation in the data represents a single alloy and contains the following information 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dirty="0"/>
                  <a:t>Percentage composition of metals/elements (Pb, Zn, Mn, etc.)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dirty="0"/>
                  <a:t>Tensile Strength (in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dirty="0"/>
                  <a:t>Thermal Conductivity (in BTU/(</a:t>
                </a:r>
                <a:r>
                  <a:rPr lang="en-AU" dirty="0" err="1"/>
                  <a:t>h⋅ft</a:t>
                </a:r>
                <a:r>
                  <a:rPr lang="en-AU" dirty="0"/>
                  <a:t>⋅°F) at 68°F)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dirty="0"/>
                  <a:t>And other application based features like Alloy Type (Hard, Annealed, etc.)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80F13-FAAE-4F97-B891-6F5E89EF9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3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1362E-4699-426B-8D02-4F7CE6DA9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1" y="1090549"/>
            <a:ext cx="5581001" cy="4278755"/>
            <a:chOff x="6169039" y="142050"/>
            <a:chExt cx="5581001" cy="42787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FB93E7-8C93-4FE1-953B-9F55FCCE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820162" y="-509073"/>
              <a:ext cx="4278755" cy="5581001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60422C-70D6-488F-8CE4-C3299AD79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902139" y="-425197"/>
              <a:ext cx="4114800" cy="5413248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747C65-5EC4-4E7D-9FCD-FA1F8471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06" y="1432731"/>
            <a:ext cx="4779647" cy="1240208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chemeClr val="bg1"/>
                </a:solidFill>
              </a:rPr>
              <a:t>2.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8DA-456D-4474-82B9-D452D02A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48" y="2754916"/>
            <a:ext cx="4778006" cy="22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300" dirty="0">
                <a:solidFill>
                  <a:schemeClr val="bg1"/>
                </a:solidFill>
              </a:rPr>
              <a:t>This stage involved data cleaning and pre-processing to make the data suitable for modelling.</a:t>
            </a:r>
          </a:p>
          <a:p>
            <a:pPr marL="0" indent="0">
              <a:buNone/>
            </a:pPr>
            <a:endParaRPr lang="en-AU" sz="1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1300" dirty="0">
                <a:solidFill>
                  <a:schemeClr val="bg1"/>
                </a:solidFill>
              </a:rPr>
              <a:t>Steps taken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1300" dirty="0">
                <a:solidFill>
                  <a:schemeClr val="bg1"/>
                </a:solidFill>
              </a:rPr>
              <a:t>Removing duplicate alloy observations (to help avoid bias)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1300" dirty="0">
                <a:solidFill>
                  <a:schemeClr val="bg1"/>
                </a:solidFill>
              </a:rPr>
              <a:t>Filtering out special characters and whitespaces from numerical observations (e.g. ‘Å97  ’  </a:t>
            </a:r>
            <a:r>
              <a:rPr lang="en-AU" sz="1300" dirty="0">
                <a:solidFill>
                  <a:schemeClr val="bg1"/>
                </a:solidFill>
                <a:sym typeface="Wingdings" panose="05000000000000000000" pitchFamily="2" charset="2"/>
              </a:rPr>
              <a:t>   97</a:t>
            </a:r>
            <a:r>
              <a:rPr lang="en-AU" sz="1300" dirty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1300" dirty="0">
                <a:solidFill>
                  <a:schemeClr val="bg1"/>
                </a:solidFill>
              </a:rPr>
              <a:t>Normalizing percentage composition features.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A415E-7B3E-459E-A0D5-A40532B4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39" y="1090547"/>
            <a:ext cx="1722198" cy="427875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F07A0A8-54E5-429A-9102-235F900A0A28}"/>
              </a:ext>
            </a:extLst>
          </p:cNvPr>
          <p:cNvSpPr/>
          <p:nvPr/>
        </p:nvSpPr>
        <p:spPr>
          <a:xfrm>
            <a:off x="8987692" y="2891692"/>
            <a:ext cx="828431" cy="33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6108-B5F4-442F-9EBF-2F0B73665B16}"/>
              </a:ext>
            </a:extLst>
          </p:cNvPr>
          <p:cNvSpPr txBox="1"/>
          <p:nvPr/>
        </p:nvSpPr>
        <p:spPr>
          <a:xfrm>
            <a:off x="6839439" y="687754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Before Normalising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6B06E-B7DB-4205-9602-75FBABFF334A}"/>
              </a:ext>
            </a:extLst>
          </p:cNvPr>
          <p:cNvSpPr txBox="1"/>
          <p:nvPr/>
        </p:nvSpPr>
        <p:spPr>
          <a:xfrm>
            <a:off x="9816123" y="687754"/>
            <a:ext cx="18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After Normalising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FE408-ABB0-4692-95CE-44036AA7C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533" y="1129622"/>
            <a:ext cx="968130" cy="42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6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278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COMP4560 - Advanced Computing Project</vt:lpstr>
      <vt:lpstr>About the Researcher</vt:lpstr>
      <vt:lpstr>About the Project </vt:lpstr>
      <vt:lpstr>Project Pipeline</vt:lpstr>
      <vt:lpstr>1. Data Acquisition and Description</vt:lpstr>
      <vt:lpstr>2. Data Preparation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COMP4560 - Advanced Computing Project</dc:title>
  <dc:creator>Abhinav Pandey</dc:creator>
  <cp:lastModifiedBy>Abhinav Pandey</cp:lastModifiedBy>
  <cp:revision>3</cp:revision>
  <dcterms:created xsi:type="dcterms:W3CDTF">2020-03-30T00:31:32Z</dcterms:created>
  <dcterms:modified xsi:type="dcterms:W3CDTF">2020-03-30T21:53:20Z</dcterms:modified>
</cp:coreProperties>
</file>