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98" r:id="rId2"/>
    <p:sldId id="299" r:id="rId3"/>
    <p:sldId id="300" r:id="rId4"/>
    <p:sldId id="302" r:id="rId5"/>
    <p:sldId id="301" r:id="rId6"/>
    <p:sldId id="303" r:id="rId7"/>
    <p:sldId id="304"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0">
          <p15:clr>
            <a:srgbClr val="A4A3A4"/>
          </p15:clr>
        </p15:guide>
        <p15:guide id="2" orient="horz" pos="4132">
          <p15:clr>
            <a:srgbClr val="A4A3A4"/>
          </p15:clr>
        </p15:guide>
        <p15:guide id="3" orient="horz" pos="4319">
          <p15:clr>
            <a:srgbClr val="A4A3A4"/>
          </p15:clr>
        </p15:guide>
        <p15:guide id="4" pos="55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FBFBF"/>
    <a:srgbClr val="898D9E"/>
    <a:srgbClr val="000000"/>
    <a:srgbClr val="002663"/>
    <a:srgbClr val="03347B"/>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0" autoAdjust="0"/>
    <p:restoredTop sz="94526" autoAdjust="0"/>
  </p:normalViewPr>
  <p:slideViewPr>
    <p:cSldViewPr snapToGrid="0" showGuides="1">
      <p:cViewPr varScale="1">
        <p:scale>
          <a:sx n="74" d="100"/>
          <a:sy n="74" d="100"/>
        </p:scale>
        <p:origin x="1518" y="54"/>
      </p:cViewPr>
      <p:guideLst>
        <p:guide orient="horz" pos="390"/>
        <p:guide orient="horz" pos="4132"/>
        <p:guide orient="horz" pos="4319"/>
        <p:guide pos="55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54" d="100"/>
          <a:sy n="54" d="100"/>
        </p:scale>
        <p:origin x="-267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EFB75E7-DF40-4048-8ABE-5CC6808D8EB4}" type="datetime5">
              <a:rPr lang="en-US" smtClean="0"/>
              <a:pPr>
                <a:defRPr/>
              </a:pPr>
              <a:t>27-Oct-16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33147864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0D6BE32F-8CCC-4C05-968B-B0DDC2B085D1}" type="datetime5">
              <a:rPr lang="en-US" smtClean="0"/>
              <a:pPr>
                <a:defRPr/>
              </a:pPr>
              <a:t>27-Oct-16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2061744859"/>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IM Template: Title Slide">
    <p:spTree>
      <p:nvGrpSpPr>
        <p:cNvPr id="1" name=""/>
        <p:cNvGrpSpPr/>
        <p:nvPr/>
      </p:nvGrpSpPr>
      <p:grpSpPr>
        <a:xfrm>
          <a:off x="0" y="0"/>
          <a:ext cx="0" cy="0"/>
          <a:chOff x="0" y="0"/>
          <a:chExt cx="0" cy="0"/>
        </a:xfrm>
      </p:grpSpPr>
      <p:pic>
        <p:nvPicPr>
          <p:cNvPr id="9" name="Picture 8" descr="PPT_enterprise_cover_wocopy2.jpg"/>
          <p:cNvPicPr>
            <a:picLocks noChangeAspect="1"/>
          </p:cNvPicPr>
          <p:nvPr userDrawn="1"/>
        </p:nvPicPr>
        <p:blipFill>
          <a:blip r:embed="rId2"/>
          <a:srcRect b="32222"/>
          <a:stretch>
            <a:fillRect/>
          </a:stretch>
        </p:blipFill>
        <p:spPr bwMode="gray">
          <a:xfrm>
            <a:off x="0" y="0"/>
            <a:ext cx="9144000" cy="4648200"/>
          </a:xfrm>
          <a:prstGeom prst="rect">
            <a:avLst/>
          </a:prstGeom>
        </p:spPr>
      </p:pic>
      <p:sp>
        <p:nvSpPr>
          <p:cNvPr id="2" name="Title 1"/>
          <p:cNvSpPr>
            <a:spLocks noGrp="1"/>
          </p:cNvSpPr>
          <p:nvPr>
            <p:ph type="ctrTitle"/>
          </p:nvPr>
        </p:nvSpPr>
        <p:spPr bwMode="white">
          <a:xfrm>
            <a:off x="648603" y="2035575"/>
            <a:ext cx="8092171" cy="599109"/>
          </a:xfrm>
        </p:spPr>
        <p:txBody>
          <a:bodyPr>
            <a:noAutofit/>
          </a:bodyPr>
          <a:lstStyle>
            <a:lvl1pPr algn="l">
              <a:defRPr sz="3000" b="1" i="0" cap="none">
                <a:solidFill>
                  <a:srgbClr val="FFFFFF"/>
                </a:solidFill>
                <a:latin typeface="+mn-lt"/>
                <a:cs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bwMode="white">
          <a:xfrm>
            <a:off x="644371" y="3033637"/>
            <a:ext cx="8096404" cy="291949"/>
          </a:xfrm>
        </p:spPr>
        <p:txBody>
          <a:bodyPr anchor="t">
            <a:normAutofit/>
          </a:bodyPr>
          <a:lstStyle>
            <a:lvl1pPr marL="0" indent="0" algn="l">
              <a:spcBef>
                <a:spcPts val="0"/>
              </a:spcBef>
              <a:spcAft>
                <a:spcPts val="0"/>
              </a:spcAft>
              <a:buNone/>
              <a:defRPr sz="1600" b="1" i="0" baseline="0">
                <a:solidFill>
                  <a:srgbClr val="FFFFFF"/>
                </a:solidFill>
                <a:effectLst>
                  <a:outerShdw blurRad="38100" dist="38100" dir="2700000" algn="tl">
                    <a:srgbClr val="000000">
                      <a:alpha val="43137"/>
                    </a:srgbClr>
                  </a:outerShdw>
                </a:effectLst>
                <a:latin typeface="+mn-lt"/>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&lt;Team name – Optional&gt;</a:t>
            </a:r>
            <a:br>
              <a:rPr lang="en-US" dirty="0" smtClean="0"/>
            </a:br>
            <a:r>
              <a:rPr lang="en-US" dirty="0" smtClean="0"/>
              <a:t/>
            </a:r>
            <a:br>
              <a:rPr lang="en-US" dirty="0" smtClean="0"/>
            </a:br>
            <a:endParaRPr lang="en-US" dirty="0"/>
          </a:p>
        </p:txBody>
      </p:sp>
      <p:sp>
        <p:nvSpPr>
          <p:cNvPr id="13" name="Date Placeholder 12"/>
          <p:cNvSpPr>
            <a:spLocks noGrp="1"/>
          </p:cNvSpPr>
          <p:nvPr>
            <p:ph type="dt" sz="half" idx="10"/>
          </p:nvPr>
        </p:nvSpPr>
        <p:spPr>
          <a:xfrm>
            <a:off x="857703" y="6492875"/>
            <a:ext cx="2133600" cy="365125"/>
          </a:xfrm>
        </p:spPr>
        <p:txBody>
          <a:bodyPr anchor="b"/>
          <a:lstStyle>
            <a:lvl1pPr>
              <a:defRPr>
                <a:latin typeface="+mn-lt"/>
                <a:cs typeface="Calibri" pitchFamily="34" charset="0"/>
              </a:defRPr>
            </a:lvl1pPr>
          </a:lstStyle>
          <a:p>
            <a:fld id="{70E20238-AA2B-468F-9763-BC53233998CA}" type="datetime5">
              <a:rPr lang="en-US" smtClean="0"/>
              <a:pPr/>
              <a:t>27-Oct-16</a:t>
            </a:fld>
            <a:endParaRPr lang="en-US" dirty="0"/>
          </a:p>
        </p:txBody>
      </p:sp>
      <p:sp>
        <p:nvSpPr>
          <p:cNvPr id="15" name="Footer Placeholder 14"/>
          <p:cNvSpPr>
            <a:spLocks noGrp="1"/>
          </p:cNvSpPr>
          <p:nvPr>
            <p:ph type="ftr" sz="quarter" idx="12"/>
          </p:nvPr>
        </p:nvSpPr>
        <p:spPr>
          <a:xfrm>
            <a:off x="3141889" y="6492875"/>
            <a:ext cx="2895600" cy="365125"/>
          </a:xfrm>
        </p:spPr>
        <p:txBody>
          <a:bodyPr anchor="b"/>
          <a:lstStyle>
            <a:lvl1pPr algn="ctr">
              <a:defRPr>
                <a:latin typeface="+mn-lt"/>
                <a:cs typeface="Calibri" pitchFamily="34" charset="0"/>
              </a:defRPr>
            </a:lvl1pPr>
          </a:lstStyle>
          <a:p>
            <a:endParaRPr lang="en-US" dirty="0"/>
          </a:p>
        </p:txBody>
      </p:sp>
      <p:sp>
        <p:nvSpPr>
          <p:cNvPr id="14" name="Slide Number Placeholder 13"/>
          <p:cNvSpPr>
            <a:spLocks noGrp="1"/>
          </p:cNvSpPr>
          <p:nvPr>
            <p:ph type="sldNum" sz="quarter" idx="11"/>
          </p:nvPr>
        </p:nvSpPr>
        <p:spPr/>
        <p:txBody>
          <a:bodyPr/>
          <a:lstStyle>
            <a:lvl1pPr>
              <a:defRPr>
                <a:latin typeface="+mn-lt"/>
                <a:cs typeface="Calibri" pitchFamily="34" charset="0"/>
              </a:defRPr>
            </a:lvl1pPr>
          </a:lstStyle>
          <a:p>
            <a:pPr>
              <a:defRPr/>
            </a:pPr>
            <a:fld id="{920384AA-0A71-E644-AEED-65CD2253F2C8}" type="slidenum">
              <a:rPr lang="en-US" smtClean="0"/>
              <a:pPr>
                <a:defRPr/>
              </a:pPr>
              <a:t>‹#›</a:t>
            </a:fld>
            <a:endParaRPr lang="en-US" dirty="0"/>
          </a:p>
        </p:txBody>
      </p:sp>
      <p:pic>
        <p:nvPicPr>
          <p:cNvPr id="12" name="Picture 3" descr="I:\Groups8\EXEC\RIM\Universal Files\RIM Logo\RIM Logo Suite\RIM Logo Suite\RIM + Bluebox\Digital\RIM+Bluebox_RGB.png"/>
          <p:cNvPicPr>
            <a:picLocks noChangeAspect="1" noChangeArrowheads="1"/>
          </p:cNvPicPr>
          <p:nvPr userDrawn="1"/>
        </p:nvPicPr>
        <p:blipFill>
          <a:blip r:embed="rId3"/>
          <a:srcRect r="73930"/>
          <a:stretch>
            <a:fillRect/>
          </a:stretch>
        </p:blipFill>
        <p:spPr bwMode="auto">
          <a:xfrm>
            <a:off x="7815941" y="6274389"/>
            <a:ext cx="729345" cy="583611"/>
          </a:xfrm>
          <a:prstGeom prst="rect">
            <a:avLst/>
          </a:prstGeom>
          <a:noFill/>
        </p:spPr>
      </p:pic>
      <p:sp>
        <p:nvSpPr>
          <p:cNvPr id="10" name="TextBox 9"/>
          <p:cNvSpPr txBox="1"/>
          <p:nvPr userDrawn="1"/>
        </p:nvSpPr>
        <p:spPr>
          <a:xfrm>
            <a:off x="381002" y="6611779"/>
            <a:ext cx="914400" cy="246221"/>
          </a:xfrm>
          <a:prstGeom prst="rect">
            <a:avLst/>
          </a:prstGeom>
          <a:noFill/>
        </p:spPr>
        <p:txBody>
          <a:bodyPr wrap="square" rtlCol="0">
            <a:spAutoFit/>
          </a:bodyPr>
          <a:lstStyle/>
          <a:p>
            <a:r>
              <a:rPr lang="en-US" sz="1000" kern="1200" dirty="0" smtClean="0">
                <a:solidFill>
                  <a:srgbClr val="898D9E"/>
                </a:solidFill>
                <a:latin typeface="+mn-lt"/>
                <a:ea typeface="+mn-ea"/>
                <a:cs typeface="Calibri" pitchFamily="34" charset="0"/>
              </a:rPr>
              <a:t>Printed:</a:t>
            </a:r>
          </a:p>
        </p:txBody>
      </p:sp>
    </p:spTree>
  </p:cSld>
  <p:clrMapOvr>
    <a:masterClrMapping/>
  </p:clrMapOvr>
  <p:transition spd="slow"/>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M Template: Content Slide w/ bullets">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bwMode="gray">
          <a:xfrm>
            <a:off x="8006740" y="6518803"/>
            <a:ext cx="789202" cy="352653"/>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D9E"/>
                </a:solidFill>
                <a:latin typeface="+mn-lt"/>
                <a:ea typeface="Calibri" pitchFamily="34" charset="0"/>
                <a:cs typeface="Calibri" pitchFamily="34" charset="0"/>
              </a:defRPr>
            </a:lvl1pPr>
          </a:lstStyle>
          <a:p>
            <a:pPr>
              <a:defRPr/>
            </a:pPr>
            <a:fld id="{920384AA-0A71-E644-AEED-65CD2253F2C8}" type="slidenum">
              <a:rPr lang="en-US" smtClean="0"/>
              <a:pPr>
                <a:defRPr/>
              </a:pPr>
              <a:t>‹#›</a:t>
            </a:fld>
            <a:endParaRPr lang="en-US" dirty="0"/>
          </a:p>
        </p:txBody>
      </p:sp>
      <p:sp>
        <p:nvSpPr>
          <p:cNvPr id="14" name="Date Placeholder 7"/>
          <p:cNvSpPr>
            <a:spLocks noGrp="1"/>
          </p:cNvSpPr>
          <p:nvPr>
            <p:ph type="dt" sz="half" idx="2"/>
          </p:nvPr>
        </p:nvSpPr>
        <p:spPr>
          <a:xfrm>
            <a:off x="879475" y="6537780"/>
            <a:ext cx="2133600" cy="365125"/>
          </a:xfrm>
          <a:prstGeom prst="rect">
            <a:avLst/>
          </a:prstGeom>
        </p:spPr>
        <p:txBody>
          <a:bodyPr vert="horz" lIns="91440" tIns="45720" rIns="91440" bIns="45720" rtlCol="0" anchor="b"/>
          <a:lstStyle>
            <a:lvl1pPr algn="l">
              <a:defRPr sz="1000">
                <a:solidFill>
                  <a:srgbClr val="898D9E"/>
                </a:solidFill>
                <a:latin typeface="+mn-lt"/>
                <a:cs typeface="Calibri" pitchFamily="34" charset="0"/>
              </a:defRPr>
            </a:lvl1pPr>
          </a:lstStyle>
          <a:p>
            <a:fld id="{56E4458C-8F27-4970-94AE-4F17723D7452}" type="datetime5">
              <a:rPr lang="en-US" smtClean="0"/>
              <a:t>27-Oct-16</a:t>
            </a:fld>
            <a:endParaRPr lang="en-US" dirty="0"/>
          </a:p>
        </p:txBody>
      </p:sp>
      <p:sp>
        <p:nvSpPr>
          <p:cNvPr id="15" name="Footer Placeholder 8"/>
          <p:cNvSpPr>
            <a:spLocks noGrp="1"/>
          </p:cNvSpPr>
          <p:nvPr>
            <p:ph type="ftr" sz="quarter" idx="3"/>
          </p:nvPr>
        </p:nvSpPr>
        <p:spPr>
          <a:xfrm>
            <a:off x="385766" y="6511170"/>
            <a:ext cx="2895600" cy="365125"/>
          </a:xfrm>
          <a:prstGeom prst="rect">
            <a:avLst/>
          </a:prstGeom>
        </p:spPr>
        <p:txBody>
          <a:bodyPr vert="horz" lIns="91440" tIns="45720" rIns="91440" bIns="45720" rtlCol="0" anchor="t"/>
          <a:lstStyle>
            <a:lvl1pPr algn="l">
              <a:defRPr sz="1000">
                <a:solidFill>
                  <a:srgbClr val="898D9E"/>
                </a:solidFill>
                <a:latin typeface="+mn-lt"/>
                <a:cs typeface="Calibri" pitchFamily="34" charset="0"/>
              </a:defRPr>
            </a:lvl1pPr>
          </a:lstStyle>
          <a:p>
            <a:endParaRPr lang="en-US" dirty="0"/>
          </a:p>
        </p:txBody>
      </p:sp>
      <p:sp>
        <p:nvSpPr>
          <p:cNvPr id="17" name="Content Placeholder 16"/>
          <p:cNvSpPr>
            <a:spLocks noGrp="1"/>
          </p:cNvSpPr>
          <p:nvPr>
            <p:ph sz="quarter" idx="10"/>
          </p:nvPr>
        </p:nvSpPr>
        <p:spPr>
          <a:xfrm>
            <a:off x="384047" y="941831"/>
            <a:ext cx="8356728" cy="5247832"/>
          </a:xfr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defTabSz="457200" rtl="0" eaLnBrk="1" fontAlgn="base" hangingPunct="1">
              <a:lnSpc>
                <a:spcPct val="100000"/>
              </a:lnSpc>
              <a:spcBef>
                <a:spcPts val="300"/>
              </a:spcBef>
              <a:spcAft>
                <a:spcPts val="300"/>
              </a:spcAft>
              <a:defRPr lang="en-US" sz="1800" kern="1200" dirty="0" smtClean="0">
                <a:solidFill>
                  <a:srgbClr val="000000"/>
                </a:solidFill>
                <a:latin typeface="+mn-lt"/>
                <a:ea typeface="Calibri" pitchFamily="34" charset="0"/>
                <a:cs typeface="Calibri" pitchFamily="34" charset="0"/>
              </a:defRPr>
            </a:lvl1pPr>
            <a:lvl2pPr marL="573088" indent="-228600" algn="l" defTabSz="457200" rtl="0" eaLnBrk="1" fontAlgn="base" hangingPunct="1">
              <a:lnSpc>
                <a:spcPct val="100000"/>
              </a:lnSpc>
              <a:spcBef>
                <a:spcPts val="300"/>
              </a:spcBef>
              <a:spcAft>
                <a:spcPts val="300"/>
              </a:spcAft>
              <a:buFont typeface="Arial" pitchFamily="34" charset="0"/>
              <a:buChar char="‒"/>
              <a:defRPr lang="en-US" sz="1800" kern="1200" dirty="0" smtClean="0">
                <a:solidFill>
                  <a:srgbClr val="000000"/>
                </a:solidFill>
                <a:latin typeface="+mn-lt"/>
                <a:ea typeface="Calibri" pitchFamily="34" charset="0"/>
                <a:cs typeface="Calibri" pitchFamily="34" charset="0"/>
              </a:defRPr>
            </a:lvl2pPr>
            <a:lvl3pPr marL="911225" indent="-228600" algn="l" defTabSz="457200" rtl="0" eaLnBrk="1" fontAlgn="base" hangingPunct="1">
              <a:lnSpc>
                <a:spcPct val="100000"/>
              </a:lnSpc>
              <a:spcBef>
                <a:spcPts val="300"/>
              </a:spcBef>
              <a:spcAft>
                <a:spcPts val="300"/>
              </a:spcAft>
              <a:buFont typeface="Wingdings" pitchFamily="2" charset="2"/>
              <a:buChar char="§"/>
              <a:defRPr lang="en-US" sz="1800" kern="1200" dirty="0" smtClean="0">
                <a:solidFill>
                  <a:srgbClr val="000000"/>
                </a:solidFill>
                <a:latin typeface="+mn-lt"/>
                <a:ea typeface="Calibri" pitchFamily="34" charset="0"/>
                <a:cs typeface="Calibri" pitchFamily="34" charset="0"/>
              </a:defRPr>
            </a:lvl3pPr>
            <a:lvl4pPr marL="1257300" indent="-228600" algn="l" defTabSz="457200" rtl="0" eaLnBrk="1" fontAlgn="base" hangingPunct="1">
              <a:lnSpc>
                <a:spcPct val="100000"/>
              </a:lnSpc>
              <a:spcBef>
                <a:spcPts val="300"/>
              </a:spcBef>
              <a:spcAft>
                <a:spcPts val="300"/>
              </a:spcAft>
              <a:buFont typeface="Courier New" pitchFamily="49" charset="0"/>
              <a:buChar char="o"/>
              <a:defRPr lang="en-US" sz="1800" kern="1200" dirty="0" smtClean="0">
                <a:solidFill>
                  <a:srgbClr val="000000"/>
                </a:solidFill>
                <a:latin typeface="+mn-lt"/>
                <a:ea typeface="Calibri" pitchFamily="34" charset="0"/>
                <a:cs typeface="Calibri" pitchFamily="34" charset="0"/>
              </a:defRPr>
            </a:lvl4pPr>
            <a:lvl5pPr marL="1604963" indent="-228600" algn="l" defTabSz="457200" rtl="0" eaLnBrk="1" fontAlgn="base" hangingPunct="1">
              <a:lnSpc>
                <a:spcPct val="100000"/>
              </a:lnSpc>
              <a:spcBef>
                <a:spcPts val="300"/>
              </a:spcBef>
              <a:spcAft>
                <a:spcPts val="300"/>
              </a:spcAft>
              <a:buFont typeface="Wingdings" pitchFamily="2" charset="2"/>
              <a:buChar char="Ø"/>
              <a:defRPr lang="en-US" sz="1800" kern="1200" dirty="0">
                <a:solidFill>
                  <a:srgbClr val="000000"/>
                </a:solidFill>
                <a:latin typeface="+mn-lt"/>
                <a:ea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bwMode="white">
          <a:xfrm>
            <a:off x="387745" y="24422"/>
            <a:ext cx="8353029" cy="549155"/>
          </a:xfrm>
          <a:prstGeom prst="rect">
            <a:avLst/>
          </a:prstGeom>
        </p:spPr>
        <p:txBody>
          <a:bodyPr vert="horz" lIns="91440" tIns="45720" rIns="91440" bIns="45720" rtlCol="0" anchor="ctr">
            <a:normAutofit/>
          </a:bodyPr>
          <a:lstStyle>
            <a:lvl1pPr>
              <a:defRPr sz="2400">
                <a:latin typeface="+mn-lt"/>
              </a:defRPr>
            </a:lvl1pPr>
          </a:lstStyle>
          <a:p>
            <a:r>
              <a:rPr lang="en-US" smtClean="0"/>
              <a:t>Click to edit Master title style</a:t>
            </a:r>
            <a:endParaRPr lang="en-US" dirty="0"/>
          </a:p>
        </p:txBody>
      </p:sp>
      <p:sp>
        <p:nvSpPr>
          <p:cNvPr id="8" name="Rectangle 7"/>
          <p:cNvSpPr/>
          <p:nvPr userDrawn="1"/>
        </p:nvSpPr>
        <p:spPr>
          <a:xfrm>
            <a:off x="3374571" y="6662057"/>
            <a:ext cx="2405743" cy="195943"/>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cs typeface="Calibri" pitchFamily="34" charset="0"/>
            </a:endParaRPr>
          </a:p>
        </p:txBody>
      </p:sp>
    </p:spTree>
  </p:cSld>
  <p:clrMapOvr>
    <a:masterClrMapping/>
  </p:clrMapOvr>
  <p:transition spd="slow"/>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M Template: Content Slide w/ bullets &amp;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3C1D3C42-2A37-4CA5-9F3B-A4CD42C813D3}" type="datetime5">
              <a:rPr lang="en-US" smtClean="0"/>
              <a:t>27-Oct-16</a:t>
            </a:fld>
            <a:endParaRPr lang="en-US"/>
          </a:p>
        </p:txBody>
      </p:sp>
      <p:sp>
        <p:nvSpPr>
          <p:cNvPr id="5" name="Footer Placeholder 4"/>
          <p:cNvSpPr>
            <a:spLocks noGrp="1"/>
          </p:cNvSpPr>
          <p:nvPr>
            <p:ph type="ftr" sz="quarter" idx="12"/>
          </p:nvPr>
        </p:nvSpPr>
        <p:spPr>
          <a:xfrm>
            <a:off x="385766" y="6511170"/>
            <a:ext cx="2895600" cy="365125"/>
          </a:xfrm>
        </p:spPr>
        <p:txBody>
          <a:bodyPr/>
          <a:lstStyle/>
          <a:p>
            <a:endParaRPr lang="en-US" dirty="0"/>
          </a:p>
        </p:txBody>
      </p:sp>
      <p:sp>
        <p:nvSpPr>
          <p:cNvPr id="10" name="Text Placeholder 9"/>
          <p:cNvSpPr>
            <a:spLocks noGrp="1"/>
          </p:cNvSpPr>
          <p:nvPr>
            <p:ph type="body" sz="quarter" idx="13"/>
          </p:nvPr>
        </p:nvSpPr>
        <p:spPr>
          <a:xfrm>
            <a:off x="400050" y="944563"/>
            <a:ext cx="8340725" cy="1123723"/>
          </a:xfrm>
        </p:spPr>
        <p:txBody>
          <a:bodyPr/>
          <a:lstStyle>
            <a:lvl1pPr>
              <a:buNone/>
              <a:defRPr/>
            </a:lvl1pPr>
          </a:lstStyle>
          <a:p>
            <a:pPr lvl="0"/>
            <a:r>
              <a:rPr lang="en-US" smtClean="0"/>
              <a:t>Click to edit Master text styles</a:t>
            </a:r>
          </a:p>
        </p:txBody>
      </p:sp>
      <p:sp>
        <p:nvSpPr>
          <p:cNvPr id="12" name="Content Placeholder 11"/>
          <p:cNvSpPr>
            <a:spLocks noGrp="1"/>
          </p:cNvSpPr>
          <p:nvPr>
            <p:ph sz="quarter" idx="14"/>
          </p:nvPr>
        </p:nvSpPr>
        <p:spPr>
          <a:xfrm>
            <a:off x="400050" y="2143805"/>
            <a:ext cx="8340725" cy="40175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M Template: Content Slide w/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8C71AA21-F09B-4A44-AD64-26DA16CAC8D0}" type="datetime5">
              <a:rPr lang="en-US" smtClean="0"/>
              <a:t>27-Oct-16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Content Placeholder 16"/>
          <p:cNvSpPr>
            <a:spLocks noGrp="1"/>
          </p:cNvSpPr>
          <p:nvPr>
            <p:ph sz="quarter" idx="13"/>
          </p:nvPr>
        </p:nvSpPr>
        <p:spPr>
          <a:xfrm>
            <a:off x="384047" y="941831"/>
            <a:ext cx="8356728" cy="5247832"/>
          </a:xfrm>
          <a:noFill/>
          <a:ln w="9525">
            <a:noFill/>
            <a:miter lim="800000"/>
            <a:headEnd/>
            <a:tailEnd/>
          </a:ln>
        </p:spPr>
        <p:txBody>
          <a:bodyPr vert="horz" wrap="square" lIns="91440" tIns="45720" rIns="91440" bIns="45720" numCol="1" anchor="t" anchorCtr="0" compatLnSpc="1">
            <a:prstTxWarp prst="textNoShape">
              <a:avLst/>
            </a:prstTxWarp>
          </a:bodyPr>
          <a:lstStyle>
            <a:lvl1pPr indent="-228600" algn="l" defTabSz="457200" rtl="0" eaLnBrk="1" fontAlgn="base" hangingPunct="1">
              <a:lnSpc>
                <a:spcPct val="100000"/>
              </a:lnSpc>
              <a:spcBef>
                <a:spcPts val="300"/>
              </a:spcBef>
              <a:spcAft>
                <a:spcPts val="300"/>
              </a:spcAft>
              <a:buNone/>
              <a:defRPr lang="en-US" sz="1800" kern="1200" dirty="0" smtClean="0">
                <a:solidFill>
                  <a:srgbClr val="000000"/>
                </a:solidFill>
                <a:latin typeface="+mn-lt"/>
                <a:ea typeface="Calibri" pitchFamily="34" charset="0"/>
                <a:cs typeface="Calibri" pitchFamily="34" charset="0"/>
              </a:defRPr>
            </a:lvl1pPr>
            <a:lvl2pPr marL="685800" indent="-228600" algn="l" defTabSz="457200" rtl="0" eaLnBrk="1" fontAlgn="base" hangingPunct="1">
              <a:lnSpc>
                <a:spcPct val="100000"/>
              </a:lnSpc>
              <a:spcBef>
                <a:spcPts val="300"/>
              </a:spcBef>
              <a:spcAft>
                <a:spcPts val="300"/>
              </a:spcAft>
              <a:buFont typeface="Arial" pitchFamily="34" charset="0"/>
              <a:buNone/>
              <a:defRPr lang="en-US" sz="1800" kern="1200" dirty="0" smtClean="0">
                <a:solidFill>
                  <a:srgbClr val="000000"/>
                </a:solidFill>
                <a:latin typeface="+mn-lt"/>
                <a:ea typeface="Calibri" pitchFamily="34" charset="0"/>
                <a:cs typeface="Calibri" pitchFamily="34" charset="0"/>
              </a:defRPr>
            </a:lvl2pPr>
            <a:lvl3pPr marL="1033463" indent="-228600" algn="l" defTabSz="457200" rtl="0" eaLnBrk="1" fontAlgn="base" hangingPunct="1">
              <a:lnSpc>
                <a:spcPct val="100000"/>
              </a:lnSpc>
              <a:spcBef>
                <a:spcPts val="300"/>
              </a:spcBef>
              <a:spcAft>
                <a:spcPts val="300"/>
              </a:spcAft>
              <a:buFont typeface="Wingdings" pitchFamily="2" charset="2"/>
              <a:buNone/>
              <a:defRPr lang="en-US" sz="1800" kern="1200" dirty="0" smtClean="0">
                <a:solidFill>
                  <a:srgbClr val="000000"/>
                </a:solidFill>
                <a:latin typeface="+mn-lt"/>
                <a:ea typeface="Calibri" pitchFamily="34" charset="0"/>
                <a:cs typeface="Calibri" pitchFamily="34" charset="0"/>
              </a:defRPr>
            </a:lvl3pPr>
            <a:lvl4pPr marL="1371600" indent="-228600" algn="l" defTabSz="457200" rtl="0" eaLnBrk="1" fontAlgn="base" hangingPunct="1">
              <a:lnSpc>
                <a:spcPct val="100000"/>
              </a:lnSpc>
              <a:spcBef>
                <a:spcPts val="300"/>
              </a:spcBef>
              <a:spcAft>
                <a:spcPts val="300"/>
              </a:spcAft>
              <a:buFont typeface="Courier New" pitchFamily="49" charset="0"/>
              <a:buNone/>
              <a:defRPr lang="en-US" sz="1800" kern="1200" dirty="0" smtClean="0">
                <a:solidFill>
                  <a:srgbClr val="000000"/>
                </a:solidFill>
                <a:latin typeface="+mn-lt"/>
                <a:ea typeface="Calibri" pitchFamily="34" charset="0"/>
                <a:cs typeface="Calibri" pitchFamily="34" charset="0"/>
              </a:defRPr>
            </a:lvl4pPr>
            <a:lvl5pPr marL="1719263" indent="-228600" algn="l" defTabSz="457200" rtl="0" eaLnBrk="1" fontAlgn="base" hangingPunct="1">
              <a:lnSpc>
                <a:spcPct val="100000"/>
              </a:lnSpc>
              <a:spcBef>
                <a:spcPts val="300"/>
              </a:spcBef>
              <a:spcAft>
                <a:spcPts val="300"/>
              </a:spcAft>
              <a:buFont typeface="Wingdings" pitchFamily="2" charset="2"/>
              <a:buNone/>
              <a:defRPr lang="en-US" sz="1800" kern="1200" dirty="0">
                <a:solidFill>
                  <a:srgbClr val="000000"/>
                </a:solidFill>
                <a:latin typeface="+mn-lt"/>
                <a:ea typeface="Calibri" pitchFamily="34" charset="0"/>
                <a:cs typeface="Calibri" pitchFamily="34" charset="0"/>
              </a:defRPr>
            </a:lvl5pPr>
          </a:lstStyle>
          <a:p>
            <a:pPr lvl="0"/>
            <a:r>
              <a:rPr lang="en-US" smtClean="0"/>
              <a:t>Click to edit Master text styles</a:t>
            </a:r>
          </a:p>
        </p:txBody>
      </p:sp>
    </p:spTree>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M Template: Blan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pPr>
                <a:defRPr/>
              </a:pPr>
              <a:t>‹#›</a:t>
            </a:fld>
            <a:endParaRPr lang="en-US" dirty="0"/>
          </a:p>
        </p:txBody>
      </p:sp>
      <p:sp>
        <p:nvSpPr>
          <p:cNvPr id="4" name="Date Placeholder 3"/>
          <p:cNvSpPr>
            <a:spLocks noGrp="1"/>
          </p:cNvSpPr>
          <p:nvPr>
            <p:ph type="dt" sz="half" idx="11"/>
          </p:nvPr>
        </p:nvSpPr>
        <p:spPr>
          <a:xfrm>
            <a:off x="879475" y="6537780"/>
            <a:ext cx="2133600" cy="365125"/>
          </a:xfrm>
        </p:spPr>
        <p:txBody>
          <a:bodyPr/>
          <a:lstStyle/>
          <a:p>
            <a:fld id="{F40804DB-10B0-4782-8B02-955480D96224}" type="datetime5">
              <a:rPr lang="en-US" smtClean="0"/>
              <a:t>27-Oct-16</a:t>
            </a:fld>
            <a:endParaRPr lang="en-US" dirty="0"/>
          </a:p>
        </p:txBody>
      </p:sp>
      <p:sp>
        <p:nvSpPr>
          <p:cNvPr id="5" name="Footer Placeholder 4"/>
          <p:cNvSpPr>
            <a:spLocks noGrp="1"/>
          </p:cNvSpPr>
          <p:nvPr>
            <p:ph type="ftr" sz="quarter" idx="12"/>
          </p:nvPr>
        </p:nvSpPr>
        <p:spPr/>
        <p:txBody>
          <a:bodyPr/>
          <a:lstStyle/>
          <a:p>
            <a:endParaRPr lang="en-US" dirty="0"/>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a:srcRect/>
          <a:stretch>
            <a:fillRect/>
          </a:stretch>
        </p:blipFill>
        <p:spPr bwMode="auto">
          <a:xfrm>
            <a:off x="-21772" y="-10886"/>
            <a:ext cx="9235440" cy="6931380"/>
          </a:xfrm>
          <a:prstGeom prst="rect">
            <a:avLst/>
          </a:prstGeom>
          <a:noFill/>
          <a:ln w="9525">
            <a:noFill/>
            <a:miter lim="800000"/>
            <a:headEnd/>
            <a:tailEnd/>
          </a:ln>
        </p:spPr>
      </p:pic>
      <p:sp>
        <p:nvSpPr>
          <p:cNvPr id="2" name="Title Placeholder 1"/>
          <p:cNvSpPr>
            <a:spLocks noGrp="1"/>
          </p:cNvSpPr>
          <p:nvPr>
            <p:ph type="title"/>
          </p:nvPr>
        </p:nvSpPr>
        <p:spPr bwMode="white">
          <a:xfrm>
            <a:off x="387745" y="24422"/>
            <a:ext cx="8353030" cy="5491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gray">
          <a:xfrm>
            <a:off x="387745" y="942975"/>
            <a:ext cx="8353030" cy="5246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bwMode="gray">
          <a:xfrm>
            <a:off x="8006740" y="6518803"/>
            <a:ext cx="789202" cy="363539"/>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D9E"/>
                </a:solidFill>
                <a:latin typeface="+mn-lt"/>
                <a:ea typeface="Calibri" pitchFamily="34" charset="0"/>
                <a:cs typeface="Calibri" pitchFamily="34" charset="0"/>
              </a:defRPr>
            </a:lvl1pPr>
          </a:lstStyle>
          <a:p>
            <a:pPr>
              <a:defRPr/>
            </a:pPr>
            <a:fld id="{920384AA-0A71-E644-AEED-65CD2253F2C8}" type="slidenum">
              <a:rPr lang="en-US" smtClean="0"/>
              <a:pPr>
                <a:defRPr/>
              </a:pPr>
              <a:t>‹#›</a:t>
            </a:fld>
            <a:endParaRPr lang="en-US" dirty="0"/>
          </a:p>
        </p:txBody>
      </p:sp>
      <p:sp>
        <p:nvSpPr>
          <p:cNvPr id="8" name="Date Placeholder 7"/>
          <p:cNvSpPr>
            <a:spLocks noGrp="1"/>
          </p:cNvSpPr>
          <p:nvPr>
            <p:ph type="dt" sz="half" idx="2"/>
          </p:nvPr>
        </p:nvSpPr>
        <p:spPr>
          <a:xfrm>
            <a:off x="859982" y="6526894"/>
            <a:ext cx="2133600" cy="365125"/>
          </a:xfrm>
          <a:prstGeom prst="rect">
            <a:avLst/>
          </a:prstGeom>
        </p:spPr>
        <p:txBody>
          <a:bodyPr vert="horz" lIns="91440" tIns="45720" rIns="91440" bIns="45720" rtlCol="0" anchor="b"/>
          <a:lstStyle>
            <a:lvl1pPr algn="l">
              <a:defRPr sz="1000">
                <a:solidFill>
                  <a:srgbClr val="898D9E"/>
                </a:solidFill>
                <a:latin typeface="+mn-lt"/>
                <a:cs typeface="Calibri" pitchFamily="34" charset="0"/>
              </a:defRPr>
            </a:lvl1pPr>
          </a:lstStyle>
          <a:p>
            <a:fld id="{04FEE509-42E5-454B-AC90-E91F9990DEE5}" type="datetime5">
              <a:rPr lang="en-US" smtClean="0"/>
              <a:pPr/>
              <a:t>27-Oct-16</a:t>
            </a:fld>
            <a:endParaRPr lang="en-US" dirty="0"/>
          </a:p>
        </p:txBody>
      </p:sp>
      <p:sp>
        <p:nvSpPr>
          <p:cNvPr id="9" name="Footer Placeholder 8"/>
          <p:cNvSpPr>
            <a:spLocks noGrp="1"/>
          </p:cNvSpPr>
          <p:nvPr>
            <p:ph type="ftr" sz="quarter" idx="3"/>
          </p:nvPr>
        </p:nvSpPr>
        <p:spPr>
          <a:xfrm>
            <a:off x="381002" y="6505122"/>
            <a:ext cx="2895600" cy="365125"/>
          </a:xfrm>
          <a:prstGeom prst="rect">
            <a:avLst/>
          </a:prstGeom>
        </p:spPr>
        <p:txBody>
          <a:bodyPr vert="horz" lIns="91440" tIns="45720" rIns="91440" bIns="45720" rtlCol="0" anchor="t"/>
          <a:lstStyle>
            <a:lvl1pPr algn="l">
              <a:defRPr sz="1000">
                <a:solidFill>
                  <a:srgbClr val="898D9E"/>
                </a:solidFill>
                <a:latin typeface="+mn-lt"/>
                <a:cs typeface="Calibri" pitchFamily="34" charset="0"/>
              </a:defRPr>
            </a:lvl1pPr>
          </a:lstStyle>
          <a:p>
            <a:endParaRPr lang="en-US" dirty="0"/>
          </a:p>
        </p:txBody>
      </p:sp>
      <p:cxnSp>
        <p:nvCxnSpPr>
          <p:cNvPr id="10" name="Straight Connector 9"/>
          <p:cNvCxnSpPr/>
          <p:nvPr/>
        </p:nvCxnSpPr>
        <p:spPr>
          <a:xfrm>
            <a:off x="-25516" y="6461702"/>
            <a:ext cx="9235440"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4098" name="Picture 2" descr="I:\Groups8\EXEC\RIM\Universal Files\RIM Logo\RIM Logo Suite\RIM Logo Suite\RIM + AMEX logotype\Digital\RIM+AMEX_logotype_RGB.png"/>
          <p:cNvPicPr>
            <a:picLocks noChangeAspect="1" noChangeArrowheads="1"/>
          </p:cNvPicPr>
          <p:nvPr/>
        </p:nvPicPr>
        <p:blipFill>
          <a:blip r:embed="rId8"/>
          <a:srcRect/>
          <a:stretch>
            <a:fillRect/>
          </a:stretch>
        </p:blipFill>
        <p:spPr bwMode="auto">
          <a:xfrm>
            <a:off x="3481466" y="6564087"/>
            <a:ext cx="2181069" cy="292608"/>
          </a:xfrm>
          <a:prstGeom prst="rect">
            <a:avLst/>
          </a:prstGeom>
          <a:noFill/>
        </p:spPr>
      </p:pic>
      <p:sp>
        <p:nvSpPr>
          <p:cNvPr id="11" name="TextBox 10"/>
          <p:cNvSpPr txBox="1"/>
          <p:nvPr/>
        </p:nvSpPr>
        <p:spPr>
          <a:xfrm>
            <a:off x="381002" y="6655323"/>
            <a:ext cx="914400" cy="246221"/>
          </a:xfrm>
          <a:prstGeom prst="rect">
            <a:avLst/>
          </a:prstGeom>
          <a:noFill/>
        </p:spPr>
        <p:txBody>
          <a:bodyPr wrap="square" rtlCol="0">
            <a:spAutoFit/>
          </a:bodyPr>
          <a:lstStyle/>
          <a:p>
            <a:r>
              <a:rPr lang="en-US" sz="1000" kern="1200" dirty="0" smtClean="0">
                <a:solidFill>
                  <a:srgbClr val="898D9E"/>
                </a:solidFill>
                <a:latin typeface="+mn-lt"/>
                <a:ea typeface="+mn-ea"/>
                <a:cs typeface="Calibri" pitchFamily="34" charset="0"/>
              </a:rPr>
              <a:t>Printed:</a:t>
            </a:r>
          </a:p>
        </p:txBody>
      </p:sp>
    </p:spTree>
  </p:cSld>
  <p:clrMap bg1="lt1" tx1="dk1" bg2="lt2" tx2="dk2" accent1="accent1" accent2="accent2" accent3="accent3" accent4="accent4" accent5="accent5" accent6="accent6" hlink="hlink" folHlink="folHlink"/>
  <p:sldLayoutIdLst>
    <p:sldLayoutId id="2147483754" r:id="rId1"/>
    <p:sldLayoutId id="2147483748" r:id="rId2"/>
    <p:sldLayoutId id="2147483757" r:id="rId3"/>
    <p:sldLayoutId id="2147483759" r:id="rId4"/>
    <p:sldLayoutId id="2147483760" r:id="rId5"/>
  </p:sldLayoutIdLst>
  <p:transition spd="slow"/>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400" b="1" kern="1200" cap="none">
          <a:solidFill>
            <a:schemeClr val="bg1"/>
          </a:solidFill>
          <a:effectLst>
            <a:outerShdw blurRad="38100" dist="38100" dir="2700000" algn="tl">
              <a:srgbClr val="000000">
                <a:alpha val="43137"/>
              </a:srgbClr>
            </a:outerShdw>
          </a:effectLst>
          <a:latin typeface="+mn-lt"/>
          <a:ea typeface="Calibri" pitchFamily="34" charset="0"/>
          <a:cs typeface="Calibri" pitchFamily="34" charset="0"/>
        </a:defRPr>
      </a:lvl1pPr>
      <a:lvl2pPr algn="l" defTabSz="457200"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200"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200"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200" rtl="0" eaLnBrk="1" fontAlgn="base" hangingPunct="1">
        <a:spcBef>
          <a:spcPct val="0"/>
        </a:spcBef>
        <a:spcAft>
          <a:spcPct val="0"/>
        </a:spcAft>
        <a:defRPr sz="1400">
          <a:solidFill>
            <a:schemeClr val="tx1"/>
          </a:solidFill>
          <a:latin typeface="Arial" charset="0"/>
          <a:ea typeface="Arial" charset="0"/>
          <a:cs typeface="Arial" charset="0"/>
        </a:defRPr>
      </a:lvl5pPr>
      <a:lvl6pPr marL="457200" algn="l" defTabSz="457200" rtl="0" eaLnBrk="1" fontAlgn="base" hangingPunct="1">
        <a:spcBef>
          <a:spcPct val="0"/>
        </a:spcBef>
        <a:spcAft>
          <a:spcPct val="0"/>
        </a:spcAft>
        <a:defRPr sz="1400">
          <a:solidFill>
            <a:schemeClr val="tx1"/>
          </a:solidFill>
          <a:latin typeface="Arial" charset="0"/>
          <a:ea typeface="Arial" charset="0"/>
          <a:cs typeface="Arial" charset="0"/>
        </a:defRPr>
      </a:lvl6pPr>
      <a:lvl7pPr marL="914400" algn="l" defTabSz="457200" rtl="0" eaLnBrk="1" fontAlgn="base" hangingPunct="1">
        <a:spcBef>
          <a:spcPct val="0"/>
        </a:spcBef>
        <a:spcAft>
          <a:spcPct val="0"/>
        </a:spcAft>
        <a:defRPr sz="1400">
          <a:solidFill>
            <a:schemeClr val="tx1"/>
          </a:solidFill>
          <a:latin typeface="Arial" charset="0"/>
          <a:ea typeface="Arial" charset="0"/>
          <a:cs typeface="Arial" charset="0"/>
        </a:defRPr>
      </a:lvl7pPr>
      <a:lvl8pPr marL="1371600" algn="l" defTabSz="457200" rtl="0" eaLnBrk="1" fontAlgn="base" hangingPunct="1">
        <a:spcBef>
          <a:spcPct val="0"/>
        </a:spcBef>
        <a:spcAft>
          <a:spcPct val="0"/>
        </a:spcAft>
        <a:defRPr sz="1400">
          <a:solidFill>
            <a:schemeClr val="tx1"/>
          </a:solidFill>
          <a:latin typeface="Arial" charset="0"/>
          <a:ea typeface="Arial" charset="0"/>
          <a:cs typeface="Arial" charset="0"/>
        </a:defRPr>
      </a:lvl8pPr>
      <a:lvl9pPr marL="1828800" algn="l" defTabSz="457200"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228600" indent="-228600" algn="l" defTabSz="457200" rtl="0" eaLnBrk="1" fontAlgn="base" hangingPunct="1">
        <a:lnSpc>
          <a:spcPct val="100000"/>
        </a:lnSpc>
        <a:spcBef>
          <a:spcPts val="300"/>
        </a:spcBef>
        <a:spcAft>
          <a:spcPts val="300"/>
        </a:spcAft>
        <a:buFont typeface="Arial" pitchFamily="34" charset="0"/>
        <a:buChar char="•"/>
        <a:defRPr sz="1800" kern="1200">
          <a:solidFill>
            <a:srgbClr val="000000"/>
          </a:solidFill>
          <a:latin typeface="+mn-lt"/>
          <a:ea typeface="Calibri" pitchFamily="34" charset="0"/>
          <a:cs typeface="Calibri" pitchFamily="34" charset="0"/>
        </a:defRPr>
      </a:lvl1pPr>
      <a:lvl2pPr marL="227013" indent="-227013" algn="l" defTabSz="457200" rtl="0" eaLnBrk="1" fontAlgn="base" hangingPunct="1">
        <a:spcBef>
          <a:spcPct val="20000"/>
        </a:spcBef>
        <a:spcAft>
          <a:spcPts val="1200"/>
        </a:spcAft>
        <a:buFont typeface="Arial" charset="0"/>
        <a:buChar char="•"/>
        <a:defRPr sz="1800" kern="1200">
          <a:solidFill>
            <a:schemeClr val="accent5"/>
          </a:solidFill>
          <a:latin typeface="Arial"/>
          <a:ea typeface="Arial" charset="0"/>
          <a:cs typeface="Arial"/>
        </a:defRPr>
      </a:lvl2pPr>
      <a:lvl3pPr marL="576263" indent="-228600" algn="l" defTabSz="457200" rtl="0" eaLnBrk="1" fontAlgn="base" hangingPunct="1">
        <a:lnSpc>
          <a:spcPct val="100000"/>
        </a:lnSpc>
        <a:spcBef>
          <a:spcPts val="300"/>
        </a:spcBef>
        <a:spcAft>
          <a:spcPts val="300"/>
        </a:spcAft>
        <a:buFont typeface="Arial" pitchFamily="34" charset="0"/>
        <a:buChar char="–"/>
        <a:defRPr sz="1800" kern="1200">
          <a:solidFill>
            <a:srgbClr val="000000"/>
          </a:solidFill>
          <a:latin typeface="+mn-lt"/>
          <a:ea typeface="Calibri" pitchFamily="34" charset="0"/>
          <a:cs typeface="Calibri" pitchFamily="34" charset="0"/>
        </a:defRPr>
      </a:lvl3pPr>
      <a:lvl4pPr marL="914400" indent="-228600" algn="l" defTabSz="457200" rtl="0" eaLnBrk="1" fontAlgn="base" hangingPunct="1">
        <a:lnSpc>
          <a:spcPct val="100000"/>
        </a:lnSpc>
        <a:spcBef>
          <a:spcPts val="300"/>
        </a:spcBef>
        <a:spcAft>
          <a:spcPts val="300"/>
        </a:spcAft>
        <a:buFont typeface="Wingdings" pitchFamily="2" charset="2"/>
        <a:buChar char="§"/>
        <a:defRPr sz="1800" kern="1200">
          <a:solidFill>
            <a:srgbClr val="000000"/>
          </a:solidFill>
          <a:latin typeface="+mn-lt"/>
          <a:ea typeface="Calibri" pitchFamily="34" charset="0"/>
          <a:cs typeface="Calibri" pitchFamily="34" charset="0"/>
        </a:defRPr>
      </a:lvl4pPr>
      <a:lvl5pPr marL="1262063" indent="-228600" algn="l" defTabSz="457200" rtl="0" eaLnBrk="1" fontAlgn="base" hangingPunct="1">
        <a:lnSpc>
          <a:spcPct val="100000"/>
        </a:lnSpc>
        <a:spcBef>
          <a:spcPts val="300"/>
        </a:spcBef>
        <a:spcAft>
          <a:spcPts val="300"/>
        </a:spcAft>
        <a:buFont typeface="Courier New" pitchFamily="49" charset="0"/>
        <a:buChar char="o"/>
        <a:defRPr sz="1800" kern="1200">
          <a:solidFill>
            <a:srgbClr val="000000"/>
          </a:solidFill>
          <a:latin typeface="+mn-lt"/>
          <a:ea typeface="Calibri" pitchFamily="34" charset="0"/>
          <a:cs typeface="Calibri" pitchFamily="34" charset="0"/>
        </a:defRPr>
      </a:lvl5pPr>
      <a:lvl6pPr marL="1600200" indent="-228600" algn="l" defTabSz="457200" rtl="0" eaLnBrk="1" latinLnBrk="0" hangingPunct="1">
        <a:lnSpc>
          <a:spcPct val="100000"/>
        </a:lnSpc>
        <a:spcBef>
          <a:spcPts val="300"/>
        </a:spcBef>
        <a:spcAft>
          <a:spcPts val="300"/>
        </a:spcAft>
        <a:buFont typeface="Wingdings" pitchFamily="2" charset="2"/>
        <a:buChar char="Ø"/>
        <a:defRPr sz="1800" kern="1200">
          <a:solidFill>
            <a:srgbClr val="000000"/>
          </a:solidFill>
          <a:latin typeface="+mn-lt"/>
          <a:ea typeface="+mn-ea"/>
          <a:cs typeface="Calibri" pitchFamily="34" charset="0"/>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295" y="2035575"/>
            <a:ext cx="8561480" cy="599109"/>
          </a:xfrm>
        </p:spPr>
        <p:txBody>
          <a:bodyPr/>
          <a:lstStyle/>
          <a:p>
            <a:r>
              <a:rPr lang="en-US" dirty="0" smtClean="0"/>
              <a:t>American Express Campus Analyze This 2016</a:t>
            </a:r>
            <a:endParaRPr lang="en-US" dirty="0"/>
          </a:p>
        </p:txBody>
      </p:sp>
      <p:sp>
        <p:nvSpPr>
          <p:cNvPr id="5" name="Title 3"/>
          <p:cNvSpPr txBox="1">
            <a:spLocks/>
          </p:cNvSpPr>
          <p:nvPr/>
        </p:nvSpPr>
        <p:spPr bwMode="white">
          <a:xfrm>
            <a:off x="605055" y="3004425"/>
            <a:ext cx="8092171" cy="599109"/>
          </a:xfrm>
          <a:prstGeom prst="rect">
            <a:avLst/>
          </a:prstGeom>
        </p:spPr>
        <p:txBody>
          <a:bodyPr vert="horz" lIns="91440" tIns="45720" rIns="91440" bIns="45720" rtlCol="0" anchor="ctr">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n-lt"/>
              <a:ea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Details</a:t>
            </a:r>
            <a:endParaRPr lang="en-US" dirty="0"/>
          </a:p>
        </p:txBody>
      </p:sp>
      <p:graphicFrame>
        <p:nvGraphicFramePr>
          <p:cNvPr id="7" name="Chart Placeholder 4"/>
          <p:cNvGraphicFramePr>
            <a:graphicFrameLocks/>
          </p:cNvGraphicFramePr>
          <p:nvPr>
            <p:extLst>
              <p:ext uri="{D42A27DB-BD31-4B8C-83A1-F6EECF244321}">
                <p14:modId xmlns:p14="http://schemas.microsoft.com/office/powerpoint/2010/main" val="3752764361"/>
              </p:ext>
            </p:extLst>
          </p:nvPr>
        </p:nvGraphicFramePr>
        <p:xfrm>
          <a:off x="231819" y="2530475"/>
          <a:ext cx="8809150" cy="1651000"/>
        </p:xfrm>
        <a:graphic>
          <a:graphicData uri="http://schemas.openxmlformats.org/drawingml/2006/table">
            <a:tbl>
              <a:tblPr firstRow="1" bandRow="1">
                <a:tableStyleId>{073A0DAA-6AF3-43AB-8588-CEC1D06C72B9}</a:tableStyleId>
              </a:tblPr>
              <a:tblGrid>
                <a:gridCol w="1761830"/>
                <a:gridCol w="1761830"/>
                <a:gridCol w="1761830"/>
                <a:gridCol w="1761830"/>
                <a:gridCol w="1761830"/>
              </a:tblGrid>
              <a:tr h="370840">
                <a:tc>
                  <a:txBody>
                    <a:bodyPr/>
                    <a:lstStyle/>
                    <a:p>
                      <a:r>
                        <a:rPr lang="en-US" dirty="0" smtClean="0"/>
                        <a:t>Name </a:t>
                      </a:r>
                      <a:endParaRPr lang="en-US" dirty="0"/>
                    </a:p>
                  </a:txBody>
                  <a:tcPr/>
                </a:tc>
                <a:tc>
                  <a:txBody>
                    <a:bodyPr/>
                    <a:lstStyle/>
                    <a:p>
                      <a:r>
                        <a:rPr lang="en-US" dirty="0" smtClean="0"/>
                        <a:t>Campus</a:t>
                      </a:r>
                      <a:endParaRPr lang="en-US" dirty="0"/>
                    </a:p>
                  </a:txBody>
                  <a:tcPr/>
                </a:tc>
                <a:tc>
                  <a:txBody>
                    <a:bodyPr/>
                    <a:lstStyle/>
                    <a:p>
                      <a:r>
                        <a:rPr lang="en-US" dirty="0" smtClean="0"/>
                        <a:t>Roll No.</a:t>
                      </a:r>
                      <a:endParaRPr lang="en-US" dirty="0"/>
                    </a:p>
                  </a:txBody>
                  <a:tcPr/>
                </a:tc>
                <a:tc>
                  <a:txBody>
                    <a:bodyPr/>
                    <a:lstStyle/>
                    <a:p>
                      <a:r>
                        <a:rPr lang="en-US" dirty="0" smtClean="0"/>
                        <a:t>Mobile No. </a:t>
                      </a:r>
                      <a:endParaRPr lang="en-US" dirty="0"/>
                    </a:p>
                  </a:txBody>
                  <a:tcPr/>
                </a:tc>
                <a:tc>
                  <a:txBody>
                    <a:bodyPr/>
                    <a:lstStyle/>
                    <a:p>
                      <a:r>
                        <a:rPr lang="en-US" dirty="0" smtClean="0"/>
                        <a:t>Email</a:t>
                      </a:r>
                      <a:r>
                        <a:rPr lang="en-US" baseline="0" dirty="0" smtClean="0"/>
                        <a:t> Id</a:t>
                      </a:r>
                      <a:endParaRPr lang="en-US" dirty="0"/>
                    </a:p>
                  </a:txBody>
                  <a:tcPr/>
                </a:tc>
              </a:tr>
              <a:tr h="370840">
                <a:tc>
                  <a:txBody>
                    <a:bodyPr/>
                    <a:lstStyle/>
                    <a:p>
                      <a:r>
                        <a:rPr lang="en-US" dirty="0" err="1" smtClean="0"/>
                        <a:t>Sagar</a:t>
                      </a:r>
                      <a:r>
                        <a:rPr lang="en-US" dirty="0" smtClean="0"/>
                        <a:t> </a:t>
                      </a:r>
                      <a:r>
                        <a:rPr lang="en-US" dirty="0" err="1" smtClean="0"/>
                        <a:t>Patnaik</a:t>
                      </a:r>
                      <a:endParaRPr lang="en-US" dirty="0"/>
                    </a:p>
                  </a:txBody>
                  <a:tcPr/>
                </a:tc>
                <a:tc>
                  <a:txBody>
                    <a:bodyPr/>
                    <a:lstStyle/>
                    <a:p>
                      <a:r>
                        <a:rPr lang="en-US" dirty="0" smtClean="0"/>
                        <a:t>IIT </a:t>
                      </a:r>
                      <a:r>
                        <a:rPr lang="en-US" dirty="0" err="1" smtClean="0"/>
                        <a:t>Kharagpur</a:t>
                      </a:r>
                      <a:endParaRPr lang="en-US" dirty="0"/>
                    </a:p>
                  </a:txBody>
                  <a:tcPr/>
                </a:tc>
                <a:tc>
                  <a:txBody>
                    <a:bodyPr/>
                    <a:lstStyle/>
                    <a:p>
                      <a:r>
                        <a:rPr lang="en-US" dirty="0" smtClean="0"/>
                        <a:t>12NA30018</a:t>
                      </a:r>
                      <a:endParaRPr lang="en-US" dirty="0"/>
                    </a:p>
                  </a:txBody>
                  <a:tcPr/>
                </a:tc>
                <a:tc>
                  <a:txBody>
                    <a:bodyPr/>
                    <a:lstStyle/>
                    <a:p>
                      <a:r>
                        <a:rPr lang="en-US" dirty="0" smtClean="0"/>
                        <a:t>9635385780</a:t>
                      </a:r>
                      <a:endParaRPr lang="en-US" dirty="0"/>
                    </a:p>
                  </a:txBody>
                  <a:tcPr/>
                </a:tc>
                <a:tc>
                  <a:txBody>
                    <a:bodyPr/>
                    <a:lstStyle/>
                    <a:p>
                      <a:r>
                        <a:rPr lang="en-US" dirty="0" smtClean="0"/>
                        <a:t>sagarpatnaik06@gmail.com</a:t>
                      </a:r>
                      <a:endParaRPr lang="en-US" dirty="0"/>
                    </a:p>
                  </a:txBody>
                  <a:tcPr/>
                </a:tc>
              </a:tr>
              <a:tr h="370840">
                <a:tc>
                  <a:txBody>
                    <a:bodyPr/>
                    <a:lstStyle/>
                    <a:p>
                      <a:r>
                        <a:rPr lang="en-US" dirty="0" err="1" smtClean="0"/>
                        <a:t>Alka</a:t>
                      </a:r>
                      <a:r>
                        <a:rPr lang="en-US" dirty="0" smtClean="0"/>
                        <a:t> Singh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IIT </a:t>
                      </a:r>
                      <a:r>
                        <a:rPr lang="en-US" dirty="0" err="1" smtClean="0"/>
                        <a:t>Kharagpur</a:t>
                      </a:r>
                      <a:endParaRPr lang="en-US" dirty="0" smtClean="0"/>
                    </a:p>
                  </a:txBody>
                  <a:tcPr/>
                </a:tc>
                <a:tc>
                  <a:txBody>
                    <a:bodyPr/>
                    <a:lstStyle/>
                    <a:p>
                      <a:r>
                        <a:rPr lang="en-US" dirty="0" smtClean="0"/>
                        <a:t>12MT30022</a:t>
                      </a:r>
                      <a:endParaRPr lang="en-US" dirty="0"/>
                    </a:p>
                  </a:txBody>
                  <a:tcPr/>
                </a:tc>
                <a:tc>
                  <a:txBody>
                    <a:bodyPr/>
                    <a:lstStyle/>
                    <a:p>
                      <a:r>
                        <a:rPr lang="en-US" dirty="0" smtClean="0"/>
                        <a:t>9002312428</a:t>
                      </a:r>
                      <a:endParaRPr lang="en-US" dirty="0"/>
                    </a:p>
                  </a:txBody>
                  <a:tcPr/>
                </a:tc>
                <a:tc>
                  <a:txBody>
                    <a:bodyPr/>
                    <a:lstStyle/>
                    <a:p>
                      <a:r>
                        <a:rPr lang="en-US" dirty="0" smtClean="0"/>
                        <a:t>alkasingh.dhn@gmail.com</a:t>
                      </a:r>
                      <a:endParaRPr lang="en-US" dirty="0"/>
                    </a:p>
                  </a:txBody>
                  <a:tcPr/>
                </a:tc>
              </a:tr>
            </a:tbl>
          </a:graphicData>
        </a:graphic>
      </p:graphicFrame>
      <p:sp>
        <p:nvSpPr>
          <p:cNvPr id="8" name="TextBox 7"/>
          <p:cNvSpPr txBox="1"/>
          <p:nvPr/>
        </p:nvSpPr>
        <p:spPr>
          <a:xfrm>
            <a:off x="600070" y="1285890"/>
            <a:ext cx="3614738" cy="461665"/>
          </a:xfrm>
          <a:prstGeom prst="rect">
            <a:avLst/>
          </a:prstGeom>
          <a:noFill/>
        </p:spPr>
        <p:txBody>
          <a:bodyPr wrap="square" rtlCol="0">
            <a:spAutoFit/>
          </a:bodyPr>
          <a:lstStyle/>
          <a:p>
            <a:r>
              <a:rPr lang="en-US" sz="2400" b="1" u="sng" dirty="0" smtClean="0"/>
              <a:t>Team Name</a:t>
            </a:r>
            <a:r>
              <a:rPr lang="en-US" sz="2400" b="1" dirty="0" smtClean="0"/>
              <a:t> :</a:t>
            </a:r>
            <a:endParaRPr lang="en-US" sz="2400" b="1" u="sng"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Equation to Identify Citizen’s Vote</a:t>
            </a:r>
            <a:endParaRPr lang="en-US" dirty="0"/>
          </a:p>
        </p:txBody>
      </p:sp>
      <p:sp>
        <p:nvSpPr>
          <p:cNvPr id="8" name="TextBox 7"/>
          <p:cNvSpPr txBox="1"/>
          <p:nvPr/>
        </p:nvSpPr>
        <p:spPr>
          <a:xfrm>
            <a:off x="197298" y="752490"/>
            <a:ext cx="8805187" cy="4616648"/>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final equation used to identify the citizen’s vote</a:t>
            </a:r>
            <a:endParaRPr lang="en-US" dirty="0" smtClean="0">
              <a:latin typeface="Calibri" pitchFamily="34" charset="0"/>
              <a:cs typeface="Calibri" pitchFamily="34" charset="0"/>
            </a:endParaRPr>
          </a:p>
          <a:p>
            <a:pPr marL="285750" indent="-285750">
              <a:buFont typeface="Arial" panose="020B0604020202020204" pitchFamily="34" charset="0"/>
              <a:buChar char="•"/>
            </a:pPr>
            <a:r>
              <a:rPr lang="en-US" dirty="0">
                <a:latin typeface="Calibri" pitchFamily="34" charset="0"/>
                <a:cs typeface="Calibri" pitchFamily="34" charset="0"/>
              </a:rPr>
              <a:t>The final model used to solve the problem is </a:t>
            </a:r>
            <a:r>
              <a:rPr lang="en-US" dirty="0" smtClean="0">
                <a:latin typeface="Calibri" pitchFamily="34" charset="0"/>
                <a:cs typeface="Calibri" pitchFamily="34" charset="0"/>
              </a:rPr>
              <a:t>a K-Nearest Neighbors classifier with k=141. The K-Nearest Neighbors classifier used 1/3</a:t>
            </a:r>
            <a:r>
              <a:rPr lang="en-US" baseline="30000" dirty="0" smtClean="0">
                <a:latin typeface="Calibri" pitchFamily="34" charset="0"/>
                <a:cs typeface="Calibri" pitchFamily="34" charset="0"/>
              </a:rPr>
              <a:t>rd</a:t>
            </a:r>
            <a:r>
              <a:rPr lang="en-US" dirty="0" smtClean="0">
                <a:latin typeface="Calibri" pitchFamily="34" charset="0"/>
                <a:cs typeface="Calibri" pitchFamily="34" charset="0"/>
              </a:rPr>
              <a:t> of the training examples randomly drawn from a down-sampled training dataset as benchmarks for prediction. </a:t>
            </a:r>
            <a:r>
              <a:rPr lang="en-US" dirty="0">
                <a:latin typeface="Calibri" pitchFamily="34" charset="0"/>
                <a:cs typeface="Calibri" pitchFamily="34" charset="0"/>
              </a:rPr>
              <a:t>Each decision tree is trained on the preprocessed features with certain tuned parameters which are explained later in the presentation</a:t>
            </a:r>
            <a:r>
              <a:rPr lang="en-US" dirty="0" smtClean="0">
                <a:latin typeface="Calibri" pitchFamily="34" charset="0"/>
                <a:cs typeface="Calibri" pitchFamily="34" charset="0"/>
              </a:rPr>
              <a:t>.</a:t>
            </a:r>
          </a:p>
          <a:p>
            <a:pPr marL="285750" indent="-285750">
              <a:buFont typeface="Arial" panose="020B0604020202020204" pitchFamily="34" charset="0"/>
              <a:buChar char="•"/>
            </a:pPr>
            <a:r>
              <a:rPr lang="en-US" dirty="0" smtClean="0">
                <a:latin typeface="Calibri" pitchFamily="34" charset="0"/>
                <a:cs typeface="Calibri" pitchFamily="34" charset="0"/>
              </a:rPr>
              <a:t>Euclidean distance was the criteria for similarity between any two examples</a:t>
            </a:r>
            <a:endParaRPr lang="en-US" dirty="0">
              <a:latin typeface="Calibri" pitchFamily="34" charset="0"/>
              <a:cs typeface="Calibri" pitchFamily="34" charset="0"/>
            </a:endParaRPr>
          </a:p>
          <a:p>
            <a:pPr marL="285750" indent="-285750">
              <a:buFont typeface="Arial" panose="020B0604020202020204" pitchFamily="34" charset="0"/>
              <a:buChar char="•"/>
            </a:pPr>
            <a:r>
              <a:rPr lang="en-US" dirty="0">
                <a:latin typeface="Calibri" pitchFamily="34" charset="0"/>
                <a:cs typeface="Calibri" pitchFamily="34" charset="0"/>
              </a:rPr>
              <a:t> So the overall model is like a </a:t>
            </a:r>
            <a:r>
              <a:rPr lang="en-US" dirty="0" smtClean="0">
                <a:latin typeface="Calibri" pitchFamily="34" charset="0"/>
                <a:cs typeface="Calibri" pitchFamily="34" charset="0"/>
              </a:rPr>
              <a:t>distance-based comparison algorithm </a:t>
            </a:r>
            <a:r>
              <a:rPr lang="en-US" dirty="0">
                <a:latin typeface="Calibri" pitchFamily="34" charset="0"/>
                <a:cs typeface="Calibri" pitchFamily="34" charset="0"/>
              </a:rPr>
              <a:t>which takes into input the features/variables and outputs the class which </a:t>
            </a:r>
            <a:r>
              <a:rPr lang="en-US" dirty="0" smtClean="0">
                <a:latin typeface="Calibri" pitchFamily="34" charset="0"/>
                <a:cs typeface="Calibri" pitchFamily="34" charset="0"/>
              </a:rPr>
              <a:t>is the ensemble result of the 141 nearest neighbors from the training examples . </a:t>
            </a:r>
            <a:r>
              <a:rPr lang="en-US" dirty="0">
                <a:latin typeface="Calibri" pitchFamily="34" charset="0"/>
                <a:cs typeface="Calibri" pitchFamily="34" charset="0"/>
              </a:rPr>
              <a:t>We did not use any single deterministic equation to arrive at the solution</a:t>
            </a:r>
            <a:r>
              <a:rPr lang="en-US" dirty="0" smtClean="0">
                <a:latin typeface="Calibri" pitchFamily="34" charset="0"/>
                <a:cs typeface="Calibri" pitchFamily="34" charset="0"/>
              </a:rPr>
              <a:t>.</a:t>
            </a:r>
            <a:endParaRPr lang="en-US" dirty="0">
              <a:latin typeface="Calibri" pitchFamily="34" charset="0"/>
              <a:cs typeface="Calibri" pitchFamily="34" charset="0"/>
            </a:endParaRPr>
          </a:p>
          <a:p>
            <a:pPr marL="285750" indent="-285750">
              <a:buFont typeface="Arial" panose="020B0604020202020204" pitchFamily="34" charset="0"/>
              <a:buChar char="•"/>
            </a:pPr>
            <a:r>
              <a:rPr lang="en-US" dirty="0">
                <a:latin typeface="Calibri" pitchFamily="34" charset="0"/>
                <a:cs typeface="Calibri" pitchFamily="34" charset="0"/>
              </a:rPr>
              <a:t>As </a:t>
            </a:r>
            <a:r>
              <a:rPr lang="en-US" dirty="0" smtClean="0">
                <a:latin typeface="Calibri" pitchFamily="34" charset="0"/>
                <a:cs typeface="Calibri" pitchFamily="34" charset="0"/>
              </a:rPr>
              <a:t>each test example gets compared with many training examples , and the result is an ensemble of the most similar rows, it is not possible to combine the model into a single equation.</a:t>
            </a:r>
            <a:endParaRPr lang="en-US" dirty="0">
              <a:latin typeface="Calibri" pitchFamily="34" charset="0"/>
              <a:cs typeface="Calibri" pitchFamily="34" charset="0"/>
            </a:endParaRPr>
          </a:p>
          <a:p>
            <a:pPr marL="342900" indent="-342900">
              <a:buAutoNum type="arabicParenR"/>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Details of each Variable used in the Equation</a:t>
            </a:r>
            <a:endParaRPr lang="en-US" dirty="0"/>
          </a:p>
        </p:txBody>
      </p:sp>
      <p:sp>
        <p:nvSpPr>
          <p:cNvPr id="8" name="TextBox 7"/>
          <p:cNvSpPr txBox="1"/>
          <p:nvPr/>
        </p:nvSpPr>
        <p:spPr>
          <a:xfrm>
            <a:off x="197298" y="752490"/>
            <a:ext cx="8805187" cy="5816977"/>
          </a:xfrm>
          <a:prstGeom prst="rect">
            <a:avLst/>
          </a:prstGeom>
          <a:noFill/>
        </p:spPr>
        <p:txBody>
          <a:bodyPr wrap="square" rtlCol="0">
            <a:spAutoFit/>
          </a:bodyPr>
          <a:lstStyle/>
          <a:p>
            <a:r>
              <a:rPr lang="en-US" sz="2400" b="1" dirty="0" smtClean="0">
                <a:latin typeface="Calibri" pitchFamily="34" charset="0"/>
                <a:cs typeface="Calibri" pitchFamily="34" charset="0"/>
              </a:rPr>
              <a:t>Please provide details of each variable used in the equation to identify citizen’s </a:t>
            </a:r>
            <a:r>
              <a:rPr lang="en-US" sz="2400" b="1" dirty="0" smtClean="0">
                <a:latin typeface="Calibri" pitchFamily="34" charset="0"/>
                <a:cs typeface="Calibri" pitchFamily="34" charset="0"/>
              </a:rPr>
              <a:t>vote</a:t>
            </a:r>
          </a:p>
          <a:p>
            <a:r>
              <a:rPr lang="en-US" b="1" dirty="0" smtClean="0">
                <a:latin typeface="Calibri" pitchFamily="34" charset="0"/>
                <a:cs typeface="Calibri" pitchFamily="34" charset="0"/>
              </a:rPr>
              <a:t>1) </a:t>
            </a:r>
            <a:r>
              <a:rPr lang="en-US" dirty="0" smtClean="0">
                <a:latin typeface="Calibri" pitchFamily="34" charset="0"/>
                <a:cs typeface="Calibri" pitchFamily="34" charset="0"/>
              </a:rPr>
              <a:t>The variables </a:t>
            </a:r>
            <a:r>
              <a:rPr lang="en-US" b="1" dirty="0" smtClean="0">
                <a:latin typeface="Calibri" pitchFamily="34" charset="0"/>
                <a:cs typeface="Calibri" pitchFamily="34" charset="0"/>
              </a:rPr>
              <a:t>mvar1 </a:t>
            </a:r>
            <a:r>
              <a:rPr lang="en-US" dirty="0" smtClean="0">
                <a:latin typeface="Calibri" pitchFamily="34" charset="0"/>
                <a:cs typeface="Calibri" pitchFamily="34" charset="0"/>
              </a:rPr>
              <a:t> to </a:t>
            </a:r>
            <a:r>
              <a:rPr lang="en-US" b="1" dirty="0" smtClean="0">
                <a:latin typeface="Calibri" pitchFamily="34" charset="0"/>
                <a:cs typeface="Calibri" pitchFamily="34" charset="0"/>
              </a:rPr>
              <a:t>mvar25 </a:t>
            </a:r>
            <a:r>
              <a:rPr lang="en-US" dirty="0" smtClean="0">
                <a:latin typeface="Calibri" pitchFamily="34" charset="0"/>
                <a:cs typeface="Calibri" pitchFamily="34" charset="0"/>
              </a:rPr>
              <a:t>were converted into percentages, which signify “</a:t>
            </a:r>
            <a:r>
              <a:rPr lang="en-US" b="1" dirty="0" smtClean="0">
                <a:latin typeface="Calibri" pitchFamily="34" charset="0"/>
                <a:cs typeface="Calibri" pitchFamily="34" charset="0"/>
              </a:rPr>
              <a:t>What percentage of the total donation of a person goes to Centaur, Cosmos, Ebony, Odyssey and Tokugawa respectively?</a:t>
            </a:r>
            <a:r>
              <a:rPr lang="en-US" dirty="0" smtClean="0">
                <a:latin typeface="Calibri" pitchFamily="34" charset="0"/>
                <a:cs typeface="Calibri" pitchFamily="34" charset="0"/>
              </a:rPr>
              <a:t>”. As an example:</a:t>
            </a:r>
          </a:p>
          <a:p>
            <a:r>
              <a:rPr lang="en-US" b="1" dirty="0" smtClean="0">
                <a:latin typeface="Calibri" pitchFamily="34" charset="0"/>
                <a:cs typeface="Calibri" pitchFamily="34" charset="0"/>
              </a:rPr>
              <a:t>m</a:t>
            </a:r>
            <a:r>
              <a:rPr lang="en-US" b="1" dirty="0" smtClean="0">
                <a:latin typeface="Calibri" pitchFamily="34" charset="0"/>
                <a:cs typeface="Calibri" pitchFamily="34" charset="0"/>
              </a:rPr>
              <a:t>var1_per = mvar1/(mvar1 + mvar2 + mvar3 + mvar4 + mvar5)</a:t>
            </a:r>
          </a:p>
          <a:p>
            <a:endParaRPr lang="en-US" b="1" dirty="0">
              <a:latin typeface="Calibri" pitchFamily="34" charset="0"/>
              <a:cs typeface="Calibri" pitchFamily="34" charset="0"/>
            </a:endParaRPr>
          </a:p>
          <a:p>
            <a:r>
              <a:rPr lang="en-US" dirty="0" smtClean="0">
                <a:latin typeface="Calibri" pitchFamily="34" charset="0"/>
                <a:cs typeface="Calibri" pitchFamily="34" charset="0"/>
              </a:rPr>
              <a:t>Similarly mvar2_per, mvar3_per … and so on till mvar25_per were calculated.</a:t>
            </a:r>
          </a:p>
          <a:p>
            <a:endParaRPr lang="en-US" dirty="0">
              <a:latin typeface="Calibri" pitchFamily="34" charset="0"/>
              <a:cs typeface="Calibri" pitchFamily="34" charset="0"/>
            </a:endParaRPr>
          </a:p>
          <a:p>
            <a:r>
              <a:rPr lang="en-US" dirty="0" smtClean="0">
                <a:latin typeface="Calibri" pitchFamily="34" charset="0"/>
                <a:cs typeface="Calibri" pitchFamily="34" charset="0"/>
              </a:rPr>
              <a:t>2) Total rallies attended for each candidate were calculated. For example:</a:t>
            </a:r>
          </a:p>
          <a:p>
            <a:endParaRPr lang="en-US" dirty="0">
              <a:latin typeface="Calibri" pitchFamily="34" charset="0"/>
              <a:cs typeface="Calibri" pitchFamily="34" charset="0"/>
            </a:endParaRPr>
          </a:p>
          <a:p>
            <a:r>
              <a:rPr lang="en-US" dirty="0" smtClean="0">
                <a:latin typeface="Calibri" pitchFamily="34" charset="0"/>
                <a:cs typeface="Calibri" pitchFamily="34" charset="0"/>
              </a:rPr>
              <a:t>Total rally Centaur = (Rallies attended individually + Rallies attended in group) for Centaur</a:t>
            </a:r>
          </a:p>
          <a:p>
            <a:endParaRPr lang="en-US" dirty="0">
              <a:latin typeface="Calibri" pitchFamily="34" charset="0"/>
              <a:cs typeface="Calibri" pitchFamily="34" charset="0"/>
            </a:endParaRPr>
          </a:p>
          <a:p>
            <a:r>
              <a:rPr lang="en-US" dirty="0" smtClean="0">
                <a:latin typeface="Calibri" pitchFamily="34" charset="0"/>
                <a:cs typeface="Calibri" pitchFamily="34" charset="0"/>
              </a:rPr>
              <a:t>3) Similarly </a:t>
            </a:r>
          </a:p>
          <a:p>
            <a:r>
              <a:rPr lang="en-US" dirty="0" smtClean="0">
                <a:latin typeface="Calibri" pitchFamily="34" charset="0"/>
                <a:cs typeface="Calibri" pitchFamily="34" charset="0"/>
              </a:rPr>
              <a:t>Total rally </a:t>
            </a:r>
            <a:r>
              <a:rPr lang="en-US" dirty="0" err="1" smtClean="0">
                <a:latin typeface="Calibri" pitchFamily="34" charset="0"/>
                <a:cs typeface="Calibri" pitchFamily="34" charset="0"/>
              </a:rPr>
              <a:t>Centaur_per</a:t>
            </a:r>
            <a:r>
              <a:rPr lang="en-US" dirty="0" smtClean="0">
                <a:latin typeface="Calibri" pitchFamily="34" charset="0"/>
                <a:cs typeface="Calibri" pitchFamily="34" charset="0"/>
              </a:rPr>
              <a:t> = Total rally Centaur/(</a:t>
            </a:r>
            <a:r>
              <a:rPr lang="en-US" dirty="0">
                <a:latin typeface="Calibri" pitchFamily="34" charset="0"/>
                <a:cs typeface="Calibri" pitchFamily="34" charset="0"/>
              </a:rPr>
              <a:t>Total rally </a:t>
            </a:r>
            <a:r>
              <a:rPr lang="en-US" dirty="0" smtClean="0">
                <a:latin typeface="Calibri" pitchFamily="34" charset="0"/>
                <a:cs typeface="Calibri" pitchFamily="34" charset="0"/>
              </a:rPr>
              <a:t>Centaur + </a:t>
            </a:r>
            <a:r>
              <a:rPr lang="en-US" dirty="0">
                <a:latin typeface="Calibri" pitchFamily="34" charset="0"/>
                <a:cs typeface="Calibri" pitchFamily="34" charset="0"/>
              </a:rPr>
              <a:t>Total rally </a:t>
            </a:r>
            <a:r>
              <a:rPr lang="en-US" dirty="0" smtClean="0">
                <a:latin typeface="Calibri" pitchFamily="34" charset="0"/>
                <a:cs typeface="Calibri" pitchFamily="34" charset="0"/>
              </a:rPr>
              <a:t>Cosmos .. so on)</a:t>
            </a:r>
          </a:p>
          <a:p>
            <a:endParaRPr lang="en-US" dirty="0">
              <a:latin typeface="Calibri" pitchFamily="34" charset="0"/>
              <a:cs typeface="Calibri" pitchFamily="34" charset="0"/>
            </a:endParaRPr>
          </a:p>
          <a:p>
            <a:r>
              <a:rPr lang="en-US" dirty="0" smtClean="0">
                <a:latin typeface="Calibri" pitchFamily="34" charset="0"/>
                <a:cs typeface="Calibri" pitchFamily="34" charset="0"/>
              </a:rPr>
              <a:t>4) These 30 percentage features were used along with the 25 raw features mvar1…mvar25 and the total rally features.</a:t>
            </a:r>
            <a:endParaRPr lang="en-US" dirty="0" smtClean="0">
              <a:latin typeface="Calibri" pitchFamily="34" charset="0"/>
              <a:cs typeface="Calibri" pitchFamily="34" charset="0"/>
            </a:endParaRPr>
          </a:p>
          <a:p>
            <a:pPr marL="342900" indent="-342900">
              <a:buAutoNum type="arabicParenR"/>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Estimation Technique Used</a:t>
            </a:r>
            <a:endParaRPr lang="en-US" dirty="0"/>
          </a:p>
        </p:txBody>
      </p:sp>
      <p:sp>
        <p:nvSpPr>
          <p:cNvPr id="8" name="TextBox 7"/>
          <p:cNvSpPr txBox="1"/>
          <p:nvPr/>
        </p:nvSpPr>
        <p:spPr>
          <a:xfrm>
            <a:off x="197298" y="752490"/>
            <a:ext cx="8805187" cy="1384995"/>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estimation/modeling technique(s) used to arrive at the solution/equation</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
        <p:nvSpPr>
          <p:cNvPr id="2" name="Rectangle 1"/>
          <p:cNvSpPr/>
          <p:nvPr/>
        </p:nvSpPr>
        <p:spPr>
          <a:xfrm>
            <a:off x="197298" y="1599533"/>
            <a:ext cx="8946702" cy="4524315"/>
          </a:xfrm>
          <a:prstGeom prst="rect">
            <a:avLst/>
          </a:prstGeom>
        </p:spPr>
        <p:txBody>
          <a:bodyPr wrap="square">
            <a:spAutoFit/>
          </a:bodyPr>
          <a:lstStyle/>
          <a:p>
            <a:pPr marL="342900" indent="-342900" algn="just">
              <a:buFont typeface="+mj-lt"/>
              <a:buAutoNum type="arabicPeriod"/>
            </a:pPr>
            <a:r>
              <a:rPr lang="en-US" b="1" dirty="0" smtClean="0">
                <a:latin typeface="Calibri" pitchFamily="34" charset="0"/>
                <a:cs typeface="Calibri" pitchFamily="34" charset="0"/>
              </a:rPr>
              <a:t>Frequency Tables: </a:t>
            </a:r>
            <a:r>
              <a:rPr lang="en-US" dirty="0">
                <a:latin typeface="Calibri" pitchFamily="34" charset="0"/>
                <a:cs typeface="Calibri" pitchFamily="34" charset="0"/>
              </a:rPr>
              <a:t>Frequency </a:t>
            </a:r>
            <a:r>
              <a:rPr lang="en-US" dirty="0" smtClean="0">
                <a:latin typeface="Calibri" pitchFamily="34" charset="0"/>
                <a:cs typeface="Calibri" pitchFamily="34" charset="0"/>
              </a:rPr>
              <a:t>tables were seen </a:t>
            </a:r>
            <a:r>
              <a:rPr lang="en-US" dirty="0">
                <a:latin typeface="Calibri" pitchFamily="34" charset="0"/>
                <a:cs typeface="Calibri" pitchFamily="34" charset="0"/>
              </a:rPr>
              <a:t>for all the predictors to check for </a:t>
            </a:r>
            <a:r>
              <a:rPr lang="en-US" dirty="0" smtClean="0">
                <a:latin typeface="Calibri" pitchFamily="34" charset="0"/>
                <a:cs typeface="Calibri" pitchFamily="34" charset="0"/>
              </a:rPr>
              <a:t>specific patterns </a:t>
            </a:r>
            <a:r>
              <a:rPr lang="en-US" dirty="0">
                <a:latin typeface="Calibri" pitchFamily="34" charset="0"/>
                <a:cs typeface="Calibri" pitchFamily="34" charset="0"/>
              </a:rPr>
              <a:t>after replacing </a:t>
            </a:r>
            <a:r>
              <a:rPr lang="en-US" dirty="0" smtClean="0">
                <a:latin typeface="Calibri" pitchFamily="34" charset="0"/>
                <a:cs typeface="Calibri" pitchFamily="34" charset="0"/>
              </a:rPr>
              <a:t>NA’s </a:t>
            </a:r>
            <a:r>
              <a:rPr lang="en-US" dirty="0">
                <a:latin typeface="Calibri" pitchFamily="34" charset="0"/>
                <a:cs typeface="Calibri" pitchFamily="34" charset="0"/>
              </a:rPr>
              <a:t>with </a:t>
            </a:r>
            <a:r>
              <a:rPr lang="en-US" dirty="0" smtClean="0">
                <a:latin typeface="Calibri" pitchFamily="34" charset="0"/>
                <a:cs typeface="Calibri" pitchFamily="34" charset="0"/>
              </a:rPr>
              <a:t>modes for the 3 categorical variables having missing data.</a:t>
            </a:r>
            <a:endParaRPr lang="en-US"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Data Transformation: </a:t>
            </a:r>
            <a:r>
              <a:rPr lang="en-US" dirty="0">
                <a:latin typeface="Calibri" pitchFamily="34" charset="0"/>
                <a:cs typeface="Calibri" pitchFamily="34" charset="0"/>
              </a:rPr>
              <a:t>Centering and scaling was done for all the predictors</a:t>
            </a:r>
            <a:r>
              <a:rPr lang="en-US" dirty="0" smtClean="0">
                <a:latin typeface="Calibri" pitchFamily="34" charset="0"/>
                <a:cs typeface="Calibri" pitchFamily="34" charset="0"/>
              </a:rPr>
              <a:t>.</a:t>
            </a:r>
            <a:endParaRPr lang="en-US" dirty="0">
              <a:latin typeface="Calibri" pitchFamily="34" charset="0"/>
              <a:cs typeface="Calibri" pitchFamily="34" charset="0"/>
            </a:endParaRPr>
          </a:p>
          <a:p>
            <a:pPr marL="342900" indent="-342900" algn="just">
              <a:buFont typeface="+mj-lt"/>
              <a:buAutoNum type="arabicPeriod"/>
            </a:pPr>
            <a:r>
              <a:rPr lang="en-US" b="1" dirty="0" smtClean="0">
                <a:latin typeface="Calibri" pitchFamily="34" charset="0"/>
                <a:cs typeface="Calibri" pitchFamily="34" charset="0"/>
              </a:rPr>
              <a:t>Handling Class Imbalance : </a:t>
            </a:r>
            <a:r>
              <a:rPr lang="en-US" b="1" dirty="0" err="1" smtClean="0">
                <a:latin typeface="Calibri" pitchFamily="34" charset="0"/>
                <a:cs typeface="Calibri" pitchFamily="34" charset="0"/>
              </a:rPr>
              <a:t>Downsampling</a:t>
            </a:r>
            <a:r>
              <a:rPr lang="en-US" b="1" dirty="0" smtClean="0">
                <a:latin typeface="Calibri" pitchFamily="34" charset="0"/>
                <a:cs typeface="Calibri" pitchFamily="34" charset="0"/>
              </a:rPr>
              <a:t> </a:t>
            </a:r>
            <a:r>
              <a:rPr lang="en-US" dirty="0" smtClean="0">
                <a:latin typeface="Calibri" pitchFamily="34" charset="0"/>
                <a:cs typeface="Calibri" pitchFamily="34" charset="0"/>
              </a:rPr>
              <a:t>of the examples voted as Centaur, Cosmos, Ebony, Odyssey was used to balance the dataset which contained Tokugawa classes as minority.</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Multiple Model Fitting: </a:t>
            </a:r>
            <a:r>
              <a:rPr lang="en-US" dirty="0">
                <a:latin typeface="Calibri" pitchFamily="34" charset="0"/>
                <a:cs typeface="Calibri" pitchFamily="34" charset="0"/>
              </a:rPr>
              <a:t>Several models such as Artificial Neural Network, </a:t>
            </a:r>
            <a:r>
              <a:rPr lang="en-US" dirty="0" smtClean="0">
                <a:latin typeface="Calibri" pitchFamily="34" charset="0"/>
                <a:cs typeface="Calibri" pitchFamily="34" charset="0"/>
              </a:rPr>
              <a:t>Multinomial Logistic </a:t>
            </a:r>
            <a:r>
              <a:rPr lang="en-US" dirty="0">
                <a:latin typeface="Calibri" pitchFamily="34" charset="0"/>
                <a:cs typeface="Calibri" pitchFamily="34" charset="0"/>
              </a:rPr>
              <a:t>Regression, Random Forest, Naïve Bayes Classifier, Gradient Boosting, </a:t>
            </a:r>
            <a:r>
              <a:rPr lang="en-US" dirty="0" smtClean="0">
                <a:latin typeface="Calibri" pitchFamily="34" charset="0"/>
                <a:cs typeface="Calibri" pitchFamily="34" charset="0"/>
              </a:rPr>
              <a:t>K-Nearest Neighbors, </a:t>
            </a:r>
            <a:r>
              <a:rPr lang="en-US" dirty="0">
                <a:latin typeface="Calibri" pitchFamily="34" charset="0"/>
                <a:cs typeface="Calibri" pitchFamily="34" charset="0"/>
              </a:rPr>
              <a:t>Bagged Decision </a:t>
            </a:r>
            <a:r>
              <a:rPr lang="en-US" dirty="0" smtClean="0">
                <a:latin typeface="Calibri" pitchFamily="34" charset="0"/>
                <a:cs typeface="Calibri" pitchFamily="34" charset="0"/>
              </a:rPr>
              <a:t>Trees and a weighted ensemble of all the above </a:t>
            </a:r>
            <a:r>
              <a:rPr lang="en-US" dirty="0">
                <a:latin typeface="Calibri" pitchFamily="34" charset="0"/>
                <a:cs typeface="Calibri" pitchFamily="34" charset="0"/>
              </a:rPr>
              <a:t>were fitted on the dataset. </a:t>
            </a:r>
            <a:r>
              <a:rPr lang="en-US" dirty="0" smtClean="0">
                <a:latin typeface="Calibri" pitchFamily="34" charset="0"/>
                <a:cs typeface="Calibri" pitchFamily="34" charset="0"/>
              </a:rPr>
              <a:t>Stacked models with KNN as meta classifier and logistic regression + boosted trees being base classifier were also tested.</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Parameter Tuning: </a:t>
            </a:r>
            <a:r>
              <a:rPr lang="en-US" dirty="0">
                <a:latin typeface="Calibri" pitchFamily="34" charset="0"/>
                <a:cs typeface="Calibri" pitchFamily="34" charset="0"/>
              </a:rPr>
              <a:t>For all the fitted models parameter tuning was done based on accuracy </a:t>
            </a:r>
            <a:r>
              <a:rPr lang="en-US" dirty="0" smtClean="0">
                <a:latin typeface="Calibri" pitchFamily="34" charset="0"/>
                <a:cs typeface="Calibri" pitchFamily="34" charset="0"/>
              </a:rPr>
              <a:t>values </a:t>
            </a:r>
            <a:r>
              <a:rPr lang="en-US" dirty="0">
                <a:latin typeface="Calibri" pitchFamily="34" charset="0"/>
                <a:cs typeface="Calibri" pitchFamily="34" charset="0"/>
              </a:rPr>
              <a:t>obtained from 10 fold cross validation test with 3 repetitions.</a:t>
            </a:r>
            <a:endParaRPr lang="en-US" b="1" dirty="0">
              <a:latin typeface="Calibri" pitchFamily="34" charset="0"/>
              <a:cs typeface="Calibri" pitchFamily="34" charset="0"/>
            </a:endParaRPr>
          </a:p>
          <a:p>
            <a:pPr marL="342900" indent="-342900" algn="just">
              <a:buFont typeface="+mj-lt"/>
              <a:buAutoNum type="arabicPeriod"/>
            </a:pPr>
            <a:r>
              <a:rPr lang="en-US" b="1" dirty="0">
                <a:latin typeface="Calibri" pitchFamily="34" charset="0"/>
                <a:cs typeface="Calibri" pitchFamily="34" charset="0"/>
              </a:rPr>
              <a:t>Selection of Best Model: </a:t>
            </a:r>
            <a:r>
              <a:rPr lang="en-US" dirty="0" smtClean="0">
                <a:latin typeface="Calibri" pitchFamily="34" charset="0"/>
                <a:cs typeface="Calibri" pitchFamily="34" charset="0"/>
              </a:rPr>
              <a:t>K-Nearest Neighbors </a:t>
            </a:r>
            <a:r>
              <a:rPr lang="en-US" dirty="0">
                <a:latin typeface="Calibri" pitchFamily="34" charset="0"/>
                <a:cs typeface="Calibri" pitchFamily="34" charset="0"/>
              </a:rPr>
              <a:t>was selected as the best model based </a:t>
            </a:r>
            <a:r>
              <a:rPr lang="en-US" dirty="0" smtClean="0">
                <a:latin typeface="Calibri" pitchFamily="34" charset="0"/>
                <a:cs typeface="Calibri" pitchFamily="34" charset="0"/>
              </a:rPr>
              <a:t>on accuracy </a:t>
            </a:r>
            <a:r>
              <a:rPr lang="en-US" dirty="0">
                <a:latin typeface="Calibri" pitchFamily="34" charset="0"/>
                <a:cs typeface="Calibri" pitchFamily="34" charset="0"/>
              </a:rPr>
              <a:t>obtained from cross validation tests</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Reasons for Technique(s) Used</a:t>
            </a:r>
            <a:endParaRPr lang="en-US" dirty="0"/>
          </a:p>
        </p:txBody>
      </p:sp>
      <p:sp>
        <p:nvSpPr>
          <p:cNvPr id="8" name="TextBox 7"/>
          <p:cNvSpPr txBox="1"/>
          <p:nvPr/>
        </p:nvSpPr>
        <p:spPr>
          <a:xfrm>
            <a:off x="197298" y="752490"/>
            <a:ext cx="8805187" cy="6463308"/>
          </a:xfrm>
          <a:prstGeom prst="rect">
            <a:avLst/>
          </a:prstGeom>
          <a:noFill/>
        </p:spPr>
        <p:txBody>
          <a:bodyPr wrap="square" rtlCol="0">
            <a:spAutoFit/>
          </a:bodyPr>
          <a:lstStyle/>
          <a:p>
            <a:r>
              <a:rPr lang="en-US" b="1" dirty="0" smtClean="0">
                <a:latin typeface="Calibri" pitchFamily="34" charset="0"/>
                <a:cs typeface="Calibri" pitchFamily="34" charset="0"/>
              </a:rPr>
              <a:t>Why do you think this is the best technique(s) for this particular problem</a:t>
            </a:r>
            <a:r>
              <a:rPr lang="en-US" b="1" dirty="0" smtClean="0">
                <a:latin typeface="Calibri" pitchFamily="34" charset="0"/>
                <a:cs typeface="Calibri" pitchFamily="34" charset="0"/>
              </a:rPr>
              <a:t>?</a:t>
            </a:r>
            <a:endParaRPr lang="en-US" b="1" dirty="0">
              <a:latin typeface="Calibri" pitchFamily="34" charset="0"/>
              <a:cs typeface="Calibri" pitchFamily="34" charset="0"/>
            </a:endParaRPr>
          </a:p>
          <a:p>
            <a:pPr marL="285750" indent="-285750">
              <a:buFont typeface="Arial" panose="020B0604020202020204" pitchFamily="34" charset="0"/>
              <a:buChar char="•"/>
            </a:pPr>
            <a:r>
              <a:rPr lang="en-US" dirty="0" smtClean="0">
                <a:latin typeface="Calibri" panose="020F0502020204030204" pitchFamily="34" charset="0"/>
              </a:rPr>
              <a:t>The features used represent/signify the probability of a person would vote for a particular candidate based on several factors. For example if a person has given 40% of his donation to Centaur and 20% to Cosmos, Ebony and Odyssey respectively, with no donation to Tokugawa. The probability of the person voting for Centaur is 40% based on his donating patterns. The same significance holds for the percentage features used on rallies attended, fundraisers attended and volunteering data.</a:t>
            </a:r>
            <a:endParaRPr lang="en-US" dirty="0">
              <a:latin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rPr>
              <a:t>K-Nearest neighbors being favorable to probabilistic features produced the best performance, as it compares new examples to the probability values based on several factors and brings out an ensemble vote among the most similar training examples. K-nearest Neighbors is also not prone to over-fitting/under-fitting since it doesn’t output any particular equation.</a:t>
            </a:r>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We chose </a:t>
            </a:r>
            <a:r>
              <a:rPr lang="en-US" dirty="0" smtClean="0">
                <a:latin typeface="Calibri" panose="020F0502020204030204" pitchFamily="34" charset="0"/>
              </a:rPr>
              <a:t>k-values in and around the square root of the number of training examples since it provides a good balance between reducing the variance and developing a bias.</a:t>
            </a:r>
            <a:endParaRPr lang="en-US" dirty="0">
              <a:latin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rPr>
              <a:t>For the final dataset we used the same model</a:t>
            </a:r>
            <a:r>
              <a:rPr lang="en-US" dirty="0" smtClean="0">
                <a:latin typeface="Calibri" panose="020F0502020204030204" pitchFamily="34" charset="0"/>
              </a:rPr>
              <a:t>, except for not using the individual and total rally raw/percentage features. It accounted for a slight decreases in accuracy, which isn’t significant.</a:t>
            </a:r>
          </a:p>
          <a:p>
            <a:pPr marL="285750" indent="-285750">
              <a:buFont typeface="Arial" panose="020B0604020202020204" pitchFamily="34" charset="0"/>
              <a:buChar char="•"/>
            </a:pPr>
            <a:r>
              <a:rPr lang="en-US" dirty="0" smtClean="0">
                <a:latin typeface="Calibri" panose="020F0502020204030204" pitchFamily="34" charset="0"/>
              </a:rPr>
              <a:t>Apart from these features, probabilistic features based on age, education , media alertness, region popularity were also used , but these features didn’t bring out any additional improvement.</a:t>
            </a:r>
            <a:endParaRPr lang="en-US" dirty="0">
              <a:latin typeface="Calibri" panose="020F0502020204030204" pitchFamily="34" charset="0"/>
            </a:endParaRPr>
          </a:p>
          <a:p>
            <a:endParaRPr lang="en-US" b="1"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Submission File</a:t>
            </a:r>
            <a:endParaRPr lang="en-US" dirty="0"/>
          </a:p>
        </p:txBody>
      </p:sp>
      <p:sp>
        <p:nvSpPr>
          <p:cNvPr id="8" name="TextBox 7"/>
          <p:cNvSpPr txBox="1"/>
          <p:nvPr/>
        </p:nvSpPr>
        <p:spPr>
          <a:xfrm>
            <a:off x="197298" y="752490"/>
            <a:ext cx="8805187" cy="1015663"/>
          </a:xfrm>
          <a:prstGeom prst="rect">
            <a:avLst/>
          </a:prstGeom>
          <a:noFill/>
        </p:spPr>
        <p:txBody>
          <a:bodyPr wrap="square" rtlCol="0">
            <a:spAutoFit/>
          </a:bodyPr>
          <a:lstStyle/>
          <a:p>
            <a:r>
              <a:rPr lang="en-US" sz="2400" b="1" dirty="0" smtClean="0">
                <a:latin typeface="Calibri" pitchFamily="34" charset="0"/>
                <a:cs typeface="Calibri" pitchFamily="34" charset="0"/>
              </a:rPr>
              <a:t>Please embed your final submission file (.</a:t>
            </a:r>
            <a:r>
              <a:rPr lang="en-US" sz="2400" b="1" dirty="0" err="1" smtClean="0">
                <a:latin typeface="Calibri" pitchFamily="34" charset="0"/>
                <a:cs typeface="Calibri" pitchFamily="34" charset="0"/>
              </a:rPr>
              <a:t>csv</a:t>
            </a:r>
            <a:r>
              <a:rPr lang="en-US" sz="2400" b="1" dirty="0" smtClean="0">
                <a:latin typeface="Calibri" pitchFamily="34" charset="0"/>
                <a:cs typeface="Calibri" pitchFamily="34" charset="0"/>
              </a:rPr>
              <a:t>) here. </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9958349"/>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1026"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4114800" y="3043238"/>
                        <a:ext cx="914400" cy="77152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IM Template 20121011">
  <a:themeElements>
    <a:clrScheme name="Risk &amp; Information Mgmt Theme">
      <a:dk1>
        <a:srgbClr val="000000"/>
      </a:dk1>
      <a:lt1>
        <a:srgbClr val="FFFFFF"/>
      </a:lt1>
      <a:dk2>
        <a:srgbClr val="002663"/>
      </a:dk2>
      <a:lt2>
        <a:srgbClr val="009BBB"/>
      </a:lt2>
      <a:accent1>
        <a:srgbClr val="006890"/>
      </a:accent1>
      <a:accent2>
        <a:srgbClr val="8B8D8E"/>
      </a:accent2>
      <a:accent3>
        <a:srgbClr val="008566"/>
      </a:accent3>
      <a:accent4>
        <a:srgbClr val="77216F"/>
      </a:accent4>
      <a:accent5>
        <a:srgbClr val="E98300"/>
      </a:accent5>
      <a:accent6>
        <a:srgbClr val="002663"/>
      </a:accent6>
      <a:hlink>
        <a:srgbClr val="009BBB"/>
      </a:hlink>
      <a:folHlink>
        <a:srgbClr val="77216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effectLst/>
      </a:spPr>
      <a:bodyPr rtlCol="0" anchor="ctr"/>
      <a:lstStyle>
        <a:defPPr algn="ctr">
          <a:defRPr dirty="0" smtClean="0">
            <a:solidFill>
              <a:schemeClr val="tx1"/>
            </a:solidFill>
            <a:cs typeface="Calibri"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mn-lt"/>
            <a:cs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RIM Template 20121011</Template>
  <TotalTime>2666</TotalTime>
  <Words>845</Words>
  <Application>Microsoft Office PowerPoint</Application>
  <PresentationFormat>On-screen Show (4:3)</PresentationFormat>
  <Paragraphs>57</Paragraphs>
  <Slides>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ＭＳ Ｐゴシック</vt:lpstr>
      <vt:lpstr>Arial</vt:lpstr>
      <vt:lpstr>Calibri</vt:lpstr>
      <vt:lpstr>Courier New</vt:lpstr>
      <vt:lpstr>Wingdings</vt:lpstr>
      <vt:lpstr>RIM Template 20121011</vt:lpstr>
      <vt:lpstr>Microsoft Excel Macro-Enabled Worksheet</vt:lpstr>
      <vt:lpstr>American Express Campus Analyze This 2016</vt:lpstr>
      <vt:lpstr>Team Details</vt:lpstr>
      <vt:lpstr>Equation to Identify Citizen’s Vote</vt:lpstr>
      <vt:lpstr>Details of each Variable used in the Equation</vt:lpstr>
      <vt:lpstr>Estimation Technique Used</vt:lpstr>
      <vt:lpstr>Reasons for Technique(s) Used</vt:lpstr>
      <vt:lpstr>Final Submission File</vt:lpstr>
    </vt:vector>
  </TitlesOfParts>
  <Company>American Express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This</dc:title>
  <dc:creator>Author: Rachna Gothi</dc:creator>
  <cp:lastModifiedBy>SAGAR PATNAIK</cp:lastModifiedBy>
  <cp:revision>253</cp:revision>
  <cp:lastPrinted>2011-08-01T15:38:59Z</cp:lastPrinted>
  <dcterms:created xsi:type="dcterms:W3CDTF">2013-03-25T08:52:41Z</dcterms:created>
  <dcterms:modified xsi:type="dcterms:W3CDTF">2016-10-27T18:21:22Z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Rohit Joshi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Rohit Joshi</vt:lpwstr>
  </property>
</Properties>
</file>