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10"/>
  </p:notesMasterIdLst>
  <p:sldIdLst>
    <p:sldId id="266" r:id="rId2"/>
    <p:sldId id="272" r:id="rId3"/>
    <p:sldId id="268" r:id="rId4"/>
    <p:sldId id="269" r:id="rId5"/>
    <p:sldId id="270" r:id="rId6"/>
    <p:sldId id="271" r:id="rId7"/>
    <p:sldId id="267" r:id="rId8"/>
    <p:sldId id="273" r:id="rId9"/>
  </p:sldIdLst>
  <p:sldSz cx="9144000" cy="5143500" type="screen16x9"/>
  <p:notesSz cx="6858000" cy="9144000"/>
  <p:embeddedFontLst>
    <p:embeddedFont>
      <p:font typeface="Calibri" pitchFamily="34" charset="0"/>
      <p:regular r:id="rId11"/>
      <p:bold r:id="rId12"/>
      <p:italic r:id="rId13"/>
      <p:boldItalic r:id="rId14"/>
    </p:embeddedFont>
    <p:embeddedFont>
      <p:font typeface="Source Code Pro" charset="0"/>
      <p:regular r:id="rId15"/>
      <p:bold r:id="rId16"/>
    </p:embeddedFont>
    <p:embeddedFont>
      <p:font typeface="Constantia" pitchFamily="18" charset="0"/>
      <p:regular r:id="rId17"/>
      <p:bold r:id="rId18"/>
      <p:italic r:id="rId19"/>
      <p:boldItalic r:id="rId20"/>
    </p:embeddedFont>
    <p:embeddedFont>
      <p:font typeface="Wingdings 2" pitchFamily="18" charset="2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0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ADC591-C184-471B-94A8-61D10B77568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4B4680D-8C39-41B6-86BE-D339789AE3D6}">
      <dgm:prSet phldrT="[Text]"/>
      <dgm:spPr/>
      <dgm:t>
        <a:bodyPr/>
        <a:lstStyle/>
        <a:p>
          <a:pPr rtl="0"/>
          <a:r>
            <a:rPr lang="en-IN" b="0" i="0" u="none" dirty="0" smtClean="0"/>
            <a:t>Collection of data</a:t>
          </a:r>
        </a:p>
        <a:p>
          <a:pPr rtl="0"/>
          <a:r>
            <a:rPr lang="en-IN" dirty="0" smtClean="0"/>
            <a:t>1-day</a:t>
          </a:r>
          <a:endParaRPr lang="en-IN" dirty="0"/>
        </a:p>
      </dgm:t>
    </dgm:pt>
    <dgm:pt modelId="{A47295D7-7AA2-4BFE-A865-8DC649836441}" type="parTrans" cxnId="{75635F8E-68F9-4D08-827B-5209CD0D52A5}">
      <dgm:prSet/>
      <dgm:spPr/>
      <dgm:t>
        <a:bodyPr/>
        <a:lstStyle/>
        <a:p>
          <a:endParaRPr lang="en-IN"/>
        </a:p>
      </dgm:t>
    </dgm:pt>
    <dgm:pt modelId="{14C1E9F4-A7F6-4DBD-99D6-7A0764EFF95B}" type="sibTrans" cxnId="{75635F8E-68F9-4D08-827B-5209CD0D52A5}">
      <dgm:prSet/>
      <dgm:spPr/>
      <dgm:t>
        <a:bodyPr/>
        <a:lstStyle/>
        <a:p>
          <a:endParaRPr lang="en-IN"/>
        </a:p>
      </dgm:t>
    </dgm:pt>
    <dgm:pt modelId="{14E1538A-A56A-407D-AD5E-535663699DD3}">
      <dgm:prSet/>
      <dgm:spPr/>
      <dgm:t>
        <a:bodyPr/>
        <a:lstStyle/>
        <a:p>
          <a:pPr rtl="0"/>
          <a:r>
            <a:rPr lang="en-IN" b="0" i="0" u="none" dirty="0" smtClean="0"/>
            <a:t>Learning Various Models</a:t>
          </a:r>
        </a:p>
        <a:p>
          <a:pPr rtl="0"/>
          <a:r>
            <a:rPr lang="en-IN" b="0" i="0" u="none" dirty="0" smtClean="0"/>
            <a:t>1-week</a:t>
          </a:r>
        </a:p>
        <a:p>
          <a:pPr rtl="0"/>
          <a:r>
            <a:rPr lang="en-IN" dirty="0" smtClean="0"/>
            <a:t>(by sept’25)</a:t>
          </a:r>
          <a:endParaRPr lang="en-IN" dirty="0"/>
        </a:p>
      </dgm:t>
    </dgm:pt>
    <dgm:pt modelId="{0D7CB5CF-59BA-4BAE-A607-6753BD4DC8E6}" type="parTrans" cxnId="{09B1216D-FE49-4416-9128-50B6D1204E23}">
      <dgm:prSet/>
      <dgm:spPr/>
      <dgm:t>
        <a:bodyPr/>
        <a:lstStyle/>
        <a:p>
          <a:endParaRPr lang="en-IN"/>
        </a:p>
      </dgm:t>
    </dgm:pt>
    <dgm:pt modelId="{9D40A3A2-A8AD-4AA3-AF46-E121B02F697A}" type="sibTrans" cxnId="{09B1216D-FE49-4416-9128-50B6D1204E23}">
      <dgm:prSet/>
      <dgm:spPr/>
      <dgm:t>
        <a:bodyPr/>
        <a:lstStyle/>
        <a:p>
          <a:endParaRPr lang="en-IN"/>
        </a:p>
      </dgm:t>
    </dgm:pt>
    <dgm:pt modelId="{110D7A03-D175-4609-AA7C-82D323201903}">
      <dgm:prSet/>
      <dgm:spPr/>
      <dgm:t>
        <a:bodyPr/>
        <a:lstStyle/>
        <a:p>
          <a:pPr rtl="0"/>
          <a:r>
            <a:rPr lang="en-IN" b="0" i="0" u="none" dirty="0" smtClean="0"/>
            <a:t>Processing data to required format</a:t>
          </a:r>
        </a:p>
        <a:p>
          <a:pPr rtl="0"/>
          <a:r>
            <a:rPr lang="en-IN" b="0" i="0" u="none" dirty="0" smtClean="0"/>
            <a:t>3-days</a:t>
          </a:r>
        </a:p>
        <a:p>
          <a:pPr rtl="0"/>
          <a:r>
            <a:rPr lang="en-IN" b="0" i="0" u="none" dirty="0" smtClean="0"/>
            <a:t>(by oct’2)</a:t>
          </a:r>
          <a:endParaRPr lang="en-IN" dirty="0"/>
        </a:p>
      </dgm:t>
    </dgm:pt>
    <dgm:pt modelId="{E4536021-E4B1-44EA-BD0A-BA0CB0EBF23A}" type="parTrans" cxnId="{8114FE35-FF2C-44F4-87F6-2ABB52C617FD}">
      <dgm:prSet/>
      <dgm:spPr/>
      <dgm:t>
        <a:bodyPr/>
        <a:lstStyle/>
        <a:p>
          <a:endParaRPr lang="en-IN"/>
        </a:p>
      </dgm:t>
    </dgm:pt>
    <dgm:pt modelId="{36E0733A-56CA-490C-8E35-579F964E2922}" type="sibTrans" cxnId="{8114FE35-FF2C-44F4-87F6-2ABB52C617FD}">
      <dgm:prSet/>
      <dgm:spPr/>
      <dgm:t>
        <a:bodyPr/>
        <a:lstStyle/>
        <a:p>
          <a:endParaRPr lang="en-IN"/>
        </a:p>
      </dgm:t>
    </dgm:pt>
    <dgm:pt modelId="{5DDF7A5C-BA30-4864-B6C2-5F052A42A107}">
      <dgm:prSet/>
      <dgm:spPr/>
      <dgm:t>
        <a:bodyPr/>
        <a:lstStyle/>
        <a:p>
          <a:pPr rtl="0"/>
          <a:r>
            <a:rPr lang="en-IN" b="0" i="0" u="none" dirty="0" smtClean="0"/>
            <a:t>Implementing algorithms</a:t>
          </a:r>
        </a:p>
        <a:p>
          <a:pPr rtl="0"/>
          <a:r>
            <a:rPr lang="en-IN" b="0" i="0" u="none" dirty="0" smtClean="0"/>
            <a:t>2-weeks</a:t>
          </a:r>
        </a:p>
        <a:p>
          <a:pPr rtl="0"/>
          <a:r>
            <a:rPr lang="en-IN" b="0" i="0" u="none" dirty="0" smtClean="0"/>
            <a:t>(by oct’20)</a:t>
          </a:r>
        </a:p>
      </dgm:t>
    </dgm:pt>
    <dgm:pt modelId="{57C72316-16AE-4F90-9BB5-1B35BF93F823}" type="parTrans" cxnId="{B2A6C1AA-7F35-451E-A786-AACC8ECBFEC2}">
      <dgm:prSet/>
      <dgm:spPr/>
      <dgm:t>
        <a:bodyPr/>
        <a:lstStyle/>
        <a:p>
          <a:endParaRPr lang="en-IN"/>
        </a:p>
      </dgm:t>
    </dgm:pt>
    <dgm:pt modelId="{A25026B3-9BB5-4C2B-BA03-CF28CADC2D36}" type="sibTrans" cxnId="{B2A6C1AA-7F35-451E-A786-AACC8ECBFEC2}">
      <dgm:prSet/>
      <dgm:spPr/>
      <dgm:t>
        <a:bodyPr/>
        <a:lstStyle/>
        <a:p>
          <a:endParaRPr lang="en-IN"/>
        </a:p>
      </dgm:t>
    </dgm:pt>
    <dgm:pt modelId="{8076BA8F-14B8-4A32-8357-0E911644FFD4}">
      <dgm:prSet/>
      <dgm:spPr/>
      <dgm:t>
        <a:bodyPr/>
        <a:lstStyle/>
        <a:p>
          <a:pPr rtl="0"/>
          <a:r>
            <a:rPr lang="en-IN" b="0" i="0" u="none" dirty="0" smtClean="0"/>
            <a:t>Comparison and analysis of different models</a:t>
          </a:r>
        </a:p>
        <a:p>
          <a:pPr rtl="0"/>
          <a:r>
            <a:rPr lang="en-IN" b="0" i="0" u="none" dirty="0" smtClean="0"/>
            <a:t>1-week</a:t>
          </a:r>
        </a:p>
        <a:p>
          <a:pPr rtl="0"/>
          <a:r>
            <a:rPr lang="en-IN" b="0" i="0" u="none" dirty="0" smtClean="0"/>
            <a:t>(by oct’30)</a:t>
          </a:r>
          <a:endParaRPr lang="en-IN" dirty="0"/>
        </a:p>
      </dgm:t>
    </dgm:pt>
    <dgm:pt modelId="{FB0E8A32-44B1-468E-BAB1-3A980A3CD277}" type="parTrans" cxnId="{5C28482A-884E-4B06-B95E-00A0746CA0D8}">
      <dgm:prSet/>
      <dgm:spPr/>
      <dgm:t>
        <a:bodyPr/>
        <a:lstStyle/>
        <a:p>
          <a:endParaRPr lang="en-IN"/>
        </a:p>
      </dgm:t>
    </dgm:pt>
    <dgm:pt modelId="{3F6284D0-6D45-488A-A09C-3A4A35950671}" type="sibTrans" cxnId="{5C28482A-884E-4B06-B95E-00A0746CA0D8}">
      <dgm:prSet/>
      <dgm:spPr/>
      <dgm:t>
        <a:bodyPr/>
        <a:lstStyle/>
        <a:p>
          <a:endParaRPr lang="en-IN"/>
        </a:p>
      </dgm:t>
    </dgm:pt>
    <dgm:pt modelId="{0519FA00-DF62-4A8A-8F54-6308984319D2}">
      <dgm:prSet/>
      <dgm:spPr/>
      <dgm:t>
        <a:bodyPr/>
        <a:lstStyle/>
        <a:p>
          <a:r>
            <a:rPr lang="en-IN" dirty="0" smtClean="0"/>
            <a:t>RESULT</a:t>
          </a:r>
        </a:p>
        <a:p>
          <a:r>
            <a:rPr lang="en-IN" dirty="0" smtClean="0"/>
            <a:t>(by nov’5)</a:t>
          </a:r>
          <a:endParaRPr lang="en-IN" dirty="0"/>
        </a:p>
      </dgm:t>
    </dgm:pt>
    <dgm:pt modelId="{8B3B6490-0D28-42E9-A8F4-4D2C5024616C}" type="parTrans" cxnId="{DB240224-7D02-4E41-A683-9996C701499E}">
      <dgm:prSet/>
      <dgm:spPr/>
      <dgm:t>
        <a:bodyPr/>
        <a:lstStyle/>
        <a:p>
          <a:endParaRPr lang="en-IN"/>
        </a:p>
      </dgm:t>
    </dgm:pt>
    <dgm:pt modelId="{1CFA229E-3777-4403-9BE4-FC5915847AFF}" type="sibTrans" cxnId="{DB240224-7D02-4E41-A683-9996C701499E}">
      <dgm:prSet/>
      <dgm:spPr/>
      <dgm:t>
        <a:bodyPr/>
        <a:lstStyle/>
        <a:p>
          <a:endParaRPr lang="en-IN"/>
        </a:p>
      </dgm:t>
    </dgm:pt>
    <dgm:pt modelId="{018DC779-2006-44EE-A398-9AE475402D9A}" type="pres">
      <dgm:prSet presAssocID="{06ADC591-C184-471B-94A8-61D10B77568E}" presName="CompostProcess" presStyleCnt="0">
        <dgm:presLayoutVars>
          <dgm:dir/>
          <dgm:resizeHandles val="exact"/>
        </dgm:presLayoutVars>
      </dgm:prSet>
      <dgm:spPr/>
    </dgm:pt>
    <dgm:pt modelId="{5BA4272A-D6AC-4C15-9EC1-1D4D22BAD7F8}" type="pres">
      <dgm:prSet presAssocID="{06ADC591-C184-471B-94A8-61D10B77568E}" presName="arrow" presStyleLbl="bgShp" presStyleIdx="0" presStyleCnt="1" custScaleX="117318"/>
      <dgm:spPr/>
    </dgm:pt>
    <dgm:pt modelId="{C7FA969B-512C-441C-BAFB-43E7DBC8FB99}" type="pres">
      <dgm:prSet presAssocID="{06ADC591-C184-471B-94A8-61D10B77568E}" presName="linearProcess" presStyleCnt="0"/>
      <dgm:spPr/>
    </dgm:pt>
    <dgm:pt modelId="{0393944B-E511-4885-9158-80CB6C102528}" type="pres">
      <dgm:prSet presAssocID="{B4B4680D-8C39-41B6-86BE-D339789AE3D6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B5F7058-A047-4014-A79C-4A8E3F20CDBF}" type="pres">
      <dgm:prSet presAssocID="{14C1E9F4-A7F6-4DBD-99D6-7A0764EFF95B}" presName="sibTrans" presStyleCnt="0"/>
      <dgm:spPr/>
    </dgm:pt>
    <dgm:pt modelId="{92F76827-C73D-450C-9950-7E56EE6651D7}" type="pres">
      <dgm:prSet presAssocID="{14E1538A-A56A-407D-AD5E-535663699DD3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317F545-BE83-4CDD-B013-95F3AA424EED}" type="pres">
      <dgm:prSet presAssocID="{9D40A3A2-A8AD-4AA3-AF46-E121B02F697A}" presName="sibTrans" presStyleCnt="0"/>
      <dgm:spPr/>
    </dgm:pt>
    <dgm:pt modelId="{762988E4-27AE-44CA-8A27-06C06B5175C7}" type="pres">
      <dgm:prSet presAssocID="{110D7A03-D175-4609-AA7C-82D323201903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23132BF-9551-4884-988A-CB118E990F72}" type="pres">
      <dgm:prSet presAssocID="{36E0733A-56CA-490C-8E35-579F964E2922}" presName="sibTrans" presStyleCnt="0"/>
      <dgm:spPr/>
    </dgm:pt>
    <dgm:pt modelId="{FC325FC6-9900-4201-B1A0-E7AC21BE807A}" type="pres">
      <dgm:prSet presAssocID="{5DDF7A5C-BA30-4864-B6C2-5F052A42A107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871BB65-9FA4-4B24-81F8-272A3BD090CA}" type="pres">
      <dgm:prSet presAssocID="{A25026B3-9BB5-4C2B-BA03-CF28CADC2D36}" presName="sibTrans" presStyleCnt="0"/>
      <dgm:spPr/>
    </dgm:pt>
    <dgm:pt modelId="{30A071EF-E50F-432C-BFD6-63D1A5398605}" type="pres">
      <dgm:prSet presAssocID="{8076BA8F-14B8-4A32-8357-0E911644FFD4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6C81D4-A401-4024-AC6C-2C6B3B37770D}" type="pres">
      <dgm:prSet presAssocID="{3F6284D0-6D45-488A-A09C-3A4A35950671}" presName="sibTrans" presStyleCnt="0"/>
      <dgm:spPr/>
    </dgm:pt>
    <dgm:pt modelId="{737790A9-401E-4438-83C8-C58F4FFF6FAD}" type="pres">
      <dgm:prSet presAssocID="{0519FA00-DF62-4A8A-8F54-6308984319D2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B240224-7D02-4E41-A683-9996C701499E}" srcId="{06ADC591-C184-471B-94A8-61D10B77568E}" destId="{0519FA00-DF62-4A8A-8F54-6308984319D2}" srcOrd="5" destOrd="0" parTransId="{8B3B6490-0D28-42E9-A8F4-4D2C5024616C}" sibTransId="{1CFA229E-3777-4403-9BE4-FC5915847AFF}"/>
    <dgm:cxn modelId="{33B6099D-5E21-4E3C-9E85-3AE045AC7153}" type="presOf" srcId="{5DDF7A5C-BA30-4864-B6C2-5F052A42A107}" destId="{FC325FC6-9900-4201-B1A0-E7AC21BE807A}" srcOrd="0" destOrd="0" presId="urn:microsoft.com/office/officeart/2005/8/layout/hProcess9"/>
    <dgm:cxn modelId="{7B0BC513-292D-4E09-AA51-D8805C19D09B}" type="presOf" srcId="{06ADC591-C184-471B-94A8-61D10B77568E}" destId="{018DC779-2006-44EE-A398-9AE475402D9A}" srcOrd="0" destOrd="0" presId="urn:microsoft.com/office/officeart/2005/8/layout/hProcess9"/>
    <dgm:cxn modelId="{CAF4C755-F11E-4370-A247-60D4AC48B2F2}" type="presOf" srcId="{0519FA00-DF62-4A8A-8F54-6308984319D2}" destId="{737790A9-401E-4438-83C8-C58F4FFF6FAD}" srcOrd="0" destOrd="0" presId="urn:microsoft.com/office/officeart/2005/8/layout/hProcess9"/>
    <dgm:cxn modelId="{E226BD96-CF8A-4801-89E7-E197771E25F5}" type="presOf" srcId="{14E1538A-A56A-407D-AD5E-535663699DD3}" destId="{92F76827-C73D-450C-9950-7E56EE6651D7}" srcOrd="0" destOrd="0" presId="urn:microsoft.com/office/officeart/2005/8/layout/hProcess9"/>
    <dgm:cxn modelId="{71465AC5-FAC2-4BE4-B7E7-17E390255CAB}" type="presOf" srcId="{B4B4680D-8C39-41B6-86BE-D339789AE3D6}" destId="{0393944B-E511-4885-9158-80CB6C102528}" srcOrd="0" destOrd="0" presId="urn:microsoft.com/office/officeart/2005/8/layout/hProcess9"/>
    <dgm:cxn modelId="{B2A6C1AA-7F35-451E-A786-AACC8ECBFEC2}" srcId="{06ADC591-C184-471B-94A8-61D10B77568E}" destId="{5DDF7A5C-BA30-4864-B6C2-5F052A42A107}" srcOrd="3" destOrd="0" parTransId="{57C72316-16AE-4F90-9BB5-1B35BF93F823}" sibTransId="{A25026B3-9BB5-4C2B-BA03-CF28CADC2D36}"/>
    <dgm:cxn modelId="{A0ED4C5F-E4D9-4014-BD02-6EAB06E86A9D}" type="presOf" srcId="{110D7A03-D175-4609-AA7C-82D323201903}" destId="{762988E4-27AE-44CA-8A27-06C06B5175C7}" srcOrd="0" destOrd="0" presId="urn:microsoft.com/office/officeart/2005/8/layout/hProcess9"/>
    <dgm:cxn modelId="{75635F8E-68F9-4D08-827B-5209CD0D52A5}" srcId="{06ADC591-C184-471B-94A8-61D10B77568E}" destId="{B4B4680D-8C39-41B6-86BE-D339789AE3D6}" srcOrd="0" destOrd="0" parTransId="{A47295D7-7AA2-4BFE-A865-8DC649836441}" sibTransId="{14C1E9F4-A7F6-4DBD-99D6-7A0764EFF95B}"/>
    <dgm:cxn modelId="{8114FE35-FF2C-44F4-87F6-2ABB52C617FD}" srcId="{06ADC591-C184-471B-94A8-61D10B77568E}" destId="{110D7A03-D175-4609-AA7C-82D323201903}" srcOrd="2" destOrd="0" parTransId="{E4536021-E4B1-44EA-BD0A-BA0CB0EBF23A}" sibTransId="{36E0733A-56CA-490C-8E35-579F964E2922}"/>
    <dgm:cxn modelId="{F3CF2E52-62CB-48DA-B5DE-34C7D20B6D83}" type="presOf" srcId="{8076BA8F-14B8-4A32-8357-0E911644FFD4}" destId="{30A071EF-E50F-432C-BFD6-63D1A5398605}" srcOrd="0" destOrd="0" presId="urn:microsoft.com/office/officeart/2005/8/layout/hProcess9"/>
    <dgm:cxn modelId="{09B1216D-FE49-4416-9128-50B6D1204E23}" srcId="{06ADC591-C184-471B-94A8-61D10B77568E}" destId="{14E1538A-A56A-407D-AD5E-535663699DD3}" srcOrd="1" destOrd="0" parTransId="{0D7CB5CF-59BA-4BAE-A607-6753BD4DC8E6}" sibTransId="{9D40A3A2-A8AD-4AA3-AF46-E121B02F697A}"/>
    <dgm:cxn modelId="{5C28482A-884E-4B06-B95E-00A0746CA0D8}" srcId="{06ADC591-C184-471B-94A8-61D10B77568E}" destId="{8076BA8F-14B8-4A32-8357-0E911644FFD4}" srcOrd="4" destOrd="0" parTransId="{FB0E8A32-44B1-468E-BAB1-3A980A3CD277}" sibTransId="{3F6284D0-6D45-488A-A09C-3A4A35950671}"/>
    <dgm:cxn modelId="{A3A4B292-585C-4123-9441-28F8F4C18B1F}" type="presParOf" srcId="{018DC779-2006-44EE-A398-9AE475402D9A}" destId="{5BA4272A-D6AC-4C15-9EC1-1D4D22BAD7F8}" srcOrd="0" destOrd="0" presId="urn:microsoft.com/office/officeart/2005/8/layout/hProcess9"/>
    <dgm:cxn modelId="{A83680F1-BC28-4FFF-8895-CCE1BAE55ABA}" type="presParOf" srcId="{018DC779-2006-44EE-A398-9AE475402D9A}" destId="{C7FA969B-512C-441C-BAFB-43E7DBC8FB99}" srcOrd="1" destOrd="0" presId="urn:microsoft.com/office/officeart/2005/8/layout/hProcess9"/>
    <dgm:cxn modelId="{6926A39F-AB66-4CC9-AADC-59EA965045C5}" type="presParOf" srcId="{C7FA969B-512C-441C-BAFB-43E7DBC8FB99}" destId="{0393944B-E511-4885-9158-80CB6C102528}" srcOrd="0" destOrd="0" presId="urn:microsoft.com/office/officeart/2005/8/layout/hProcess9"/>
    <dgm:cxn modelId="{BC67B5FE-6F30-44B7-93E0-C813FA1F05B4}" type="presParOf" srcId="{C7FA969B-512C-441C-BAFB-43E7DBC8FB99}" destId="{3B5F7058-A047-4014-A79C-4A8E3F20CDBF}" srcOrd="1" destOrd="0" presId="urn:microsoft.com/office/officeart/2005/8/layout/hProcess9"/>
    <dgm:cxn modelId="{A326DC8B-4B54-4B53-98D1-6AAE64F89C4D}" type="presParOf" srcId="{C7FA969B-512C-441C-BAFB-43E7DBC8FB99}" destId="{92F76827-C73D-450C-9950-7E56EE6651D7}" srcOrd="2" destOrd="0" presId="urn:microsoft.com/office/officeart/2005/8/layout/hProcess9"/>
    <dgm:cxn modelId="{7AFED9EA-4AB8-4B22-86E8-5346E0A3922E}" type="presParOf" srcId="{C7FA969B-512C-441C-BAFB-43E7DBC8FB99}" destId="{D317F545-BE83-4CDD-B013-95F3AA424EED}" srcOrd="3" destOrd="0" presId="urn:microsoft.com/office/officeart/2005/8/layout/hProcess9"/>
    <dgm:cxn modelId="{043E9AEB-A57C-4B69-812B-32333103B608}" type="presParOf" srcId="{C7FA969B-512C-441C-BAFB-43E7DBC8FB99}" destId="{762988E4-27AE-44CA-8A27-06C06B5175C7}" srcOrd="4" destOrd="0" presId="urn:microsoft.com/office/officeart/2005/8/layout/hProcess9"/>
    <dgm:cxn modelId="{47CF2C5B-F8AD-4915-A8F0-1FF88508F6B5}" type="presParOf" srcId="{C7FA969B-512C-441C-BAFB-43E7DBC8FB99}" destId="{C23132BF-9551-4884-988A-CB118E990F72}" srcOrd="5" destOrd="0" presId="urn:microsoft.com/office/officeart/2005/8/layout/hProcess9"/>
    <dgm:cxn modelId="{4F70FB03-35F1-4D50-BFDF-EBD414344383}" type="presParOf" srcId="{C7FA969B-512C-441C-BAFB-43E7DBC8FB99}" destId="{FC325FC6-9900-4201-B1A0-E7AC21BE807A}" srcOrd="6" destOrd="0" presId="urn:microsoft.com/office/officeart/2005/8/layout/hProcess9"/>
    <dgm:cxn modelId="{FD3787D7-08EA-4001-ABEA-B9341C2F9E5B}" type="presParOf" srcId="{C7FA969B-512C-441C-BAFB-43E7DBC8FB99}" destId="{B871BB65-9FA4-4B24-81F8-272A3BD090CA}" srcOrd="7" destOrd="0" presId="urn:microsoft.com/office/officeart/2005/8/layout/hProcess9"/>
    <dgm:cxn modelId="{5B219639-6B35-4A39-90D2-D6D9F5897AF8}" type="presParOf" srcId="{C7FA969B-512C-441C-BAFB-43E7DBC8FB99}" destId="{30A071EF-E50F-432C-BFD6-63D1A5398605}" srcOrd="8" destOrd="0" presId="urn:microsoft.com/office/officeart/2005/8/layout/hProcess9"/>
    <dgm:cxn modelId="{C6B78654-6F2C-49A4-AD63-AB7347DF3AC9}" type="presParOf" srcId="{C7FA969B-512C-441C-BAFB-43E7DBC8FB99}" destId="{C06C81D4-A401-4024-AC6C-2C6B3B37770D}" srcOrd="9" destOrd="0" presId="urn:microsoft.com/office/officeart/2005/8/layout/hProcess9"/>
    <dgm:cxn modelId="{7849B2B0-5A57-435B-8A72-5219844D4DA5}" type="presParOf" srcId="{C7FA969B-512C-441C-BAFB-43E7DBC8FB99}" destId="{737790A9-401E-4438-83C8-C58F4FFF6FAD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4272A-D6AC-4C15-9EC1-1D4D22BAD7F8}">
      <dsp:nvSpPr>
        <dsp:cNvPr id="0" name=""/>
        <dsp:cNvSpPr/>
      </dsp:nvSpPr>
      <dsp:spPr>
        <a:xfrm>
          <a:off x="10756" y="0"/>
          <a:ext cx="7669996" cy="406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93944B-E511-4885-9158-80CB6C102528}">
      <dsp:nvSpPr>
        <dsp:cNvPr id="0" name=""/>
        <dsp:cNvSpPr/>
      </dsp:nvSpPr>
      <dsp:spPr>
        <a:xfrm>
          <a:off x="2464" y="1219199"/>
          <a:ext cx="1225153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0" i="0" u="none" kern="1200" dirty="0" smtClean="0"/>
            <a:t>Collection of data</a:t>
          </a:r>
        </a:p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1-day</a:t>
          </a:r>
          <a:endParaRPr lang="en-IN" sz="1200" kern="1200" dirty="0"/>
        </a:p>
      </dsp:txBody>
      <dsp:txXfrm>
        <a:off x="62271" y="1279006"/>
        <a:ext cx="1105539" cy="1505986"/>
      </dsp:txXfrm>
    </dsp:sp>
    <dsp:sp modelId="{92F76827-C73D-450C-9950-7E56EE6651D7}">
      <dsp:nvSpPr>
        <dsp:cNvPr id="0" name=""/>
        <dsp:cNvSpPr/>
      </dsp:nvSpPr>
      <dsp:spPr>
        <a:xfrm>
          <a:off x="1294750" y="1219199"/>
          <a:ext cx="1225153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0" i="0" u="none" kern="1200" dirty="0" smtClean="0"/>
            <a:t>Learning Various Models</a:t>
          </a:r>
        </a:p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0" i="0" u="none" kern="1200" dirty="0" smtClean="0"/>
            <a:t>1-week</a:t>
          </a:r>
        </a:p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(by sept’25)</a:t>
          </a:r>
          <a:endParaRPr lang="en-IN" sz="1200" kern="1200" dirty="0"/>
        </a:p>
      </dsp:txBody>
      <dsp:txXfrm>
        <a:off x="1354557" y="1279006"/>
        <a:ext cx="1105539" cy="1505986"/>
      </dsp:txXfrm>
    </dsp:sp>
    <dsp:sp modelId="{762988E4-27AE-44CA-8A27-06C06B5175C7}">
      <dsp:nvSpPr>
        <dsp:cNvPr id="0" name=""/>
        <dsp:cNvSpPr/>
      </dsp:nvSpPr>
      <dsp:spPr>
        <a:xfrm>
          <a:off x="2587035" y="1219199"/>
          <a:ext cx="1225153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0" i="0" u="none" kern="1200" dirty="0" smtClean="0"/>
            <a:t>Processing data to required format</a:t>
          </a:r>
        </a:p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0" i="0" u="none" kern="1200" dirty="0" smtClean="0"/>
            <a:t>3-days</a:t>
          </a:r>
        </a:p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0" i="0" u="none" kern="1200" dirty="0" smtClean="0"/>
            <a:t>(by oct’2)</a:t>
          </a:r>
          <a:endParaRPr lang="en-IN" sz="1200" kern="1200" dirty="0"/>
        </a:p>
      </dsp:txBody>
      <dsp:txXfrm>
        <a:off x="2646842" y="1279006"/>
        <a:ext cx="1105539" cy="1505986"/>
      </dsp:txXfrm>
    </dsp:sp>
    <dsp:sp modelId="{FC325FC6-9900-4201-B1A0-E7AC21BE807A}">
      <dsp:nvSpPr>
        <dsp:cNvPr id="0" name=""/>
        <dsp:cNvSpPr/>
      </dsp:nvSpPr>
      <dsp:spPr>
        <a:xfrm>
          <a:off x="3879320" y="1219199"/>
          <a:ext cx="1225153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0" i="0" u="none" kern="1200" dirty="0" smtClean="0"/>
            <a:t>Implementing algorithms</a:t>
          </a:r>
        </a:p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0" i="0" u="none" kern="1200" dirty="0" smtClean="0"/>
            <a:t>2-weeks</a:t>
          </a:r>
        </a:p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0" i="0" u="none" kern="1200" dirty="0" smtClean="0"/>
            <a:t>(by oct’20)</a:t>
          </a:r>
        </a:p>
      </dsp:txBody>
      <dsp:txXfrm>
        <a:off x="3939127" y="1279006"/>
        <a:ext cx="1105539" cy="1505986"/>
      </dsp:txXfrm>
    </dsp:sp>
    <dsp:sp modelId="{30A071EF-E50F-432C-BFD6-63D1A5398605}">
      <dsp:nvSpPr>
        <dsp:cNvPr id="0" name=""/>
        <dsp:cNvSpPr/>
      </dsp:nvSpPr>
      <dsp:spPr>
        <a:xfrm>
          <a:off x="5171606" y="1219199"/>
          <a:ext cx="1225153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0" i="0" u="none" kern="1200" dirty="0" smtClean="0"/>
            <a:t>Comparison and analysis of different models</a:t>
          </a:r>
        </a:p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0" i="0" u="none" kern="1200" dirty="0" smtClean="0"/>
            <a:t>1-week</a:t>
          </a:r>
        </a:p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0" i="0" u="none" kern="1200" dirty="0" smtClean="0"/>
            <a:t>(by oct’30)</a:t>
          </a:r>
          <a:endParaRPr lang="en-IN" sz="1200" kern="1200" dirty="0"/>
        </a:p>
      </dsp:txBody>
      <dsp:txXfrm>
        <a:off x="5231413" y="1279006"/>
        <a:ext cx="1105539" cy="1505986"/>
      </dsp:txXfrm>
    </dsp:sp>
    <dsp:sp modelId="{737790A9-401E-4438-83C8-C58F4FFF6FAD}">
      <dsp:nvSpPr>
        <dsp:cNvPr id="0" name=""/>
        <dsp:cNvSpPr/>
      </dsp:nvSpPr>
      <dsp:spPr>
        <a:xfrm>
          <a:off x="6463891" y="1219199"/>
          <a:ext cx="1225153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RESULT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(by nov’5)</a:t>
          </a:r>
          <a:endParaRPr lang="en-IN" sz="1200" kern="1200" dirty="0"/>
        </a:p>
      </dsp:txBody>
      <dsp:txXfrm>
        <a:off x="6523698" y="1279006"/>
        <a:ext cx="1105539" cy="1505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112626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34290" indent="0" algn="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95EB-13AF-402E-B9EC-EF20B2787C12}" type="datetimeFigureOut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9/7/2016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1243-A5DC-44C0-AFEF-FC150B1BDECE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6253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95EB-13AF-402E-B9EC-EF20B2787C12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9/7/2016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1243-A5DC-44C0-AFEF-FC150B1BDEC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552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2"/>
            <a:ext cx="2057400" cy="39088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2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95EB-13AF-402E-B9EC-EF20B2787C12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9/7/2016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1243-A5DC-44C0-AFEF-FC150B1BDEC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537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95EB-13AF-402E-B9EC-EF20B2787C12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9/7/2016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1243-A5DC-44C0-AFEF-FC150B1BDEC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866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2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95EB-13AF-402E-B9EC-EF20B2787C12}" type="datetimeFigureOut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9/7/2016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1243-A5DC-44C0-AFEF-FC150B1BDECE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9502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95EB-13AF-402E-B9EC-EF20B2787C12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9/7/2016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1243-A5DC-44C0-AFEF-FC150B1BDEC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68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18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9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18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95EB-13AF-402E-B9EC-EF20B2787C12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9/7/2016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1243-A5DC-44C0-AFEF-FC150B1BDEC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18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7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95EB-13AF-402E-B9EC-EF20B2787C12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9/7/2016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1243-A5DC-44C0-AFEF-FC150B1BDEC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236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95EB-13AF-402E-B9EC-EF20B2787C12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9/7/2016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1243-A5DC-44C0-AFEF-FC150B1BDEC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453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9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050"/>
            </a:lvl1pPr>
            <a:lvl2pPr indent="0" algn="l">
              <a:buNone/>
              <a:defRPr sz="900"/>
            </a:lvl2pPr>
            <a:lvl3pPr indent="0" algn="l">
              <a:buNone/>
              <a:defRPr sz="750"/>
            </a:lvl3pPr>
            <a:lvl4pPr indent="0" algn="l">
              <a:buNone/>
              <a:defRPr sz="675"/>
            </a:lvl4pPr>
            <a:lvl5pPr indent="0" algn="l">
              <a:buNone/>
              <a:defRPr sz="675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100"/>
            </a:lvl1pPr>
            <a:lvl2pPr>
              <a:defRPr sz="1950"/>
            </a:lvl2pPr>
            <a:lvl3pPr>
              <a:defRPr sz="1800"/>
            </a:lvl3pPr>
            <a:lvl4pPr>
              <a:defRPr sz="1500"/>
            </a:lvl4pPr>
            <a:lvl5pPr>
              <a:defRPr sz="135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95EB-13AF-402E-B9EC-EF20B2787C12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9/7/2016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1243-A5DC-44C0-AFEF-FC150B1BDEC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kern="120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kern="1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8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15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188"/>
              </a:spcBef>
              <a:buFontTx/>
              <a:buNone/>
              <a:defRPr sz="975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95EB-13AF-402E-B9EC-EF20B2787C12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9/7/2016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4"/>
            <a:ext cx="609600" cy="273844"/>
          </a:xfrm>
        </p:spPr>
        <p:txBody>
          <a:bodyPr/>
          <a:lstStyle/>
          <a:p>
            <a:fld id="{40751243-A5DC-44C0-AFEF-FC150B1BDEC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lang="en-US" sz="1350" kern="1200">
              <a:solidFill>
                <a:prstClr val="black"/>
              </a:solidFill>
              <a:latin typeface="Constantia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70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lang="en-US" sz="1350" kern="1200">
              <a:solidFill>
                <a:prstClr val="black"/>
              </a:solidFill>
              <a:latin typeface="Constant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530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lang="en-US" sz="1350" kern="1200">
              <a:solidFill>
                <a:prstClr val="black"/>
              </a:solidFill>
              <a:latin typeface="Constantia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lang="en-US" sz="1350" kern="1200">
              <a:solidFill>
                <a:prstClr val="black"/>
              </a:solidFill>
              <a:latin typeface="Constantia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D1795EB-13AF-402E-B9EC-EF20B2787C12}" type="datetimeFigureOut">
              <a:rPr lang="en-US" kern="1200" smtClean="0">
                <a:solidFill>
                  <a:srgbClr val="04617B">
                    <a:shade val="90000"/>
                  </a:srgbClr>
                </a:solidFill>
                <a:latin typeface="Constantia"/>
                <a:ea typeface="+mn-ea"/>
                <a:cs typeface="+mn-cs"/>
              </a:rPr>
              <a:pPr/>
              <a:t>9/7/2016</a:t>
            </a:fld>
            <a:endParaRPr lang="en-US" kern="1200">
              <a:solidFill>
                <a:srgbClr val="04617B">
                  <a:shade val="90000"/>
                </a:srgbClr>
              </a:solidFill>
              <a:latin typeface="Constantia"/>
              <a:ea typeface="+mn-ea"/>
              <a:cs typeface="+mn-cs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4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kern="1200">
              <a:solidFill>
                <a:srgbClr val="04617B">
                  <a:shade val="90000"/>
                </a:srgbClr>
              </a:solidFill>
              <a:latin typeface="Constantia"/>
              <a:ea typeface="+mn-ea"/>
              <a:cs typeface="+mn-cs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4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0751243-A5DC-44C0-AFEF-FC150B1BDECE}" type="slidenum">
              <a:rPr lang="en-US" kern="1200" smtClean="0">
                <a:solidFill>
                  <a:srgbClr val="04617B">
                    <a:shade val="90000"/>
                  </a:srgbClr>
                </a:solidFill>
                <a:latin typeface="Constantia"/>
                <a:ea typeface="+mn-ea"/>
                <a:cs typeface="+mn-cs"/>
              </a:rPr>
              <a:pPr/>
              <a:t>‹#›</a:t>
            </a:fld>
            <a:endParaRPr lang="en-US" kern="1200">
              <a:solidFill>
                <a:srgbClr val="04617B">
                  <a:shade val="90000"/>
                </a:srgbClr>
              </a:solidFill>
              <a:latin typeface="Constantia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350" kern="1200">
                <a:solidFill>
                  <a:prstClr val="black"/>
                </a:solidFill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350" kern="1200">
                <a:solidFill>
                  <a:prstClr val="black"/>
                </a:solidFill>
                <a:latin typeface="Constantia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17404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75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85166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5166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57734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57734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57734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37160" algn="l" rtl="0" eaLnBrk="1" latinLnBrk="0" hangingPunct="1">
        <a:spcBef>
          <a:spcPct val="20000"/>
        </a:spcBef>
        <a:buClr>
          <a:schemeClr val="tx2"/>
        </a:buClr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51660" indent="-13716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stamp/stamp.jsp?tp&amp;arnumber=6396089" TargetMode="External"/><Relationship Id="rId2" Type="http://schemas.openxmlformats.org/officeDocument/2006/relationships/hyperlink" Target="http://ijssst.info/Vol-15/No-4/data/4923a10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eeexplore.ieee.org/document/5592759/?part=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 txBox="1">
            <a:spLocks/>
          </p:cNvSpPr>
          <p:nvPr/>
        </p:nvSpPr>
        <p:spPr>
          <a:xfrm>
            <a:off x="110809" y="1112586"/>
            <a:ext cx="9033191" cy="2690400"/>
          </a:xfrm>
          <a:prstGeom prst="rect">
            <a:avLst/>
          </a:prstGeom>
        </p:spPr>
        <p:txBody>
          <a:bodyPr vert="horz" lIns="91425" tIns="91425" rIns="91425" bIns="91425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75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371600">
              <a:lnSpc>
                <a:spcPct val="115000"/>
              </a:lnSpc>
              <a:spcBef>
                <a:spcPts val="0"/>
              </a:spcBef>
            </a:pPr>
            <a:r>
              <a:rPr lang="en" sz="4000" smtClean="0">
                <a:solidFill>
                  <a:schemeClr val="tx2">
                    <a:lumMod val="60000"/>
                    <a:lumOff val="40000"/>
                  </a:schemeClr>
                </a:solidFill>
                <a:ea typeface="Source Code Pro"/>
                <a:cs typeface="Source Code Pro"/>
                <a:sym typeface="Source Code Pro"/>
              </a:rPr>
              <a:t>         Stock </a:t>
            </a:r>
            <a:r>
              <a:rPr lang="en" sz="40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Source Code Pro"/>
                <a:cs typeface="Source Code Pro"/>
                <a:sym typeface="Source Code Pro"/>
              </a:rPr>
              <a:t>Price Prediction</a:t>
            </a:r>
            <a:endParaRPr lang="en" sz="4000" dirty="0">
              <a:solidFill>
                <a:schemeClr val="tx2">
                  <a:lumMod val="60000"/>
                  <a:lumOff val="40000"/>
                </a:schemeClr>
              </a:solidFill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" name="Shape 132"/>
          <p:cNvSpPr txBox="1">
            <a:spLocks/>
          </p:cNvSpPr>
          <p:nvPr/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vert="horz" lIns="91425" tIns="91425" rIns="91425" bIns="91425" anchor="ctr" anchorCtr="0">
            <a:noAutofit/>
          </a:bodyPr>
          <a:lstStyle>
            <a:lvl1pPr marL="205740" indent="-20574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-185166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5166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5773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57734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03020" indent="-157734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indent="-13716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" indent="-13716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51660" indent="-13716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  Maestros </a:t>
            </a:r>
            <a:r>
              <a:rPr lang="en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of Machines</a:t>
            </a:r>
            <a:endParaRPr lang="en" sz="28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539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Existing methods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Using ARIMA </a:t>
            </a:r>
            <a:r>
              <a:rPr lang="en-US" sz="1350" dirty="0">
                <a:solidFill>
                  <a:schemeClr val="accent2"/>
                </a:solidFill>
              </a:rPr>
              <a:t>(</a:t>
            </a:r>
            <a:r>
              <a:rPr lang="en-IN" sz="1350" u="sng" dirty="0">
                <a:hlinkClick r:id="rId2"/>
              </a:rPr>
              <a:t>http://</a:t>
            </a:r>
            <a:r>
              <a:rPr lang="en-IN" sz="1350" u="sng" dirty="0" smtClean="0">
                <a:hlinkClick r:id="rId2"/>
              </a:rPr>
              <a:t>ijssst.info/Vol-15/No-4/data/4923a105.pdf</a:t>
            </a:r>
            <a:r>
              <a:rPr lang="en-IN" sz="1350" u="sng" dirty="0" smtClean="0"/>
              <a:t> </a:t>
            </a:r>
            <a:r>
              <a:rPr lang="en-IN" sz="1350" u="sng" dirty="0" smtClean="0">
                <a:solidFill>
                  <a:schemeClr val="accent2"/>
                </a:solidFill>
              </a:rPr>
              <a:t>)</a:t>
            </a:r>
            <a:endParaRPr lang="en-US" sz="1350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Using Artificial Neural Networks(</a:t>
            </a:r>
            <a:r>
              <a:rPr lang="en-IN" sz="1050" b="1" u="sng" dirty="0">
                <a:hlinkClick r:id="rId3"/>
              </a:rPr>
              <a:t>http://ieeexplore.ieee.org/stamp/stamp.jsp?tp&amp;arnumber=6396089</a:t>
            </a:r>
            <a:r>
              <a:rPr lang="en-US" sz="1050" dirty="0">
                <a:solidFill>
                  <a:schemeClr val="accent2"/>
                </a:solidFill>
              </a:rPr>
              <a:t>)</a:t>
            </a:r>
            <a:endParaRPr lang="en-US" sz="1800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Using Neural Network and Pattern Recognition(</a:t>
            </a:r>
            <a:r>
              <a:rPr lang="en-US" sz="1350" u="sng" dirty="0">
                <a:hlinkClick r:id="rId4"/>
              </a:rPr>
              <a:t>http://ieeexplore.ieee.org/document/5592759/?part=1</a:t>
            </a:r>
            <a:r>
              <a:rPr lang="en-US" sz="1350" u="sng" dirty="0">
                <a:solidFill>
                  <a:schemeClr val="accent2"/>
                </a:solidFill>
              </a:rPr>
              <a:t> )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For training most of the papers used opening, closing, average, High and low values of stock prices</a:t>
            </a:r>
            <a:endParaRPr lang="en-US" dirty="0"/>
          </a:p>
          <a:p>
            <a:pPr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94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Pros and Cons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Neural Networks- Get trapped in local </a:t>
            </a:r>
            <a:r>
              <a:rPr lang="en-US" dirty="0" err="1" smtClean="0">
                <a:solidFill>
                  <a:schemeClr val="accent2"/>
                </a:solidFill>
              </a:rPr>
              <a:t>Minimas</a:t>
            </a:r>
            <a:r>
              <a:rPr lang="en-US" dirty="0" smtClean="0">
                <a:solidFill>
                  <a:schemeClr val="accent2"/>
                </a:solidFill>
              </a:rPr>
              <a:t> and low convergence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Pattern recognition- Fast convergence but bad prediction for non-linear functions.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Artificial neural networks- prediction </a:t>
            </a:r>
            <a:r>
              <a:rPr lang="en-US" dirty="0" err="1" smtClean="0">
                <a:solidFill>
                  <a:schemeClr val="accent2"/>
                </a:solidFill>
              </a:rPr>
              <a:t>upto</a:t>
            </a:r>
            <a:r>
              <a:rPr lang="en-US" dirty="0" smtClean="0">
                <a:solidFill>
                  <a:schemeClr val="accent2"/>
                </a:solidFill>
              </a:rPr>
              <a:t> 99% achieved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Neural Networks + Pattern recognition – better results in terms of convergence and accuracy.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2168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" sz="3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Methods to be implemented in this project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Artificial </a:t>
            </a:r>
            <a:r>
              <a:rPr lang="en-US" dirty="0">
                <a:solidFill>
                  <a:schemeClr val="accent2"/>
                </a:solidFill>
              </a:rPr>
              <a:t>neural network based prediction.</a:t>
            </a:r>
          </a:p>
          <a:p>
            <a:r>
              <a:rPr lang="en-US" dirty="0">
                <a:solidFill>
                  <a:schemeClr val="accent2"/>
                </a:solidFill>
              </a:rPr>
              <a:t>Pattern Recognition based prediction.</a:t>
            </a:r>
          </a:p>
          <a:p>
            <a:r>
              <a:rPr lang="en-US" dirty="0">
                <a:solidFill>
                  <a:schemeClr val="accent2"/>
                </a:solidFill>
              </a:rPr>
              <a:t>Artificial neural networks + Pattern Recognition based prediction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89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" sz="3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Performance metrics 	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 All the above methods will be compared with respect to following performance metrics.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  1</a:t>
            </a:r>
            <a:r>
              <a:rPr lang="en-US" dirty="0">
                <a:solidFill>
                  <a:schemeClr val="accent2"/>
                </a:solidFill>
              </a:rPr>
              <a:t>) MSE – Mean squared </a:t>
            </a:r>
            <a:r>
              <a:rPr lang="en-US" dirty="0" smtClean="0">
                <a:solidFill>
                  <a:schemeClr val="accent2"/>
                </a:solidFill>
              </a:rPr>
              <a:t>error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  2</a:t>
            </a:r>
            <a:r>
              <a:rPr lang="en-US" dirty="0">
                <a:solidFill>
                  <a:schemeClr val="accent2"/>
                </a:solidFill>
              </a:rPr>
              <a:t>) RMSE - Root mean squared error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  3</a:t>
            </a:r>
            <a:r>
              <a:rPr lang="en-US" dirty="0">
                <a:solidFill>
                  <a:schemeClr val="accent2"/>
                </a:solidFill>
              </a:rPr>
              <a:t>) MAE – Mean Absolute error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  4</a:t>
            </a:r>
            <a:r>
              <a:rPr lang="en-US" dirty="0">
                <a:solidFill>
                  <a:schemeClr val="accent2"/>
                </a:solidFill>
              </a:rPr>
              <a:t>) MAPE - Mean absolute percentage error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Several other metrics like Md.AE, </a:t>
            </a:r>
            <a:r>
              <a:rPr lang="en-US" dirty="0" err="1">
                <a:solidFill>
                  <a:schemeClr val="accent2"/>
                </a:solidFill>
              </a:rPr>
              <a:t>Md.APE</a:t>
            </a:r>
            <a:r>
              <a:rPr lang="en-US" dirty="0">
                <a:solidFill>
                  <a:schemeClr val="accent2"/>
                </a:solidFill>
              </a:rPr>
              <a:t>, SMAPE </a:t>
            </a:r>
            <a:r>
              <a:rPr lang="en-US" dirty="0" err="1">
                <a:solidFill>
                  <a:schemeClr val="accent2"/>
                </a:solidFill>
              </a:rPr>
              <a:t>etc</a:t>
            </a:r>
            <a:r>
              <a:rPr lang="en-US" dirty="0">
                <a:solidFill>
                  <a:schemeClr val="accent2"/>
                </a:solidFill>
              </a:rPr>
              <a:t> have been used in papers. 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0423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" sz="11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Dataset to be used + Description of the dataset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Yahoo </a:t>
            </a:r>
            <a:r>
              <a:rPr lang="en-US" dirty="0">
                <a:solidFill>
                  <a:schemeClr val="accent2"/>
                </a:solidFill>
              </a:rPr>
              <a:t>Finance website was found to be a reliable and easy way to obtain dataset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https://in.finance.yahoo.com/</a:t>
            </a:r>
          </a:p>
          <a:p>
            <a:r>
              <a:rPr lang="en-US" dirty="0">
                <a:solidFill>
                  <a:schemeClr val="accent2"/>
                </a:solidFill>
              </a:rPr>
              <a:t>The data from yahoo finance contains Open, Close, High, Low, Volume and </a:t>
            </a:r>
            <a:r>
              <a:rPr lang="en-US" dirty="0" err="1">
                <a:solidFill>
                  <a:schemeClr val="accent2"/>
                </a:solidFill>
              </a:rPr>
              <a:t>Adj</a:t>
            </a:r>
            <a:r>
              <a:rPr lang="en-US" dirty="0">
                <a:solidFill>
                  <a:schemeClr val="accent2"/>
                </a:solidFill>
              </a:rPr>
              <a:t> Close stock prices for different companies and sectors.</a:t>
            </a:r>
          </a:p>
        </p:txBody>
      </p:sp>
    </p:spTree>
    <p:extLst>
      <p:ext uri="{BB962C8B-B14F-4D97-AF65-F5344CB8AC3E}">
        <p14:creationId xmlns:p14="http://schemas.microsoft.com/office/powerpoint/2010/main" xmlns="" val="1987958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1529090373"/>
              </p:ext>
            </p:extLst>
          </p:nvPr>
        </p:nvGraphicFramePr>
        <p:xfrm>
          <a:off x="726245" y="914400"/>
          <a:ext cx="769151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386334"/>
          </a:xfrm>
        </p:spPr>
        <p:txBody>
          <a:bodyPr>
            <a:noAutofit/>
          </a:bodyPr>
          <a:lstStyle/>
          <a:p>
            <a:pPr algn="ctr"/>
            <a:r>
              <a:rPr lang="en" sz="2400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cs typeface="Arial"/>
                <a:sym typeface="Arial"/>
              </a:rPr>
              <a:t>Timeline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471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480566"/>
            <a:ext cx="8305800" cy="1586484"/>
          </a:xfrm>
        </p:spPr>
        <p:txBody>
          <a:bodyPr>
            <a:noAutofit/>
          </a:bodyPr>
          <a:lstStyle/>
          <a:p>
            <a:pPr algn="ctr"/>
            <a:r>
              <a:rPr lang="en-IN" sz="6900" dirty="0" smtClean="0"/>
              <a:t>Thank You</a:t>
            </a:r>
            <a:endParaRPr lang="en-IN" sz="6900" dirty="0"/>
          </a:p>
        </p:txBody>
      </p:sp>
    </p:spTree>
    <p:extLst>
      <p:ext uri="{BB962C8B-B14F-4D97-AF65-F5344CB8AC3E}">
        <p14:creationId xmlns:p14="http://schemas.microsoft.com/office/powerpoint/2010/main" xmlns="" val="130982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300</Words>
  <Application>Microsoft Office PowerPoint</Application>
  <PresentationFormat>On-screen Show (16:9)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Source Code Pro</vt:lpstr>
      <vt:lpstr>Constantia</vt:lpstr>
      <vt:lpstr>Wingdings 2</vt:lpstr>
      <vt:lpstr>Flow</vt:lpstr>
      <vt:lpstr>Slide 1</vt:lpstr>
      <vt:lpstr>Existing methods</vt:lpstr>
      <vt:lpstr>Pros and Cons</vt:lpstr>
      <vt:lpstr>Methods to be implemented in this project</vt:lpstr>
      <vt:lpstr>Performance metrics  </vt:lpstr>
      <vt:lpstr> Dataset to be used + Description of the dataset</vt:lpstr>
      <vt:lpstr>Timeline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</dc:title>
  <cp:lastModifiedBy>B.A.Varshini</cp:lastModifiedBy>
  <cp:revision>20</cp:revision>
  <dcterms:modified xsi:type="dcterms:W3CDTF">2016-09-07T11:35:01Z</dcterms:modified>
</cp:coreProperties>
</file>