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6" r:id="rId5"/>
    <p:sldId id="262" r:id="rId6"/>
    <p:sldId id="270" r:id="rId7"/>
    <p:sldId id="263" r:id="rId8"/>
    <p:sldId id="264" r:id="rId9"/>
    <p:sldId id="265"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6" autoAdjust="0"/>
    <p:restoredTop sz="95652" autoAdjust="0"/>
  </p:normalViewPr>
  <p:slideViewPr>
    <p:cSldViewPr snapToGrid="0">
      <p:cViewPr varScale="1">
        <p:scale>
          <a:sx n="100" d="100"/>
          <a:sy n="100" d="100"/>
        </p:scale>
        <p:origin x="184"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CD9B-3083-67EF-08F2-28E58AE9D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84BFAD-A9FF-91D5-929B-749FE5251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7E438-A986-5051-4AA5-9E73477C527F}"/>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5" name="Footer Placeholder 4">
            <a:extLst>
              <a:ext uri="{FF2B5EF4-FFF2-40B4-BE49-F238E27FC236}">
                <a16:creationId xmlns:a16="http://schemas.microsoft.com/office/drawing/2014/main" id="{42E0902C-77A6-1895-2508-E54CE9D26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A10D5-CA1B-6FFD-FD0F-B7A63E713610}"/>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268182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6BF-CF2D-5000-B842-25778D428E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6A6DEE-FCEA-9004-ACFA-7099A114A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5A1CC-9D7F-0F59-E0B9-33DED42165DA}"/>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5" name="Footer Placeholder 4">
            <a:extLst>
              <a:ext uri="{FF2B5EF4-FFF2-40B4-BE49-F238E27FC236}">
                <a16:creationId xmlns:a16="http://schemas.microsoft.com/office/drawing/2014/main" id="{1A2ACF5F-E65E-0300-8D7D-42FB6C788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761EB-4F9B-7C87-F39F-6886955AE9B2}"/>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372286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C336E-FE5C-4DA5-DCCB-0154A01112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828A5-5CD2-44BC-3D27-18F30597C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954C9-ED16-BC26-349F-3B03A26897DF}"/>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5" name="Footer Placeholder 4">
            <a:extLst>
              <a:ext uri="{FF2B5EF4-FFF2-40B4-BE49-F238E27FC236}">
                <a16:creationId xmlns:a16="http://schemas.microsoft.com/office/drawing/2014/main" id="{02AC5E49-2800-5A81-E4CD-DC7194F1D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307FC-35A1-2BD8-A66D-52725B0330A4}"/>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173766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80EB-42B8-8AC1-69BB-9FCA81785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6B392-85AB-076F-0BAD-34EAF5E3BF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0E3D5-9302-AE5F-DC6F-9B4344CAEFCB}"/>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5" name="Footer Placeholder 4">
            <a:extLst>
              <a:ext uri="{FF2B5EF4-FFF2-40B4-BE49-F238E27FC236}">
                <a16:creationId xmlns:a16="http://schemas.microsoft.com/office/drawing/2014/main" id="{C6080EC9-2D01-8EF6-DBAE-6DCC7B8A4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D75F5-1B21-CABF-54B3-62A27FACD235}"/>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419864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45EB-5778-220F-B19B-D4D2761D3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C7A748-30FE-F1B8-61BA-4F53E2E835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1F6FD-4B34-E1ED-2B54-132F197348D2}"/>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5" name="Footer Placeholder 4">
            <a:extLst>
              <a:ext uri="{FF2B5EF4-FFF2-40B4-BE49-F238E27FC236}">
                <a16:creationId xmlns:a16="http://schemas.microsoft.com/office/drawing/2014/main" id="{20761803-0793-D66A-ACF1-06A3E3DC9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DAF19-F06B-B7EC-D0F6-5F66EACE5303}"/>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75995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E251-3055-6A70-215B-F2EFE1E9F1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C54386-CE26-A6C6-80A3-984764A68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744F0A-3989-C5A5-DF8D-DD65A0296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B49C2-806B-6F82-8519-FCBF6766B87F}"/>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6" name="Footer Placeholder 5">
            <a:extLst>
              <a:ext uri="{FF2B5EF4-FFF2-40B4-BE49-F238E27FC236}">
                <a16:creationId xmlns:a16="http://schemas.microsoft.com/office/drawing/2014/main" id="{94703E8A-4123-74AE-BCBD-C4FA4439A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DCDDF-5719-7148-4392-0C9844A7D49E}"/>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1387792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2F4D-BC91-0B52-FA8A-705CE9FB2E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37E63-5179-67C8-AD40-711F100D3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0636FC-B82C-F4B4-7E5A-C8936D049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280CB2-DD3C-B253-7B00-8C634DA4D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B5179-2A34-39DC-99BE-4F9630ACA0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BA1A21-1E09-13EB-F252-5A25C62351F6}"/>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8" name="Footer Placeholder 7">
            <a:extLst>
              <a:ext uri="{FF2B5EF4-FFF2-40B4-BE49-F238E27FC236}">
                <a16:creationId xmlns:a16="http://schemas.microsoft.com/office/drawing/2014/main" id="{FD48F25C-48D7-9502-B3C3-E67156E09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0D8FC-3DB4-53BB-30C4-BB959A19AA1E}"/>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165072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06AC-0444-EA03-3872-B6D84CA21C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DBB4A-158F-CBE2-2D12-0339C7C3B36C}"/>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4" name="Footer Placeholder 3">
            <a:extLst>
              <a:ext uri="{FF2B5EF4-FFF2-40B4-BE49-F238E27FC236}">
                <a16:creationId xmlns:a16="http://schemas.microsoft.com/office/drawing/2014/main" id="{0343D5A1-DAC3-B3F5-B087-88A683F6CC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A0CCBF-7EAE-6ECA-5964-0DEF0F9C9C06}"/>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223718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5A486-75A6-3D01-505F-F1BC3A75ABEC}"/>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3" name="Footer Placeholder 2">
            <a:extLst>
              <a:ext uri="{FF2B5EF4-FFF2-40B4-BE49-F238E27FC236}">
                <a16:creationId xmlns:a16="http://schemas.microsoft.com/office/drawing/2014/main" id="{7D89752D-0EBA-769D-A984-12BE133A5C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BAE69E-1356-2EB8-0B82-8FB924923B3B}"/>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267225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54D6-00C8-C243-F75D-46391F35F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7E8748-E8BB-0E4C-F0CA-C75972368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3AFCB4-7393-2859-50F6-88D290414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381F6-8AEC-B260-91D9-C11C4AE87E58}"/>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6" name="Footer Placeholder 5">
            <a:extLst>
              <a:ext uri="{FF2B5EF4-FFF2-40B4-BE49-F238E27FC236}">
                <a16:creationId xmlns:a16="http://schemas.microsoft.com/office/drawing/2014/main" id="{D963DEE5-8127-B803-6571-15DCCBF6E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299DF-4BFA-0BA0-1A9F-9F5BAB8FF8EC}"/>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3645050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F1AA-07FA-B073-9B9F-40C59B6C6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26E8-C5DD-20BE-CBB2-EEA63E65F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36F076-7FCC-1B30-DE84-41D12D547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9D69B-8D60-44D0-04FF-D8B83FE4D921}"/>
              </a:ext>
            </a:extLst>
          </p:cNvPr>
          <p:cNvSpPr>
            <a:spLocks noGrp="1"/>
          </p:cNvSpPr>
          <p:nvPr>
            <p:ph type="dt" sz="half" idx="10"/>
          </p:nvPr>
        </p:nvSpPr>
        <p:spPr/>
        <p:txBody>
          <a:bodyPr/>
          <a:lstStyle/>
          <a:p>
            <a:fld id="{812BA75F-A24C-9F45-AE9E-AC1B56AF5ED4}" type="datetimeFigureOut">
              <a:rPr lang="en-US" smtClean="0"/>
              <a:t>5/3/24</a:t>
            </a:fld>
            <a:endParaRPr lang="en-US"/>
          </a:p>
        </p:txBody>
      </p:sp>
      <p:sp>
        <p:nvSpPr>
          <p:cNvPr id="6" name="Footer Placeholder 5">
            <a:extLst>
              <a:ext uri="{FF2B5EF4-FFF2-40B4-BE49-F238E27FC236}">
                <a16:creationId xmlns:a16="http://schemas.microsoft.com/office/drawing/2014/main" id="{A06703C1-BA60-97EC-CF0A-5A9E603E7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6D716-DFD8-D6C8-4C3B-BBDE57B63192}"/>
              </a:ext>
            </a:extLst>
          </p:cNvPr>
          <p:cNvSpPr>
            <a:spLocks noGrp="1"/>
          </p:cNvSpPr>
          <p:nvPr>
            <p:ph type="sldNum" sz="quarter" idx="12"/>
          </p:nvPr>
        </p:nvSpPr>
        <p:spPr/>
        <p:txBody>
          <a:bodyPr/>
          <a:lstStyle/>
          <a:p>
            <a:fld id="{7CAFE00A-8208-3F49-BE41-9497EFFB1955}" type="slidenum">
              <a:rPr lang="en-US" smtClean="0"/>
              <a:t>‹#›</a:t>
            </a:fld>
            <a:endParaRPr lang="en-US"/>
          </a:p>
        </p:txBody>
      </p:sp>
    </p:spTree>
    <p:extLst>
      <p:ext uri="{BB962C8B-B14F-4D97-AF65-F5344CB8AC3E}">
        <p14:creationId xmlns:p14="http://schemas.microsoft.com/office/powerpoint/2010/main" val="34775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DD35D-FB50-65F8-10EE-F28CE32A2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F5893E-23BE-2B24-9003-056F66694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214EF-5AB3-CC7B-E62F-5196113C1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BA75F-A24C-9F45-AE9E-AC1B56AF5ED4}" type="datetimeFigureOut">
              <a:rPr lang="en-US" smtClean="0"/>
              <a:t>5/3/24</a:t>
            </a:fld>
            <a:endParaRPr lang="en-US"/>
          </a:p>
        </p:txBody>
      </p:sp>
      <p:sp>
        <p:nvSpPr>
          <p:cNvPr id="5" name="Footer Placeholder 4">
            <a:extLst>
              <a:ext uri="{FF2B5EF4-FFF2-40B4-BE49-F238E27FC236}">
                <a16:creationId xmlns:a16="http://schemas.microsoft.com/office/drawing/2014/main" id="{AF86541B-878B-CC20-C66C-C995398FCE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828291-D292-6573-DFDB-0AA0E9691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FE00A-8208-3F49-BE41-9497EFFB1955}" type="slidenum">
              <a:rPr lang="en-US" smtClean="0"/>
              <a:t>‹#›</a:t>
            </a:fld>
            <a:endParaRPr lang="en-US"/>
          </a:p>
        </p:txBody>
      </p:sp>
    </p:spTree>
    <p:extLst>
      <p:ext uri="{BB962C8B-B14F-4D97-AF65-F5344CB8AC3E}">
        <p14:creationId xmlns:p14="http://schemas.microsoft.com/office/powerpoint/2010/main" val="103952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DF5AC1-213A-0205-58BF-54476A739322}"/>
              </a:ext>
            </a:extLst>
          </p:cNvPr>
          <p:cNvSpPr>
            <a:spLocks noGrp="1"/>
          </p:cNvSpPr>
          <p:nvPr>
            <p:ph type="ctrTitle"/>
          </p:nvPr>
        </p:nvSpPr>
        <p:spPr>
          <a:xfrm>
            <a:off x="903344" y="735106"/>
            <a:ext cx="10053763" cy="2928470"/>
          </a:xfrm>
        </p:spPr>
        <p:txBody>
          <a:bodyPr anchor="b">
            <a:normAutofit/>
          </a:bodyPr>
          <a:lstStyle/>
          <a:p>
            <a:pPr algn="r"/>
            <a:r>
              <a:rPr lang="en-US" sz="4400" dirty="0">
                <a:solidFill>
                  <a:srgbClr val="FFFFFF"/>
                </a:solidFill>
              </a:rPr>
              <a:t>User Authentication </a:t>
            </a:r>
            <a:br>
              <a:rPr lang="en-US" sz="4400" dirty="0">
                <a:solidFill>
                  <a:srgbClr val="FFFFFF"/>
                </a:solidFill>
              </a:rPr>
            </a:br>
            <a:r>
              <a:rPr lang="en-US" sz="4400" dirty="0">
                <a:solidFill>
                  <a:srgbClr val="FFFFFF"/>
                </a:solidFill>
              </a:rPr>
              <a:t>using Facial Recognition</a:t>
            </a:r>
          </a:p>
        </p:txBody>
      </p:sp>
      <p:sp>
        <p:nvSpPr>
          <p:cNvPr id="3" name="Subtitle 2">
            <a:extLst>
              <a:ext uri="{FF2B5EF4-FFF2-40B4-BE49-F238E27FC236}">
                <a16:creationId xmlns:a16="http://schemas.microsoft.com/office/drawing/2014/main" id="{1DCA00C9-3ED1-17BA-294E-C5A69E227F5C}"/>
              </a:ext>
            </a:extLst>
          </p:cNvPr>
          <p:cNvSpPr>
            <a:spLocks noGrp="1"/>
          </p:cNvSpPr>
          <p:nvPr>
            <p:ph type="subTitle" idx="1"/>
          </p:nvPr>
        </p:nvSpPr>
        <p:spPr>
          <a:xfrm>
            <a:off x="1350682" y="4545102"/>
            <a:ext cx="10134866" cy="2050045"/>
          </a:xfrm>
        </p:spPr>
        <p:txBody>
          <a:bodyPr anchor="ctr">
            <a:normAutofit fontScale="85000" lnSpcReduction="20000"/>
          </a:bodyPr>
          <a:lstStyle/>
          <a:p>
            <a:r>
              <a:rPr lang="en-US" sz="2800" dirty="0"/>
              <a:t>SWE-681 Secure Software Design and Programming </a:t>
            </a:r>
          </a:p>
          <a:p>
            <a:r>
              <a:rPr lang="en-US" sz="2800" dirty="0"/>
              <a:t>Professor Name: Dr. Lisa </a:t>
            </a:r>
            <a:r>
              <a:rPr lang="en-US" sz="2800" dirty="0" err="1"/>
              <a:t>Luo</a:t>
            </a:r>
            <a:endParaRPr lang="en-US" sz="2800" dirty="0"/>
          </a:p>
          <a:p>
            <a:pPr algn="r"/>
            <a:r>
              <a:rPr lang="en-US" sz="2100"/>
              <a:t>Group 9:</a:t>
            </a:r>
            <a:endParaRPr lang="en-US" sz="2100" dirty="0"/>
          </a:p>
          <a:p>
            <a:pPr algn="r"/>
            <a:r>
              <a:rPr lang="en-US" sz="2100" dirty="0"/>
              <a:t> </a:t>
            </a:r>
            <a:r>
              <a:rPr lang="en-US" sz="2100" dirty="0" err="1"/>
              <a:t>Abhinav</a:t>
            </a:r>
            <a:r>
              <a:rPr lang="en-US" sz="2100" dirty="0"/>
              <a:t> </a:t>
            </a:r>
            <a:r>
              <a:rPr lang="en-US" sz="2100" dirty="0" err="1"/>
              <a:t>Sai</a:t>
            </a:r>
            <a:r>
              <a:rPr lang="en-US" sz="2100" dirty="0"/>
              <a:t> </a:t>
            </a:r>
            <a:r>
              <a:rPr lang="en-US" sz="2100" dirty="0" err="1"/>
              <a:t>Tummapudi</a:t>
            </a:r>
            <a:r>
              <a:rPr lang="en-US" sz="2100" dirty="0"/>
              <a:t> (G01448222)</a:t>
            </a:r>
          </a:p>
          <a:p>
            <a:pPr algn="r"/>
            <a:r>
              <a:rPr lang="en-US" sz="2100" dirty="0"/>
              <a:t>	    Siri </a:t>
            </a:r>
            <a:r>
              <a:rPr lang="en-US" sz="2100" dirty="0" err="1"/>
              <a:t>Meghana</a:t>
            </a:r>
            <a:r>
              <a:rPr lang="en-US" sz="2100" dirty="0"/>
              <a:t> </a:t>
            </a:r>
            <a:r>
              <a:rPr lang="en-US" sz="2100" dirty="0" err="1"/>
              <a:t>Annamdevula</a:t>
            </a:r>
            <a:r>
              <a:rPr lang="en-US" sz="2100" dirty="0"/>
              <a:t> (G01439296)</a:t>
            </a:r>
          </a:p>
          <a:p>
            <a:pPr algn="r"/>
            <a:r>
              <a:rPr lang="en-US" sz="2100" dirty="0"/>
              <a:t>                 Anushka </a:t>
            </a:r>
            <a:r>
              <a:rPr lang="en-US" sz="2100" dirty="0" err="1"/>
              <a:t>lytha</a:t>
            </a:r>
            <a:r>
              <a:rPr lang="en-US" sz="2100" dirty="0"/>
              <a:t> (G01454268)</a:t>
            </a:r>
          </a:p>
        </p:txBody>
      </p:sp>
      <p:pic>
        <p:nvPicPr>
          <p:cNvPr id="2054" name="Picture 6" descr="Free Facial recognition app as bring your own 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08" y="308529"/>
            <a:ext cx="3851992" cy="385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5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AD57-450F-2952-AC37-0BE79DF1F06E}"/>
              </a:ext>
            </a:extLst>
          </p:cNvPr>
          <p:cNvSpPr>
            <a:spLocks noGrp="1"/>
          </p:cNvSpPr>
          <p:nvPr>
            <p:ph type="title"/>
          </p:nvPr>
        </p:nvSpPr>
        <p:spPr>
          <a:xfrm>
            <a:off x="674558" y="2508718"/>
            <a:ext cx="4886793" cy="1325563"/>
          </a:xfrm>
        </p:spPr>
        <p:txBody>
          <a:bodyPr>
            <a:noAutofit/>
          </a:bodyPr>
          <a:lstStyle/>
          <a:p>
            <a:r>
              <a:rPr lang="en-US" sz="6000" dirty="0"/>
              <a:t>Any Question ?</a:t>
            </a:r>
          </a:p>
        </p:txBody>
      </p:sp>
      <p:pic>
        <p:nvPicPr>
          <p:cNvPr id="5" name="Picture 4" descr="A black rectangle with white lines&#10;&#10;Description automatically generated">
            <a:extLst>
              <a:ext uri="{FF2B5EF4-FFF2-40B4-BE49-F238E27FC236}">
                <a16:creationId xmlns:a16="http://schemas.microsoft.com/office/drawing/2014/main" id="{214CAEE0-4D84-82A1-42C0-433A7BDC61B0}"/>
              </a:ext>
            </a:extLst>
          </p:cNvPr>
          <p:cNvPicPr>
            <a:picLocks noChangeAspect="1"/>
          </p:cNvPicPr>
          <p:nvPr/>
        </p:nvPicPr>
        <p:blipFill>
          <a:blip r:embed="rId2"/>
          <a:stretch>
            <a:fillRect/>
          </a:stretch>
        </p:blipFill>
        <p:spPr>
          <a:xfrm>
            <a:off x="5689600" y="527362"/>
            <a:ext cx="5827842" cy="5803275"/>
          </a:xfrm>
          <a:prstGeom prst="rect">
            <a:avLst/>
          </a:prstGeom>
        </p:spPr>
      </p:pic>
    </p:spTree>
    <p:extLst>
      <p:ext uri="{BB962C8B-B14F-4D97-AF65-F5344CB8AC3E}">
        <p14:creationId xmlns:p14="http://schemas.microsoft.com/office/powerpoint/2010/main" val="251156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BE2D-C5FB-25F8-C996-53A426A06237}"/>
              </a:ext>
            </a:extLst>
          </p:cNvPr>
          <p:cNvSpPr>
            <a:spLocks noGrp="1"/>
          </p:cNvSpPr>
          <p:nvPr>
            <p:ph type="title"/>
          </p:nvPr>
        </p:nvSpPr>
        <p:spPr>
          <a:xfrm>
            <a:off x="4300928" y="2766218"/>
            <a:ext cx="4873052" cy="1325563"/>
          </a:xfrm>
        </p:spPr>
        <p:txBody>
          <a:bodyPr/>
          <a:lstStyle/>
          <a:p>
            <a:r>
              <a:rPr lang="en-US" dirty="0"/>
              <a:t>Thank you</a:t>
            </a:r>
          </a:p>
        </p:txBody>
      </p:sp>
    </p:spTree>
    <p:extLst>
      <p:ext uri="{BB962C8B-B14F-4D97-AF65-F5344CB8AC3E}">
        <p14:creationId xmlns:p14="http://schemas.microsoft.com/office/powerpoint/2010/main" val="202683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D96E-5CD7-F372-6091-351288F6692F}"/>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9C133763-6DD4-45E7-C671-2E5BA5F94F9C}"/>
              </a:ext>
            </a:extLst>
          </p:cNvPr>
          <p:cNvSpPr txBox="1"/>
          <p:nvPr/>
        </p:nvSpPr>
        <p:spPr>
          <a:xfrm>
            <a:off x="838200" y="4313421"/>
            <a:ext cx="3156857" cy="1477328"/>
          </a:xfrm>
          <a:prstGeom prst="rect">
            <a:avLst/>
          </a:prstGeom>
          <a:noFill/>
        </p:spPr>
        <p:txBody>
          <a:bodyPr wrap="square" rtlCol="0">
            <a:spAutoFit/>
          </a:bodyPr>
          <a:lstStyle/>
          <a:p>
            <a:r>
              <a:rPr lang="en-US" sz="1800" b="1" dirty="0"/>
              <a:t>Face Recognition Technology</a:t>
            </a:r>
            <a:r>
              <a:rPr lang="en-US" sz="1800" dirty="0"/>
              <a:t>: Used to identify people in photos, videos or in real time. It is a category of biometric security.</a:t>
            </a:r>
          </a:p>
        </p:txBody>
      </p:sp>
      <p:sp>
        <p:nvSpPr>
          <p:cNvPr id="5" name="TextBox 4">
            <a:extLst>
              <a:ext uri="{FF2B5EF4-FFF2-40B4-BE49-F238E27FC236}">
                <a16:creationId xmlns:a16="http://schemas.microsoft.com/office/drawing/2014/main" id="{EBD55B27-0A0D-2574-2EE2-0D6A1E1B7FFB}"/>
              </a:ext>
            </a:extLst>
          </p:cNvPr>
          <p:cNvSpPr txBox="1"/>
          <p:nvPr/>
        </p:nvSpPr>
        <p:spPr>
          <a:xfrm>
            <a:off x="4550228" y="4313421"/>
            <a:ext cx="3516086" cy="1477328"/>
          </a:xfrm>
          <a:prstGeom prst="rect">
            <a:avLst/>
          </a:prstGeom>
          <a:noFill/>
        </p:spPr>
        <p:txBody>
          <a:bodyPr wrap="square" rtlCol="0">
            <a:spAutoFit/>
          </a:bodyPr>
          <a:lstStyle/>
          <a:p>
            <a:r>
              <a:rPr lang="en-US" sz="1800" b="1" dirty="0"/>
              <a:t>Project Scope: </a:t>
            </a:r>
            <a:r>
              <a:rPr lang="en-US" sz="1800" dirty="0"/>
              <a:t>The project utilizes a Siamese neural network for one- shot image recognition to enhance accuracy and efficiency in identifying faces.</a:t>
            </a:r>
          </a:p>
        </p:txBody>
      </p:sp>
      <p:sp>
        <p:nvSpPr>
          <p:cNvPr id="7" name="TextBox 6">
            <a:extLst>
              <a:ext uri="{FF2B5EF4-FFF2-40B4-BE49-F238E27FC236}">
                <a16:creationId xmlns:a16="http://schemas.microsoft.com/office/drawing/2014/main" id="{7B2DAC68-F1DB-A4A7-36B2-205A1430713D}"/>
              </a:ext>
            </a:extLst>
          </p:cNvPr>
          <p:cNvSpPr txBox="1"/>
          <p:nvPr/>
        </p:nvSpPr>
        <p:spPr>
          <a:xfrm>
            <a:off x="8545285" y="4313421"/>
            <a:ext cx="3145972" cy="1754326"/>
          </a:xfrm>
          <a:prstGeom prst="rect">
            <a:avLst/>
          </a:prstGeom>
          <a:noFill/>
        </p:spPr>
        <p:txBody>
          <a:bodyPr wrap="square" rtlCol="0">
            <a:spAutoFit/>
          </a:bodyPr>
          <a:lstStyle/>
          <a:p>
            <a:r>
              <a:rPr lang="en-US" sz="1800" b="1" dirty="0"/>
              <a:t>Technological stack: </a:t>
            </a:r>
            <a:r>
              <a:rPr lang="en-US" sz="1800" dirty="0"/>
              <a:t>Leveraging </a:t>
            </a:r>
            <a:r>
              <a:rPr lang="en-US" sz="1800" dirty="0" err="1"/>
              <a:t>Tensorflow’s</a:t>
            </a:r>
            <a:r>
              <a:rPr lang="en-US" sz="1800" dirty="0"/>
              <a:t> functional API and the LFW dataset to develop a robust capable of handling complex face recognition tasks.</a:t>
            </a:r>
          </a:p>
          <a:p>
            <a:endParaRPr lang="en-US" dirty="0"/>
          </a:p>
        </p:txBody>
      </p:sp>
      <p:pic>
        <p:nvPicPr>
          <p:cNvPr id="9" name="Picture 8" descr="A face id with lines and dots&#10;&#10;Description automatically generated">
            <a:extLst>
              <a:ext uri="{FF2B5EF4-FFF2-40B4-BE49-F238E27FC236}">
                <a16:creationId xmlns:a16="http://schemas.microsoft.com/office/drawing/2014/main" id="{C3C28AA8-FFD6-2CB2-1C47-A2C10716A2AE}"/>
              </a:ext>
            </a:extLst>
          </p:cNvPr>
          <p:cNvPicPr>
            <a:picLocks noChangeAspect="1"/>
          </p:cNvPicPr>
          <p:nvPr/>
        </p:nvPicPr>
        <p:blipFill>
          <a:blip r:embed="rId2"/>
          <a:stretch>
            <a:fillRect/>
          </a:stretch>
        </p:blipFill>
        <p:spPr>
          <a:xfrm>
            <a:off x="1105787" y="1818279"/>
            <a:ext cx="2254102" cy="2153783"/>
          </a:xfrm>
          <a:prstGeom prst="rect">
            <a:avLst/>
          </a:prstGeom>
        </p:spPr>
      </p:pic>
      <p:pic>
        <p:nvPicPr>
          <p:cNvPr id="11" name="Picture 10" descr="A magnifying glass and a paper&#10;&#10;Description automatically generated">
            <a:extLst>
              <a:ext uri="{FF2B5EF4-FFF2-40B4-BE49-F238E27FC236}">
                <a16:creationId xmlns:a16="http://schemas.microsoft.com/office/drawing/2014/main" id="{E7F1D8A9-0FA9-A7AD-A8E0-2B440940AE0B}"/>
              </a:ext>
            </a:extLst>
          </p:cNvPr>
          <p:cNvPicPr>
            <a:picLocks noChangeAspect="1"/>
          </p:cNvPicPr>
          <p:nvPr/>
        </p:nvPicPr>
        <p:blipFill>
          <a:blip r:embed="rId3"/>
          <a:stretch>
            <a:fillRect/>
          </a:stretch>
        </p:blipFill>
        <p:spPr>
          <a:xfrm>
            <a:off x="4840218" y="1690688"/>
            <a:ext cx="2511563" cy="2492893"/>
          </a:xfrm>
          <a:prstGeom prst="rect">
            <a:avLst/>
          </a:prstGeom>
        </p:spPr>
      </p:pic>
      <p:pic>
        <p:nvPicPr>
          <p:cNvPr id="13" name="Picture 12" descr="A black and white logo&#10;&#10;Description automatically generated">
            <a:extLst>
              <a:ext uri="{FF2B5EF4-FFF2-40B4-BE49-F238E27FC236}">
                <a16:creationId xmlns:a16="http://schemas.microsoft.com/office/drawing/2014/main" id="{9BD76414-3432-38A2-9A97-34A31B6C8288}"/>
              </a:ext>
            </a:extLst>
          </p:cNvPr>
          <p:cNvPicPr>
            <a:picLocks noChangeAspect="1"/>
          </p:cNvPicPr>
          <p:nvPr/>
        </p:nvPicPr>
        <p:blipFill rotWithShape="1">
          <a:blip r:embed="rId4"/>
          <a:srcRect b="10762"/>
          <a:stretch/>
        </p:blipFill>
        <p:spPr>
          <a:xfrm>
            <a:off x="9048307" y="1912224"/>
            <a:ext cx="1850065" cy="1940247"/>
          </a:xfrm>
          <a:prstGeom prst="rect">
            <a:avLst/>
          </a:prstGeom>
        </p:spPr>
      </p:pic>
    </p:spTree>
    <p:extLst>
      <p:ext uri="{BB962C8B-B14F-4D97-AF65-F5344CB8AC3E}">
        <p14:creationId xmlns:p14="http://schemas.microsoft.com/office/powerpoint/2010/main" val="357217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F0D13-D0DC-A58F-5C85-88ECEBA6DBB5}"/>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solidFill>
                  <a:schemeClr val="tx1"/>
                </a:solidFill>
                <a:latin typeface="+mj-lt"/>
                <a:ea typeface="+mj-ea"/>
                <a:cs typeface="+mj-cs"/>
              </a:rPr>
              <a:t>Siamese Neural Networks</a:t>
            </a:r>
          </a:p>
        </p:txBody>
      </p:sp>
      <p:sp>
        <p:nvSpPr>
          <p:cNvPr id="27"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0C29FBD-1C4B-7947-06B5-54D2F40EB328}"/>
              </a:ext>
            </a:extLst>
          </p:cNvPr>
          <p:cNvSpPr txBox="1"/>
          <p:nvPr/>
        </p:nvSpPr>
        <p:spPr>
          <a:xfrm>
            <a:off x="874643" y="2405894"/>
            <a:ext cx="5424559" cy="353508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b="1" dirty="0"/>
              <a:t>Definition</a:t>
            </a:r>
            <a:r>
              <a:rPr lang="en-US" sz="1400" dirty="0"/>
              <a:t>: Siamese Neural network consist of two or more identical subnetworks joined at their outputs. They are designed to predict the similarity of inputs by comparing their feature vectors, making them ideal for one-shot learning applications.</a:t>
            </a:r>
          </a:p>
          <a:p>
            <a:pPr marL="57150">
              <a:lnSpc>
                <a:spcPct val="90000"/>
              </a:lnSpc>
              <a:spcAft>
                <a:spcPts val="600"/>
              </a:spcAft>
            </a:pPr>
            <a:endParaRPr lang="en-US" sz="1400" dirty="0"/>
          </a:p>
          <a:p>
            <a:pPr marL="285750" indent="-228600">
              <a:lnSpc>
                <a:spcPct val="90000"/>
              </a:lnSpc>
              <a:spcAft>
                <a:spcPts val="600"/>
              </a:spcAft>
              <a:buFont typeface="Arial" panose="020B0604020202020204" pitchFamily="34" charset="0"/>
              <a:buChar char="•"/>
            </a:pPr>
            <a:r>
              <a:rPr lang="en-US" sz="1400" b="1" dirty="0"/>
              <a:t>Advantages for Face recognition</a:t>
            </a:r>
            <a:r>
              <a:rPr lang="en-US" sz="1400" dirty="0"/>
              <a:t>: The architecture excels in scenarios with limited data, such as one-shot learning by effectively learning from few examples to recognize faces not seen during training.</a:t>
            </a:r>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b="1" dirty="0"/>
              <a:t>Role in project:</a:t>
            </a:r>
            <a:r>
              <a:rPr lang="en-US" sz="1400" dirty="0"/>
              <a:t> This neural network architecture is crucial for achieving high accuracy in face recognition tasks within the project, demonstrating superior performance over traditional methods.</a:t>
            </a:r>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iamese Kittens, Cats Meowing, Cute Anim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099" y="628362"/>
            <a:ext cx="1011590" cy="1516627"/>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5" name="Picture 4" descr="A diagram of a computer&#10;&#10;Description automatically generated">
            <a:extLst>
              <a:ext uri="{FF2B5EF4-FFF2-40B4-BE49-F238E27FC236}">
                <a16:creationId xmlns:a16="http://schemas.microsoft.com/office/drawing/2014/main" id="{FF72A372-C98C-1C0B-9735-57E53D797E7B}"/>
              </a:ext>
            </a:extLst>
          </p:cNvPr>
          <p:cNvPicPr>
            <a:picLocks noChangeAspect="1"/>
          </p:cNvPicPr>
          <p:nvPr/>
        </p:nvPicPr>
        <p:blipFill rotWithShape="1">
          <a:blip r:embed="rId3"/>
          <a:srcRect l="27391" r="25596"/>
          <a:stretch/>
        </p:blipFill>
        <p:spPr>
          <a:xfrm>
            <a:off x="6587068" y="822566"/>
            <a:ext cx="4859866" cy="5212844"/>
          </a:xfrm>
          <a:prstGeom prst="rect">
            <a:avLst/>
          </a:prstGeom>
        </p:spPr>
      </p:pic>
    </p:spTree>
    <p:extLst>
      <p:ext uri="{BB962C8B-B14F-4D97-AF65-F5344CB8AC3E}">
        <p14:creationId xmlns:p14="http://schemas.microsoft.com/office/powerpoint/2010/main" val="133455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561859" y="228354"/>
            <a:ext cx="6885438" cy="2656880"/>
            <a:chOff x="282441" y="2398392"/>
            <a:chExt cx="7072559" cy="2729085"/>
          </a:xfrm>
        </p:grpSpPr>
        <p:pic>
          <p:nvPicPr>
            <p:cNvPr id="11" name="Picture 10"/>
            <p:cNvPicPr>
              <a:picLocks noChangeAspect="1"/>
            </p:cNvPicPr>
            <p:nvPr/>
          </p:nvPicPr>
          <p:blipFill>
            <a:blip r:embed="rId2"/>
            <a:stretch>
              <a:fillRect/>
            </a:stretch>
          </p:blipFill>
          <p:spPr>
            <a:xfrm>
              <a:off x="282441" y="2398392"/>
              <a:ext cx="7072559" cy="2729085"/>
            </a:xfrm>
            <a:prstGeom prst="rect">
              <a:avLst/>
            </a:prstGeom>
          </p:spPr>
        </p:pic>
        <p:pic>
          <p:nvPicPr>
            <p:cNvPr id="6" name="Picture 5"/>
            <p:cNvPicPr>
              <a:picLocks noChangeAspect="1"/>
            </p:cNvPicPr>
            <p:nvPr/>
          </p:nvPicPr>
          <p:blipFill>
            <a:blip r:embed="rId3"/>
            <a:stretch>
              <a:fillRect/>
            </a:stretch>
          </p:blipFill>
          <p:spPr>
            <a:xfrm>
              <a:off x="1190080" y="3237860"/>
              <a:ext cx="1680531" cy="404500"/>
            </a:xfrm>
            <a:prstGeom prst="rect">
              <a:avLst/>
            </a:prstGeom>
          </p:spPr>
        </p:pic>
      </p:grpSp>
      <p:pic>
        <p:nvPicPr>
          <p:cNvPr id="13" name="Picture 12"/>
          <p:cNvPicPr>
            <a:picLocks noChangeAspect="1"/>
          </p:cNvPicPr>
          <p:nvPr/>
        </p:nvPicPr>
        <p:blipFill>
          <a:blip r:embed="rId4"/>
          <a:stretch>
            <a:fillRect/>
          </a:stretch>
        </p:blipFill>
        <p:spPr>
          <a:xfrm>
            <a:off x="2727997" y="3231299"/>
            <a:ext cx="6614123" cy="3291632"/>
          </a:xfrm>
          <a:prstGeom prst="rect">
            <a:avLst/>
          </a:prstGeom>
        </p:spPr>
      </p:pic>
    </p:spTree>
    <p:extLst>
      <p:ext uri="{BB962C8B-B14F-4D97-AF65-F5344CB8AC3E}">
        <p14:creationId xmlns:p14="http://schemas.microsoft.com/office/powerpoint/2010/main" val="38800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DC0F04-7AF1-8456-70B9-B50299E808D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err="1">
                <a:solidFill>
                  <a:srgbClr val="FFFFFF"/>
                </a:solidFill>
                <a:latin typeface="+mj-lt"/>
                <a:ea typeface="+mj-ea"/>
                <a:cs typeface="+mj-cs"/>
              </a:rPr>
              <a:t>TensorFlow</a:t>
            </a:r>
            <a:r>
              <a:rPr lang="en-US" sz="4000" kern="1200" dirty="0">
                <a:solidFill>
                  <a:srgbClr val="FFFFFF"/>
                </a:solidFill>
                <a:latin typeface="+mj-lt"/>
                <a:ea typeface="+mj-ea"/>
                <a:cs typeface="+mj-cs"/>
              </a:rPr>
              <a:t> Functional API:</a:t>
            </a:r>
          </a:p>
        </p:txBody>
      </p:sp>
      <p:sp>
        <p:nvSpPr>
          <p:cNvPr id="3" name="TextBox 2">
            <a:extLst>
              <a:ext uri="{FF2B5EF4-FFF2-40B4-BE49-F238E27FC236}">
                <a16:creationId xmlns:a16="http://schemas.microsoft.com/office/drawing/2014/main" id="{A6889560-AC72-8FAA-7A2A-D726175C5AB1}"/>
              </a:ext>
            </a:extLst>
          </p:cNvPr>
          <p:cNvSpPr txBox="1"/>
          <p:nvPr/>
        </p:nvSpPr>
        <p:spPr>
          <a:xfrm>
            <a:off x="724478" y="2112579"/>
            <a:ext cx="4228384" cy="1688926"/>
          </a:xfrm>
          <a:prstGeom prst="rect">
            <a:avLst/>
          </a:prstGeom>
          <a:noFill/>
        </p:spPr>
        <p:txBody>
          <a:bodyPr wrap="square" rtlCol="0">
            <a:spAutoFit/>
          </a:bodyPr>
          <a:lstStyle/>
          <a:p>
            <a:pPr defTabSz="877824">
              <a:spcAft>
                <a:spcPts val="600"/>
              </a:spcAft>
            </a:pPr>
            <a:r>
              <a:rPr lang="en-US" sz="1728" b="1" kern="1200">
                <a:solidFill>
                  <a:schemeClr val="tx1"/>
                </a:solidFill>
                <a:latin typeface="+mn-lt"/>
                <a:ea typeface="+mn-ea"/>
                <a:cs typeface="+mn-cs"/>
              </a:rPr>
              <a:t>Functional vs Sequential API:</a:t>
            </a:r>
            <a:r>
              <a:rPr lang="en-US" sz="1728" kern="1200">
                <a:solidFill>
                  <a:schemeClr val="tx1"/>
                </a:solidFill>
                <a:latin typeface="+mn-lt"/>
                <a:ea typeface="+mn-ea"/>
                <a:cs typeface="+mn-cs"/>
              </a:rPr>
              <a:t> Unlike the Sequential API that is limited to linear stacks of layers, the functional API allows more flexibility by enabling models to have multiple inputs, outputs, and complex connectivity patterns.</a:t>
            </a:r>
            <a:endParaRPr lang="en-US"/>
          </a:p>
        </p:txBody>
      </p:sp>
      <p:sp>
        <p:nvSpPr>
          <p:cNvPr id="4" name="TextBox 3">
            <a:extLst>
              <a:ext uri="{FF2B5EF4-FFF2-40B4-BE49-F238E27FC236}">
                <a16:creationId xmlns:a16="http://schemas.microsoft.com/office/drawing/2014/main" id="{3FCF74F4-37E3-A051-3E2F-53AC90D75DC2}"/>
              </a:ext>
            </a:extLst>
          </p:cNvPr>
          <p:cNvSpPr txBox="1"/>
          <p:nvPr/>
        </p:nvSpPr>
        <p:spPr>
          <a:xfrm>
            <a:off x="7335237" y="2643726"/>
            <a:ext cx="4156226" cy="1764714"/>
          </a:xfrm>
          <a:prstGeom prst="rect">
            <a:avLst/>
          </a:prstGeom>
          <a:noFill/>
        </p:spPr>
        <p:txBody>
          <a:bodyPr wrap="square" rtlCol="0">
            <a:spAutoFit/>
          </a:bodyPr>
          <a:lstStyle/>
          <a:p>
            <a:pPr defTabSz="877824">
              <a:spcAft>
                <a:spcPts val="600"/>
              </a:spcAft>
            </a:pPr>
            <a:endParaRPr lang="en-US" sz="1728" kern="1200">
              <a:solidFill>
                <a:schemeClr val="tx1"/>
              </a:solidFill>
              <a:latin typeface="+mn-lt"/>
              <a:ea typeface="+mn-ea"/>
              <a:cs typeface="+mn-cs"/>
            </a:endParaRPr>
          </a:p>
          <a:p>
            <a:pPr defTabSz="877824">
              <a:spcAft>
                <a:spcPts val="600"/>
              </a:spcAft>
            </a:pPr>
            <a:r>
              <a:rPr lang="en-US" sz="1728" b="1" kern="1200">
                <a:solidFill>
                  <a:schemeClr val="tx1"/>
                </a:solidFill>
                <a:latin typeface="+mn-lt"/>
                <a:ea typeface="+mn-ea"/>
                <a:cs typeface="+mn-cs"/>
              </a:rPr>
              <a:t>Benefits in the project:</a:t>
            </a:r>
            <a:r>
              <a:rPr lang="en-US" sz="1728" kern="1200">
                <a:solidFill>
                  <a:schemeClr val="tx1"/>
                </a:solidFill>
                <a:latin typeface="+mn-lt"/>
                <a:ea typeface="+mn-ea"/>
                <a:cs typeface="+mn-cs"/>
              </a:rPr>
              <a:t> this approach has been crucial for tailoring the Siamese network architecture, facilitating feature extraction and comparison in ways that a sequential model could not achieve.</a:t>
            </a:r>
            <a:endParaRPr lang="en-US"/>
          </a:p>
        </p:txBody>
      </p:sp>
      <p:sp>
        <p:nvSpPr>
          <p:cNvPr id="5" name="TextBox 4">
            <a:extLst>
              <a:ext uri="{FF2B5EF4-FFF2-40B4-BE49-F238E27FC236}">
                <a16:creationId xmlns:a16="http://schemas.microsoft.com/office/drawing/2014/main" id="{400B753A-9174-46B5-E540-2D189AED55C7}"/>
              </a:ext>
            </a:extLst>
          </p:cNvPr>
          <p:cNvSpPr txBox="1"/>
          <p:nvPr/>
        </p:nvSpPr>
        <p:spPr>
          <a:xfrm>
            <a:off x="1981208" y="4883129"/>
            <a:ext cx="4228384" cy="1422255"/>
          </a:xfrm>
          <a:prstGeom prst="rect">
            <a:avLst/>
          </a:prstGeom>
          <a:noFill/>
        </p:spPr>
        <p:txBody>
          <a:bodyPr wrap="square" rtlCol="0">
            <a:spAutoFit/>
          </a:bodyPr>
          <a:lstStyle/>
          <a:p>
            <a:pPr defTabSz="877824">
              <a:spcAft>
                <a:spcPts val="600"/>
              </a:spcAft>
            </a:pPr>
            <a:r>
              <a:rPr lang="en-US" sz="1728" b="1" kern="1200" dirty="0">
                <a:solidFill>
                  <a:schemeClr val="tx1"/>
                </a:solidFill>
                <a:latin typeface="+mn-lt"/>
                <a:ea typeface="+mn-ea"/>
                <a:cs typeface="+mn-cs"/>
              </a:rPr>
              <a:t>Practical Applications:</a:t>
            </a:r>
            <a:r>
              <a:rPr lang="en-US" sz="1728" kern="1200" dirty="0">
                <a:solidFill>
                  <a:schemeClr val="tx1"/>
                </a:solidFill>
                <a:latin typeface="+mn-lt"/>
                <a:ea typeface="+mn-ea"/>
                <a:cs typeface="+mn-cs"/>
              </a:rPr>
              <a:t> the use of functional API has streamlined development and experimentation, leading to more efficient iterations and robust face recognition capabilities.</a:t>
            </a:r>
            <a:endParaRPr lang="en-US" dirty="0"/>
          </a:p>
        </p:txBody>
      </p:sp>
      <p:pic>
        <p:nvPicPr>
          <p:cNvPr id="7" name="Picture 6" descr="A logo with a letter f&#10;&#10;Description automatically generated with medium confidence">
            <a:extLst>
              <a:ext uri="{FF2B5EF4-FFF2-40B4-BE49-F238E27FC236}">
                <a16:creationId xmlns:a16="http://schemas.microsoft.com/office/drawing/2014/main" id="{7A37598A-B4F5-CA5F-19FF-1084A7969F23}"/>
              </a:ext>
            </a:extLst>
          </p:cNvPr>
          <p:cNvPicPr>
            <a:picLocks noChangeAspect="1"/>
          </p:cNvPicPr>
          <p:nvPr/>
        </p:nvPicPr>
        <p:blipFill rotWithShape="1">
          <a:blip r:embed="rId2"/>
          <a:srcRect l="25232" t="4971" r="27345" b="10415"/>
          <a:stretch/>
        </p:blipFill>
        <p:spPr>
          <a:xfrm>
            <a:off x="4736996" y="2290387"/>
            <a:ext cx="2419655" cy="2395603"/>
          </a:xfrm>
          <a:prstGeom prst="rect">
            <a:avLst/>
          </a:prstGeom>
        </p:spPr>
      </p:pic>
    </p:spTree>
    <p:extLst>
      <p:ext uri="{BB962C8B-B14F-4D97-AF65-F5344CB8AC3E}">
        <p14:creationId xmlns:p14="http://schemas.microsoft.com/office/powerpoint/2010/main" val="40862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B537C65F-9910-C7ED-1A47-21950C717ACC}"/>
              </a:ext>
            </a:extLst>
          </p:cNvPr>
          <p:cNvPicPr>
            <a:picLocks noChangeAspect="1"/>
          </p:cNvPicPr>
          <p:nvPr/>
        </p:nvPicPr>
        <p:blipFill>
          <a:blip r:embed="rId2"/>
          <a:stretch>
            <a:fillRect/>
          </a:stretch>
        </p:blipFill>
        <p:spPr>
          <a:xfrm>
            <a:off x="3275207" y="643466"/>
            <a:ext cx="5641586" cy="5571067"/>
          </a:xfrm>
          <a:prstGeom prst="rect">
            <a:avLst/>
          </a:prstGeom>
        </p:spPr>
      </p:pic>
      <p:sp>
        <p:nvSpPr>
          <p:cNvPr id="3" name="TextBox 2">
            <a:extLst>
              <a:ext uri="{FF2B5EF4-FFF2-40B4-BE49-F238E27FC236}">
                <a16:creationId xmlns:a16="http://schemas.microsoft.com/office/drawing/2014/main" id="{C748F8BC-FB35-63EF-2D63-DD3AE264C6F6}"/>
              </a:ext>
            </a:extLst>
          </p:cNvPr>
          <p:cNvSpPr txBox="1"/>
          <p:nvPr/>
        </p:nvSpPr>
        <p:spPr>
          <a:xfrm>
            <a:off x="387301" y="274134"/>
            <a:ext cx="2887906" cy="369332"/>
          </a:xfrm>
          <a:prstGeom prst="rect">
            <a:avLst/>
          </a:prstGeom>
          <a:noFill/>
        </p:spPr>
        <p:txBody>
          <a:bodyPr wrap="none" rtlCol="0">
            <a:spAutoFit/>
          </a:bodyPr>
          <a:lstStyle/>
          <a:p>
            <a:r>
              <a:rPr lang="en-US" dirty="0"/>
              <a:t>DCNN Network Architecture:</a:t>
            </a:r>
          </a:p>
        </p:txBody>
      </p:sp>
    </p:spTree>
    <p:extLst>
      <p:ext uri="{BB962C8B-B14F-4D97-AF65-F5344CB8AC3E}">
        <p14:creationId xmlns:p14="http://schemas.microsoft.com/office/powerpoint/2010/main" val="62576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F5EDA-8793-6066-CB4A-C25B13AAF5E4}"/>
              </a:ext>
            </a:extLst>
          </p:cNvPr>
          <p:cNvSpPr>
            <a:spLocks noGrp="1"/>
          </p:cNvSpPr>
          <p:nvPr>
            <p:ph type="title"/>
          </p:nvPr>
        </p:nvSpPr>
        <p:spPr>
          <a:xfrm>
            <a:off x="704539" y="503677"/>
            <a:ext cx="5754896" cy="762992"/>
          </a:xfrm>
        </p:spPr>
        <p:txBody>
          <a:bodyPr vert="horz" lIns="91440" tIns="45720" rIns="91440" bIns="45720" rtlCol="0" anchor="b">
            <a:normAutofit/>
          </a:bodyPr>
          <a:lstStyle/>
          <a:p>
            <a:r>
              <a:rPr lang="en-US" sz="4000" kern="1200" dirty="0">
                <a:solidFill>
                  <a:schemeClr val="tx1"/>
                </a:solidFill>
                <a:latin typeface="+mj-lt"/>
                <a:ea typeface="+mj-ea"/>
                <a:cs typeface="+mj-cs"/>
              </a:rPr>
              <a:t>LFW Dataset</a:t>
            </a:r>
          </a:p>
        </p:txBody>
      </p:sp>
      <p:sp>
        <p:nvSpPr>
          <p:cNvPr id="3" name="TextBox 2">
            <a:extLst>
              <a:ext uri="{FF2B5EF4-FFF2-40B4-BE49-F238E27FC236}">
                <a16:creationId xmlns:a16="http://schemas.microsoft.com/office/drawing/2014/main" id="{FD20CF77-18EC-D784-BECE-6630BDD48198}"/>
              </a:ext>
            </a:extLst>
          </p:cNvPr>
          <p:cNvSpPr txBox="1"/>
          <p:nvPr/>
        </p:nvSpPr>
        <p:spPr>
          <a:xfrm>
            <a:off x="7779895" y="1830268"/>
            <a:ext cx="3962400" cy="3197464"/>
          </a:xfrm>
          <a:prstGeom prst="rect">
            <a:avLst/>
          </a:prstGeom>
        </p:spPr>
        <p:txBody>
          <a:bodyPr vert="horz" lIns="91440" tIns="45720" rIns="91440" bIns="45720" rtlCol="0" anchor="t">
            <a:normAutofit fontScale="92500" lnSpcReduction="20000"/>
          </a:bodyPr>
          <a:lstStyle/>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r>
              <a:rPr lang="en-US" sz="1900" b="1" dirty="0"/>
              <a:t>Importance</a:t>
            </a:r>
            <a:r>
              <a:rPr lang="en-US" sz="1900" dirty="0"/>
              <a:t>: LFW has been widely used as benchmark for evaluating face recognition technologies in real-world scenarios. It offers a diverse set of images that challenge the robustness and accuracy of models.</a:t>
            </a:r>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r>
              <a:rPr lang="en-US" sz="1900" b="1" dirty="0"/>
              <a:t>Application in the project:</a:t>
            </a:r>
            <a:r>
              <a:rPr lang="en-US" sz="1900" dirty="0"/>
              <a:t> In this project, the LFW dataset provides critical training and validation data, helping to fine-tune the Siamese network’s ability to recognize and differentiate faces accurately.</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74964" y="1399285"/>
            <a:ext cx="6927271" cy="4376502"/>
            <a:chOff x="574964" y="1399285"/>
            <a:chExt cx="6927271" cy="4376502"/>
          </a:xfrm>
        </p:grpSpPr>
        <p:pic>
          <p:nvPicPr>
            <p:cNvPr id="5" name="Picture 4" descr="A screenshot of a computer screen&#10;&#10;Description automatically generated">
              <a:extLst>
                <a:ext uri="{FF2B5EF4-FFF2-40B4-BE49-F238E27FC236}">
                  <a16:creationId xmlns:a16="http://schemas.microsoft.com/office/drawing/2014/main" id="{66FCF9DB-4E65-0589-E5D5-247F9CF3E658}"/>
                </a:ext>
              </a:extLst>
            </p:cNvPr>
            <p:cNvPicPr>
              <a:picLocks noChangeAspect="1"/>
            </p:cNvPicPr>
            <p:nvPr/>
          </p:nvPicPr>
          <p:blipFill>
            <a:blip r:embed="rId2"/>
            <a:stretch>
              <a:fillRect/>
            </a:stretch>
          </p:blipFill>
          <p:spPr>
            <a:xfrm>
              <a:off x="574964" y="1399285"/>
              <a:ext cx="6927271" cy="4253459"/>
            </a:xfrm>
            <a:prstGeom prst="rect">
              <a:avLst/>
            </a:prstGeom>
          </p:spPr>
        </p:pic>
        <p:pic>
          <p:nvPicPr>
            <p:cNvPr id="4" name="Picture 3"/>
            <p:cNvPicPr>
              <a:picLocks noChangeAspect="1"/>
            </p:cNvPicPr>
            <p:nvPr/>
          </p:nvPicPr>
          <p:blipFill>
            <a:blip r:embed="rId3"/>
            <a:stretch>
              <a:fillRect/>
            </a:stretch>
          </p:blipFill>
          <p:spPr>
            <a:xfrm>
              <a:off x="2375071" y="3919722"/>
              <a:ext cx="4770120" cy="1856065"/>
            </a:xfrm>
            <a:prstGeom prst="rect">
              <a:avLst/>
            </a:prstGeom>
          </p:spPr>
        </p:pic>
      </p:grpSp>
    </p:spTree>
    <p:extLst>
      <p:ext uri="{BB962C8B-B14F-4D97-AF65-F5344CB8AC3E}">
        <p14:creationId xmlns:p14="http://schemas.microsoft.com/office/powerpoint/2010/main" val="60615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CF40E1E-4424-7909-4E51-511F23713E0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Project Flow</a:t>
            </a:r>
          </a:p>
        </p:txBody>
      </p:sp>
      <p:pic>
        <p:nvPicPr>
          <p:cNvPr id="4" name="Picture 3" descr="A diagram of a software development process&#10;&#10;Description automatically generated">
            <a:extLst>
              <a:ext uri="{FF2B5EF4-FFF2-40B4-BE49-F238E27FC236}">
                <a16:creationId xmlns:a16="http://schemas.microsoft.com/office/drawing/2014/main" id="{0F6878FA-B724-F8C0-41CB-A796C431E7F8}"/>
              </a:ext>
            </a:extLst>
          </p:cNvPr>
          <p:cNvPicPr>
            <a:picLocks noChangeAspect="1"/>
          </p:cNvPicPr>
          <p:nvPr/>
        </p:nvPicPr>
        <p:blipFill>
          <a:blip r:embed="rId2"/>
          <a:stretch>
            <a:fillRect/>
          </a:stretch>
        </p:blipFill>
        <p:spPr>
          <a:xfrm>
            <a:off x="4241442" y="152400"/>
            <a:ext cx="7493355" cy="6413500"/>
          </a:xfrm>
          <a:prstGeom prst="rect">
            <a:avLst/>
          </a:prstGeom>
        </p:spPr>
      </p:pic>
    </p:spTree>
    <p:extLst>
      <p:ext uri="{BB962C8B-B14F-4D97-AF65-F5344CB8AC3E}">
        <p14:creationId xmlns:p14="http://schemas.microsoft.com/office/powerpoint/2010/main" val="91839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C0AFC6-689A-467F-EE65-3056EA993BE8}"/>
              </a:ext>
            </a:extLst>
          </p:cNvPr>
          <p:cNvSpPr>
            <a:spLocks noGrp="1"/>
          </p:cNvSpPr>
          <p:nvPr>
            <p:ph type="title"/>
          </p:nvPr>
        </p:nvSpPr>
        <p:spPr>
          <a:xfrm>
            <a:off x="1127208" y="857251"/>
            <a:ext cx="4747280" cy="3098061"/>
          </a:xfrm>
        </p:spPr>
        <p:txBody>
          <a:bodyPr vert="horz" lIns="91440" tIns="45720" rIns="91440" bIns="45720" rtlCol="0" anchor="b">
            <a:normAutofit/>
          </a:bodyPr>
          <a:lstStyle/>
          <a:p>
            <a:r>
              <a:rPr lang="en-US" sz="4800" kern="1200">
                <a:solidFill>
                  <a:srgbClr val="FFFFFF"/>
                </a:solidFill>
                <a:latin typeface="+mj-lt"/>
                <a:ea typeface="+mj-ea"/>
                <a:cs typeface="+mj-cs"/>
              </a:rPr>
              <a:t>Project Demo</a:t>
            </a:r>
          </a:p>
        </p:txBody>
      </p:sp>
      <p:sp>
        <p:nvSpPr>
          <p:cNvPr id="18" name="Rectangle 1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and white image of a person's face&#10;&#10;Description automatically generated">
            <a:extLst>
              <a:ext uri="{FF2B5EF4-FFF2-40B4-BE49-F238E27FC236}">
                <a16:creationId xmlns:a16="http://schemas.microsoft.com/office/drawing/2014/main" id="{EB569BF2-DCAD-7812-4466-036E454968EC}"/>
              </a:ext>
            </a:extLst>
          </p:cNvPr>
          <p:cNvPicPr>
            <a:picLocks noChangeAspect="1"/>
          </p:cNvPicPr>
          <p:nvPr/>
        </p:nvPicPr>
        <p:blipFill rotWithShape="1">
          <a:blip r:embed="rId2"/>
          <a:srcRect l="30124" t="16410" r="29954" b="4434"/>
          <a:stretch/>
        </p:blipFill>
        <p:spPr>
          <a:xfrm>
            <a:off x="7278194" y="1696004"/>
            <a:ext cx="2982507" cy="3326472"/>
          </a:xfrm>
          <a:prstGeom prst="rect">
            <a:avLst/>
          </a:prstGeom>
        </p:spPr>
      </p:pic>
    </p:spTree>
    <p:extLst>
      <p:ext uri="{BB962C8B-B14F-4D97-AF65-F5344CB8AC3E}">
        <p14:creationId xmlns:p14="http://schemas.microsoft.com/office/powerpoint/2010/main" val="1206117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402</Words>
  <Application>Microsoft Macintosh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User Authentication  using Facial Recognition</vt:lpstr>
      <vt:lpstr>Introduction</vt:lpstr>
      <vt:lpstr>Siamese Neural Networks</vt:lpstr>
      <vt:lpstr>PowerPoint Presentation</vt:lpstr>
      <vt:lpstr>TensorFlow Functional API:</vt:lpstr>
      <vt:lpstr>PowerPoint Presentation</vt:lpstr>
      <vt:lpstr>LFW Dataset</vt:lpstr>
      <vt:lpstr>Project Flow</vt:lpstr>
      <vt:lpstr>Project Demo</vt:lpstr>
      <vt:lpstr>Any Question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Siamese</dc:title>
  <dc:creator>Sirimeghana Annamdevula</dc:creator>
  <cp:lastModifiedBy>Sirimeghana Annamdevula</cp:lastModifiedBy>
  <cp:revision>45</cp:revision>
  <dcterms:created xsi:type="dcterms:W3CDTF">2024-04-26T00:25:56Z</dcterms:created>
  <dcterms:modified xsi:type="dcterms:W3CDTF">2024-05-04T03:37:31Z</dcterms:modified>
</cp:coreProperties>
</file>