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68" r:id="rId4"/>
    <p:sldId id="257" r:id="rId5"/>
    <p:sldId id="267" r:id="rId6"/>
    <p:sldId id="260"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6600"/>
    <a:srgbClr val="D60093"/>
    <a:srgbClr val="F2F2F2"/>
    <a:srgbClr val="003399"/>
    <a:srgbClr val="FF99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752" autoAdjust="0"/>
  </p:normalViewPr>
  <p:slideViewPr>
    <p:cSldViewPr snapToGrid="0">
      <p:cViewPr varScale="1">
        <p:scale>
          <a:sx n="60" d="100"/>
          <a:sy n="60" d="100"/>
        </p:scale>
        <p:origin x="5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G:\board\india-air-quality-data\Analysis-Las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[Analysis-Last.xlsx]State-Wise Avg emissn Particles!PivotTable1</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400" b="1" i="0" baseline="0">
                <a:effectLst/>
              </a:rPr>
              <a:t>State wise Average Emission of different polution particals</a:t>
            </a:r>
            <a:endParaRPr lang="en-IN" sz="1400">
              <a:effectLst/>
            </a:endParaRP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'State-Wise Avg emissn Particles'!$B$2</c:f>
              <c:strCache>
                <c:ptCount val="1"/>
                <c:pt idx="0">
                  <c:v>Average of so2</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'State-Wise Avg emissn Particles'!$A$3:$A$4</c:f>
              <c:strCache>
                <c:ptCount val="1"/>
                <c:pt idx="0">
                  <c:v>Andhra Pradesh</c:v>
                </c:pt>
              </c:strCache>
            </c:strRef>
          </c:cat>
          <c:val>
            <c:numRef>
              <c:f>'State-Wise Avg emissn Particles'!$B$3:$B$4</c:f>
              <c:numCache>
                <c:formatCode>0.00;[Red]0.00</c:formatCode>
                <c:ptCount val="1"/>
                <c:pt idx="0">
                  <c:v>7.3548046875000335</c:v>
                </c:pt>
              </c:numCache>
            </c:numRef>
          </c:val>
          <c:extLst>
            <c:ext xmlns:c16="http://schemas.microsoft.com/office/drawing/2014/chart" uri="{C3380CC4-5D6E-409C-BE32-E72D297353CC}">
              <c16:uniqueId val="{00000000-0A38-409A-B786-8D4C32ECFE65}"/>
            </c:ext>
          </c:extLst>
        </c:ser>
        <c:ser>
          <c:idx val="1"/>
          <c:order val="1"/>
          <c:tx>
            <c:strRef>
              <c:f>'State-Wise Avg emissn Particles'!$C$2</c:f>
              <c:strCache>
                <c:ptCount val="1"/>
                <c:pt idx="0">
                  <c:v>Average of pm2_5</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'State-Wise Avg emissn Particles'!$A$3:$A$4</c:f>
              <c:strCache>
                <c:ptCount val="1"/>
                <c:pt idx="0">
                  <c:v>Andhra Pradesh</c:v>
                </c:pt>
              </c:strCache>
            </c:strRef>
          </c:cat>
          <c:val>
            <c:numRef>
              <c:f>'State-Wise Avg emissn Particles'!$C$3:$C$4</c:f>
              <c:numCache>
                <c:formatCode>0.00;[Red]0.00</c:formatCode>
                <c:ptCount val="1"/>
                <c:pt idx="0">
                  <c:v>0.8699999999999608</c:v>
                </c:pt>
              </c:numCache>
            </c:numRef>
          </c:val>
          <c:extLst>
            <c:ext xmlns:c16="http://schemas.microsoft.com/office/drawing/2014/chart" uri="{C3380CC4-5D6E-409C-BE32-E72D297353CC}">
              <c16:uniqueId val="{00000001-0A38-409A-B786-8D4C32ECFE65}"/>
            </c:ext>
          </c:extLst>
        </c:ser>
        <c:ser>
          <c:idx val="2"/>
          <c:order val="2"/>
          <c:tx>
            <c:strRef>
              <c:f>'State-Wise Avg emissn Particles'!$D$2</c:f>
              <c:strCache>
                <c:ptCount val="1"/>
                <c:pt idx="0">
                  <c:v>Average of spm</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'State-Wise Avg emissn Particles'!$A$3:$A$4</c:f>
              <c:strCache>
                <c:ptCount val="1"/>
                <c:pt idx="0">
                  <c:v>Andhra Pradesh</c:v>
                </c:pt>
              </c:strCache>
            </c:strRef>
          </c:cat>
          <c:val>
            <c:numRef>
              <c:f>'State-Wise Avg emissn Particles'!$D$3:$D$4</c:f>
              <c:numCache>
                <c:formatCode>0.00;[Red]0.00</c:formatCode>
                <c:ptCount val="1"/>
                <c:pt idx="0">
                  <c:v>145.10236271237858</c:v>
                </c:pt>
              </c:numCache>
            </c:numRef>
          </c:val>
          <c:extLst>
            <c:ext xmlns:c16="http://schemas.microsoft.com/office/drawing/2014/chart" uri="{C3380CC4-5D6E-409C-BE32-E72D297353CC}">
              <c16:uniqueId val="{00000002-0A38-409A-B786-8D4C32ECFE65}"/>
            </c:ext>
          </c:extLst>
        </c:ser>
        <c:ser>
          <c:idx val="3"/>
          <c:order val="3"/>
          <c:tx>
            <c:strRef>
              <c:f>'State-Wise Avg emissn Particles'!$E$2</c:f>
              <c:strCache>
                <c:ptCount val="1"/>
                <c:pt idx="0">
                  <c:v>Average of rspm</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'State-Wise Avg emissn Particles'!$A$3:$A$4</c:f>
              <c:strCache>
                <c:ptCount val="1"/>
                <c:pt idx="0">
                  <c:v>Andhra Pradesh</c:v>
                </c:pt>
              </c:strCache>
            </c:strRef>
          </c:cat>
          <c:val>
            <c:numRef>
              <c:f>'State-Wise Avg emissn Particles'!$E$3:$E$4</c:f>
              <c:numCache>
                <c:formatCode>0.00;[Red]0.00</c:formatCode>
                <c:ptCount val="1"/>
                <c:pt idx="0">
                  <c:v>79.119197512135813</c:v>
                </c:pt>
              </c:numCache>
            </c:numRef>
          </c:val>
          <c:extLst>
            <c:ext xmlns:c16="http://schemas.microsoft.com/office/drawing/2014/chart" uri="{C3380CC4-5D6E-409C-BE32-E72D297353CC}">
              <c16:uniqueId val="{00000003-0A38-409A-B786-8D4C32ECFE65}"/>
            </c:ext>
          </c:extLst>
        </c:ser>
        <c:ser>
          <c:idx val="4"/>
          <c:order val="4"/>
          <c:tx>
            <c:strRef>
              <c:f>'State-Wise Avg emissn Particles'!$F$2</c:f>
              <c:strCache>
                <c:ptCount val="1"/>
                <c:pt idx="0">
                  <c:v>Average of no2</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'State-Wise Avg emissn Particles'!$A$3:$A$4</c:f>
              <c:strCache>
                <c:ptCount val="1"/>
                <c:pt idx="0">
                  <c:v>Andhra Pradesh</c:v>
                </c:pt>
              </c:strCache>
            </c:strRef>
          </c:cat>
          <c:val>
            <c:numRef>
              <c:f>'State-Wise Avg emissn Particles'!$F$3:$F$4</c:f>
              <c:numCache>
                <c:formatCode>0.00;[Red]0.00</c:formatCode>
                <c:ptCount val="1"/>
                <c:pt idx="0">
                  <c:v>21.748505764562665</c:v>
                </c:pt>
              </c:numCache>
            </c:numRef>
          </c:val>
          <c:extLst>
            <c:ext xmlns:c16="http://schemas.microsoft.com/office/drawing/2014/chart" uri="{C3380CC4-5D6E-409C-BE32-E72D297353CC}">
              <c16:uniqueId val="{00000004-0A38-409A-B786-8D4C32ECFE65}"/>
            </c:ext>
          </c:extLst>
        </c:ser>
        <c:dLbls>
          <c:dLblPos val="inEnd"/>
          <c:showLegendKey val="0"/>
          <c:showVal val="1"/>
          <c:showCatName val="0"/>
          <c:showSerName val="0"/>
          <c:showPercent val="0"/>
          <c:showBubbleSize val="0"/>
        </c:dLbls>
        <c:gapWidth val="65"/>
        <c:axId val="796126832"/>
        <c:axId val="796128080"/>
      </c:barChart>
      <c:catAx>
        <c:axId val="79612683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sz="900" b="1" i="0" kern="1200" baseline="0">
                    <a:solidFill>
                      <a:sysClr val="windowText" lastClr="000000"/>
                    </a:solidFill>
                    <a:effectLst/>
                  </a:rPr>
                  <a:t>State</a:t>
                </a:r>
                <a:endParaRPr lang="en-IN">
                  <a:solidFill>
                    <a:sysClr val="windowText" lastClr="000000"/>
                  </a:solidFill>
                  <a:effectLst/>
                </a:endParaRP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96128080"/>
        <c:crosses val="autoZero"/>
        <c:auto val="1"/>
        <c:lblAlgn val="ctr"/>
        <c:lblOffset val="100"/>
        <c:noMultiLvlLbl val="0"/>
      </c:catAx>
      <c:valAx>
        <c:axId val="79612808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sz="900" b="1" i="0" kern="1200" baseline="0">
                    <a:solidFill>
                      <a:sysClr val="windowText" lastClr="000000"/>
                    </a:solidFill>
                    <a:effectLst/>
                  </a:rPr>
                  <a:t>Sum of Particles</a:t>
                </a:r>
                <a:endParaRPr lang="en-IN">
                  <a:solidFill>
                    <a:sysClr val="windowText" lastClr="000000"/>
                  </a:solidFill>
                  <a:effectLst/>
                </a:endParaRP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00;[Red]0.00" sourceLinked="1"/>
        <c:majorTickMark val="none"/>
        <c:minorTickMark val="none"/>
        <c:tickLblPos val="nextTo"/>
        <c:crossAx val="796126832"/>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[Analysis-Last.xlsx]spm Pollution per Area!PivotTable1</c:name>
    <c:fmtId val="10"/>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Avg Pollution caused by spm per Sector</a:t>
            </a:r>
          </a:p>
        </c:rich>
      </c:tx>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spPr>
          <a:pattFill prst="ltUpDiag">
            <a:fgClr>
              <a:schemeClr val="accent1"/>
            </a:fgClr>
            <a:bgClr>
              <a:schemeClr val="lt1"/>
            </a:bgClr>
          </a:pattFill>
          <a:ln>
            <a:noFill/>
          </a:ln>
          <a:effectLst/>
        </c:spPr>
        <c:marker>
          <c:symbol val="none"/>
        </c:marker>
      </c:pivotFmt>
      <c:pivotFmt>
        <c:idx val="8"/>
        <c:spPr>
          <a:pattFill prst="ltUpDiag">
            <a:fgClr>
              <a:schemeClr val="accent1"/>
            </a:fgClr>
            <a:bgClr>
              <a:schemeClr val="lt1"/>
            </a:bgClr>
          </a:pattFill>
          <a:ln>
            <a:noFill/>
          </a:ln>
          <a:effectLst/>
        </c:spPr>
        <c:marker>
          <c:symbol val="none"/>
        </c:marker>
      </c:pivotFmt>
      <c:pivotFmt>
        <c:idx val="9"/>
        <c:spPr>
          <a:pattFill prst="ltUpDiag">
            <a:fgClr>
              <a:schemeClr val="accent1"/>
            </a:fgClr>
            <a:bgClr>
              <a:schemeClr val="lt1"/>
            </a:bgClr>
          </a:pattFill>
          <a:ln>
            <a:noFill/>
          </a:ln>
          <a:effectLst/>
        </c:spPr>
        <c:marker>
          <c:symbol val="none"/>
        </c:marker>
      </c:pivotFmt>
    </c:pivotFmts>
    <c:plotArea>
      <c:layout/>
      <c:barChart>
        <c:barDir val="bar"/>
        <c:grouping val="clustered"/>
        <c:varyColors val="0"/>
        <c:ser>
          <c:idx val="0"/>
          <c:order val="0"/>
          <c:tx>
            <c:strRef>
              <c:f>'spm Pollution per Area'!$D$7</c:f>
              <c:strCache>
                <c:ptCount val="1"/>
                <c:pt idx="0">
                  <c:v>Total</c:v>
                </c:pt>
              </c:strCache>
            </c:strRef>
          </c:tx>
          <c:spPr>
            <a:pattFill prst="ltUpDiag">
              <a:fgClr>
                <a:schemeClr val="accent1"/>
              </a:fgClr>
              <a:bgClr>
                <a:schemeClr val="lt1"/>
              </a:bgClr>
            </a:pattFill>
            <a:ln>
              <a:noFill/>
            </a:ln>
            <a:effectLst/>
          </c:spPr>
          <c:invertIfNegative val="0"/>
          <c:cat>
            <c:strRef>
              <c:f>'spm Pollution per Area'!$C$8:$C$19</c:f>
              <c:strCache>
                <c:ptCount val="11"/>
                <c:pt idx="0">
                  <c:v>Industrial</c:v>
                </c:pt>
                <c:pt idx="1">
                  <c:v>Industrial Area</c:v>
                </c:pt>
                <c:pt idx="2">
                  <c:v>Industrial Areas</c:v>
                </c:pt>
                <c:pt idx="3">
                  <c:v>NA</c:v>
                </c:pt>
                <c:pt idx="4">
                  <c:v>Residential</c:v>
                </c:pt>
                <c:pt idx="5">
                  <c:v>Residential and others</c:v>
                </c:pt>
                <c:pt idx="6">
                  <c:v>Residential, Rural and other Areas</c:v>
                </c:pt>
                <c:pt idx="7">
                  <c:v>RIRUO</c:v>
                </c:pt>
                <c:pt idx="8">
                  <c:v>Sensitive</c:v>
                </c:pt>
                <c:pt idx="9">
                  <c:v>Sensitive Area</c:v>
                </c:pt>
                <c:pt idx="10">
                  <c:v>Sensitive Areas</c:v>
                </c:pt>
              </c:strCache>
            </c:strRef>
          </c:cat>
          <c:val>
            <c:numRef>
              <c:f>'spm Pollution per Area'!$D$8:$D$19</c:f>
              <c:numCache>
                <c:formatCode>0.00</c:formatCode>
                <c:ptCount val="11"/>
                <c:pt idx="0">
                  <c:v>296.8733905579399</c:v>
                </c:pt>
                <c:pt idx="1">
                  <c:v>134.42305211152865</c:v>
                </c:pt>
                <c:pt idx="2">
                  <c:v>234.27892438208977</c:v>
                </c:pt>
                <c:pt idx="3">
                  <c:v>178.0713358070501</c:v>
                </c:pt>
                <c:pt idx="4">
                  <c:v>268.1012658227848</c:v>
                </c:pt>
                <c:pt idx="5">
                  <c:v>204.38012005853142</c:v>
                </c:pt>
                <c:pt idx="6">
                  <c:v>119.54907746709347</c:v>
                </c:pt>
                <c:pt idx="7">
                  <c:v>100.5</c:v>
                </c:pt>
                <c:pt idx="8">
                  <c:v>212.73131313131313</c:v>
                </c:pt>
                <c:pt idx="9">
                  <c:v>101.20457033221827</c:v>
                </c:pt>
                <c:pt idx="10">
                  <c:v>248.66473988439307</c:v>
                </c:pt>
              </c:numCache>
            </c:numRef>
          </c:val>
          <c:extLst>
            <c:ext xmlns:c16="http://schemas.microsoft.com/office/drawing/2014/chart" uri="{C3380CC4-5D6E-409C-BE32-E72D297353CC}">
              <c16:uniqueId val="{00000000-6C69-421E-9717-035E9F47EF64}"/>
            </c:ext>
          </c:extLst>
        </c:ser>
        <c:dLbls>
          <c:showLegendKey val="0"/>
          <c:showVal val="0"/>
          <c:showCatName val="0"/>
          <c:showSerName val="0"/>
          <c:showPercent val="0"/>
          <c:showBubbleSize val="0"/>
        </c:dLbls>
        <c:gapWidth val="269"/>
        <c:overlap val="-20"/>
        <c:axId val="55489104"/>
        <c:axId val="55496592"/>
      </c:barChart>
      <c:catAx>
        <c:axId val="5548910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Area</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55496592"/>
        <c:crosses val="autoZero"/>
        <c:auto val="1"/>
        <c:lblAlgn val="ctr"/>
        <c:lblOffset val="100"/>
        <c:noMultiLvlLbl val="0"/>
      </c:catAx>
      <c:valAx>
        <c:axId val="55496592"/>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Avg Pollution</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5489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[Analysis-Last.xlsx]pm2_5 Pollution per Area!PivotTable1</c:name>
    <c:fmtId val="11"/>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Avg Pollution caused by pm2_5 per Sector</a:t>
            </a:r>
          </a:p>
        </c:rich>
      </c:tx>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spPr>
          <a:pattFill prst="ltUpDiag">
            <a:fgClr>
              <a:schemeClr val="accent1"/>
            </a:fgClr>
            <a:bgClr>
              <a:schemeClr val="lt1"/>
            </a:bgClr>
          </a:pattFill>
          <a:ln>
            <a:noFill/>
          </a:ln>
          <a:effectLst/>
        </c:spPr>
        <c:marker>
          <c:symbol val="none"/>
        </c:marker>
      </c:pivotFmt>
      <c:pivotFmt>
        <c:idx val="10"/>
        <c:spPr>
          <a:pattFill prst="ltUpDiag">
            <a:fgClr>
              <a:schemeClr val="accent1"/>
            </a:fgClr>
            <a:bgClr>
              <a:schemeClr val="lt1"/>
            </a:bgClr>
          </a:pattFill>
          <a:ln>
            <a:noFill/>
          </a:ln>
          <a:effectLst/>
        </c:spPr>
        <c:marker>
          <c:symbol val="none"/>
        </c:marker>
      </c:pivotFmt>
      <c:pivotFmt>
        <c:idx val="11"/>
        <c:spPr>
          <a:pattFill prst="ltUpDiag">
            <a:fgClr>
              <a:schemeClr val="accent1"/>
            </a:fgClr>
            <a:bgClr>
              <a:schemeClr val="lt1"/>
            </a:bgClr>
          </a:pattFill>
          <a:ln>
            <a:noFill/>
          </a:ln>
          <a:effectLst/>
        </c:spPr>
        <c:marker>
          <c:symbol val="none"/>
        </c:marker>
      </c:pivotFmt>
    </c:pivotFmts>
    <c:plotArea>
      <c:layout/>
      <c:barChart>
        <c:barDir val="bar"/>
        <c:grouping val="clustered"/>
        <c:varyColors val="0"/>
        <c:ser>
          <c:idx val="0"/>
          <c:order val="0"/>
          <c:tx>
            <c:strRef>
              <c:f>'pm2_5 Pollution per Area'!$D$7</c:f>
              <c:strCache>
                <c:ptCount val="1"/>
                <c:pt idx="0">
                  <c:v>Total</c:v>
                </c:pt>
              </c:strCache>
            </c:strRef>
          </c:tx>
          <c:spPr>
            <a:pattFill prst="ltUpDiag">
              <a:fgClr>
                <a:schemeClr val="accent1"/>
              </a:fgClr>
              <a:bgClr>
                <a:schemeClr val="lt1"/>
              </a:bgClr>
            </a:pattFill>
            <a:ln>
              <a:noFill/>
            </a:ln>
            <a:effectLst/>
          </c:spPr>
          <c:invertIfNegative val="0"/>
          <c:cat>
            <c:strRef>
              <c:f>'pm2_5 Pollution per Area'!$C$8:$C$19</c:f>
              <c:strCache>
                <c:ptCount val="11"/>
                <c:pt idx="0">
                  <c:v>Industrial</c:v>
                </c:pt>
                <c:pt idx="1">
                  <c:v>Industrial Area</c:v>
                </c:pt>
                <c:pt idx="2">
                  <c:v>Industrial Areas</c:v>
                </c:pt>
                <c:pt idx="3">
                  <c:v>NA</c:v>
                </c:pt>
                <c:pt idx="4">
                  <c:v>Residential</c:v>
                </c:pt>
                <c:pt idx="5">
                  <c:v>Residential and others</c:v>
                </c:pt>
                <c:pt idx="6">
                  <c:v>Residential, Rural and other Areas</c:v>
                </c:pt>
                <c:pt idx="7">
                  <c:v>RIRUO</c:v>
                </c:pt>
                <c:pt idx="8">
                  <c:v>Sensitive</c:v>
                </c:pt>
                <c:pt idx="9">
                  <c:v>Sensitive Area</c:v>
                </c:pt>
                <c:pt idx="10">
                  <c:v>Sensitive Areas</c:v>
                </c:pt>
              </c:strCache>
            </c:strRef>
          </c:cat>
          <c:val>
            <c:numRef>
              <c:f>'pm2_5 Pollution per Area'!$D$8:$D$19</c:f>
              <c:numCache>
                <c:formatCode>0.00</c:formatCode>
                <c:ptCount val="11"/>
                <c:pt idx="0">
                  <c:v>0.87000000000000277</c:v>
                </c:pt>
                <c:pt idx="1">
                  <c:v>2.0484419976869055</c:v>
                </c:pt>
                <c:pt idx="2">
                  <c:v>0.87000000000047051</c:v>
                </c:pt>
                <c:pt idx="3">
                  <c:v>0.86999999999991562</c:v>
                </c:pt>
                <c:pt idx="4">
                  <c:v>0.87000000000000188</c:v>
                </c:pt>
                <c:pt idx="5">
                  <c:v>0.87000000000037725</c:v>
                </c:pt>
                <c:pt idx="6">
                  <c:v>2.1954430603157586</c:v>
                </c:pt>
                <c:pt idx="7">
                  <c:v>17.218167177914118</c:v>
                </c:pt>
                <c:pt idx="8">
                  <c:v>0.87000000000000366</c:v>
                </c:pt>
                <c:pt idx="9">
                  <c:v>0.86999999999990574</c:v>
                </c:pt>
                <c:pt idx="10">
                  <c:v>0.86999999999991506</c:v>
                </c:pt>
              </c:numCache>
            </c:numRef>
          </c:val>
          <c:extLst>
            <c:ext xmlns:c16="http://schemas.microsoft.com/office/drawing/2014/chart" uri="{C3380CC4-5D6E-409C-BE32-E72D297353CC}">
              <c16:uniqueId val="{00000000-3C81-47CE-9E0A-017EFEE29DF1}"/>
            </c:ext>
          </c:extLst>
        </c:ser>
        <c:dLbls>
          <c:showLegendKey val="0"/>
          <c:showVal val="0"/>
          <c:showCatName val="0"/>
          <c:showSerName val="0"/>
          <c:showPercent val="0"/>
          <c:showBubbleSize val="0"/>
        </c:dLbls>
        <c:gapWidth val="269"/>
        <c:overlap val="-20"/>
        <c:axId val="55489104"/>
        <c:axId val="55496592"/>
      </c:barChart>
      <c:catAx>
        <c:axId val="5548910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Area</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55496592"/>
        <c:crosses val="autoZero"/>
        <c:auto val="1"/>
        <c:lblAlgn val="ctr"/>
        <c:lblOffset val="100"/>
        <c:noMultiLvlLbl val="0"/>
      </c:catAx>
      <c:valAx>
        <c:axId val="55496592"/>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Avg Pollution</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5489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[Analysis-Last.xlsx]Top10 States high So2 Emission!PivotTable2</c:name>
    <c:fmtId val="5"/>
  </c:pivotSource>
  <c:chart>
    <c:title>
      <c:tx>
        <c:rich>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r>
              <a:rPr lang="en-US">
                <a:solidFill>
                  <a:schemeClr val="bg1"/>
                </a:solidFill>
              </a:rPr>
              <a:t>Top 10 States</a:t>
            </a:r>
            <a:r>
              <a:rPr lang="en-US" baseline="0">
                <a:solidFill>
                  <a:schemeClr val="bg1"/>
                </a:solidFill>
              </a:rPr>
              <a:t> with high Average So2 Emission</a:t>
            </a:r>
            <a:endParaRPr lang="en-US">
              <a:solidFill>
                <a:schemeClr val="bg1"/>
              </a:solidFill>
            </a:endParaRP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US"/>
        </a:p>
      </c:txPr>
    </c:title>
    <c:autoTitleDeleted val="0"/>
    <c:pivotFmts>
      <c:pivotFmt>
        <c:idx val="0"/>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'Top10 States high So2 Emission'!$D$3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'Top10 States high So2 Emission'!$C$4:$C$14</c:f>
              <c:strCache>
                <c:ptCount val="10"/>
                <c:pt idx="0">
                  <c:v>Bihar</c:v>
                </c:pt>
                <c:pt idx="1">
                  <c:v>Chhattisgarh</c:v>
                </c:pt>
                <c:pt idx="2">
                  <c:v>Gujarat</c:v>
                </c:pt>
                <c:pt idx="3">
                  <c:v>Haryana</c:v>
                </c:pt>
                <c:pt idx="4">
                  <c:v>Jharkhand</c:v>
                </c:pt>
                <c:pt idx="5">
                  <c:v>Maharashtra</c:v>
                </c:pt>
                <c:pt idx="6">
                  <c:v>Sikkim</c:v>
                </c:pt>
                <c:pt idx="7">
                  <c:v>Uttar Pradesh</c:v>
                </c:pt>
                <c:pt idx="8">
                  <c:v>Uttarakhand</c:v>
                </c:pt>
                <c:pt idx="9">
                  <c:v>West Bengal</c:v>
                </c:pt>
              </c:strCache>
            </c:strRef>
          </c:cat>
          <c:val>
            <c:numRef>
              <c:f>'Top10 States high So2 Emission'!$D$4:$D$14</c:f>
              <c:numCache>
                <c:formatCode>0.00</c:formatCode>
                <c:ptCount val="10"/>
                <c:pt idx="0">
                  <c:v>18.769213186813257</c:v>
                </c:pt>
                <c:pt idx="1">
                  <c:v>12.662206614735082</c:v>
                </c:pt>
                <c:pt idx="2">
                  <c:v>16.688658223289714</c:v>
                </c:pt>
                <c:pt idx="3">
                  <c:v>13.728500000000087</c:v>
                </c:pt>
                <c:pt idx="4">
                  <c:v>23.218557640745669</c:v>
                </c:pt>
                <c:pt idx="5">
                  <c:v>17.11476937875376</c:v>
                </c:pt>
                <c:pt idx="6">
                  <c:v>19.8</c:v>
                </c:pt>
                <c:pt idx="7">
                  <c:v>12.377497224558383</c:v>
                </c:pt>
                <c:pt idx="8">
                  <c:v>18.896342386465072</c:v>
                </c:pt>
                <c:pt idx="9">
                  <c:v>12.473790678003899</c:v>
                </c:pt>
              </c:numCache>
            </c:numRef>
          </c:val>
          <c:extLst>
            <c:ext xmlns:c16="http://schemas.microsoft.com/office/drawing/2014/chart" uri="{C3380CC4-5D6E-409C-BE32-E72D297353CC}">
              <c16:uniqueId val="{00000000-0856-4302-9715-165637E75609}"/>
            </c:ext>
          </c:extLst>
        </c:ser>
        <c:dLbls>
          <c:dLblPos val="outEnd"/>
          <c:showLegendKey val="0"/>
          <c:showVal val="1"/>
          <c:showCatName val="0"/>
          <c:showSerName val="0"/>
          <c:showPercent val="0"/>
          <c:showBubbleSize val="0"/>
        </c:dLbls>
        <c:gapWidth val="315"/>
        <c:overlap val="-40"/>
        <c:axId val="734385136"/>
        <c:axId val="734386384"/>
      </c:barChart>
      <c:catAx>
        <c:axId val="734385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States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6384"/>
        <c:crosses val="autoZero"/>
        <c:auto val="1"/>
        <c:lblAlgn val="ctr"/>
        <c:lblOffset val="100"/>
        <c:noMultiLvlLbl val="0"/>
      </c:catAx>
      <c:valAx>
        <c:axId val="7343863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baseline="0">
                    <a:solidFill>
                      <a:schemeClr val="bg1"/>
                    </a:solidFill>
                  </a:rPr>
                  <a:t>Average of Particles</a:t>
                </a:r>
                <a:endParaRPr lang="en-IN">
                  <a:solidFill>
                    <a:schemeClr val="bg1"/>
                  </a:solidFill>
                </a:endParaRP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5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[Analysis-Last.xlsx]Top10 States high No2 Emission!PivotTable2</c:name>
    <c:fmtId val="6"/>
  </c:pivotSource>
  <c:chart>
    <c:title>
      <c:tx>
        <c:rich>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r>
              <a:rPr lang="en-US">
                <a:solidFill>
                  <a:schemeClr val="bg1"/>
                </a:solidFill>
              </a:rPr>
              <a:t>Top 10 States</a:t>
            </a:r>
            <a:r>
              <a:rPr lang="en-US" baseline="0">
                <a:solidFill>
                  <a:schemeClr val="bg1"/>
                </a:solidFill>
              </a:rPr>
              <a:t> with high No2 Emission</a:t>
            </a:r>
            <a:endParaRPr lang="en-US">
              <a:solidFill>
                <a:schemeClr val="bg1"/>
              </a:solidFill>
            </a:endParaRP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US"/>
        </a:p>
      </c:txPr>
    </c:title>
    <c:autoTitleDeleted val="0"/>
    <c:pivotFmts>
      <c:pivotFmt>
        <c:idx val="0"/>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'Top10 States high No2 Emission'!$D$3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'Top10 States high No2 Emission'!$C$4:$C$14</c:f>
              <c:strCache>
                <c:ptCount val="10"/>
                <c:pt idx="0">
                  <c:v>Bihar</c:v>
                </c:pt>
                <c:pt idx="1">
                  <c:v>Delhi</c:v>
                </c:pt>
                <c:pt idx="2">
                  <c:v>Jharkhand</c:v>
                </c:pt>
                <c:pt idx="3">
                  <c:v>Maharashtra</c:v>
                </c:pt>
                <c:pt idx="4">
                  <c:v>Punjab</c:v>
                </c:pt>
                <c:pt idx="5">
                  <c:v>Rajasthan</c:v>
                </c:pt>
                <c:pt idx="6">
                  <c:v>Sikkim</c:v>
                </c:pt>
                <c:pt idx="7">
                  <c:v>Uttar Pradesh</c:v>
                </c:pt>
                <c:pt idx="8">
                  <c:v>Uttarakhand</c:v>
                </c:pt>
                <c:pt idx="9">
                  <c:v>West Bengal</c:v>
                </c:pt>
              </c:strCache>
            </c:strRef>
          </c:cat>
          <c:val>
            <c:numRef>
              <c:f>'Top10 States high No2 Emission'!$D$4:$D$14</c:f>
              <c:numCache>
                <c:formatCode>0.00</c:formatCode>
                <c:ptCount val="10"/>
                <c:pt idx="0">
                  <c:v>35.831582417582418</c:v>
                </c:pt>
                <c:pt idx="1">
                  <c:v>51.664267337153774</c:v>
                </c:pt>
                <c:pt idx="2">
                  <c:v>42.882908456209911</c:v>
                </c:pt>
                <c:pt idx="3">
                  <c:v>31.894454218005606</c:v>
                </c:pt>
                <c:pt idx="4">
                  <c:v>28.022553249590025</c:v>
                </c:pt>
                <c:pt idx="5">
                  <c:v>30.230278485551839</c:v>
                </c:pt>
                <c:pt idx="6">
                  <c:v>26.8</c:v>
                </c:pt>
                <c:pt idx="7">
                  <c:v>27.38358437655479</c:v>
                </c:pt>
                <c:pt idx="8">
                  <c:v>26.153099213414521</c:v>
                </c:pt>
                <c:pt idx="9">
                  <c:v>58.834597783020961</c:v>
                </c:pt>
              </c:numCache>
            </c:numRef>
          </c:val>
          <c:extLst>
            <c:ext xmlns:c16="http://schemas.microsoft.com/office/drawing/2014/chart" uri="{C3380CC4-5D6E-409C-BE32-E72D297353CC}">
              <c16:uniqueId val="{00000000-EA06-4845-8902-B7E42CDFA7B0}"/>
            </c:ext>
          </c:extLst>
        </c:ser>
        <c:dLbls>
          <c:dLblPos val="outEnd"/>
          <c:showLegendKey val="0"/>
          <c:showVal val="1"/>
          <c:showCatName val="0"/>
          <c:showSerName val="0"/>
          <c:showPercent val="0"/>
          <c:showBubbleSize val="0"/>
        </c:dLbls>
        <c:gapWidth val="315"/>
        <c:overlap val="-40"/>
        <c:axId val="734385136"/>
        <c:axId val="734386384"/>
      </c:barChart>
      <c:catAx>
        <c:axId val="734385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States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6384"/>
        <c:crosses val="autoZero"/>
        <c:auto val="1"/>
        <c:lblAlgn val="ctr"/>
        <c:lblOffset val="100"/>
        <c:noMultiLvlLbl val="0"/>
      </c:catAx>
      <c:valAx>
        <c:axId val="7343863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baseline="0">
                    <a:solidFill>
                      <a:schemeClr val="bg1"/>
                    </a:solidFill>
                  </a:rPr>
                  <a:t>Average of Particles</a:t>
                </a:r>
                <a:endParaRPr lang="en-IN">
                  <a:solidFill>
                    <a:schemeClr val="bg1"/>
                  </a:solidFill>
                </a:endParaRP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5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[Analysis-Last.xlsx]Top10 States high rspm Emission!PivotTable2</c:name>
    <c:fmtId val="7"/>
  </c:pivotSource>
  <c:chart>
    <c:title>
      <c:tx>
        <c:rich>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r>
              <a:rPr lang="en-US">
                <a:solidFill>
                  <a:schemeClr val="bg1"/>
                </a:solidFill>
              </a:rPr>
              <a:t>Top 10 States</a:t>
            </a:r>
            <a:r>
              <a:rPr lang="en-US" baseline="0">
                <a:solidFill>
                  <a:schemeClr val="bg1"/>
                </a:solidFill>
              </a:rPr>
              <a:t> with high rspm Emission</a:t>
            </a:r>
            <a:endParaRPr lang="en-US">
              <a:solidFill>
                <a:schemeClr val="bg1"/>
              </a:solidFill>
            </a:endParaRP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US"/>
        </a:p>
      </c:txPr>
    </c:title>
    <c:autoTitleDeleted val="0"/>
    <c:pivotFmts>
      <c:pivotFmt>
        <c:idx val="0"/>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'Top10 States high rspm Emission'!$D$3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'Top10 States high rspm Emission'!$C$4:$C$14</c:f>
              <c:strCache>
                <c:ptCount val="10"/>
                <c:pt idx="0">
                  <c:v>Chhattisgarh</c:v>
                </c:pt>
                <c:pt idx="1">
                  <c:v>Delhi</c:v>
                </c:pt>
                <c:pt idx="2">
                  <c:v>Haryana</c:v>
                </c:pt>
                <c:pt idx="3">
                  <c:v>Jammu &amp; Kashmir</c:v>
                </c:pt>
                <c:pt idx="4">
                  <c:v>Jharkhand</c:v>
                </c:pt>
                <c:pt idx="5">
                  <c:v>Madhya Pradesh</c:v>
                </c:pt>
                <c:pt idx="6">
                  <c:v>Punjab</c:v>
                </c:pt>
                <c:pt idx="7">
                  <c:v>Rajasthan</c:v>
                </c:pt>
                <c:pt idx="8">
                  <c:v>Uttar Pradesh</c:v>
                </c:pt>
                <c:pt idx="9">
                  <c:v>Uttarakhand</c:v>
                </c:pt>
              </c:strCache>
            </c:strRef>
          </c:cat>
          <c:val>
            <c:numRef>
              <c:f>'Top10 States high rspm Emission'!$D$4:$D$14</c:f>
              <c:numCache>
                <c:formatCode>0.00</c:formatCode>
                <c:ptCount val="10"/>
                <c:pt idx="0">
                  <c:v>122.82818286298375</c:v>
                </c:pt>
                <c:pt idx="1">
                  <c:v>175.3259700619806</c:v>
                </c:pt>
                <c:pt idx="2">
                  <c:v>142.62986549707594</c:v>
                </c:pt>
                <c:pt idx="3">
                  <c:v>117.01180760279277</c:v>
                </c:pt>
                <c:pt idx="4">
                  <c:v>167.4630403820311</c:v>
                </c:pt>
                <c:pt idx="5">
                  <c:v>115.19405990628475</c:v>
                </c:pt>
                <c:pt idx="6">
                  <c:v>162.50061714909904</c:v>
                </c:pt>
                <c:pt idx="7">
                  <c:v>137.67731329866919</c:v>
                </c:pt>
                <c:pt idx="8">
                  <c:v>169.1842232809928</c:v>
                </c:pt>
                <c:pt idx="9">
                  <c:v>144.34047343417629</c:v>
                </c:pt>
              </c:numCache>
            </c:numRef>
          </c:val>
          <c:extLst>
            <c:ext xmlns:c16="http://schemas.microsoft.com/office/drawing/2014/chart" uri="{C3380CC4-5D6E-409C-BE32-E72D297353CC}">
              <c16:uniqueId val="{00000000-99AF-4045-8D62-102B62324758}"/>
            </c:ext>
          </c:extLst>
        </c:ser>
        <c:dLbls>
          <c:dLblPos val="outEnd"/>
          <c:showLegendKey val="0"/>
          <c:showVal val="1"/>
          <c:showCatName val="0"/>
          <c:showSerName val="0"/>
          <c:showPercent val="0"/>
          <c:showBubbleSize val="0"/>
        </c:dLbls>
        <c:gapWidth val="315"/>
        <c:overlap val="-40"/>
        <c:axId val="734385136"/>
        <c:axId val="734386384"/>
      </c:barChart>
      <c:catAx>
        <c:axId val="734385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States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6384"/>
        <c:crosses val="autoZero"/>
        <c:auto val="1"/>
        <c:lblAlgn val="ctr"/>
        <c:lblOffset val="100"/>
        <c:noMultiLvlLbl val="0"/>
      </c:catAx>
      <c:valAx>
        <c:axId val="7343863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baseline="0">
                    <a:solidFill>
                      <a:schemeClr val="bg1"/>
                    </a:solidFill>
                  </a:rPr>
                  <a:t>Average of Particles</a:t>
                </a:r>
                <a:endParaRPr lang="en-IN">
                  <a:solidFill>
                    <a:schemeClr val="bg1"/>
                  </a:solidFill>
                </a:endParaRP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5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[Analysis-Last.xlsx]Top10 States high spm Emission!PivotTable2</c:name>
    <c:fmtId val="8"/>
  </c:pivotSource>
  <c:chart>
    <c:title>
      <c:tx>
        <c:rich>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r>
              <a:rPr lang="en-US">
                <a:solidFill>
                  <a:schemeClr val="bg1"/>
                </a:solidFill>
              </a:rPr>
              <a:t>Top 10 States</a:t>
            </a:r>
            <a:r>
              <a:rPr lang="en-US" baseline="0">
                <a:solidFill>
                  <a:schemeClr val="bg1"/>
                </a:solidFill>
              </a:rPr>
              <a:t> with high spm Emission</a:t>
            </a:r>
            <a:endParaRPr lang="en-US">
              <a:solidFill>
                <a:schemeClr val="bg1"/>
              </a:solidFill>
            </a:endParaRP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US"/>
        </a:p>
      </c:txPr>
    </c:title>
    <c:autoTitleDeleted val="0"/>
    <c:pivotFmts>
      <c:pivotFmt>
        <c:idx val="0"/>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'Top10 States high spm Emission'!$D$3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'Top10 States high spm Emission'!$C$4:$C$14</c:f>
              <c:strCache>
                <c:ptCount val="10"/>
                <c:pt idx="0">
                  <c:v>Bihar</c:v>
                </c:pt>
                <c:pt idx="1">
                  <c:v>Chandigarh</c:v>
                </c:pt>
                <c:pt idx="2">
                  <c:v>Chhattisgarh</c:v>
                </c:pt>
                <c:pt idx="3">
                  <c:v>Delhi</c:v>
                </c:pt>
                <c:pt idx="4">
                  <c:v>Haryana</c:v>
                </c:pt>
                <c:pt idx="5">
                  <c:v>Jharkhand</c:v>
                </c:pt>
                <c:pt idx="6">
                  <c:v>Madhya Pradesh</c:v>
                </c:pt>
                <c:pt idx="7">
                  <c:v>Rajasthan</c:v>
                </c:pt>
                <c:pt idx="8">
                  <c:v>Uttar Pradesh</c:v>
                </c:pt>
                <c:pt idx="9">
                  <c:v>West Bengal</c:v>
                </c:pt>
              </c:strCache>
            </c:strRef>
          </c:cat>
          <c:val>
            <c:numRef>
              <c:f>'Top10 States high spm Emission'!$D$4:$D$14</c:f>
              <c:numCache>
                <c:formatCode>0.00</c:formatCode>
                <c:ptCount val="10"/>
                <c:pt idx="0">
                  <c:v>238.53208791208792</c:v>
                </c:pt>
                <c:pt idx="1">
                  <c:v>161.85082159624415</c:v>
                </c:pt>
                <c:pt idx="2">
                  <c:v>166.33807942791469</c:v>
                </c:pt>
                <c:pt idx="3">
                  <c:v>291.32054730440882</c:v>
                </c:pt>
                <c:pt idx="4">
                  <c:v>188.33611111111111</c:v>
                </c:pt>
                <c:pt idx="5">
                  <c:v>179.82505194369975</c:v>
                </c:pt>
                <c:pt idx="6">
                  <c:v>169.76642520081475</c:v>
                </c:pt>
                <c:pt idx="7">
                  <c:v>223.87768181641744</c:v>
                </c:pt>
                <c:pt idx="8">
                  <c:v>240.61426818636835</c:v>
                </c:pt>
                <c:pt idx="9">
                  <c:v>177.51032141745034</c:v>
                </c:pt>
              </c:numCache>
            </c:numRef>
          </c:val>
          <c:extLst>
            <c:ext xmlns:c16="http://schemas.microsoft.com/office/drawing/2014/chart" uri="{C3380CC4-5D6E-409C-BE32-E72D297353CC}">
              <c16:uniqueId val="{00000000-2B14-46D5-B3C4-2CC960212B96}"/>
            </c:ext>
          </c:extLst>
        </c:ser>
        <c:dLbls>
          <c:dLblPos val="outEnd"/>
          <c:showLegendKey val="0"/>
          <c:showVal val="1"/>
          <c:showCatName val="0"/>
          <c:showSerName val="0"/>
          <c:showPercent val="0"/>
          <c:showBubbleSize val="0"/>
        </c:dLbls>
        <c:gapWidth val="315"/>
        <c:overlap val="-40"/>
        <c:axId val="734385136"/>
        <c:axId val="734386384"/>
      </c:barChart>
      <c:catAx>
        <c:axId val="734385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States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6384"/>
        <c:crosses val="autoZero"/>
        <c:auto val="1"/>
        <c:lblAlgn val="ctr"/>
        <c:lblOffset val="100"/>
        <c:noMultiLvlLbl val="0"/>
      </c:catAx>
      <c:valAx>
        <c:axId val="7343863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Sum</a:t>
                </a:r>
                <a:r>
                  <a:rPr lang="en-IN" baseline="0">
                    <a:solidFill>
                      <a:schemeClr val="bg1"/>
                    </a:solidFill>
                  </a:rPr>
                  <a:t> of Particles</a:t>
                </a:r>
                <a:endParaRPr lang="en-IN">
                  <a:solidFill>
                    <a:schemeClr val="bg1"/>
                  </a:solidFill>
                </a:endParaRP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5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[Analysis-Last.xlsx]Top10 State high pm2_5 Emission!PivotTable2</c:name>
    <c:fmtId val="9"/>
  </c:pivotSource>
  <c:chart>
    <c:title>
      <c:tx>
        <c:rich>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r>
              <a:rPr lang="en-US">
                <a:solidFill>
                  <a:schemeClr val="bg1"/>
                </a:solidFill>
              </a:rPr>
              <a:t>Top 10 States</a:t>
            </a:r>
            <a:r>
              <a:rPr lang="en-US" baseline="0">
                <a:solidFill>
                  <a:schemeClr val="bg1"/>
                </a:solidFill>
              </a:rPr>
              <a:t> with high pm2_5 Emission</a:t>
            </a:r>
            <a:endParaRPr lang="en-US">
              <a:solidFill>
                <a:schemeClr val="bg1"/>
              </a:solidFill>
            </a:endParaRP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US"/>
        </a:p>
      </c:txPr>
    </c:title>
    <c:autoTitleDeleted val="0"/>
    <c:pivotFmts>
      <c:pivotFmt>
        <c:idx val="0"/>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barChart>
        <c:barDir val="col"/>
        <c:grouping val="clustered"/>
        <c:varyColors val="0"/>
        <c:ser>
          <c:idx val="0"/>
          <c:order val="0"/>
          <c:tx>
            <c:strRef>
              <c:f>'Top10 State high pm2_5 Emission'!$D$3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'Top10 State high pm2_5 Emission'!$C$4:$C$14</c:f>
              <c:strCache>
                <c:ptCount val="10"/>
                <c:pt idx="0">
                  <c:v>Dadra &amp; Nagar Haveli</c:v>
                </c:pt>
                <c:pt idx="1">
                  <c:v>Daman &amp; Diu</c:v>
                </c:pt>
                <c:pt idx="2">
                  <c:v>Delhi</c:v>
                </c:pt>
                <c:pt idx="3">
                  <c:v>Goa</c:v>
                </c:pt>
                <c:pt idx="4">
                  <c:v>Gujarat</c:v>
                </c:pt>
                <c:pt idx="5">
                  <c:v>Madhya Pradesh</c:v>
                </c:pt>
                <c:pt idx="6">
                  <c:v>Odisha</c:v>
                </c:pt>
                <c:pt idx="7">
                  <c:v>Tamil Nadu</c:v>
                </c:pt>
                <c:pt idx="8">
                  <c:v>Telangana</c:v>
                </c:pt>
                <c:pt idx="9">
                  <c:v>West Bengal</c:v>
                </c:pt>
              </c:strCache>
            </c:strRef>
          </c:cat>
          <c:val>
            <c:numRef>
              <c:f>'Top10 State high pm2_5 Emission'!$D$4:$D$14</c:f>
              <c:numCache>
                <c:formatCode>0.00</c:formatCode>
                <c:ptCount val="10"/>
                <c:pt idx="0">
                  <c:v>2.8803943217665653</c:v>
                </c:pt>
                <c:pt idx="1">
                  <c:v>2.3901023017902849</c:v>
                </c:pt>
                <c:pt idx="2">
                  <c:v>4.9589053911823191</c:v>
                </c:pt>
                <c:pt idx="3">
                  <c:v>4.8983596519496562</c:v>
                </c:pt>
                <c:pt idx="4">
                  <c:v>4.2391963908081483</c:v>
                </c:pt>
                <c:pt idx="5">
                  <c:v>3.5415509036145667</c:v>
                </c:pt>
                <c:pt idx="6">
                  <c:v>6.8474594117954748</c:v>
                </c:pt>
                <c:pt idx="7">
                  <c:v>1.5021755595477191</c:v>
                </c:pt>
                <c:pt idx="8">
                  <c:v>4.7053494218194318</c:v>
                </c:pt>
                <c:pt idx="9">
                  <c:v>2.6940306281444286</c:v>
                </c:pt>
              </c:numCache>
            </c:numRef>
          </c:val>
          <c:extLst>
            <c:ext xmlns:c16="http://schemas.microsoft.com/office/drawing/2014/chart" uri="{C3380CC4-5D6E-409C-BE32-E72D297353CC}">
              <c16:uniqueId val="{00000000-885B-4D92-B807-4E2A57113A9C}"/>
            </c:ext>
          </c:extLst>
        </c:ser>
        <c:dLbls>
          <c:showLegendKey val="0"/>
          <c:showVal val="0"/>
          <c:showCatName val="0"/>
          <c:showSerName val="0"/>
          <c:showPercent val="0"/>
          <c:showBubbleSize val="0"/>
        </c:dLbls>
        <c:gapWidth val="315"/>
        <c:overlap val="-40"/>
        <c:axId val="734385136"/>
        <c:axId val="734386384"/>
      </c:barChart>
      <c:catAx>
        <c:axId val="734385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States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6384"/>
        <c:crosses val="autoZero"/>
        <c:auto val="1"/>
        <c:lblAlgn val="ctr"/>
        <c:lblOffset val="100"/>
        <c:noMultiLvlLbl val="0"/>
      </c:catAx>
      <c:valAx>
        <c:axId val="7343863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baseline="0">
                    <a:solidFill>
                      <a:schemeClr val="bg1"/>
                    </a:solidFill>
                  </a:rPr>
                  <a:t>Average of Particles</a:t>
                </a:r>
                <a:endParaRPr lang="en-IN">
                  <a:solidFill>
                    <a:schemeClr val="bg1"/>
                  </a:solidFill>
                </a:endParaRP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385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[Analysis-Last.xlsx]So2 Pollution per Area!PivotTable1</c:name>
    <c:fmtId val="8"/>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Avg Pollution caused by So2 per Sector</a:t>
            </a:r>
          </a:p>
        </c:rich>
      </c:tx>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pivotFmt>
      <c:pivotFmt>
        <c:idx val="1"/>
      </c:pivotFmt>
      <c:pivotFmt>
        <c:idx val="2"/>
        <c:spPr>
          <a:pattFill prst="ltUpDiag">
            <a:fgClr>
              <a:schemeClr val="accent1"/>
            </a:fgClr>
            <a:bgClr>
              <a:schemeClr val="lt1"/>
            </a:bgClr>
          </a:pattFill>
          <a:ln>
            <a:noFill/>
          </a:ln>
          <a:effectLst/>
        </c:spPr>
        <c:marker>
          <c:symbol val="none"/>
        </c:marker>
      </c:pivotFmt>
      <c:pivotFmt>
        <c:idx val="3"/>
        <c:spPr>
          <a:pattFill prst="ltUpDiag">
            <a:fgClr>
              <a:schemeClr val="accent1"/>
            </a:fgClr>
            <a:bgClr>
              <a:schemeClr val="lt1"/>
            </a:bgClr>
          </a:pattFill>
          <a:ln>
            <a:noFill/>
          </a:ln>
          <a:effectLst/>
        </c:spPr>
        <c:marker>
          <c:symbol val="none"/>
        </c:marker>
      </c:pivotFmt>
      <c:pivotFmt>
        <c:idx val="4"/>
        <c:spPr>
          <a:pattFill prst="ltUpDiag">
            <a:fgClr>
              <a:schemeClr val="accent1"/>
            </a:fgClr>
            <a:bgClr>
              <a:schemeClr val="lt1"/>
            </a:bgClr>
          </a:pattFill>
          <a:ln>
            <a:noFill/>
          </a:ln>
          <a:effectLst/>
        </c:spPr>
        <c:marker>
          <c:symbol val="none"/>
        </c:marker>
      </c:pivotFmt>
    </c:pivotFmts>
    <c:plotArea>
      <c:layout/>
      <c:barChart>
        <c:barDir val="bar"/>
        <c:grouping val="clustered"/>
        <c:varyColors val="0"/>
        <c:ser>
          <c:idx val="0"/>
          <c:order val="0"/>
          <c:tx>
            <c:strRef>
              <c:f>'So2 Pollution per Area'!$D$7</c:f>
              <c:strCache>
                <c:ptCount val="1"/>
                <c:pt idx="0">
                  <c:v>Total</c:v>
                </c:pt>
              </c:strCache>
            </c:strRef>
          </c:tx>
          <c:spPr>
            <a:pattFill prst="ltUpDiag">
              <a:fgClr>
                <a:schemeClr val="accent1"/>
              </a:fgClr>
              <a:bgClr>
                <a:schemeClr val="lt1"/>
              </a:bgClr>
            </a:pattFill>
            <a:ln>
              <a:noFill/>
            </a:ln>
            <a:effectLst/>
          </c:spPr>
          <c:invertIfNegative val="0"/>
          <c:cat>
            <c:strRef>
              <c:f>'So2 Pollution per Area'!$C$8:$C$19</c:f>
              <c:strCache>
                <c:ptCount val="11"/>
                <c:pt idx="0">
                  <c:v>Industrial</c:v>
                </c:pt>
                <c:pt idx="1">
                  <c:v>Industrial Area</c:v>
                </c:pt>
                <c:pt idx="2">
                  <c:v>Industrial Areas</c:v>
                </c:pt>
                <c:pt idx="3">
                  <c:v>NA</c:v>
                </c:pt>
                <c:pt idx="4">
                  <c:v>Residential</c:v>
                </c:pt>
                <c:pt idx="5">
                  <c:v>Residential and others</c:v>
                </c:pt>
                <c:pt idx="6">
                  <c:v>Residential, Rural and other Areas</c:v>
                </c:pt>
                <c:pt idx="7">
                  <c:v>RIRUO</c:v>
                </c:pt>
                <c:pt idx="8">
                  <c:v>Sensitive</c:v>
                </c:pt>
                <c:pt idx="9">
                  <c:v>Sensitive Area</c:v>
                </c:pt>
                <c:pt idx="10">
                  <c:v>Sensitive Areas</c:v>
                </c:pt>
              </c:strCache>
            </c:strRef>
          </c:cat>
          <c:val>
            <c:numRef>
              <c:f>'So2 Pollution per Area'!$D$8:$D$19</c:f>
              <c:numCache>
                <c:formatCode>0.00</c:formatCode>
                <c:ptCount val="11"/>
                <c:pt idx="0">
                  <c:v>23.448068669527888</c:v>
                </c:pt>
                <c:pt idx="1">
                  <c:v>13.11799660044406</c:v>
                </c:pt>
                <c:pt idx="2">
                  <c:v>13.257836782807988</c:v>
                </c:pt>
                <c:pt idx="3">
                  <c:v>16.328068645640204</c:v>
                </c:pt>
                <c:pt idx="4">
                  <c:v>13.563924050632911</c:v>
                </c:pt>
                <c:pt idx="5">
                  <c:v>10.195487204891364</c:v>
                </c:pt>
                <c:pt idx="6">
                  <c:v>9.2645228622709759</c:v>
                </c:pt>
                <c:pt idx="7">
                  <c:v>10.912576687116564</c:v>
                </c:pt>
                <c:pt idx="8">
                  <c:v>10.445515151515155</c:v>
                </c:pt>
                <c:pt idx="9">
                  <c:v>5.328533426132295</c:v>
                </c:pt>
                <c:pt idx="10">
                  <c:v>8.1201517341043168</c:v>
                </c:pt>
              </c:numCache>
            </c:numRef>
          </c:val>
          <c:extLst>
            <c:ext xmlns:c16="http://schemas.microsoft.com/office/drawing/2014/chart" uri="{C3380CC4-5D6E-409C-BE32-E72D297353CC}">
              <c16:uniqueId val="{00000000-A336-4B79-8321-7D023CAB05DF}"/>
            </c:ext>
          </c:extLst>
        </c:ser>
        <c:dLbls>
          <c:showLegendKey val="0"/>
          <c:showVal val="0"/>
          <c:showCatName val="0"/>
          <c:showSerName val="0"/>
          <c:showPercent val="0"/>
          <c:showBubbleSize val="0"/>
        </c:dLbls>
        <c:gapWidth val="269"/>
        <c:overlap val="-20"/>
        <c:axId val="55489104"/>
        <c:axId val="55496592"/>
      </c:barChart>
      <c:catAx>
        <c:axId val="5548910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Area</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55496592"/>
        <c:crosses val="autoZero"/>
        <c:auto val="1"/>
        <c:lblAlgn val="ctr"/>
        <c:lblOffset val="100"/>
        <c:noMultiLvlLbl val="0"/>
      </c:catAx>
      <c:valAx>
        <c:axId val="55496592"/>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Avg Pollution</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5489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[Analysis-Last.xlsx]No2 Pollution per Area!PivotTable1</c:name>
    <c:fmtId val="8"/>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Avg Pollution caused by No2 per Sector</a:t>
            </a:r>
          </a:p>
        </c:rich>
      </c:tx>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pivotFmt>
      <c:pivotFmt>
        <c:idx val="1"/>
      </c:pivotFmt>
      <c:pivotFmt>
        <c:idx val="2"/>
      </c:pivotFmt>
      <c:pivotFmt>
        <c:idx val="3"/>
        <c:spPr>
          <a:pattFill prst="ltUpDiag">
            <a:fgClr>
              <a:schemeClr val="accent1"/>
            </a:fgClr>
            <a:bgClr>
              <a:schemeClr val="lt1"/>
            </a:bgClr>
          </a:pattFill>
          <a:ln>
            <a:noFill/>
          </a:ln>
          <a:effectLst/>
        </c:spPr>
        <c:marker>
          <c:symbol val="none"/>
        </c:marker>
      </c:pivotFmt>
      <c:pivotFmt>
        <c:idx val="4"/>
        <c:spPr>
          <a:pattFill prst="ltUpDiag">
            <a:fgClr>
              <a:schemeClr val="accent1"/>
            </a:fgClr>
            <a:bgClr>
              <a:schemeClr val="lt1"/>
            </a:bgClr>
          </a:pattFill>
          <a:ln>
            <a:noFill/>
          </a:ln>
          <a:effectLst/>
        </c:spPr>
        <c:marker>
          <c:symbol val="none"/>
        </c:marker>
      </c:pivotFmt>
      <c:pivotFmt>
        <c:idx val="5"/>
        <c:spPr>
          <a:pattFill prst="ltUpDiag">
            <a:fgClr>
              <a:schemeClr val="accent1"/>
            </a:fgClr>
            <a:bgClr>
              <a:schemeClr val="lt1"/>
            </a:bgClr>
          </a:pattFill>
          <a:ln>
            <a:noFill/>
          </a:ln>
          <a:effectLst/>
        </c:spPr>
        <c:marker>
          <c:symbol val="none"/>
        </c:marker>
      </c:pivotFmt>
    </c:pivotFmts>
    <c:plotArea>
      <c:layout/>
      <c:barChart>
        <c:barDir val="bar"/>
        <c:grouping val="clustered"/>
        <c:varyColors val="0"/>
        <c:ser>
          <c:idx val="0"/>
          <c:order val="0"/>
          <c:tx>
            <c:strRef>
              <c:f>'No2 Pollution per Area'!$D$7</c:f>
              <c:strCache>
                <c:ptCount val="1"/>
                <c:pt idx="0">
                  <c:v>Total</c:v>
                </c:pt>
              </c:strCache>
            </c:strRef>
          </c:tx>
          <c:spPr>
            <a:pattFill prst="ltUpDiag">
              <a:fgClr>
                <a:schemeClr val="accent1"/>
              </a:fgClr>
              <a:bgClr>
                <a:schemeClr val="lt1"/>
              </a:bgClr>
            </a:pattFill>
            <a:ln>
              <a:noFill/>
            </a:ln>
            <a:effectLst/>
          </c:spPr>
          <c:invertIfNegative val="0"/>
          <c:cat>
            <c:strRef>
              <c:f>'No2 Pollution per Area'!$C$8:$C$19</c:f>
              <c:strCache>
                <c:ptCount val="11"/>
                <c:pt idx="0">
                  <c:v>Industrial</c:v>
                </c:pt>
                <c:pt idx="1">
                  <c:v>Industrial Area</c:v>
                </c:pt>
                <c:pt idx="2">
                  <c:v>Industrial Areas</c:v>
                </c:pt>
                <c:pt idx="3">
                  <c:v>NA</c:v>
                </c:pt>
                <c:pt idx="4">
                  <c:v>Residential</c:v>
                </c:pt>
                <c:pt idx="5">
                  <c:v>Residential and others</c:v>
                </c:pt>
                <c:pt idx="6">
                  <c:v>Residential, Rural and other Areas</c:v>
                </c:pt>
                <c:pt idx="7">
                  <c:v>RIRUO</c:v>
                </c:pt>
                <c:pt idx="8">
                  <c:v>Sensitive</c:v>
                </c:pt>
                <c:pt idx="9">
                  <c:v>Sensitive Area</c:v>
                </c:pt>
                <c:pt idx="10">
                  <c:v>Sensitive Areas</c:v>
                </c:pt>
              </c:strCache>
            </c:strRef>
          </c:cat>
          <c:val>
            <c:numRef>
              <c:f>'No2 Pollution per Area'!$D$8:$D$19</c:f>
              <c:numCache>
                <c:formatCode>0.00</c:formatCode>
                <c:ptCount val="11"/>
                <c:pt idx="0">
                  <c:v>34.883905579399148</c:v>
                </c:pt>
                <c:pt idx="1">
                  <c:v>29.093623229665759</c:v>
                </c:pt>
                <c:pt idx="2">
                  <c:v>29.35710186097813</c:v>
                </c:pt>
                <c:pt idx="3">
                  <c:v>28.335371057514156</c:v>
                </c:pt>
                <c:pt idx="4">
                  <c:v>20.108860759493648</c:v>
                </c:pt>
                <c:pt idx="5">
                  <c:v>25.146851055986854</c:v>
                </c:pt>
                <c:pt idx="6">
                  <c:v>23.452555764593974</c:v>
                </c:pt>
                <c:pt idx="7">
                  <c:v>31.779907975460123</c:v>
                </c:pt>
                <c:pt idx="8">
                  <c:v>24.630404040404056</c:v>
                </c:pt>
                <c:pt idx="9">
                  <c:v>18.142669803266955</c:v>
                </c:pt>
                <c:pt idx="10">
                  <c:v>22.407460260115805</c:v>
                </c:pt>
              </c:numCache>
            </c:numRef>
          </c:val>
          <c:extLst>
            <c:ext xmlns:c16="http://schemas.microsoft.com/office/drawing/2014/chart" uri="{C3380CC4-5D6E-409C-BE32-E72D297353CC}">
              <c16:uniqueId val="{00000000-13F3-4C2F-840D-CBB2044E8E95}"/>
            </c:ext>
          </c:extLst>
        </c:ser>
        <c:dLbls>
          <c:showLegendKey val="0"/>
          <c:showVal val="0"/>
          <c:showCatName val="0"/>
          <c:showSerName val="0"/>
          <c:showPercent val="0"/>
          <c:showBubbleSize val="0"/>
        </c:dLbls>
        <c:gapWidth val="269"/>
        <c:overlap val="-20"/>
        <c:axId val="55489104"/>
        <c:axId val="55496592"/>
      </c:barChart>
      <c:catAx>
        <c:axId val="5548910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Area</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55496592"/>
        <c:crosses val="autoZero"/>
        <c:auto val="1"/>
        <c:lblAlgn val="ctr"/>
        <c:lblOffset val="100"/>
        <c:noMultiLvlLbl val="0"/>
      </c:catAx>
      <c:valAx>
        <c:axId val="55496592"/>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Avg Pollution</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5489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[Analysis-Last.xlsx]rspm Pollution per Area!PivotTable1</c:name>
    <c:fmtId val="9"/>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Avg Pollution caused by rspm per Sector</a:t>
            </a:r>
          </a:p>
        </c:rich>
      </c:tx>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pattFill prst="ltUpDiag">
            <a:fgClr>
              <a:schemeClr val="accent1"/>
            </a:fgClr>
            <a:bgClr>
              <a:schemeClr val="lt1"/>
            </a:bgClr>
          </a:pattFill>
          <a:ln>
            <a:noFill/>
          </a:ln>
          <a:effectLst/>
        </c:spPr>
        <c:marker>
          <c:symbol val="none"/>
        </c:marker>
      </c:pivotFmt>
      <c:pivotFmt>
        <c:idx val="6"/>
        <c:spPr>
          <a:pattFill prst="ltUpDiag">
            <a:fgClr>
              <a:schemeClr val="accent1"/>
            </a:fgClr>
            <a:bgClr>
              <a:schemeClr val="lt1"/>
            </a:bgClr>
          </a:pattFill>
          <a:ln>
            <a:noFill/>
          </a:ln>
          <a:effectLst/>
        </c:spPr>
        <c:marker>
          <c:symbol val="none"/>
        </c:marker>
      </c:pivotFmt>
      <c:pivotFmt>
        <c:idx val="7"/>
        <c:spPr>
          <a:pattFill prst="ltUpDiag">
            <a:fgClr>
              <a:schemeClr val="accent1"/>
            </a:fgClr>
            <a:bgClr>
              <a:schemeClr val="lt1"/>
            </a:bgClr>
          </a:pattFill>
          <a:ln>
            <a:noFill/>
          </a:ln>
          <a:effectLst/>
        </c:spPr>
        <c:marker>
          <c:symbol val="none"/>
        </c:marker>
      </c:pivotFmt>
    </c:pivotFmts>
    <c:plotArea>
      <c:layout/>
      <c:barChart>
        <c:barDir val="bar"/>
        <c:grouping val="clustered"/>
        <c:varyColors val="0"/>
        <c:ser>
          <c:idx val="0"/>
          <c:order val="0"/>
          <c:tx>
            <c:strRef>
              <c:f>'rspm Pollution per Area'!$D$7</c:f>
              <c:strCache>
                <c:ptCount val="1"/>
                <c:pt idx="0">
                  <c:v>Total</c:v>
                </c:pt>
              </c:strCache>
            </c:strRef>
          </c:tx>
          <c:spPr>
            <a:pattFill prst="ltUpDiag">
              <a:fgClr>
                <a:schemeClr val="accent1"/>
              </a:fgClr>
              <a:bgClr>
                <a:schemeClr val="lt1"/>
              </a:bgClr>
            </a:pattFill>
            <a:ln>
              <a:noFill/>
            </a:ln>
            <a:effectLst/>
          </c:spPr>
          <c:invertIfNegative val="0"/>
          <c:cat>
            <c:strRef>
              <c:f>'rspm Pollution per Area'!$C$8:$C$19</c:f>
              <c:strCache>
                <c:ptCount val="11"/>
                <c:pt idx="0">
                  <c:v>Industrial</c:v>
                </c:pt>
                <c:pt idx="1">
                  <c:v>Industrial Area</c:v>
                </c:pt>
                <c:pt idx="2">
                  <c:v>Industrial Areas</c:v>
                </c:pt>
                <c:pt idx="3">
                  <c:v>NA</c:v>
                </c:pt>
                <c:pt idx="4">
                  <c:v>Residential</c:v>
                </c:pt>
                <c:pt idx="5">
                  <c:v>Residential and others</c:v>
                </c:pt>
                <c:pt idx="6">
                  <c:v>Residential, Rural and other Areas</c:v>
                </c:pt>
                <c:pt idx="7">
                  <c:v>RIRUO</c:v>
                </c:pt>
                <c:pt idx="8">
                  <c:v>Sensitive</c:v>
                </c:pt>
                <c:pt idx="9">
                  <c:v>Sensitive Area</c:v>
                </c:pt>
                <c:pt idx="10">
                  <c:v>Sensitive Areas</c:v>
                </c:pt>
              </c:strCache>
            </c:strRef>
          </c:cat>
          <c:val>
            <c:numRef>
              <c:f>'rspm Pollution per Area'!$D$8:$D$19</c:f>
              <c:numCache>
                <c:formatCode>0.00</c:formatCode>
                <c:ptCount val="11"/>
                <c:pt idx="0">
                  <c:v>99.762875536480877</c:v>
                </c:pt>
                <c:pt idx="1">
                  <c:v>119.1364625107084</c:v>
                </c:pt>
                <c:pt idx="2">
                  <c:v>121.1730857827535</c:v>
                </c:pt>
                <c:pt idx="3">
                  <c:v>99.804118738400234</c:v>
                </c:pt>
                <c:pt idx="4">
                  <c:v>99.63126582278494</c:v>
                </c:pt>
                <c:pt idx="5">
                  <c:v>102.46210908964797</c:v>
                </c:pt>
                <c:pt idx="6">
                  <c:v>102.32709421358166</c:v>
                </c:pt>
                <c:pt idx="7">
                  <c:v>103.61733128834356</c:v>
                </c:pt>
                <c:pt idx="8">
                  <c:v>99.870404040404281</c:v>
                </c:pt>
                <c:pt idx="9">
                  <c:v>89.943985337786231</c:v>
                </c:pt>
                <c:pt idx="10">
                  <c:v>115.05989523121383</c:v>
                </c:pt>
              </c:numCache>
            </c:numRef>
          </c:val>
          <c:extLst>
            <c:ext xmlns:c16="http://schemas.microsoft.com/office/drawing/2014/chart" uri="{C3380CC4-5D6E-409C-BE32-E72D297353CC}">
              <c16:uniqueId val="{00000000-7661-40F0-BBBF-438217D838EC}"/>
            </c:ext>
          </c:extLst>
        </c:ser>
        <c:dLbls>
          <c:showLegendKey val="0"/>
          <c:showVal val="0"/>
          <c:showCatName val="0"/>
          <c:showSerName val="0"/>
          <c:showPercent val="0"/>
          <c:showBubbleSize val="0"/>
        </c:dLbls>
        <c:gapWidth val="269"/>
        <c:overlap val="-20"/>
        <c:axId val="55489104"/>
        <c:axId val="55496592"/>
      </c:barChart>
      <c:catAx>
        <c:axId val="5548910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Area</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55496592"/>
        <c:crosses val="autoZero"/>
        <c:auto val="1"/>
        <c:lblAlgn val="ctr"/>
        <c:lblOffset val="100"/>
        <c:noMultiLvlLbl val="0"/>
      </c:catAx>
      <c:valAx>
        <c:axId val="55496592"/>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Avg Pollution</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5489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C7C2D-9950-4351-9A40-03F060162C9E}" type="datetimeFigureOut">
              <a:rPr lang="en-IN" smtClean="0"/>
              <a:t>27-11-2019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17833-E547-45A9-880B-335E7AA4F85E}" type="slidenum">
              <a:rPr lang="en-IN" smtClean="0"/>
              <a:t>‹#›</a:t>
            </a:fld>
            <a:endParaRPr lang="en-IN"/>
          </a:p>
        </p:txBody>
      </p:sp>
    </p:spTree>
    <p:extLst>
      <p:ext uri="{BB962C8B-B14F-4D97-AF65-F5344CB8AC3E}">
        <p14:creationId xmlns:p14="http://schemas.microsoft.com/office/powerpoint/2010/main" val="60189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solidFill>
                  <a:srgbClr val="FF0000"/>
                </a:solidFill>
              </a:rPr>
              <a:t>Context</a:t>
            </a:r>
          </a:p>
          <a:p>
            <a:r>
              <a:rPr lang="en-IN" dirty="0" smtClean="0"/>
              <a:t>Since industrialization, there has been an increasing concern about environmental pollution. As mentioned in the WHO report 7 million premature deaths annually linked to air pollution , air pollution is the world's largest single environmental risk. Moreover as reported in the NY Times article, India’s Air Pollution Rivals China’s as World’s Deadliest it has been found that India's air pollution is deadlier than even China's.</a:t>
            </a:r>
          </a:p>
          <a:p>
            <a:endParaRPr lang="en-IN" dirty="0" smtClean="0"/>
          </a:p>
          <a:p>
            <a:r>
              <a:rPr lang="en-IN" dirty="0" smtClean="0"/>
              <a:t>Using this dataset, one can explore India's air pollution levels at a more granular scale.</a:t>
            </a:r>
          </a:p>
          <a:p>
            <a:endParaRPr lang="en-IN" dirty="0" smtClean="0"/>
          </a:p>
          <a:p>
            <a:r>
              <a:rPr lang="en-IN" b="1" dirty="0" smtClean="0"/>
              <a:t>Content</a:t>
            </a:r>
          </a:p>
          <a:p>
            <a:r>
              <a:rPr lang="en-IN" dirty="0" smtClean="0"/>
              <a:t>This data is combined(across the years and states) and largely clean version of the Historical Daily Ambient Air Quality Data released by the Ministry of Environment and Forests and Central Pollution Control Board of India under the National Data Sharing and Accessibility Policy (NDSAP).</a:t>
            </a:r>
            <a:endParaRPr lang="en-IN" dirty="0"/>
          </a:p>
        </p:txBody>
      </p:sp>
      <p:sp>
        <p:nvSpPr>
          <p:cNvPr id="4" name="Slide Number Placeholder 3"/>
          <p:cNvSpPr>
            <a:spLocks noGrp="1"/>
          </p:cNvSpPr>
          <p:nvPr>
            <p:ph type="sldNum" sz="quarter" idx="10"/>
          </p:nvPr>
        </p:nvSpPr>
        <p:spPr/>
        <p:txBody>
          <a:bodyPr/>
          <a:lstStyle/>
          <a:p>
            <a:fld id="{0C517833-E547-45A9-880B-335E7AA4F85E}" type="slidenum">
              <a:rPr lang="en-IN" smtClean="0"/>
              <a:t>3</a:t>
            </a:fld>
            <a:endParaRPr lang="en-IN"/>
          </a:p>
        </p:txBody>
      </p:sp>
    </p:spTree>
    <p:extLst>
      <p:ext uri="{BB962C8B-B14F-4D97-AF65-F5344CB8AC3E}">
        <p14:creationId xmlns:p14="http://schemas.microsoft.com/office/powerpoint/2010/main" val="599914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7833-E547-45A9-880B-335E7AA4F85E}" type="slidenum">
              <a:rPr lang="en-IN" smtClean="0"/>
              <a:t>14</a:t>
            </a:fld>
            <a:endParaRPr lang="en-IN"/>
          </a:p>
        </p:txBody>
      </p:sp>
    </p:spTree>
    <p:extLst>
      <p:ext uri="{BB962C8B-B14F-4D97-AF65-F5344CB8AC3E}">
        <p14:creationId xmlns:p14="http://schemas.microsoft.com/office/powerpoint/2010/main" val="944225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7833-E547-45A9-880B-335E7AA4F85E}" type="slidenum">
              <a:rPr lang="en-IN" smtClean="0"/>
              <a:t>15</a:t>
            </a:fld>
            <a:endParaRPr lang="en-IN"/>
          </a:p>
        </p:txBody>
      </p:sp>
    </p:spTree>
    <p:extLst>
      <p:ext uri="{BB962C8B-B14F-4D97-AF65-F5344CB8AC3E}">
        <p14:creationId xmlns:p14="http://schemas.microsoft.com/office/powerpoint/2010/main" val="199134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7833-E547-45A9-880B-335E7AA4F85E}" type="slidenum">
              <a:rPr lang="en-IN" smtClean="0"/>
              <a:t>16</a:t>
            </a:fld>
            <a:endParaRPr lang="en-IN"/>
          </a:p>
        </p:txBody>
      </p:sp>
    </p:spTree>
    <p:extLst>
      <p:ext uri="{BB962C8B-B14F-4D97-AF65-F5344CB8AC3E}">
        <p14:creationId xmlns:p14="http://schemas.microsoft.com/office/powerpoint/2010/main" val="357271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7833-E547-45A9-880B-335E7AA4F85E}" type="slidenum">
              <a:rPr lang="en-IN" smtClean="0"/>
              <a:t>17</a:t>
            </a:fld>
            <a:endParaRPr lang="en-IN"/>
          </a:p>
        </p:txBody>
      </p:sp>
    </p:spTree>
    <p:extLst>
      <p:ext uri="{BB962C8B-B14F-4D97-AF65-F5344CB8AC3E}">
        <p14:creationId xmlns:p14="http://schemas.microsoft.com/office/powerpoint/2010/main" val="226260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7833-E547-45A9-880B-335E7AA4F85E}" type="slidenum">
              <a:rPr lang="en-IN" smtClean="0"/>
              <a:t>18</a:t>
            </a:fld>
            <a:endParaRPr lang="en-IN"/>
          </a:p>
        </p:txBody>
      </p:sp>
    </p:spTree>
    <p:extLst>
      <p:ext uri="{BB962C8B-B14F-4D97-AF65-F5344CB8AC3E}">
        <p14:creationId xmlns:p14="http://schemas.microsoft.com/office/powerpoint/2010/main" val="354427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Try to look into the State</a:t>
            </a:r>
            <a:r>
              <a:rPr lang="en-IN" baseline="0" dirty="0" smtClean="0"/>
              <a:t> wise Average Emission of Pollutants. Like Which are the pollutants in each state and at what level on an Average.</a:t>
            </a:r>
          </a:p>
          <a:p>
            <a:r>
              <a:rPr lang="en-IN" baseline="0" dirty="0" smtClean="0"/>
              <a:t>So as an example depicted on the above graphs and on the next slide, almost all states have an high concentration of SPM(Suspended particulate Matter) and RSPM(</a:t>
            </a:r>
            <a:r>
              <a:rPr lang="en-IN" baseline="0" dirty="0" err="1" smtClean="0"/>
              <a:t>Respirable</a:t>
            </a:r>
            <a:r>
              <a:rPr lang="en-IN" baseline="0" dirty="0" smtClean="0"/>
              <a:t> Suspended particulate Matter). These are the most hazardous and critically unhealthy for the living beings.</a:t>
            </a:r>
            <a:endParaRPr lang="en-IN" dirty="0"/>
          </a:p>
        </p:txBody>
      </p:sp>
      <p:sp>
        <p:nvSpPr>
          <p:cNvPr id="4" name="Slide Number Placeholder 3"/>
          <p:cNvSpPr>
            <a:spLocks noGrp="1"/>
          </p:cNvSpPr>
          <p:nvPr>
            <p:ph type="sldNum" sz="quarter" idx="10"/>
          </p:nvPr>
        </p:nvSpPr>
        <p:spPr/>
        <p:txBody>
          <a:bodyPr/>
          <a:lstStyle/>
          <a:p>
            <a:fld id="{0C517833-E547-45A9-880B-335E7AA4F85E}" type="slidenum">
              <a:rPr lang="en-IN" smtClean="0"/>
              <a:t>4</a:t>
            </a:fld>
            <a:endParaRPr lang="en-IN"/>
          </a:p>
        </p:txBody>
      </p:sp>
    </p:spTree>
    <p:extLst>
      <p:ext uri="{BB962C8B-B14F-4D97-AF65-F5344CB8AC3E}">
        <p14:creationId xmlns:p14="http://schemas.microsoft.com/office/powerpoint/2010/main" val="1653010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SO2 :</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Sulfur</a:t>
            </a:r>
            <a:r>
              <a:rPr lang="en-IN" sz="1200" b="0" i="0" kern="1200" dirty="0" smtClean="0">
                <a:solidFill>
                  <a:schemeClr val="tx1"/>
                </a:solidFill>
                <a:effectLst/>
                <a:latin typeface="+mn-lt"/>
                <a:ea typeface="+mn-ea"/>
                <a:cs typeface="+mn-cs"/>
              </a:rPr>
              <a:t> dioxide is a gas. It is invisible and has a nasty, sharp smell. It reacts easily with other substances to form harmful compounds, such as </a:t>
            </a:r>
            <a:r>
              <a:rPr lang="en-IN" sz="1200" b="0" i="0" kern="1200" dirty="0" err="1" smtClean="0">
                <a:solidFill>
                  <a:schemeClr val="tx1"/>
                </a:solidFill>
                <a:effectLst/>
                <a:latin typeface="+mn-lt"/>
                <a:ea typeface="+mn-ea"/>
                <a:cs typeface="+mn-cs"/>
              </a:rPr>
              <a:t>sulfuric</a:t>
            </a:r>
            <a:r>
              <a:rPr lang="en-IN" sz="1200" b="0" i="0" kern="1200" dirty="0" smtClean="0">
                <a:solidFill>
                  <a:schemeClr val="tx1"/>
                </a:solidFill>
                <a:effectLst/>
                <a:latin typeface="+mn-lt"/>
                <a:ea typeface="+mn-ea"/>
                <a:cs typeface="+mn-cs"/>
              </a:rPr>
              <a:t> acid, </a:t>
            </a:r>
            <a:r>
              <a:rPr lang="en-IN" sz="1200" b="0" i="0" kern="1200" dirty="0" err="1" smtClean="0">
                <a:solidFill>
                  <a:schemeClr val="tx1"/>
                </a:solidFill>
                <a:effectLst/>
                <a:latin typeface="+mn-lt"/>
                <a:ea typeface="+mn-ea"/>
                <a:cs typeface="+mn-cs"/>
              </a:rPr>
              <a:t>sulfurous</a:t>
            </a:r>
            <a:r>
              <a:rPr lang="en-IN" sz="1200" b="0" i="0" kern="1200" dirty="0" smtClean="0">
                <a:solidFill>
                  <a:schemeClr val="tx1"/>
                </a:solidFill>
                <a:effectLst/>
                <a:latin typeface="+mn-lt"/>
                <a:ea typeface="+mn-ea"/>
                <a:cs typeface="+mn-cs"/>
              </a:rPr>
              <a:t> acid and </a:t>
            </a:r>
            <a:r>
              <a:rPr lang="en-IN" sz="1200" b="0" i="0" kern="1200" dirty="0" err="1" smtClean="0">
                <a:solidFill>
                  <a:schemeClr val="tx1"/>
                </a:solidFill>
                <a:effectLst/>
                <a:latin typeface="+mn-lt"/>
                <a:ea typeface="+mn-ea"/>
                <a:cs typeface="+mn-cs"/>
              </a:rPr>
              <a:t>sulfate</a:t>
            </a:r>
            <a:r>
              <a:rPr lang="en-IN" sz="1200" b="0" i="0" kern="1200" dirty="0" smtClean="0">
                <a:solidFill>
                  <a:schemeClr val="tx1"/>
                </a:solidFill>
                <a:effectLst/>
                <a:latin typeface="+mn-lt"/>
                <a:ea typeface="+mn-ea"/>
                <a:cs typeface="+mn-cs"/>
              </a:rPr>
              <a:t> particles.</a:t>
            </a:r>
          </a:p>
          <a:p>
            <a:r>
              <a:rPr lang="en-IN" sz="1200" b="0" i="0" kern="1200" dirty="0" smtClean="0">
                <a:solidFill>
                  <a:schemeClr val="tx1"/>
                </a:solidFill>
                <a:effectLst/>
                <a:latin typeface="+mn-lt"/>
                <a:ea typeface="+mn-ea"/>
                <a:cs typeface="+mn-cs"/>
              </a:rPr>
              <a:t>About 99% of the </a:t>
            </a:r>
            <a:r>
              <a:rPr lang="en-IN" sz="1200" b="0" i="0" kern="1200" dirty="0" err="1" smtClean="0">
                <a:solidFill>
                  <a:schemeClr val="tx1"/>
                </a:solidFill>
                <a:effectLst/>
                <a:latin typeface="+mn-lt"/>
                <a:ea typeface="+mn-ea"/>
                <a:cs typeface="+mn-cs"/>
              </a:rPr>
              <a:t>sulfur</a:t>
            </a:r>
            <a:r>
              <a:rPr lang="en-IN" sz="1200" b="0" i="0" kern="1200" dirty="0" smtClean="0">
                <a:solidFill>
                  <a:schemeClr val="tx1"/>
                </a:solidFill>
                <a:effectLst/>
                <a:latin typeface="+mn-lt"/>
                <a:ea typeface="+mn-ea"/>
                <a:cs typeface="+mn-cs"/>
              </a:rPr>
              <a:t> dioxide in air comes from human sources. The main source of </a:t>
            </a:r>
            <a:r>
              <a:rPr lang="en-IN" sz="1200" b="0" i="0" kern="1200" dirty="0" err="1" smtClean="0">
                <a:solidFill>
                  <a:schemeClr val="tx1"/>
                </a:solidFill>
                <a:effectLst/>
                <a:latin typeface="+mn-lt"/>
                <a:ea typeface="+mn-ea"/>
                <a:cs typeface="+mn-cs"/>
              </a:rPr>
              <a:t>sulfur</a:t>
            </a:r>
            <a:r>
              <a:rPr lang="en-IN" sz="1200" b="0" i="0" kern="1200" dirty="0" smtClean="0">
                <a:solidFill>
                  <a:schemeClr val="tx1"/>
                </a:solidFill>
                <a:effectLst/>
                <a:latin typeface="+mn-lt"/>
                <a:ea typeface="+mn-ea"/>
                <a:cs typeface="+mn-cs"/>
              </a:rPr>
              <a:t> dioxide in the air is industrial activity that processes materials that contain </a:t>
            </a:r>
            <a:r>
              <a:rPr lang="en-IN" sz="1200" b="0" i="0" kern="1200" dirty="0" err="1" smtClean="0">
                <a:solidFill>
                  <a:schemeClr val="tx1"/>
                </a:solidFill>
                <a:effectLst/>
                <a:latin typeface="+mn-lt"/>
                <a:ea typeface="+mn-ea"/>
                <a:cs typeface="+mn-cs"/>
              </a:rPr>
              <a:t>sulfur</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eg</a:t>
            </a:r>
            <a:r>
              <a:rPr lang="en-IN" sz="1200" b="0" i="0" kern="1200" dirty="0" smtClean="0">
                <a:solidFill>
                  <a:schemeClr val="tx1"/>
                </a:solidFill>
                <a:effectLst/>
                <a:latin typeface="+mn-lt"/>
                <a:ea typeface="+mn-ea"/>
                <a:cs typeface="+mn-cs"/>
              </a:rPr>
              <a:t> the generation of electricity from coal, oil or gas that contains </a:t>
            </a:r>
            <a:r>
              <a:rPr lang="en-IN" sz="1200" b="0" i="0" kern="1200" dirty="0" err="1" smtClean="0">
                <a:solidFill>
                  <a:schemeClr val="tx1"/>
                </a:solidFill>
                <a:effectLst/>
                <a:latin typeface="+mn-lt"/>
                <a:ea typeface="+mn-ea"/>
                <a:cs typeface="+mn-cs"/>
              </a:rPr>
              <a:t>sulfur</a:t>
            </a:r>
            <a:r>
              <a:rPr lang="en-IN" sz="1200" b="0" i="0" kern="1200" dirty="0" smtClean="0">
                <a:solidFill>
                  <a:schemeClr val="tx1"/>
                </a:solidFill>
                <a:effectLst/>
                <a:latin typeface="+mn-lt"/>
                <a:ea typeface="+mn-ea"/>
                <a:cs typeface="+mn-cs"/>
              </a:rPr>
              <a:t>.</a:t>
            </a:r>
          </a:p>
          <a:p>
            <a:r>
              <a:rPr lang="en-IN" sz="1200" b="0" i="0" kern="1200" dirty="0" err="1" smtClean="0">
                <a:solidFill>
                  <a:schemeClr val="tx1"/>
                </a:solidFill>
                <a:effectLst/>
                <a:latin typeface="+mn-lt"/>
                <a:ea typeface="+mn-ea"/>
                <a:cs typeface="+mn-cs"/>
              </a:rPr>
              <a:t>Sulfur</a:t>
            </a:r>
            <a:r>
              <a:rPr lang="en-IN" sz="1200" b="0" i="0" kern="1200" dirty="0" smtClean="0">
                <a:solidFill>
                  <a:schemeClr val="tx1"/>
                </a:solidFill>
                <a:effectLst/>
                <a:latin typeface="+mn-lt"/>
                <a:ea typeface="+mn-ea"/>
                <a:cs typeface="+mn-cs"/>
              </a:rPr>
              <a:t> dioxide affects human health when it is breathed in. It irritates the nose, throat, and airways to cause coughing, wheezing, shortness of breath, or a tight feeling around the chest. The effects of </a:t>
            </a:r>
            <a:r>
              <a:rPr lang="en-IN" sz="1200" b="0" i="0" kern="1200" dirty="0" err="1" smtClean="0">
                <a:solidFill>
                  <a:schemeClr val="tx1"/>
                </a:solidFill>
                <a:effectLst/>
                <a:latin typeface="+mn-lt"/>
                <a:ea typeface="+mn-ea"/>
                <a:cs typeface="+mn-cs"/>
              </a:rPr>
              <a:t>sulfur</a:t>
            </a:r>
            <a:r>
              <a:rPr lang="en-IN" sz="1200" b="0" i="0" kern="1200" dirty="0" smtClean="0">
                <a:solidFill>
                  <a:schemeClr val="tx1"/>
                </a:solidFill>
                <a:effectLst/>
                <a:latin typeface="+mn-lt"/>
                <a:ea typeface="+mn-ea"/>
                <a:cs typeface="+mn-cs"/>
              </a:rPr>
              <a:t> dioxide are felt very quickly and most people would feel the worst symptoms in 10 or 15 minutes after breathing it in.</a:t>
            </a:r>
          </a:p>
          <a:p>
            <a:r>
              <a:rPr lang="en-IN" sz="1200" b="0" i="0" kern="1200" dirty="0" smtClean="0">
                <a:solidFill>
                  <a:schemeClr val="tx1"/>
                </a:solidFill>
                <a:effectLst/>
                <a:latin typeface="+mn-lt"/>
                <a:ea typeface="+mn-ea"/>
                <a:cs typeface="+mn-cs"/>
              </a:rPr>
              <a:t>Those most at risk of developing problems if they are exposed to </a:t>
            </a:r>
            <a:r>
              <a:rPr lang="en-IN" sz="1200" b="0" i="0" kern="1200" dirty="0" err="1" smtClean="0">
                <a:solidFill>
                  <a:schemeClr val="tx1"/>
                </a:solidFill>
                <a:effectLst/>
                <a:latin typeface="+mn-lt"/>
                <a:ea typeface="+mn-ea"/>
                <a:cs typeface="+mn-cs"/>
              </a:rPr>
              <a:t>sulfur</a:t>
            </a:r>
            <a:r>
              <a:rPr lang="en-IN" sz="1200" b="0" i="0" kern="1200" dirty="0" smtClean="0">
                <a:solidFill>
                  <a:schemeClr val="tx1"/>
                </a:solidFill>
                <a:effectLst/>
                <a:latin typeface="+mn-lt"/>
                <a:ea typeface="+mn-ea"/>
                <a:cs typeface="+mn-cs"/>
              </a:rPr>
              <a:t> dioxide are people with asthma or similar conditions.</a:t>
            </a:r>
          </a:p>
          <a:p>
            <a:endParaRPr lang="en-IN" dirty="0"/>
          </a:p>
        </p:txBody>
      </p:sp>
      <p:sp>
        <p:nvSpPr>
          <p:cNvPr id="4" name="Slide Number Placeholder 3"/>
          <p:cNvSpPr>
            <a:spLocks noGrp="1"/>
          </p:cNvSpPr>
          <p:nvPr>
            <p:ph type="sldNum" sz="quarter" idx="10"/>
          </p:nvPr>
        </p:nvSpPr>
        <p:spPr/>
        <p:txBody>
          <a:bodyPr/>
          <a:lstStyle/>
          <a:p>
            <a:fld id="{0C517833-E547-45A9-880B-335E7AA4F85E}" type="slidenum">
              <a:rPr lang="en-IN" smtClean="0"/>
              <a:t>6</a:t>
            </a:fld>
            <a:endParaRPr lang="en-IN"/>
          </a:p>
        </p:txBody>
      </p:sp>
    </p:spTree>
    <p:extLst>
      <p:ext uri="{BB962C8B-B14F-4D97-AF65-F5344CB8AC3E}">
        <p14:creationId xmlns:p14="http://schemas.microsoft.com/office/powerpoint/2010/main" val="1270719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NO2 :Nitrogen dioxide is a nasty-smelling gas. Some nitrogen dioxide is formed naturally in the atmosphere by lightning and some is produced by plants, soil and water. However, only about 1% of the total amount of nitrogen dioxide found in our cities' air is formed this way.</a:t>
            </a:r>
          </a:p>
          <a:p>
            <a:endParaRPr lang="en-IN" dirty="0" smtClean="0"/>
          </a:p>
          <a:p>
            <a:r>
              <a:rPr lang="en-IN" dirty="0" smtClean="0"/>
              <a:t>Nitrogen dioxide is an important air pollutant because it contributes to the formation of photochemical smog, which can have significant impacts on human health.</a:t>
            </a:r>
          </a:p>
          <a:p>
            <a:endParaRPr lang="en-IN" dirty="0" smtClean="0"/>
          </a:p>
          <a:p>
            <a:r>
              <a:rPr lang="en-IN" dirty="0" smtClean="0"/>
              <a:t>The major source of nitrogen dioxide in is the burning of fossil fuels: coal, oil and gas.</a:t>
            </a:r>
          </a:p>
          <a:p>
            <a:endParaRPr lang="en-IN" dirty="0" smtClean="0"/>
          </a:p>
          <a:p>
            <a:r>
              <a:rPr lang="en-IN" dirty="0" smtClean="0"/>
              <a:t>The main effect of breathing in raised levels of nitrogen dioxide is the increased likelihood of respiratory problems. Nitrogen dioxide inflames the lining of the lungs, and it can reduce immunity to lung infections. This can cause problems such as wheezing, coughing, colds, flu and bronchitis.</a:t>
            </a:r>
          </a:p>
          <a:p>
            <a:endParaRPr lang="en-IN" dirty="0" smtClean="0"/>
          </a:p>
          <a:p>
            <a:r>
              <a:rPr lang="en-IN" dirty="0" smtClean="0"/>
              <a:t>Increased levels of nitrogen dioxide can have significant impacts on people with asthma because it can cause more frequent and more intense attacks. Children with asthma and older people with heart disease are most at risk.</a:t>
            </a:r>
            <a:endParaRPr lang="en-IN" dirty="0"/>
          </a:p>
        </p:txBody>
      </p:sp>
      <p:sp>
        <p:nvSpPr>
          <p:cNvPr id="4" name="Slide Number Placeholder 3"/>
          <p:cNvSpPr>
            <a:spLocks noGrp="1"/>
          </p:cNvSpPr>
          <p:nvPr>
            <p:ph type="sldNum" sz="quarter" idx="10"/>
          </p:nvPr>
        </p:nvSpPr>
        <p:spPr/>
        <p:txBody>
          <a:bodyPr/>
          <a:lstStyle/>
          <a:p>
            <a:fld id="{0C517833-E547-45A9-880B-335E7AA4F85E}" type="slidenum">
              <a:rPr lang="en-IN" smtClean="0"/>
              <a:t>7</a:t>
            </a:fld>
            <a:endParaRPr lang="en-IN"/>
          </a:p>
        </p:txBody>
      </p:sp>
    </p:spTree>
    <p:extLst>
      <p:ext uri="{BB962C8B-B14F-4D97-AF65-F5344CB8AC3E}">
        <p14:creationId xmlns:p14="http://schemas.microsoft.com/office/powerpoint/2010/main" val="98771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RSPM(</a:t>
            </a:r>
            <a:r>
              <a:rPr lang="en-IN" sz="1200" b="1" i="0" kern="1200" dirty="0" err="1" smtClean="0">
                <a:solidFill>
                  <a:schemeClr val="tx1"/>
                </a:solidFill>
                <a:effectLst/>
                <a:latin typeface="+mn-lt"/>
                <a:ea typeface="+mn-ea"/>
                <a:cs typeface="+mn-cs"/>
              </a:rPr>
              <a:t>Respirable</a:t>
            </a:r>
            <a:r>
              <a:rPr lang="en-IN" sz="1200" b="1" i="0" kern="1200" dirty="0" smtClean="0">
                <a:solidFill>
                  <a:schemeClr val="tx1"/>
                </a:solidFill>
                <a:effectLst/>
                <a:latin typeface="+mn-lt"/>
                <a:ea typeface="+mn-ea"/>
                <a:cs typeface="+mn-cs"/>
              </a:rPr>
              <a:t> Suspended Particulate Matter) :</a:t>
            </a:r>
            <a:r>
              <a:rPr lang="en-IN" sz="1200" b="0" i="0" kern="1200" dirty="0" smtClean="0">
                <a:solidFill>
                  <a:schemeClr val="tx1"/>
                </a:solidFill>
                <a:effectLst/>
                <a:latin typeface="+mn-lt"/>
                <a:ea typeface="+mn-ea"/>
                <a:cs typeface="+mn-cs"/>
              </a:rPr>
              <a:t> RSPM is that fraction of TSPM which is readily inhaled by humans through their respiratory system and in general, considered as particulate matter with their diameter (aerodynamic) less than 2.5 </a:t>
            </a:r>
            <a:r>
              <a:rPr lang="en-IN" sz="1200" b="0" i="0" kern="1200" dirty="0" err="1" smtClean="0">
                <a:solidFill>
                  <a:schemeClr val="tx1"/>
                </a:solidFill>
                <a:effectLst/>
                <a:latin typeface="+mn-lt"/>
                <a:ea typeface="+mn-ea"/>
                <a:cs typeface="+mn-cs"/>
              </a:rPr>
              <a:t>micrometers</a:t>
            </a:r>
            <a:r>
              <a:rPr lang="en-IN" sz="1200" b="0" i="0" kern="1200" dirty="0" smtClean="0">
                <a:solidFill>
                  <a:schemeClr val="tx1"/>
                </a:solidFill>
                <a:effectLst/>
                <a:latin typeface="+mn-lt"/>
                <a:ea typeface="+mn-ea"/>
                <a:cs typeface="+mn-cs"/>
              </a:rPr>
              <a:t>. Larger particles would be filtered in the nasal duct.</a:t>
            </a:r>
          </a:p>
          <a:p>
            <a:r>
              <a:rPr lang="en-IN" sz="1200" b="0" i="0" kern="1200" dirty="0" smtClean="0">
                <a:solidFill>
                  <a:schemeClr val="tx1"/>
                </a:solidFill>
                <a:effectLst/>
                <a:latin typeface="+mn-lt"/>
                <a:ea typeface="+mn-ea"/>
                <a:cs typeface="+mn-cs"/>
              </a:rPr>
              <a:t>(TSPM: Stands for Total Suspended Particulate Matter and would essentially be the concentration one would get when a high-volume bulk sampling is done on a filter substrate.)</a:t>
            </a:r>
          </a:p>
          <a:p>
            <a:endParaRPr lang="en-IN" dirty="0"/>
          </a:p>
        </p:txBody>
      </p:sp>
      <p:sp>
        <p:nvSpPr>
          <p:cNvPr id="4" name="Slide Number Placeholder 3"/>
          <p:cNvSpPr>
            <a:spLocks noGrp="1"/>
          </p:cNvSpPr>
          <p:nvPr>
            <p:ph type="sldNum" sz="quarter" idx="10"/>
          </p:nvPr>
        </p:nvSpPr>
        <p:spPr/>
        <p:txBody>
          <a:bodyPr/>
          <a:lstStyle/>
          <a:p>
            <a:fld id="{0C517833-E547-45A9-880B-335E7AA4F85E}" type="slidenum">
              <a:rPr lang="en-IN" smtClean="0"/>
              <a:t>8</a:t>
            </a:fld>
            <a:endParaRPr lang="en-IN"/>
          </a:p>
        </p:txBody>
      </p:sp>
    </p:spTree>
    <p:extLst>
      <p:ext uri="{BB962C8B-B14F-4D97-AF65-F5344CB8AC3E}">
        <p14:creationId xmlns:p14="http://schemas.microsoft.com/office/powerpoint/2010/main" val="3375587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SPM :</a:t>
            </a:r>
            <a:r>
              <a:rPr lang="en-IN" sz="1200" b="0" i="0" kern="1200" dirty="0" smtClean="0">
                <a:solidFill>
                  <a:schemeClr val="tx1"/>
                </a:solidFill>
                <a:effectLst/>
                <a:latin typeface="+mn-lt"/>
                <a:ea typeface="+mn-ea"/>
                <a:cs typeface="+mn-cs"/>
              </a:rPr>
              <a:t> Suspended particulate matter – also known as particulate matter (PM) or particulates – are microscopic solid or liquid matter suspended in the Earth's atmosphere. Particulate matter is the sum of all solid and liquid particles suspended in air many of which are hazardous.</a:t>
            </a:r>
          </a:p>
          <a:p>
            <a:r>
              <a:rPr lang="en-IN" sz="1200" b="0" i="0" kern="1200" dirty="0" smtClean="0">
                <a:solidFill>
                  <a:schemeClr val="tx1"/>
                </a:solidFill>
                <a:effectLst/>
                <a:latin typeface="+mn-lt"/>
                <a:ea typeface="+mn-ea"/>
                <a:cs typeface="+mn-cs"/>
              </a:rPr>
              <a:t>This complex mixture includes both organic and inorganic particles, such as dust, pollen, soot, smoke, and liquid droplets.</a:t>
            </a:r>
          </a:p>
          <a:p>
            <a:r>
              <a:rPr lang="en-IN" sz="1200" b="0" i="0" kern="1200" dirty="0" smtClean="0">
                <a:solidFill>
                  <a:schemeClr val="tx1"/>
                </a:solidFill>
                <a:effectLst/>
                <a:latin typeface="+mn-lt"/>
                <a:ea typeface="+mn-ea"/>
                <a:cs typeface="+mn-cs"/>
              </a:rPr>
              <a:t>These particles vary greatly in size, composition, and origin. It consists of microscopically small solid particles or liquid droplets suspended in the air. The smaller the particles, the deeper they can penetrate into the respiratory system and the more hazardous they are to breathe. Particulate matter is primarily a problem in the wintertime in the Bay Area, when seasonal wood-burning makes a substantial contribution.</a:t>
            </a: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7833-E547-45A9-880B-335E7AA4F85E}" type="slidenum">
              <a:rPr lang="en-IN" smtClean="0"/>
              <a:t>9</a:t>
            </a:fld>
            <a:endParaRPr lang="en-IN"/>
          </a:p>
        </p:txBody>
      </p:sp>
    </p:spTree>
    <p:extLst>
      <p:ext uri="{BB962C8B-B14F-4D97-AF65-F5344CB8AC3E}">
        <p14:creationId xmlns:p14="http://schemas.microsoft.com/office/powerpoint/2010/main" val="2565045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PM 2.5 :</a:t>
            </a:r>
            <a:r>
              <a:rPr lang="en-IN" sz="1200" b="0" i="0" kern="1200" dirty="0" smtClean="0">
                <a:solidFill>
                  <a:schemeClr val="tx1"/>
                </a:solidFill>
                <a:effectLst/>
                <a:latin typeface="+mn-lt"/>
                <a:ea typeface="+mn-ea"/>
                <a:cs typeface="+mn-cs"/>
              </a:rPr>
              <a:t> Fine particulate matter (PM2.5) is an air pollutant that is a concern for people's health when levels in air are high. PM2.5 are tiny particles in the air that reduce visibility and cause the air to appear hazy when levels are elevated. Outdoor PM2.5 levels are most likely to be elevated on days with little or no wind or air mixing</a:t>
            </a:r>
          </a:p>
          <a:p>
            <a:r>
              <a:rPr lang="en-IN" sz="1200" b="0" i="0" kern="1200" dirty="0" smtClean="0">
                <a:solidFill>
                  <a:schemeClr val="tx1"/>
                </a:solidFill>
                <a:effectLst/>
                <a:latin typeface="+mn-lt"/>
                <a:ea typeface="+mn-ea"/>
                <a:cs typeface="+mn-cs"/>
              </a:rPr>
              <a:t>The term fine particles, or particulate matter 2.5 (PM2.5), refers to tiny particles or droplets in the air that are two and one half microns or less in width. Like inches, meters and miles, a micron is a unit of measurement for distance. There are about 25,000 microns in an inch. The widths of the larger particles in the PM2.5 size range would be about thirty times smaller than that of a human hair. The smaller particles are so small that several thousand of them could fit on the period at the end of this sentence.</a:t>
            </a:r>
          </a:p>
          <a:p>
            <a:r>
              <a:rPr lang="en-IN" sz="1200" b="0" i="0" kern="1200" dirty="0" smtClean="0">
                <a:solidFill>
                  <a:schemeClr val="tx1"/>
                </a:solidFill>
                <a:effectLst/>
                <a:latin typeface="+mn-lt"/>
                <a:ea typeface="+mn-ea"/>
                <a:cs typeface="+mn-cs"/>
              </a:rPr>
              <a:t>Particles in the PM2.5 size range are able to travel deeply into the respiratory tract, reaching the lungs. Exposure to fine particles can cause short-term health effects such as eye, nose, throat and lung irritation, coughing, sneezing, runny nose and shortness of breath. Exposure to fine particles can also affect lung function and worsen medical conditions such as asthma and heart disease.</a:t>
            </a:r>
          </a:p>
          <a:p>
            <a:r>
              <a:rPr lang="en-IN" sz="1200" b="0" i="0" kern="1200" dirty="0" smtClean="0">
                <a:solidFill>
                  <a:schemeClr val="tx1"/>
                </a:solidFill>
                <a:effectLst/>
                <a:latin typeface="+mn-lt"/>
                <a:ea typeface="+mn-ea"/>
                <a:cs typeface="+mn-cs"/>
              </a:rPr>
              <a:t>There are outdoor and indoor sources of fine particles. Outside, fine particles primarily come from car, truck, bus and off-road vehicle (e.g., construction equipment, snowmobile, locomotive) exhausts, other operations that involve the burning of fuels such as wood, heating oil or coal and natural sources such as forest and grass fires. Fine particles also form from the reaction of gases or droplets in the atmosphere from sources such as power plants. These chemical reactions can occur miles from the original source of the emissions.</a:t>
            </a: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7833-E547-45A9-880B-335E7AA4F85E}" type="slidenum">
              <a:rPr lang="en-IN" smtClean="0"/>
              <a:t>10</a:t>
            </a:fld>
            <a:endParaRPr lang="en-IN"/>
          </a:p>
        </p:txBody>
      </p:sp>
    </p:spTree>
    <p:extLst>
      <p:ext uri="{BB962C8B-B14F-4D97-AF65-F5344CB8AC3E}">
        <p14:creationId xmlns:p14="http://schemas.microsoft.com/office/powerpoint/2010/main" val="232644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7833-E547-45A9-880B-335E7AA4F85E}" type="slidenum">
              <a:rPr lang="en-IN" smtClean="0"/>
              <a:t>11</a:t>
            </a:fld>
            <a:endParaRPr lang="en-IN"/>
          </a:p>
        </p:txBody>
      </p:sp>
    </p:spTree>
    <p:extLst>
      <p:ext uri="{BB962C8B-B14F-4D97-AF65-F5344CB8AC3E}">
        <p14:creationId xmlns:p14="http://schemas.microsoft.com/office/powerpoint/2010/main" val="2741635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7833-E547-45A9-880B-335E7AA4F85E}" type="slidenum">
              <a:rPr lang="en-IN" smtClean="0"/>
              <a:t>12</a:t>
            </a:fld>
            <a:endParaRPr lang="en-IN"/>
          </a:p>
        </p:txBody>
      </p:sp>
    </p:spTree>
    <p:extLst>
      <p:ext uri="{BB962C8B-B14F-4D97-AF65-F5344CB8AC3E}">
        <p14:creationId xmlns:p14="http://schemas.microsoft.com/office/powerpoint/2010/main" val="100703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0E82-8A3F-4C61-8833-A97F8FC53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67B2CF-53E6-44F1-AB21-88118577E2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EA4514-B231-449E-9485-500AFAFEBBEC}"/>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5" name="Footer Placeholder 4">
            <a:extLst>
              <a:ext uri="{FF2B5EF4-FFF2-40B4-BE49-F238E27FC236}">
                <a16:creationId xmlns:a16="http://schemas.microsoft.com/office/drawing/2014/main" id="{1794201D-E1B3-47B5-A3F5-F402957BC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4CF9B-AC9E-4BA0-94D0-EDB0426D4518}"/>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57910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4655-69E3-4A6F-8B82-9E96335720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8AFDD8-768E-4A46-85C4-7AB3D492F3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51B85-CFF6-4664-8BB1-9791BDFB65F2}"/>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5" name="Footer Placeholder 4">
            <a:extLst>
              <a:ext uri="{FF2B5EF4-FFF2-40B4-BE49-F238E27FC236}">
                <a16:creationId xmlns:a16="http://schemas.microsoft.com/office/drawing/2014/main" id="{D354933D-900D-40A2-B04D-ABF2B116E0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6FDF45-5AE8-417B-894C-98A19B87BAD9}"/>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115150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F9AF1-B7B2-499B-ABD6-DB12FA476E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6AA268-50E8-45D1-A0AF-2A979766E6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AA4F86-16CC-4F9F-8737-8B94A38F4915}"/>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5" name="Footer Placeholder 4">
            <a:extLst>
              <a:ext uri="{FF2B5EF4-FFF2-40B4-BE49-F238E27FC236}">
                <a16:creationId xmlns:a16="http://schemas.microsoft.com/office/drawing/2014/main" id="{A5C61439-AAC6-467F-92EE-847C4EA5F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D630B-C071-42EE-8C61-AAF131BE09BB}"/>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227456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531C-E3BC-4385-A578-36E492C679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6F5DF2-523B-4262-B92A-1E4E93D86C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56346-3CA7-4198-BB22-F5235A827C18}"/>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5" name="Footer Placeholder 4">
            <a:extLst>
              <a:ext uri="{FF2B5EF4-FFF2-40B4-BE49-F238E27FC236}">
                <a16:creationId xmlns:a16="http://schemas.microsoft.com/office/drawing/2014/main" id="{3BF74DAD-DAC8-4C3C-B2D5-7E65C7214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5963-B882-4884-AE6B-82385DB446CA}"/>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18158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2390-C33D-4286-B3D7-5E7FF0B33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EA0CE9-9FAD-47D5-884B-C342B4B08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31831-A23C-46EE-B236-62E0014A658E}"/>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5" name="Footer Placeholder 4">
            <a:extLst>
              <a:ext uri="{FF2B5EF4-FFF2-40B4-BE49-F238E27FC236}">
                <a16:creationId xmlns:a16="http://schemas.microsoft.com/office/drawing/2014/main" id="{29FED3DD-D28D-4A49-984E-32456BE89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65ED0-86D3-4395-9993-05C57D41F923}"/>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205152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C157-4640-4162-A81C-B513875EB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E16055-BBDD-49E3-8A3D-6D2044CB90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EDAAA1-2AFC-4916-813B-D2D0683C9E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7E3C2A-984B-4833-BC6E-E8C838997B07}"/>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6" name="Footer Placeholder 5">
            <a:extLst>
              <a:ext uri="{FF2B5EF4-FFF2-40B4-BE49-F238E27FC236}">
                <a16:creationId xmlns:a16="http://schemas.microsoft.com/office/drawing/2014/main" id="{59BC0D75-8977-4961-8698-BBEEB92C13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BD47B6-7EA4-48BD-ABF9-BE890A4B3067}"/>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159661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1C45-99A2-455F-88D1-4A464EE088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68FA32-7AFE-4DE9-A628-61A09738A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6BBBB4-43D8-4B44-A0D3-5C21E04F14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EE5A75-2375-411C-B37D-0485822DB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F800DB-83BC-4EB3-9A26-691F998923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26F715-3002-48F7-8810-DD1DFBD1506F}"/>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8" name="Footer Placeholder 7">
            <a:extLst>
              <a:ext uri="{FF2B5EF4-FFF2-40B4-BE49-F238E27FC236}">
                <a16:creationId xmlns:a16="http://schemas.microsoft.com/office/drawing/2014/main" id="{4DB21342-E093-4390-9166-805F2D34D0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988CF9-9F43-4C65-91A2-28B5FBD227FF}"/>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161103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12BD-51CB-4E47-A264-4CF525527D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CB4EBD-17E6-4830-9A76-F7EC2E51CCD4}"/>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4" name="Footer Placeholder 3">
            <a:extLst>
              <a:ext uri="{FF2B5EF4-FFF2-40B4-BE49-F238E27FC236}">
                <a16:creationId xmlns:a16="http://schemas.microsoft.com/office/drawing/2014/main" id="{8B99773E-6BFC-474F-BBD9-2A4A84C204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48CCA4-E845-4832-9260-831AA4D1E3AE}"/>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136500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21B1D7-0C42-4101-BBDB-0739BEFFB9B5}"/>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3" name="Footer Placeholder 2">
            <a:extLst>
              <a:ext uri="{FF2B5EF4-FFF2-40B4-BE49-F238E27FC236}">
                <a16:creationId xmlns:a16="http://schemas.microsoft.com/office/drawing/2014/main" id="{8DD8E493-9F20-400E-8A63-CFB4664E91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86B44A-B280-4CB2-914A-C7AC40042CAD}"/>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44985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EC0B-2E37-4201-9501-320708406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CC0B9A-C4F0-48E8-9E2B-A6F1DF7BA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1C6047-6F58-4E2F-BE6F-B54B99D59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3E281A-8B73-479E-AF02-EE06D8D211BE}"/>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6" name="Footer Placeholder 5">
            <a:extLst>
              <a:ext uri="{FF2B5EF4-FFF2-40B4-BE49-F238E27FC236}">
                <a16:creationId xmlns:a16="http://schemas.microsoft.com/office/drawing/2014/main" id="{8DCC48B9-94A2-47B9-8475-38F521C63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204B01-F4D7-4B90-94DA-87086869B7E4}"/>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178683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2F5F-1B96-4A27-9949-C540A0BB0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403C7A-6910-4211-A95F-5C7D759F8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306B02-8B0B-4E3C-ABDD-CDA4E41A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E4A8B9-C9D7-4A85-ACC5-BC63C16DC6A8}"/>
              </a:ext>
            </a:extLst>
          </p:cNvPr>
          <p:cNvSpPr>
            <a:spLocks noGrp="1"/>
          </p:cNvSpPr>
          <p:nvPr>
            <p:ph type="dt" sz="half" idx="10"/>
          </p:nvPr>
        </p:nvSpPr>
        <p:spPr/>
        <p:txBody>
          <a:bodyPr/>
          <a:lstStyle/>
          <a:p>
            <a:fld id="{9404878B-ACC1-46CB-A19A-FD478976ED7A}" type="datetimeFigureOut">
              <a:rPr lang="en-IN" smtClean="0"/>
              <a:t>27-11-2019</a:t>
            </a:fld>
            <a:endParaRPr lang="en-IN"/>
          </a:p>
        </p:txBody>
      </p:sp>
      <p:sp>
        <p:nvSpPr>
          <p:cNvPr id="6" name="Footer Placeholder 5">
            <a:extLst>
              <a:ext uri="{FF2B5EF4-FFF2-40B4-BE49-F238E27FC236}">
                <a16:creationId xmlns:a16="http://schemas.microsoft.com/office/drawing/2014/main" id="{F3368928-DD49-4894-9CE8-8225F12FC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E8539-C4D6-4171-9763-0F4ADF7BFF4E}"/>
              </a:ext>
            </a:extLst>
          </p:cNvPr>
          <p:cNvSpPr>
            <a:spLocks noGrp="1"/>
          </p:cNvSpPr>
          <p:nvPr>
            <p:ph type="sldNum" sz="quarter" idx="12"/>
          </p:nvPr>
        </p:nvSpPr>
        <p:spPr/>
        <p:txBody>
          <a:bodyPr/>
          <a:lstStyle/>
          <a:p>
            <a:fld id="{3906F635-F242-442D-9B97-758C335E1832}" type="slidenum">
              <a:rPr lang="en-IN" smtClean="0"/>
              <a:t>‹#›</a:t>
            </a:fld>
            <a:endParaRPr lang="en-IN"/>
          </a:p>
        </p:txBody>
      </p:sp>
    </p:spTree>
    <p:extLst>
      <p:ext uri="{BB962C8B-B14F-4D97-AF65-F5344CB8AC3E}">
        <p14:creationId xmlns:p14="http://schemas.microsoft.com/office/powerpoint/2010/main" val="125724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6000">
              <a:schemeClr val="bg1">
                <a:lumMod val="95000"/>
              </a:schemeClr>
            </a:gs>
            <a:gs pos="8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688C9-A626-4C10-9107-75E2ED362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1DD494-46B3-4D66-9C9E-427C4D25C8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0BDB0-2ABA-4072-A28A-C94B32A28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4878B-ACC1-46CB-A19A-FD478976ED7A}" type="datetimeFigureOut">
              <a:rPr lang="en-IN" smtClean="0"/>
              <a:t>27-11-2019</a:t>
            </a:fld>
            <a:endParaRPr lang="en-IN"/>
          </a:p>
        </p:txBody>
      </p:sp>
      <p:sp>
        <p:nvSpPr>
          <p:cNvPr id="5" name="Footer Placeholder 4">
            <a:extLst>
              <a:ext uri="{FF2B5EF4-FFF2-40B4-BE49-F238E27FC236}">
                <a16:creationId xmlns:a16="http://schemas.microsoft.com/office/drawing/2014/main" id="{82402DC8-D1B1-4D4B-B65C-177B90BB9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5D0C7B-5BFB-4B17-B77E-E0F779921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6F635-F242-442D-9B97-758C335E1832}" type="slidenum">
              <a:rPr lang="en-IN" smtClean="0"/>
              <a:t>‹#›</a:t>
            </a:fld>
            <a:endParaRPr lang="en-IN"/>
          </a:p>
        </p:txBody>
      </p:sp>
    </p:spTree>
    <p:extLst>
      <p:ext uri="{BB962C8B-B14F-4D97-AF65-F5344CB8AC3E}">
        <p14:creationId xmlns:p14="http://schemas.microsoft.com/office/powerpoint/2010/main" val="219216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open?id=1EAR0af_1_KgN0FAJkZaQh89sk6tJ84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DCC5C9-2F17-4937-8D25-503ED1D624F3}"/>
              </a:ext>
            </a:extLst>
          </p:cNvPr>
          <p:cNvSpPr txBox="1"/>
          <p:nvPr/>
        </p:nvSpPr>
        <p:spPr>
          <a:xfrm>
            <a:off x="2327400" y="1754428"/>
            <a:ext cx="6335486" cy="2585323"/>
          </a:xfrm>
          <a:prstGeom prst="rect">
            <a:avLst/>
          </a:prstGeom>
          <a:noFill/>
        </p:spPr>
        <p:txBody>
          <a:bodyPr wrap="square" rtlCol="0">
            <a:spAutoFit/>
          </a:bodyPr>
          <a:lstStyle/>
          <a:p>
            <a:pPr algn="ctr"/>
            <a:r>
              <a:rPr lang="en-IN" sz="5400" b="1" dirty="0">
                <a:effectLst>
                  <a:outerShdw blurRad="38100" dist="38100" dir="2700000" algn="tl">
                    <a:srgbClr val="000000">
                      <a:alpha val="43137"/>
                    </a:srgbClr>
                  </a:outerShdw>
                </a:effectLst>
              </a:rPr>
              <a:t>Air Quality Analysis </a:t>
            </a:r>
          </a:p>
          <a:p>
            <a:pPr algn="ctr"/>
            <a:r>
              <a:rPr lang="en-IN" sz="5400" b="1" dirty="0">
                <a:effectLst>
                  <a:outerShdw blurRad="38100" dist="38100" dir="2700000" algn="tl">
                    <a:srgbClr val="000000">
                      <a:alpha val="43137"/>
                    </a:srgbClr>
                  </a:outerShdw>
                </a:effectLst>
              </a:rPr>
              <a:t>In </a:t>
            </a:r>
          </a:p>
          <a:p>
            <a:pPr algn="ctr"/>
            <a:r>
              <a:rPr lang="en-IN" sz="5400" b="1" dirty="0">
                <a:effectLst>
                  <a:outerShdw blurRad="38100" dist="38100" dir="2700000" algn="tl">
                    <a:srgbClr val="000000">
                      <a:alpha val="43137"/>
                    </a:srgbClr>
                  </a:outerShdw>
                </a:effectLst>
              </a:rPr>
              <a:t>India</a:t>
            </a:r>
          </a:p>
        </p:txBody>
      </p:sp>
      <p:sp>
        <p:nvSpPr>
          <p:cNvPr id="7" name="Rectangle 6">
            <a:extLst>
              <a:ext uri="{FF2B5EF4-FFF2-40B4-BE49-F238E27FC236}">
                <a16:creationId xmlns:a16="http://schemas.microsoft.com/office/drawing/2014/main" id="{5A2C1FC5-917B-49C0-AB3B-6C6258E5A70D}"/>
              </a:ext>
            </a:extLst>
          </p:cNvPr>
          <p:cNvSpPr/>
          <p:nvPr/>
        </p:nvSpPr>
        <p:spPr>
          <a:xfrm>
            <a:off x="9193518" y="5647734"/>
            <a:ext cx="2824364" cy="954107"/>
          </a:xfrm>
          <a:prstGeom prst="rect">
            <a:avLst/>
          </a:prstGeom>
          <a:noFill/>
        </p:spPr>
        <p:txBody>
          <a:bodyPr wrap="none" lIns="91440" tIns="45720" rIns="91440" bIns="45720">
            <a:spAutoFit/>
          </a:bodyPr>
          <a:lstStyle/>
          <a:p>
            <a:pPr algn="ctr"/>
            <a:r>
              <a:rPr lang="en-US" sz="3200" b="1" cap="none" spc="0" dirty="0">
                <a:ln w="0"/>
                <a:effectLst>
                  <a:outerShdw blurRad="38100" dist="38100" dir="2700000" algn="tl">
                    <a:srgbClr val="000000">
                      <a:alpha val="43137"/>
                    </a:srgbClr>
                  </a:outerShdw>
                </a:effectLst>
              </a:rPr>
              <a:t>SUBMITTED BY:</a:t>
            </a:r>
          </a:p>
          <a:p>
            <a:pPr algn="ctr"/>
            <a:r>
              <a:rPr lang="en-US" sz="2400" u="sng" dirty="0" smtClean="0">
                <a:ln w="0"/>
                <a:solidFill>
                  <a:srgbClr val="FFFF00"/>
                </a:solidFill>
                <a:effectLst>
                  <a:outerShdw blurRad="38100" dist="38100" dir="2700000" algn="tl">
                    <a:srgbClr val="000000">
                      <a:alpha val="43137"/>
                    </a:srgbClr>
                  </a:outerShdw>
                </a:effectLst>
              </a:rPr>
              <a:t>Abhinav Sharma</a:t>
            </a:r>
            <a:endParaRPr lang="en-US" sz="2400" b="0" u="sng" cap="none" spc="0" dirty="0">
              <a:ln w="0"/>
              <a:solidFill>
                <a:srgbClr val="FFFF00"/>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64F712B0-F468-4F2B-B8D7-453701BF1686}"/>
              </a:ext>
            </a:extLst>
          </p:cNvPr>
          <p:cNvSpPr txBox="1"/>
          <p:nvPr/>
        </p:nvSpPr>
        <p:spPr>
          <a:xfrm>
            <a:off x="4339859" y="289578"/>
            <a:ext cx="2310569" cy="1323439"/>
          </a:xfrm>
          <a:prstGeom prst="rect">
            <a:avLst/>
          </a:prstGeom>
          <a:noFill/>
        </p:spPr>
        <p:txBody>
          <a:bodyPr wrap="none" rtlCol="0">
            <a:spAutoFit/>
          </a:bodyPr>
          <a:lstStyle/>
          <a:p>
            <a:pPr algn="ctr"/>
            <a:r>
              <a:rPr lang="en-IN" sz="4000" b="1" dirty="0">
                <a:solidFill>
                  <a:schemeClr val="bg2"/>
                </a:solidFill>
              </a:rPr>
              <a:t>ANALYSIS </a:t>
            </a:r>
          </a:p>
          <a:p>
            <a:pPr algn="ctr"/>
            <a:r>
              <a:rPr lang="en-IN" sz="4000" b="1" dirty="0">
                <a:solidFill>
                  <a:schemeClr val="bg2"/>
                </a:solidFill>
              </a:rPr>
              <a:t>ON</a:t>
            </a:r>
          </a:p>
        </p:txBody>
      </p:sp>
    </p:spTree>
    <p:extLst>
      <p:ext uri="{BB962C8B-B14F-4D97-AF65-F5344CB8AC3E}">
        <p14:creationId xmlns:p14="http://schemas.microsoft.com/office/powerpoint/2010/main" val="332129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892262"/>
            <a:ext cx="10515600" cy="836971"/>
          </a:xfrm>
        </p:spPr>
        <p:txBody>
          <a:bodyPr>
            <a:noAutofit/>
          </a:bodyPr>
          <a:lstStyle/>
          <a:p>
            <a:pPr algn="ctr"/>
            <a:r>
              <a:rPr lang="en-US" sz="3600" b="1" dirty="0">
                <a:solidFill>
                  <a:schemeClr val="accent1"/>
                </a:solidFill>
              </a:rPr>
              <a:t>Top 10 States with </a:t>
            </a:r>
            <a:r>
              <a:rPr lang="en-US" sz="3600" b="1" dirty="0" smtClean="0">
                <a:solidFill>
                  <a:schemeClr val="accent1"/>
                </a:solidFill>
              </a:rPr>
              <a:t>highest </a:t>
            </a:r>
            <a:r>
              <a:rPr lang="en-US" sz="3600" b="1" dirty="0">
                <a:solidFill>
                  <a:schemeClr val="accent1"/>
                </a:solidFill>
              </a:rPr>
              <a:t>Average </a:t>
            </a:r>
            <a:r>
              <a:rPr lang="en-US" sz="3600" b="1" dirty="0" smtClean="0">
                <a:solidFill>
                  <a:schemeClr val="accent1"/>
                </a:solidFill>
              </a:rPr>
              <a:t>PM2_5 Emission</a:t>
            </a:r>
            <a:endParaRPr lang="en-IN" sz="3600" b="1" dirty="0">
              <a:solidFill>
                <a:schemeClr val="accent1"/>
              </a:solidFill>
            </a:endParaRP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2821413" cy="707886"/>
          </a:xfrm>
          <a:prstGeom prst="rect">
            <a:avLst/>
          </a:prstGeom>
          <a:noFill/>
        </p:spPr>
        <p:txBody>
          <a:bodyPr wrap="none" rtlCol="0">
            <a:spAutoFit/>
          </a:bodyPr>
          <a:lstStyle/>
          <a:p>
            <a:r>
              <a:rPr lang="en-IN" sz="4000" b="1" u="sng" dirty="0">
                <a:solidFill>
                  <a:schemeClr val="accent1"/>
                </a:solidFill>
              </a:rPr>
              <a:t>OBJECTIVE </a:t>
            </a:r>
            <a:r>
              <a:rPr lang="en-IN" sz="4000" b="1" u="sng" dirty="0" smtClean="0">
                <a:solidFill>
                  <a:schemeClr val="accent1"/>
                </a:solidFill>
              </a:rPr>
              <a:t>6</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74568" y="1846970"/>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1200329"/>
          </a:xfrm>
          <a:prstGeom prst="rect">
            <a:avLst/>
          </a:prstGeom>
          <a:noFill/>
        </p:spPr>
        <p:txBody>
          <a:bodyPr wrap="square" rtlCol="0">
            <a:spAutoFit/>
          </a:bodyPr>
          <a:lstStyle/>
          <a:p>
            <a:r>
              <a:rPr lang="en-IN" sz="2400" dirty="0" smtClean="0"/>
              <a:t>States like Dadra and Nagar </a:t>
            </a:r>
            <a:r>
              <a:rPr lang="en-IN" sz="2400" dirty="0" err="1" smtClean="0"/>
              <a:t>Havelli</a:t>
            </a:r>
            <a:r>
              <a:rPr lang="en-IN" sz="2400" dirty="0" smtClean="0"/>
              <a:t>, Daman and Diu, Goa, </a:t>
            </a:r>
            <a:r>
              <a:rPr lang="en-IN" sz="2400" dirty="0" smtClean="0"/>
              <a:t>Gujrat,  Delhi, TN, MP, </a:t>
            </a:r>
            <a:r>
              <a:rPr lang="en-IN" sz="2400" dirty="0" err="1" smtClean="0"/>
              <a:t>Odhisa</a:t>
            </a:r>
            <a:r>
              <a:rPr lang="en-IN" sz="2400" dirty="0" smtClean="0"/>
              <a:t>, Telangana and West Bengal are amongst the highest emitters of PM2_5</a:t>
            </a:r>
            <a:endParaRPr lang="en-IN" sz="2400" dirty="0"/>
          </a:p>
        </p:txBody>
      </p:sp>
      <p:graphicFrame>
        <p:nvGraphicFramePr>
          <p:cNvPr id="8" name="Chart 7"/>
          <p:cNvGraphicFramePr>
            <a:graphicFrameLocks/>
          </p:cNvGraphicFramePr>
          <p:nvPr>
            <p:extLst>
              <p:ext uri="{D42A27DB-BD31-4B8C-83A1-F6EECF244321}">
                <p14:modId xmlns:p14="http://schemas.microsoft.com/office/powerpoint/2010/main" val="501878720"/>
              </p:ext>
            </p:extLst>
          </p:nvPr>
        </p:nvGraphicFramePr>
        <p:xfrm>
          <a:off x="1711115" y="3796285"/>
          <a:ext cx="8283117" cy="29036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7129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892262"/>
            <a:ext cx="10515600" cy="836971"/>
          </a:xfrm>
        </p:spPr>
        <p:txBody>
          <a:bodyPr>
            <a:noAutofit/>
          </a:bodyPr>
          <a:lstStyle/>
          <a:p>
            <a:pPr algn="ctr"/>
            <a:r>
              <a:rPr lang="en-US" sz="3200" b="1" dirty="0">
                <a:solidFill>
                  <a:schemeClr val="accent1"/>
                </a:solidFill>
              </a:rPr>
              <a:t>Correlation between </a:t>
            </a:r>
            <a:r>
              <a:rPr lang="en-US" sz="3200" b="1" dirty="0" smtClean="0">
                <a:solidFill>
                  <a:schemeClr val="accent1"/>
                </a:solidFill>
              </a:rPr>
              <a:t>Different Air Pollutants</a:t>
            </a:r>
            <a:endParaRPr lang="en-IN" sz="3200" b="1" dirty="0">
              <a:solidFill>
                <a:schemeClr val="accent1"/>
              </a:solidFill>
            </a:endParaRP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2821413" cy="707886"/>
          </a:xfrm>
          <a:prstGeom prst="rect">
            <a:avLst/>
          </a:prstGeom>
          <a:noFill/>
        </p:spPr>
        <p:txBody>
          <a:bodyPr wrap="none" rtlCol="0">
            <a:spAutoFit/>
          </a:bodyPr>
          <a:lstStyle/>
          <a:p>
            <a:r>
              <a:rPr lang="en-IN" sz="4000" b="1" u="sng" dirty="0">
                <a:solidFill>
                  <a:schemeClr val="accent1"/>
                </a:solidFill>
              </a:rPr>
              <a:t>OBJECTIVE </a:t>
            </a:r>
            <a:r>
              <a:rPr lang="en-IN" sz="4000" b="1" u="sng" dirty="0">
                <a:solidFill>
                  <a:schemeClr val="accent1"/>
                </a:solidFill>
              </a:rPr>
              <a:t>7</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40929" y="1729233"/>
            <a:ext cx="3627783" cy="461665"/>
          </a:xfrm>
          <a:prstGeom prst="rect">
            <a:avLst/>
          </a:prstGeom>
          <a:noFill/>
        </p:spPr>
        <p:txBody>
          <a:bodyPr wrap="square" rtlCol="0">
            <a:spAutoFit/>
          </a:bodyPr>
          <a:lstStyle/>
          <a:p>
            <a:r>
              <a:rPr lang="en-IN" sz="24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222169" y="2190898"/>
            <a:ext cx="7414765" cy="4278094"/>
          </a:xfrm>
          <a:prstGeom prst="rect">
            <a:avLst/>
          </a:prstGeom>
          <a:noFill/>
        </p:spPr>
        <p:txBody>
          <a:bodyPr wrap="square" rtlCol="0">
            <a:spAutoFit/>
          </a:bodyPr>
          <a:lstStyle/>
          <a:p>
            <a:r>
              <a:rPr lang="en-IN" sz="1600" dirty="0"/>
              <a:t>from this we can </a:t>
            </a:r>
            <a:r>
              <a:rPr lang="en-IN" sz="1600" dirty="0" err="1"/>
              <a:t>infere</a:t>
            </a:r>
            <a:r>
              <a:rPr lang="en-IN" sz="1600" dirty="0"/>
              <a:t> that :</a:t>
            </a:r>
          </a:p>
          <a:p>
            <a:endParaRPr lang="en-IN" sz="1600" dirty="0"/>
          </a:p>
          <a:p>
            <a:r>
              <a:rPr lang="en-IN" sz="1600" dirty="0"/>
              <a:t>SO2 conc</a:t>
            </a:r>
            <a:r>
              <a:rPr lang="en-IN" sz="1600" dirty="0" smtClean="0"/>
              <a:t>.</a:t>
            </a:r>
          </a:p>
          <a:p>
            <a:endParaRPr lang="en-IN" sz="1600" dirty="0"/>
          </a:p>
          <a:p>
            <a:r>
              <a:rPr lang="en-IN" sz="1600" dirty="0"/>
              <a:t>-  is higher in areas with higher NO2 concentrations.</a:t>
            </a:r>
          </a:p>
          <a:p>
            <a:r>
              <a:rPr lang="en-IN" sz="1600" dirty="0"/>
              <a:t>-  RSPM &amp; SPM have also have some effects on the increase concentration levels of SO2</a:t>
            </a:r>
          </a:p>
          <a:p>
            <a:r>
              <a:rPr lang="en-IN" sz="1600" dirty="0"/>
              <a:t>-  SO2 conc. show no change with increased conc. of pm2.5</a:t>
            </a:r>
          </a:p>
          <a:p>
            <a:r>
              <a:rPr lang="en-IN" sz="1600" dirty="0"/>
              <a:t>NO2 conc</a:t>
            </a:r>
            <a:r>
              <a:rPr lang="en-IN" sz="1600" dirty="0" smtClean="0"/>
              <a:t>.</a:t>
            </a:r>
          </a:p>
          <a:p>
            <a:endParaRPr lang="en-IN" sz="1600" dirty="0"/>
          </a:p>
          <a:p>
            <a:r>
              <a:rPr lang="en-IN" sz="1600" dirty="0"/>
              <a:t>-  conc. of NO2 increases with increase in the amt. of SO2 in atmosphere</a:t>
            </a:r>
          </a:p>
          <a:p>
            <a:r>
              <a:rPr lang="en-IN" sz="1600" dirty="0"/>
              <a:t>-  conc. of NO2 is higher when conc. of RSPM/SPM is low.</a:t>
            </a:r>
          </a:p>
          <a:p>
            <a:r>
              <a:rPr lang="en-IN" sz="1600" dirty="0"/>
              <a:t>SPM conc</a:t>
            </a:r>
            <a:r>
              <a:rPr lang="en-IN" sz="1600" dirty="0" smtClean="0"/>
              <a:t>.</a:t>
            </a:r>
          </a:p>
          <a:p>
            <a:endParaRPr lang="en-IN" sz="1600" dirty="0"/>
          </a:p>
          <a:p>
            <a:r>
              <a:rPr lang="en-IN" sz="1600" dirty="0"/>
              <a:t>-  SPM shows decreasing concentrations with increasing </a:t>
            </a:r>
            <a:r>
              <a:rPr lang="en-IN" sz="1600" dirty="0" err="1"/>
              <a:t>conc</a:t>
            </a:r>
            <a:r>
              <a:rPr lang="en-IN" sz="1600" dirty="0"/>
              <a:t> of NO2 or SO2</a:t>
            </a:r>
          </a:p>
          <a:p>
            <a:r>
              <a:rPr lang="en-IN" sz="1600" dirty="0"/>
              <a:t>pm2.5 conc</a:t>
            </a:r>
            <a:r>
              <a:rPr lang="en-IN" sz="1600" dirty="0" smtClean="0"/>
              <a:t>.</a:t>
            </a:r>
          </a:p>
          <a:p>
            <a:endParaRPr lang="en-IN" sz="1600" dirty="0"/>
          </a:p>
          <a:p>
            <a:r>
              <a:rPr lang="en-IN" sz="1600" dirty="0"/>
              <a:t>-  Shows somewhat independent nature.</a:t>
            </a: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3253630622"/>
              </p:ext>
            </p:extLst>
          </p:nvPr>
        </p:nvGraphicFramePr>
        <p:xfrm>
          <a:off x="7636935" y="1600148"/>
          <a:ext cx="4555064" cy="4868846"/>
        </p:xfrm>
        <a:graphic>
          <a:graphicData uri="http://schemas.openxmlformats.org/drawingml/2006/table">
            <a:tbl>
              <a:tblPr/>
              <a:tblGrid>
                <a:gridCol w="835388">
                  <a:extLst>
                    <a:ext uri="{9D8B030D-6E8A-4147-A177-3AD203B41FA5}">
                      <a16:colId xmlns:a16="http://schemas.microsoft.com/office/drawing/2014/main" val="2887913447"/>
                    </a:ext>
                  </a:extLst>
                </a:gridCol>
                <a:gridCol w="738659">
                  <a:extLst>
                    <a:ext uri="{9D8B030D-6E8A-4147-A177-3AD203B41FA5}">
                      <a16:colId xmlns:a16="http://schemas.microsoft.com/office/drawing/2014/main" val="807703580"/>
                    </a:ext>
                  </a:extLst>
                </a:gridCol>
                <a:gridCol w="738659">
                  <a:extLst>
                    <a:ext uri="{9D8B030D-6E8A-4147-A177-3AD203B41FA5}">
                      <a16:colId xmlns:a16="http://schemas.microsoft.com/office/drawing/2014/main" val="2361570818"/>
                    </a:ext>
                  </a:extLst>
                </a:gridCol>
                <a:gridCol w="835388">
                  <a:extLst>
                    <a:ext uri="{9D8B030D-6E8A-4147-A177-3AD203B41FA5}">
                      <a16:colId xmlns:a16="http://schemas.microsoft.com/office/drawing/2014/main" val="889174114"/>
                    </a:ext>
                  </a:extLst>
                </a:gridCol>
                <a:gridCol w="738659">
                  <a:extLst>
                    <a:ext uri="{9D8B030D-6E8A-4147-A177-3AD203B41FA5}">
                      <a16:colId xmlns:a16="http://schemas.microsoft.com/office/drawing/2014/main" val="2948182260"/>
                    </a:ext>
                  </a:extLst>
                </a:gridCol>
                <a:gridCol w="668311">
                  <a:extLst>
                    <a:ext uri="{9D8B030D-6E8A-4147-A177-3AD203B41FA5}">
                      <a16:colId xmlns:a16="http://schemas.microsoft.com/office/drawing/2014/main" val="2950831934"/>
                    </a:ext>
                  </a:extLst>
                </a:gridCol>
              </a:tblGrid>
              <a:tr h="804768">
                <a:tc>
                  <a:txBody>
                    <a:bodyPr/>
                    <a:lstStyle/>
                    <a:p>
                      <a:pPr algn="ctr" fontAlgn="b"/>
                      <a:r>
                        <a:rPr lang="en-IN" sz="1100" b="0" i="1"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panose="020F0502020204030204" pitchFamily="34" charset="0"/>
                        </a:rPr>
                        <a:t>Sum of rspm</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Sum of spm</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Sum of pm2_5</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Sum of so2</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Sum of no2</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622668543"/>
                  </a:ext>
                </a:extLst>
              </a:tr>
              <a:tr h="804768">
                <a:tc>
                  <a:txBody>
                    <a:bodyPr/>
                    <a:lstStyle/>
                    <a:p>
                      <a:pPr algn="l" fontAlgn="b"/>
                      <a:r>
                        <a:rPr lang="en-IN" sz="1100" b="1" i="0" u="none" strike="noStrike">
                          <a:solidFill>
                            <a:srgbClr val="000000"/>
                          </a:solidFill>
                          <a:effectLst/>
                          <a:latin typeface="Calibri" panose="020F0502020204030204" pitchFamily="34" charset="0"/>
                        </a:rPr>
                        <a:t>Sum of rspm</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558004901"/>
                  </a:ext>
                </a:extLst>
              </a:tr>
              <a:tr h="804768">
                <a:tc>
                  <a:txBody>
                    <a:bodyPr/>
                    <a:lstStyle/>
                    <a:p>
                      <a:pPr algn="l" fontAlgn="b"/>
                      <a:r>
                        <a:rPr lang="en-IN" sz="1100" b="1" i="0" u="none" strike="noStrike">
                          <a:solidFill>
                            <a:srgbClr val="000000"/>
                          </a:solidFill>
                          <a:effectLst/>
                          <a:latin typeface="Calibri" panose="020F0502020204030204" pitchFamily="34" charset="0"/>
                        </a:rPr>
                        <a:t>Sum of spm</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0" i="0" u="none" strike="noStrike">
                          <a:solidFill>
                            <a:srgbClr val="000000"/>
                          </a:solidFill>
                          <a:effectLst/>
                          <a:latin typeface="Calibri" panose="020F0502020204030204" pitchFamily="34" charset="0"/>
                        </a:rPr>
                        <a:t>0.972590644</a:t>
                      </a:r>
                    </a:p>
                  </a:txBody>
                  <a:tcPr marL="9525" marR="9525" marT="9525" marB="0" anchor="b">
                    <a:lnL>
                      <a:noFill/>
                    </a:lnL>
                    <a:lnR>
                      <a:noFill/>
                    </a:lnR>
                    <a:lnT>
                      <a:noFill/>
                    </a:lnT>
                    <a:lnB>
                      <a:noFill/>
                    </a:lnB>
                    <a:solidFill>
                      <a:srgbClr val="8DCA7E"/>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019290286"/>
                  </a:ext>
                </a:extLst>
              </a:tr>
              <a:tr h="804768">
                <a:tc>
                  <a:txBody>
                    <a:bodyPr/>
                    <a:lstStyle/>
                    <a:p>
                      <a:pPr algn="l" fontAlgn="b"/>
                      <a:r>
                        <a:rPr lang="en-IN" sz="1100" b="1" i="0" u="none" strike="noStrike" dirty="0">
                          <a:solidFill>
                            <a:srgbClr val="000000"/>
                          </a:solidFill>
                          <a:effectLst/>
                          <a:latin typeface="Calibri" panose="020F0502020204030204" pitchFamily="34" charset="0"/>
                        </a:rPr>
                        <a:t>Sum of pm2_5</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0" i="0" u="none" strike="noStrike">
                          <a:solidFill>
                            <a:srgbClr val="000000"/>
                          </a:solidFill>
                          <a:effectLst/>
                          <a:latin typeface="Calibri" panose="020F0502020204030204" pitchFamily="34" charset="0"/>
                        </a:rPr>
                        <a:t>0.446303613</a:t>
                      </a:r>
                    </a:p>
                  </a:txBody>
                  <a:tcPr marL="9525" marR="9525" marT="9525" marB="0" anchor="b">
                    <a:lnL>
                      <a:noFill/>
                    </a:lnL>
                    <a:lnR>
                      <a:noFill/>
                    </a:lnR>
                    <a:lnT>
                      <a:noFill/>
                    </a:lnT>
                    <a:lnB>
                      <a:noFill/>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0.492819761</a:t>
                      </a:r>
                    </a:p>
                  </a:txBody>
                  <a:tcPr marL="9525" marR="9525" marT="9525" marB="0" anchor="b">
                    <a:lnL>
                      <a:noFill/>
                    </a:lnL>
                    <a:lnR>
                      <a:noFill/>
                    </a:lnR>
                    <a:lnT>
                      <a:noFill/>
                    </a:lnT>
                    <a:lnB>
                      <a:noFill/>
                    </a:lnB>
                    <a:solidFill>
                      <a:srgbClr val="F8766D"/>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51630704"/>
                  </a:ext>
                </a:extLst>
              </a:tr>
              <a:tr h="804768">
                <a:tc>
                  <a:txBody>
                    <a:bodyPr/>
                    <a:lstStyle/>
                    <a:p>
                      <a:pPr algn="l" fontAlgn="b"/>
                      <a:r>
                        <a:rPr lang="en-IN" sz="1100" b="1" i="0" u="none" strike="noStrike">
                          <a:solidFill>
                            <a:srgbClr val="000000"/>
                          </a:solidFill>
                          <a:effectLst/>
                          <a:latin typeface="Calibri" panose="020F0502020204030204" pitchFamily="34" charset="0"/>
                        </a:rPr>
                        <a:t>Sum of so2</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0" i="0" u="none" strike="noStrike">
                          <a:solidFill>
                            <a:srgbClr val="000000"/>
                          </a:solidFill>
                          <a:effectLst/>
                          <a:latin typeface="Calibri" panose="020F0502020204030204" pitchFamily="34" charset="0"/>
                        </a:rPr>
                        <a:t>0.868158834</a:t>
                      </a:r>
                    </a:p>
                  </a:txBody>
                  <a:tcPr marL="9525" marR="9525" marT="9525" marB="0" anchor="b">
                    <a:lnL>
                      <a:noFill/>
                    </a:lnL>
                    <a:lnR>
                      <a:noFill/>
                    </a:lnR>
                    <a:lnT>
                      <a:noFill/>
                    </a:lnT>
                    <a:lnB>
                      <a:noFill/>
                    </a:lnB>
                    <a:solidFill>
                      <a:srgbClr val="FEE282"/>
                    </a:solidFill>
                  </a:tcPr>
                </a:tc>
                <a:tc>
                  <a:txBody>
                    <a:bodyPr/>
                    <a:lstStyle/>
                    <a:p>
                      <a:pPr algn="r" fontAlgn="b"/>
                      <a:r>
                        <a:rPr lang="en-IN" sz="1100" b="0" i="0" u="none" strike="noStrike" dirty="0">
                          <a:solidFill>
                            <a:srgbClr val="000000"/>
                          </a:solidFill>
                          <a:effectLst/>
                          <a:latin typeface="Calibri" panose="020F0502020204030204" pitchFamily="34" charset="0"/>
                        </a:rPr>
                        <a:t>0.857827312</a:t>
                      </a:r>
                    </a:p>
                  </a:txBody>
                  <a:tcPr marL="9525" marR="9525" marT="9525" marB="0" anchor="b">
                    <a:lnL>
                      <a:noFill/>
                    </a:lnL>
                    <a:lnR>
                      <a:noFill/>
                    </a:lnR>
                    <a:lnT>
                      <a:noFill/>
                    </a:lnT>
                    <a:lnB>
                      <a:noFill/>
                    </a:lnB>
                    <a:solidFill>
                      <a:srgbClr val="FEDF81"/>
                    </a:solidFill>
                  </a:tcPr>
                </a:tc>
                <a:tc>
                  <a:txBody>
                    <a:bodyPr/>
                    <a:lstStyle/>
                    <a:p>
                      <a:pPr algn="r" fontAlgn="b"/>
                      <a:r>
                        <a:rPr lang="en-IN" sz="1100" b="0" i="0" u="none" strike="noStrike" dirty="0">
                          <a:solidFill>
                            <a:srgbClr val="000000"/>
                          </a:solidFill>
                          <a:effectLst/>
                          <a:latin typeface="Calibri" panose="020F0502020204030204" pitchFamily="34" charset="0"/>
                        </a:rPr>
                        <a:t>0.458260691</a:t>
                      </a:r>
                    </a:p>
                  </a:txBody>
                  <a:tcPr marL="9525" marR="9525" marT="9525" marB="0" anchor="b">
                    <a:lnL>
                      <a:noFill/>
                    </a:lnL>
                    <a:lnR>
                      <a:noFill/>
                    </a:lnR>
                    <a:lnT>
                      <a:noFill/>
                    </a:lnT>
                    <a:lnB>
                      <a:noFill/>
                    </a:lnB>
                    <a:solidFill>
                      <a:srgbClr val="F86C6B"/>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072965030"/>
                  </a:ext>
                </a:extLst>
              </a:tr>
              <a:tr h="845006">
                <a:tc>
                  <a:txBody>
                    <a:bodyPr/>
                    <a:lstStyle/>
                    <a:p>
                      <a:pPr algn="l" fontAlgn="b"/>
                      <a:r>
                        <a:rPr lang="en-IN" sz="1100" b="1" i="0" u="none" strike="noStrike" dirty="0">
                          <a:solidFill>
                            <a:srgbClr val="000000"/>
                          </a:solidFill>
                          <a:effectLst/>
                          <a:latin typeface="Calibri" panose="020F0502020204030204" pitchFamily="34" charset="0"/>
                        </a:rPr>
                        <a:t>Sum of no2</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0" i="0" u="none" strike="noStrike">
                          <a:solidFill>
                            <a:srgbClr val="000000"/>
                          </a:solidFill>
                          <a:effectLst/>
                          <a:latin typeface="Calibri" panose="020F0502020204030204" pitchFamily="34" charset="0"/>
                        </a:rPr>
                        <a:t>0.894317916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EEA83"/>
                    </a:solidFill>
                  </a:tcPr>
                </a:tc>
                <a:tc>
                  <a:txBody>
                    <a:bodyPr/>
                    <a:lstStyle/>
                    <a:p>
                      <a:pPr algn="r" fontAlgn="b"/>
                      <a:r>
                        <a:rPr lang="en-IN" sz="1100" b="0" i="0" u="none" strike="noStrike">
                          <a:solidFill>
                            <a:srgbClr val="000000"/>
                          </a:solidFill>
                          <a:effectLst/>
                          <a:latin typeface="Calibri" panose="020F0502020204030204" pitchFamily="34" charset="0"/>
                        </a:rPr>
                        <a:t>0.896038098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Calibri" panose="020F0502020204030204" pitchFamily="34" charset="0"/>
                        </a:rPr>
                        <a:t>0.484681096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746D"/>
                    </a:solidFill>
                  </a:tcPr>
                </a:tc>
                <a:tc>
                  <a:txBody>
                    <a:bodyPr/>
                    <a:lstStyle/>
                    <a:p>
                      <a:pPr algn="r" fontAlgn="b"/>
                      <a:r>
                        <a:rPr lang="en-IN" sz="1100" b="0" i="0" u="none" strike="noStrike">
                          <a:solidFill>
                            <a:srgbClr val="000000"/>
                          </a:solidFill>
                          <a:effectLst/>
                          <a:latin typeface="Calibri" panose="020F0502020204030204" pitchFamily="34" charset="0"/>
                        </a:rPr>
                        <a:t>0.923275719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7E082"/>
                    </a:solidFill>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829812763"/>
                  </a:ext>
                </a:extLst>
              </a:tr>
            </a:tbl>
          </a:graphicData>
        </a:graphic>
      </p:graphicFrame>
    </p:spTree>
    <p:extLst>
      <p:ext uri="{BB962C8B-B14F-4D97-AF65-F5344CB8AC3E}">
        <p14:creationId xmlns:p14="http://schemas.microsoft.com/office/powerpoint/2010/main" val="4275167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787527"/>
            <a:ext cx="10515600" cy="836971"/>
          </a:xfrm>
        </p:spPr>
        <p:txBody>
          <a:bodyPr>
            <a:noAutofit/>
          </a:bodyPr>
          <a:lstStyle/>
          <a:p>
            <a:pPr algn="ctr"/>
            <a:r>
              <a:rPr lang="en-IN" sz="3600" b="1" dirty="0">
                <a:solidFill>
                  <a:schemeClr val="accent1"/>
                </a:solidFill>
              </a:rPr>
              <a:t>Trend of Pollution over the </a:t>
            </a:r>
            <a:r>
              <a:rPr lang="en-IN" sz="3600" b="1" dirty="0" smtClean="0">
                <a:solidFill>
                  <a:schemeClr val="accent1"/>
                </a:solidFill>
              </a:rPr>
              <a:t>years</a:t>
            </a:r>
            <a:endParaRPr lang="en-IN" sz="3600" b="1" dirty="0">
              <a:solidFill>
                <a:schemeClr val="accent1"/>
              </a:solidFill>
            </a:endParaRP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79641"/>
            <a:ext cx="2821413" cy="707886"/>
          </a:xfrm>
          <a:prstGeom prst="rect">
            <a:avLst/>
          </a:prstGeom>
          <a:noFill/>
        </p:spPr>
        <p:txBody>
          <a:bodyPr wrap="none" rtlCol="0">
            <a:spAutoFit/>
          </a:bodyPr>
          <a:lstStyle/>
          <a:p>
            <a:r>
              <a:rPr lang="en-IN" sz="4000" b="1" u="sng" dirty="0">
                <a:solidFill>
                  <a:schemeClr val="accent1"/>
                </a:solidFill>
              </a:rPr>
              <a:t>OBJECTIVE </a:t>
            </a:r>
            <a:r>
              <a:rPr lang="en-IN" sz="4000" b="1" u="sng" dirty="0">
                <a:solidFill>
                  <a:schemeClr val="accent1"/>
                </a:solidFill>
              </a:rPr>
              <a:t>8</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90611" y="1676870"/>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390611" y="2458719"/>
            <a:ext cx="11127826" cy="3477875"/>
          </a:xfrm>
          <a:prstGeom prst="rect">
            <a:avLst/>
          </a:prstGeom>
          <a:noFill/>
        </p:spPr>
        <p:txBody>
          <a:bodyPr wrap="square" rtlCol="0">
            <a:spAutoFit/>
          </a:bodyPr>
          <a:lstStyle/>
          <a:p>
            <a:r>
              <a:rPr lang="en-IN" sz="2000" dirty="0"/>
              <a:t>From the above we can conclude that the conc./emission of the pollutants in the air have decreased over the period of time</a:t>
            </a:r>
          </a:p>
          <a:p>
            <a:r>
              <a:rPr lang="en-IN" sz="2000" dirty="0"/>
              <a:t>These could be the result of the various awareness programs run by </a:t>
            </a:r>
            <a:r>
              <a:rPr lang="en-IN" sz="2000" dirty="0" smtClean="0"/>
              <a:t>government </a:t>
            </a:r>
            <a:r>
              <a:rPr lang="en-IN" sz="2000" dirty="0"/>
              <a:t>and various NGOs</a:t>
            </a:r>
          </a:p>
          <a:p>
            <a:r>
              <a:rPr lang="en-IN" sz="2000" dirty="0"/>
              <a:t>But the thing to question is</a:t>
            </a:r>
          </a:p>
          <a:p>
            <a:endParaRPr lang="en-IN" sz="2000" dirty="0"/>
          </a:p>
          <a:p>
            <a:r>
              <a:rPr lang="en-IN" sz="2000" dirty="0"/>
              <a:t>Whether the level of reduction in various pollutants, that we have reached is enough?</a:t>
            </a:r>
          </a:p>
          <a:p>
            <a:r>
              <a:rPr lang="en-IN" sz="2000" dirty="0"/>
              <a:t>Do we need more awareness programs to spread awareness amongst the people about the importance of air quality in which they live?</a:t>
            </a:r>
          </a:p>
          <a:p>
            <a:r>
              <a:rPr lang="en-IN" sz="2000" dirty="0"/>
              <a:t>Do we need further restrictions over the amt. of substances that various industries emit into the air?</a:t>
            </a:r>
          </a:p>
          <a:p>
            <a:r>
              <a:rPr lang="en-IN" sz="2000" dirty="0"/>
              <a:t>One important thing to see is the rise in the emission of the pollutants after 2003, this could be the result of some changes in the policies</a:t>
            </a:r>
            <a:endParaRPr lang="en-IN" sz="2000" dirty="0"/>
          </a:p>
        </p:txBody>
      </p:sp>
    </p:spTree>
    <p:extLst>
      <p:ext uri="{BB962C8B-B14F-4D97-AF65-F5344CB8AC3E}">
        <p14:creationId xmlns:p14="http://schemas.microsoft.com/office/powerpoint/2010/main" val="3180946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77453" y="401053"/>
            <a:ext cx="1780674" cy="3850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Delhi</a:t>
            </a:r>
            <a:endParaRPr lang="en-IN" dirty="0"/>
          </a:p>
        </p:txBody>
      </p:sp>
      <p:pic>
        <p:nvPicPr>
          <p:cNvPr id="7" name="Picture 6" title="Delhi"/>
          <p:cNvPicPr>
            <a:picLocks noChangeAspect="1"/>
          </p:cNvPicPr>
          <p:nvPr/>
        </p:nvPicPr>
        <p:blipFill>
          <a:blip r:embed="rId2"/>
          <a:stretch>
            <a:fillRect/>
          </a:stretch>
        </p:blipFill>
        <p:spPr>
          <a:xfrm>
            <a:off x="137063" y="930442"/>
            <a:ext cx="7851905" cy="2871537"/>
          </a:xfrm>
          <a:prstGeom prst="rect">
            <a:avLst/>
          </a:prstGeom>
        </p:spPr>
      </p:pic>
      <p:pic>
        <p:nvPicPr>
          <p:cNvPr id="8" name="Picture 7"/>
          <p:cNvPicPr>
            <a:picLocks noChangeAspect="1"/>
          </p:cNvPicPr>
          <p:nvPr/>
        </p:nvPicPr>
        <p:blipFill>
          <a:blip r:embed="rId3"/>
          <a:stretch>
            <a:fillRect/>
          </a:stretch>
        </p:blipFill>
        <p:spPr>
          <a:xfrm>
            <a:off x="2967790" y="4090735"/>
            <a:ext cx="9063789" cy="2755631"/>
          </a:xfrm>
          <a:prstGeom prst="rect">
            <a:avLst/>
          </a:prstGeom>
        </p:spPr>
      </p:pic>
      <p:sp>
        <p:nvSpPr>
          <p:cNvPr id="9" name="Rounded Rectangle 8"/>
          <p:cNvSpPr/>
          <p:nvPr/>
        </p:nvSpPr>
        <p:spPr>
          <a:xfrm>
            <a:off x="8839200" y="3561346"/>
            <a:ext cx="1780674" cy="3850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smtClean="0"/>
              <a:t>Andra</a:t>
            </a:r>
            <a:r>
              <a:rPr lang="en-IN" dirty="0" smtClean="0"/>
              <a:t> Pradesh</a:t>
            </a:r>
            <a:endParaRPr lang="en-IN" dirty="0"/>
          </a:p>
        </p:txBody>
      </p:sp>
    </p:spTree>
    <p:extLst>
      <p:ext uri="{BB962C8B-B14F-4D97-AF65-F5344CB8AC3E}">
        <p14:creationId xmlns:p14="http://schemas.microsoft.com/office/powerpoint/2010/main" val="134141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892262"/>
            <a:ext cx="10515600" cy="711949"/>
          </a:xfrm>
        </p:spPr>
        <p:txBody>
          <a:bodyPr>
            <a:noAutofit/>
          </a:bodyPr>
          <a:lstStyle/>
          <a:p>
            <a:pPr algn="ctr">
              <a:defRPr sz="1500" b="1" i="0" u="none" strike="noStrike" kern="1200" cap="all" spc="100" normalizeH="0" baseline="0">
                <a:solidFill>
                  <a:sysClr val="window" lastClr="FFFFFF"/>
                </a:solidFill>
                <a:latin typeface="+mn-lt"/>
                <a:ea typeface="+mn-ea"/>
                <a:cs typeface="+mn-cs"/>
              </a:defRPr>
            </a:pPr>
            <a:r>
              <a:rPr lang="en-US" sz="3600" b="1" cap="all" spc="100" dirty="0" smtClean="0">
                <a:solidFill>
                  <a:schemeClr val="accent1"/>
                </a:solidFill>
              </a:rPr>
              <a:t>Average </a:t>
            </a:r>
            <a:r>
              <a:rPr lang="en-US" sz="3600" b="1" cap="all" spc="100" dirty="0">
                <a:solidFill>
                  <a:schemeClr val="accent1"/>
                </a:solidFill>
              </a:rPr>
              <a:t>Pollution caused by So2 per Sector</a:t>
            </a: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2821413" cy="707886"/>
          </a:xfrm>
          <a:prstGeom prst="rect">
            <a:avLst/>
          </a:prstGeom>
          <a:noFill/>
        </p:spPr>
        <p:txBody>
          <a:bodyPr wrap="none" rtlCol="0">
            <a:spAutoFit/>
          </a:bodyPr>
          <a:lstStyle/>
          <a:p>
            <a:r>
              <a:rPr lang="en-IN" sz="4000" b="1" u="sng" dirty="0">
                <a:solidFill>
                  <a:schemeClr val="accent1"/>
                </a:solidFill>
              </a:rPr>
              <a:t>OBJECTIVE </a:t>
            </a:r>
            <a:r>
              <a:rPr lang="en-IN" sz="4000" b="1" u="sng" dirty="0">
                <a:solidFill>
                  <a:schemeClr val="accent1"/>
                </a:solidFill>
              </a:rPr>
              <a:t>9</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74568" y="1846970"/>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461665"/>
          </a:xfrm>
          <a:prstGeom prst="rect">
            <a:avLst/>
          </a:prstGeom>
          <a:noFill/>
        </p:spPr>
        <p:txBody>
          <a:bodyPr wrap="square" rtlCol="0">
            <a:spAutoFit/>
          </a:bodyPr>
          <a:lstStyle/>
          <a:p>
            <a:r>
              <a:rPr lang="en-IN" sz="2400" dirty="0" smtClean="0"/>
              <a:t>So2 Emission is mostly high in Industrial Areas</a:t>
            </a:r>
            <a:endParaRPr lang="en-IN" sz="2400" dirty="0"/>
          </a:p>
        </p:txBody>
      </p:sp>
      <p:graphicFrame>
        <p:nvGraphicFramePr>
          <p:cNvPr id="7" name="Chart 6"/>
          <p:cNvGraphicFramePr>
            <a:graphicFrameLocks/>
          </p:cNvGraphicFramePr>
          <p:nvPr>
            <p:extLst>
              <p:ext uri="{D42A27DB-BD31-4B8C-83A1-F6EECF244321}">
                <p14:modId xmlns:p14="http://schemas.microsoft.com/office/powerpoint/2010/main" val="3195025858"/>
              </p:ext>
            </p:extLst>
          </p:nvPr>
        </p:nvGraphicFramePr>
        <p:xfrm>
          <a:off x="1411705" y="3251146"/>
          <a:ext cx="8341895" cy="31775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8468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892262"/>
            <a:ext cx="10515600" cy="711949"/>
          </a:xfrm>
        </p:spPr>
        <p:txBody>
          <a:bodyPr>
            <a:noAutofit/>
          </a:bodyPr>
          <a:lstStyle/>
          <a:p>
            <a:pPr algn="ctr">
              <a:defRPr sz="1500" b="1" i="0" u="none" strike="noStrike" kern="1200" cap="all" spc="100" normalizeH="0" baseline="0">
                <a:solidFill>
                  <a:sysClr val="window" lastClr="FFFFFF"/>
                </a:solidFill>
                <a:latin typeface="+mn-lt"/>
                <a:ea typeface="+mn-ea"/>
                <a:cs typeface="+mn-cs"/>
              </a:defRPr>
            </a:pPr>
            <a:r>
              <a:rPr lang="en-US" sz="3600" b="1" cap="all" spc="100" dirty="0" smtClean="0">
                <a:solidFill>
                  <a:schemeClr val="accent1"/>
                </a:solidFill>
              </a:rPr>
              <a:t>Average </a:t>
            </a:r>
            <a:r>
              <a:rPr lang="en-US" sz="3600" b="1" cap="all" spc="100" dirty="0">
                <a:solidFill>
                  <a:schemeClr val="accent1"/>
                </a:solidFill>
              </a:rPr>
              <a:t>Pollution caused by </a:t>
            </a:r>
            <a:r>
              <a:rPr lang="en-US" sz="3600" b="1" cap="all" spc="100" dirty="0" smtClean="0">
                <a:solidFill>
                  <a:schemeClr val="accent1"/>
                </a:solidFill>
              </a:rPr>
              <a:t>No2 </a:t>
            </a:r>
            <a:r>
              <a:rPr lang="en-US" sz="3600" b="1" cap="all" spc="100" dirty="0">
                <a:solidFill>
                  <a:schemeClr val="accent1"/>
                </a:solidFill>
              </a:rPr>
              <a:t>per Sector</a:t>
            </a: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3081100" cy="707886"/>
          </a:xfrm>
          <a:prstGeom prst="rect">
            <a:avLst/>
          </a:prstGeom>
          <a:noFill/>
        </p:spPr>
        <p:txBody>
          <a:bodyPr wrap="none" rtlCol="0">
            <a:spAutoFit/>
          </a:bodyPr>
          <a:lstStyle/>
          <a:p>
            <a:r>
              <a:rPr lang="en-IN" sz="4000" b="1" u="sng" dirty="0">
                <a:solidFill>
                  <a:schemeClr val="accent1"/>
                </a:solidFill>
              </a:rPr>
              <a:t>OBJECTIVE </a:t>
            </a:r>
            <a:r>
              <a:rPr lang="en-IN" sz="4000" b="1" u="sng" dirty="0" smtClean="0">
                <a:solidFill>
                  <a:schemeClr val="accent1"/>
                </a:solidFill>
              </a:rPr>
              <a:t>10</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74568" y="1846970"/>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461665"/>
          </a:xfrm>
          <a:prstGeom prst="rect">
            <a:avLst/>
          </a:prstGeom>
          <a:noFill/>
        </p:spPr>
        <p:txBody>
          <a:bodyPr wrap="square" rtlCol="0">
            <a:spAutoFit/>
          </a:bodyPr>
          <a:lstStyle/>
          <a:p>
            <a:r>
              <a:rPr lang="en-IN" sz="2400" dirty="0"/>
              <a:t>N</a:t>
            </a:r>
            <a:r>
              <a:rPr lang="en-IN" sz="2400" dirty="0" smtClean="0"/>
              <a:t>o2 Emission is high in all sectors be it industrial, residential, rural etc.</a:t>
            </a:r>
            <a:endParaRPr lang="en-IN" sz="2400" dirty="0"/>
          </a:p>
        </p:txBody>
      </p:sp>
      <p:graphicFrame>
        <p:nvGraphicFramePr>
          <p:cNvPr id="8" name="Chart 7"/>
          <p:cNvGraphicFramePr>
            <a:graphicFrameLocks/>
          </p:cNvGraphicFramePr>
          <p:nvPr>
            <p:extLst>
              <p:ext uri="{D42A27DB-BD31-4B8C-83A1-F6EECF244321}">
                <p14:modId xmlns:p14="http://schemas.microsoft.com/office/powerpoint/2010/main" val="3210513958"/>
              </p:ext>
            </p:extLst>
          </p:nvPr>
        </p:nvGraphicFramePr>
        <p:xfrm>
          <a:off x="1652337" y="3061809"/>
          <a:ext cx="8133347" cy="34352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8260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1007239"/>
            <a:ext cx="10515600" cy="839731"/>
          </a:xfrm>
        </p:spPr>
        <p:txBody>
          <a:bodyPr>
            <a:noAutofit/>
          </a:bodyPr>
          <a:lstStyle/>
          <a:p>
            <a:pPr algn="ctr">
              <a:defRPr sz="1500" b="1" i="0" u="none" strike="noStrike" kern="1200" cap="all" spc="100" normalizeH="0" baseline="0">
                <a:solidFill>
                  <a:sysClr val="window" lastClr="FFFFFF"/>
                </a:solidFill>
                <a:latin typeface="+mn-lt"/>
                <a:ea typeface="+mn-ea"/>
                <a:cs typeface="+mn-cs"/>
              </a:defRPr>
            </a:pPr>
            <a:r>
              <a:rPr lang="en-US" sz="3600" b="1" cap="all" spc="100" dirty="0" smtClean="0">
                <a:solidFill>
                  <a:schemeClr val="accent1"/>
                </a:solidFill>
              </a:rPr>
              <a:t>Average </a:t>
            </a:r>
            <a:r>
              <a:rPr lang="en-US" sz="3600" b="1" cap="all" spc="100" dirty="0">
                <a:solidFill>
                  <a:schemeClr val="accent1"/>
                </a:solidFill>
              </a:rPr>
              <a:t>Pollution caused by </a:t>
            </a:r>
            <a:r>
              <a:rPr lang="en-US" sz="3600" b="1" cap="all" spc="100" dirty="0" smtClean="0">
                <a:solidFill>
                  <a:schemeClr val="accent1"/>
                </a:solidFill>
              </a:rPr>
              <a:t>RSPM </a:t>
            </a:r>
            <a:r>
              <a:rPr lang="en-US" sz="3600" b="1" cap="all" spc="100" dirty="0">
                <a:solidFill>
                  <a:schemeClr val="accent1"/>
                </a:solidFill>
              </a:rPr>
              <a:t>per Sector</a:t>
            </a: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3081100" cy="707886"/>
          </a:xfrm>
          <a:prstGeom prst="rect">
            <a:avLst/>
          </a:prstGeom>
          <a:noFill/>
        </p:spPr>
        <p:txBody>
          <a:bodyPr wrap="none" rtlCol="0">
            <a:spAutoFit/>
          </a:bodyPr>
          <a:lstStyle/>
          <a:p>
            <a:r>
              <a:rPr lang="en-IN" sz="4000" b="1" u="sng" dirty="0">
                <a:solidFill>
                  <a:schemeClr val="accent1"/>
                </a:solidFill>
              </a:rPr>
              <a:t>OBJECTIVE </a:t>
            </a:r>
            <a:r>
              <a:rPr lang="en-IN" sz="4000" b="1" u="sng" dirty="0" smtClean="0">
                <a:solidFill>
                  <a:schemeClr val="accent1"/>
                </a:solidFill>
              </a:rPr>
              <a:t>11</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42484" y="1948033"/>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830997"/>
          </a:xfrm>
          <a:prstGeom prst="rect">
            <a:avLst/>
          </a:prstGeom>
          <a:noFill/>
        </p:spPr>
        <p:txBody>
          <a:bodyPr wrap="square" rtlCol="0">
            <a:spAutoFit/>
          </a:bodyPr>
          <a:lstStyle/>
          <a:p>
            <a:r>
              <a:rPr lang="en-IN" sz="2400" dirty="0" smtClean="0"/>
              <a:t>We see that emission of RSPM is slightly high in sensitive areas and is also a cause of concern.</a:t>
            </a:r>
            <a:endParaRPr lang="en-IN" sz="2400" dirty="0"/>
          </a:p>
        </p:txBody>
      </p:sp>
      <p:graphicFrame>
        <p:nvGraphicFramePr>
          <p:cNvPr id="7" name="Chart 6"/>
          <p:cNvGraphicFramePr>
            <a:graphicFrameLocks/>
          </p:cNvGraphicFramePr>
          <p:nvPr>
            <p:extLst>
              <p:ext uri="{D42A27DB-BD31-4B8C-83A1-F6EECF244321}">
                <p14:modId xmlns:p14="http://schemas.microsoft.com/office/powerpoint/2010/main" val="1455935025"/>
              </p:ext>
            </p:extLst>
          </p:nvPr>
        </p:nvGraphicFramePr>
        <p:xfrm>
          <a:off x="1443790" y="3522583"/>
          <a:ext cx="8181474" cy="31131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7128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1007239"/>
            <a:ext cx="10515600" cy="839731"/>
          </a:xfrm>
        </p:spPr>
        <p:txBody>
          <a:bodyPr>
            <a:noAutofit/>
          </a:bodyPr>
          <a:lstStyle/>
          <a:p>
            <a:pPr algn="ctr">
              <a:defRPr sz="1500" b="1" i="0" u="none" strike="noStrike" kern="1200" cap="all" spc="100" normalizeH="0" baseline="0">
                <a:solidFill>
                  <a:sysClr val="window" lastClr="FFFFFF"/>
                </a:solidFill>
                <a:latin typeface="+mn-lt"/>
                <a:ea typeface="+mn-ea"/>
                <a:cs typeface="+mn-cs"/>
              </a:defRPr>
            </a:pPr>
            <a:r>
              <a:rPr lang="en-US" sz="3600" b="1" cap="all" spc="100" dirty="0" smtClean="0">
                <a:solidFill>
                  <a:schemeClr val="accent1"/>
                </a:solidFill>
              </a:rPr>
              <a:t>Average </a:t>
            </a:r>
            <a:r>
              <a:rPr lang="en-US" sz="3600" b="1" cap="all" spc="100" dirty="0">
                <a:solidFill>
                  <a:schemeClr val="accent1"/>
                </a:solidFill>
              </a:rPr>
              <a:t>Pollution caused by </a:t>
            </a:r>
            <a:r>
              <a:rPr lang="en-US" sz="3600" b="1" cap="all" spc="100" dirty="0" smtClean="0">
                <a:solidFill>
                  <a:schemeClr val="accent1"/>
                </a:solidFill>
              </a:rPr>
              <a:t>SPM </a:t>
            </a:r>
            <a:r>
              <a:rPr lang="en-US" sz="3600" b="1" cap="all" spc="100" dirty="0">
                <a:solidFill>
                  <a:schemeClr val="accent1"/>
                </a:solidFill>
              </a:rPr>
              <a:t>per Sector</a:t>
            </a: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3081100" cy="707886"/>
          </a:xfrm>
          <a:prstGeom prst="rect">
            <a:avLst/>
          </a:prstGeom>
          <a:noFill/>
        </p:spPr>
        <p:txBody>
          <a:bodyPr wrap="none" rtlCol="0">
            <a:spAutoFit/>
          </a:bodyPr>
          <a:lstStyle/>
          <a:p>
            <a:r>
              <a:rPr lang="en-IN" sz="4000" b="1" u="sng" dirty="0">
                <a:solidFill>
                  <a:schemeClr val="accent1"/>
                </a:solidFill>
              </a:rPr>
              <a:t>OBJECTIVE </a:t>
            </a:r>
            <a:r>
              <a:rPr lang="en-IN" sz="4000" b="1" u="sng" dirty="0" smtClean="0">
                <a:solidFill>
                  <a:schemeClr val="accent1"/>
                </a:solidFill>
              </a:rPr>
              <a:t>12</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42484" y="1948033"/>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830997"/>
          </a:xfrm>
          <a:prstGeom prst="rect">
            <a:avLst/>
          </a:prstGeom>
          <a:noFill/>
        </p:spPr>
        <p:txBody>
          <a:bodyPr wrap="square" rtlCol="0">
            <a:spAutoFit/>
          </a:bodyPr>
          <a:lstStyle/>
          <a:p>
            <a:r>
              <a:rPr lang="en-IN" sz="2400" dirty="0" smtClean="0"/>
              <a:t>We see that emission of SPM is also slightly high in sensitive areas and is also a cause of concern.</a:t>
            </a:r>
            <a:endParaRPr lang="en-IN" sz="2400" dirty="0"/>
          </a:p>
        </p:txBody>
      </p:sp>
      <p:graphicFrame>
        <p:nvGraphicFramePr>
          <p:cNvPr id="8" name="Chart 7"/>
          <p:cNvGraphicFramePr>
            <a:graphicFrameLocks/>
          </p:cNvGraphicFramePr>
          <p:nvPr>
            <p:extLst>
              <p:ext uri="{D42A27DB-BD31-4B8C-83A1-F6EECF244321}">
                <p14:modId xmlns:p14="http://schemas.microsoft.com/office/powerpoint/2010/main" val="848897696"/>
              </p:ext>
            </p:extLst>
          </p:nvPr>
        </p:nvGraphicFramePr>
        <p:xfrm>
          <a:off x="342485" y="3524252"/>
          <a:ext cx="10133010" cy="30530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9020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465221" y="1007239"/>
            <a:ext cx="10681416" cy="839731"/>
          </a:xfrm>
        </p:spPr>
        <p:txBody>
          <a:bodyPr>
            <a:noAutofit/>
          </a:bodyPr>
          <a:lstStyle/>
          <a:p>
            <a:pPr algn="ctr">
              <a:defRPr sz="1500" b="1" i="0" u="none" strike="noStrike" kern="1200" cap="all" spc="100" normalizeH="0" baseline="0">
                <a:solidFill>
                  <a:sysClr val="window" lastClr="FFFFFF"/>
                </a:solidFill>
                <a:latin typeface="+mn-lt"/>
                <a:ea typeface="+mn-ea"/>
                <a:cs typeface="+mn-cs"/>
              </a:defRPr>
            </a:pPr>
            <a:r>
              <a:rPr lang="en-US" sz="3600" b="1" cap="all" spc="100" dirty="0" smtClean="0">
                <a:solidFill>
                  <a:schemeClr val="accent1"/>
                </a:solidFill>
              </a:rPr>
              <a:t>Average </a:t>
            </a:r>
            <a:r>
              <a:rPr lang="en-US" sz="3600" b="1" cap="all" spc="100" dirty="0">
                <a:solidFill>
                  <a:schemeClr val="accent1"/>
                </a:solidFill>
              </a:rPr>
              <a:t>Pollution caused by </a:t>
            </a:r>
            <a:r>
              <a:rPr lang="en-US" sz="3600" b="1" cap="all" spc="100" dirty="0" smtClean="0">
                <a:solidFill>
                  <a:schemeClr val="accent1"/>
                </a:solidFill>
              </a:rPr>
              <a:t>PM2_5 </a:t>
            </a:r>
            <a:r>
              <a:rPr lang="en-US" sz="3600" b="1" cap="all" spc="100" dirty="0">
                <a:solidFill>
                  <a:schemeClr val="accent1"/>
                </a:solidFill>
              </a:rPr>
              <a:t>per Sector</a:t>
            </a: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3081100" cy="707886"/>
          </a:xfrm>
          <a:prstGeom prst="rect">
            <a:avLst/>
          </a:prstGeom>
          <a:noFill/>
        </p:spPr>
        <p:txBody>
          <a:bodyPr wrap="none" rtlCol="0">
            <a:spAutoFit/>
          </a:bodyPr>
          <a:lstStyle/>
          <a:p>
            <a:r>
              <a:rPr lang="en-IN" sz="4000" b="1" u="sng" dirty="0">
                <a:solidFill>
                  <a:schemeClr val="accent1"/>
                </a:solidFill>
              </a:rPr>
              <a:t>OBJECTIVE </a:t>
            </a:r>
            <a:r>
              <a:rPr lang="en-IN" sz="4000" b="1" u="sng" dirty="0" smtClean="0">
                <a:solidFill>
                  <a:schemeClr val="accent1"/>
                </a:solidFill>
              </a:rPr>
              <a:t>13</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42484" y="1948033"/>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830997"/>
          </a:xfrm>
          <a:prstGeom prst="rect">
            <a:avLst/>
          </a:prstGeom>
          <a:noFill/>
        </p:spPr>
        <p:txBody>
          <a:bodyPr wrap="square" rtlCol="0">
            <a:spAutoFit/>
          </a:bodyPr>
          <a:lstStyle/>
          <a:p>
            <a:r>
              <a:rPr lang="en-IN" sz="2400" dirty="0" smtClean="0"/>
              <a:t>We see that emission of PM2_5 is not significant enough and is quite even in most sector.</a:t>
            </a:r>
            <a:endParaRPr lang="en-IN" sz="2400" dirty="0"/>
          </a:p>
        </p:txBody>
      </p:sp>
      <p:graphicFrame>
        <p:nvGraphicFramePr>
          <p:cNvPr id="7" name="Chart 6"/>
          <p:cNvGraphicFramePr>
            <a:graphicFrameLocks/>
          </p:cNvGraphicFramePr>
          <p:nvPr>
            <p:extLst>
              <p:ext uri="{D42A27DB-BD31-4B8C-83A1-F6EECF244321}">
                <p14:modId xmlns:p14="http://schemas.microsoft.com/office/powerpoint/2010/main" val="135916188"/>
              </p:ext>
            </p:extLst>
          </p:nvPr>
        </p:nvGraphicFramePr>
        <p:xfrm>
          <a:off x="1058779" y="3524252"/>
          <a:ext cx="8871284" cy="3020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4067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FA743F-89E4-412A-8E82-0FC4430223F0}"/>
              </a:ext>
            </a:extLst>
          </p:cNvPr>
          <p:cNvSpPr/>
          <p:nvPr/>
        </p:nvSpPr>
        <p:spPr>
          <a:xfrm>
            <a:off x="1481366" y="1960170"/>
            <a:ext cx="8990730" cy="2215991"/>
          </a:xfrm>
          <a:prstGeom prst="rect">
            <a:avLst/>
          </a:prstGeom>
          <a:noFill/>
        </p:spPr>
        <p:txBody>
          <a:bodyPr wrap="none" lIns="91440" tIns="45720" rIns="91440" bIns="45720">
            <a:spAutoFit/>
          </a:bodyPr>
          <a:lstStyle/>
          <a:p>
            <a:pPr algn="ctr"/>
            <a:r>
              <a:rPr lang="en-US" sz="13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36374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5D8C-4D4B-401D-9B92-3C54AA43FE2E}"/>
              </a:ext>
            </a:extLst>
          </p:cNvPr>
          <p:cNvSpPr>
            <a:spLocks noGrp="1"/>
          </p:cNvSpPr>
          <p:nvPr>
            <p:ph type="title"/>
          </p:nvPr>
        </p:nvSpPr>
        <p:spPr>
          <a:xfrm>
            <a:off x="726077" y="128524"/>
            <a:ext cx="10515600" cy="954025"/>
          </a:xfrm>
        </p:spPr>
        <p:txBody>
          <a:bodyPr>
            <a:normAutofit/>
          </a:bodyPr>
          <a:lstStyle/>
          <a:p>
            <a:pPr algn="ctr"/>
            <a:r>
              <a:rPr lang="en-IN" b="1" u="sng" dirty="0" smtClean="0">
                <a:solidFill>
                  <a:schemeClr val="accent1"/>
                </a:solidFill>
              </a:rPr>
              <a:t>Project Objective and Description</a:t>
            </a:r>
            <a:endParaRPr lang="en-IN" b="1" u="sng" dirty="0">
              <a:solidFill>
                <a:schemeClr val="accent1"/>
              </a:solidFill>
            </a:endParaRPr>
          </a:p>
        </p:txBody>
      </p:sp>
      <p:sp>
        <p:nvSpPr>
          <p:cNvPr id="4" name="TextBox 3">
            <a:extLst>
              <a:ext uri="{FF2B5EF4-FFF2-40B4-BE49-F238E27FC236}">
                <a16:creationId xmlns:a16="http://schemas.microsoft.com/office/drawing/2014/main" id="{C1B3CE80-C858-4CC6-B342-C469C708A5F6}"/>
              </a:ext>
            </a:extLst>
          </p:cNvPr>
          <p:cNvSpPr txBox="1"/>
          <p:nvPr/>
        </p:nvSpPr>
        <p:spPr>
          <a:xfrm>
            <a:off x="1851662" y="1082549"/>
            <a:ext cx="8036303" cy="1754326"/>
          </a:xfrm>
          <a:prstGeom prst="rect">
            <a:avLst/>
          </a:prstGeom>
          <a:noFill/>
        </p:spPr>
        <p:txBody>
          <a:bodyPr wrap="none" rtlCol="0">
            <a:spAutoFit/>
          </a:bodyPr>
          <a:lstStyle/>
          <a:p>
            <a:pPr algn="ctr"/>
            <a:r>
              <a:rPr lang="en-IN" sz="3600" b="1" dirty="0" smtClean="0">
                <a:solidFill>
                  <a:schemeClr val="accent6">
                    <a:lumMod val="75000"/>
                  </a:schemeClr>
                </a:solidFill>
              </a:rPr>
              <a:t>Analysis On Air Pollution In India Dataset</a:t>
            </a:r>
            <a:endParaRPr lang="en-IN" sz="3600" b="1" dirty="0">
              <a:solidFill>
                <a:schemeClr val="accent6">
                  <a:lumMod val="75000"/>
                </a:schemeClr>
              </a:solidFill>
            </a:endParaRPr>
          </a:p>
          <a:p>
            <a:pPr algn="ctr"/>
            <a:r>
              <a:rPr lang="en-IN" sz="3600" b="1" dirty="0" smtClean="0">
                <a:solidFill>
                  <a:schemeClr val="accent6">
                    <a:lumMod val="75000"/>
                  </a:schemeClr>
                </a:solidFill>
              </a:rPr>
              <a:t>On Chosen</a:t>
            </a:r>
            <a:endParaRPr lang="en-IN" sz="3600" b="1" dirty="0">
              <a:solidFill>
                <a:schemeClr val="accent6">
                  <a:lumMod val="75000"/>
                </a:schemeClr>
              </a:solidFill>
            </a:endParaRPr>
          </a:p>
          <a:p>
            <a:pPr algn="ctr"/>
            <a:r>
              <a:rPr lang="en-IN" sz="3600" b="1" dirty="0">
                <a:solidFill>
                  <a:schemeClr val="accent1"/>
                </a:solidFill>
              </a:rPr>
              <a:t>OBJECTIVES</a:t>
            </a:r>
          </a:p>
        </p:txBody>
      </p:sp>
      <p:sp>
        <p:nvSpPr>
          <p:cNvPr id="3" name="Rectangle 2"/>
          <p:cNvSpPr/>
          <p:nvPr/>
        </p:nvSpPr>
        <p:spPr>
          <a:xfrm>
            <a:off x="517358" y="3232164"/>
            <a:ext cx="10291354" cy="2769989"/>
          </a:xfrm>
          <a:prstGeom prst="rect">
            <a:avLst/>
          </a:prstGeom>
        </p:spPr>
        <p:txBody>
          <a:bodyPr wrap="square">
            <a:spAutoFit/>
          </a:bodyPr>
          <a:lstStyle/>
          <a:p>
            <a:r>
              <a:rPr lang="en-IN" sz="2400" b="1" dirty="0" smtClean="0">
                <a:solidFill>
                  <a:schemeClr val="accent1"/>
                </a:solidFill>
                <a:latin typeface="Helvetica Neue"/>
              </a:rPr>
              <a:t>Link to Google </a:t>
            </a:r>
            <a:r>
              <a:rPr lang="en-IN" sz="2400" b="1" dirty="0">
                <a:solidFill>
                  <a:schemeClr val="accent1"/>
                </a:solidFill>
                <a:latin typeface="Helvetica Neue"/>
              </a:rPr>
              <a:t>Drive </a:t>
            </a:r>
            <a:r>
              <a:rPr lang="en-IN" sz="2400" b="1" dirty="0" smtClean="0">
                <a:solidFill>
                  <a:schemeClr val="accent1"/>
                </a:solidFill>
                <a:latin typeface="Helvetica Neue"/>
              </a:rPr>
              <a:t>– </a:t>
            </a:r>
            <a:endParaRPr lang="en-IN" sz="2400" b="1" dirty="0">
              <a:solidFill>
                <a:schemeClr val="accent1"/>
              </a:solidFill>
              <a:latin typeface="Helvetica Neue"/>
            </a:endParaRPr>
          </a:p>
          <a:p>
            <a:r>
              <a:rPr lang="en-IN" b="1" dirty="0" smtClean="0">
                <a:solidFill>
                  <a:schemeClr val="accent1"/>
                </a:solidFill>
                <a:latin typeface="Helvetica Neue"/>
                <a:hlinkClick r:id="rId2"/>
              </a:rPr>
              <a:t>https</a:t>
            </a:r>
            <a:r>
              <a:rPr lang="en-IN" b="1" dirty="0">
                <a:solidFill>
                  <a:schemeClr val="accent1"/>
                </a:solidFill>
                <a:latin typeface="Helvetica Neue"/>
                <a:hlinkClick r:id="rId2"/>
              </a:rPr>
              <a:t>://</a:t>
            </a:r>
            <a:r>
              <a:rPr lang="en-IN" b="1" dirty="0" smtClean="0">
                <a:solidFill>
                  <a:schemeClr val="accent1"/>
                </a:solidFill>
                <a:latin typeface="Helvetica Neue"/>
                <a:hlinkClick r:id="rId2"/>
              </a:rPr>
              <a:t>drive.google.com/open?id=1EAR0af_1_KgN0FAJkZaQh89sk6tJ84AI</a:t>
            </a:r>
            <a:endParaRPr lang="en-IN" b="1" dirty="0" smtClean="0">
              <a:solidFill>
                <a:schemeClr val="accent1"/>
              </a:solidFill>
              <a:latin typeface="Helvetica Neue"/>
            </a:endParaRPr>
          </a:p>
          <a:p>
            <a:endParaRPr lang="en-IN" b="1" dirty="0">
              <a:solidFill>
                <a:schemeClr val="accent1"/>
              </a:solidFill>
              <a:latin typeface="Helvetica Neue"/>
            </a:endParaRPr>
          </a:p>
          <a:p>
            <a:r>
              <a:rPr lang="en-IN" sz="2400" b="1" dirty="0" smtClean="0">
                <a:solidFill>
                  <a:schemeClr val="accent1"/>
                </a:solidFill>
                <a:latin typeface="Helvetica Neue"/>
              </a:rPr>
              <a:t>Air </a:t>
            </a:r>
            <a:r>
              <a:rPr lang="en-IN" sz="2400" b="1" dirty="0">
                <a:solidFill>
                  <a:schemeClr val="accent1"/>
                </a:solidFill>
                <a:latin typeface="Helvetica Neue"/>
              </a:rPr>
              <a:t>pollution </a:t>
            </a:r>
            <a:r>
              <a:rPr lang="en-IN" b="1" dirty="0">
                <a:solidFill>
                  <a:schemeClr val="accent6">
                    <a:lumMod val="75000"/>
                  </a:schemeClr>
                </a:solidFill>
                <a:latin typeface="Helvetica Neue"/>
              </a:rPr>
              <a:t>occurs when harmful or excessive qualities of substances including gases, particles, and biological molecules are introduced into the Earth's atmosphere. Air pollution in India is a serious issue, ranking higher than smoking, high blood pressure, child and maternal malnutrition, and risk factors for diabetes. At least 140 million people breathe air 10 times or more over the WHO safe limit and 13 of the world's 20 cities with the highest annual levels of air pollution are in India.</a:t>
            </a:r>
            <a:endParaRPr lang="en-IN" dirty="0">
              <a:solidFill>
                <a:schemeClr val="accent6">
                  <a:lumMod val="75000"/>
                </a:schemeClr>
              </a:solidFill>
            </a:endParaRPr>
          </a:p>
        </p:txBody>
      </p:sp>
    </p:spTree>
    <p:extLst>
      <p:ext uri="{BB962C8B-B14F-4D97-AF65-F5344CB8AC3E}">
        <p14:creationId xmlns:p14="http://schemas.microsoft.com/office/powerpoint/2010/main" val="229784622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511"/>
          </a:xfrm>
        </p:spPr>
        <p:txBody>
          <a:bodyPr/>
          <a:lstStyle/>
          <a:p>
            <a:pPr algn="ctr"/>
            <a:r>
              <a:rPr lang="en-IN" b="1" dirty="0" err="1" smtClean="0">
                <a:solidFill>
                  <a:schemeClr val="accent1"/>
                </a:solidFill>
                <a:effectLst>
                  <a:outerShdw blurRad="38100" dist="38100" dir="2700000" algn="tl">
                    <a:srgbClr val="000000">
                      <a:alpha val="43137"/>
                    </a:srgbClr>
                  </a:outerShdw>
                </a:effectLst>
              </a:rPr>
              <a:t>DataSet</a:t>
            </a:r>
            <a:endParaRPr lang="en-IN" b="1" dirty="0">
              <a:solidFill>
                <a:schemeClr val="accent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stretch>
            <a:fillRect/>
          </a:stretch>
        </p:blipFill>
        <p:spPr>
          <a:xfrm>
            <a:off x="838200" y="1541417"/>
            <a:ext cx="10515599" cy="4265825"/>
          </a:xfrm>
          <a:prstGeom prst="rect">
            <a:avLst/>
          </a:prstGeom>
        </p:spPr>
      </p:pic>
    </p:spTree>
    <p:extLst>
      <p:ext uri="{BB962C8B-B14F-4D97-AF65-F5344CB8AC3E}">
        <p14:creationId xmlns:p14="http://schemas.microsoft.com/office/powerpoint/2010/main" val="202196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89AF92-AE25-4366-9950-54EA4A5ADCC0}"/>
              </a:ext>
            </a:extLst>
          </p:cNvPr>
          <p:cNvSpPr/>
          <p:nvPr/>
        </p:nvSpPr>
        <p:spPr>
          <a:xfrm>
            <a:off x="636815" y="827309"/>
            <a:ext cx="10918374" cy="830997"/>
          </a:xfrm>
          <a:prstGeom prst="rect">
            <a:avLst/>
          </a:prstGeom>
          <a:noFill/>
        </p:spPr>
        <p:txBody>
          <a:bodyPr wrap="none" lIns="91440" tIns="45720" rIns="91440" bIns="45720">
            <a:spAutoFit/>
          </a:bodyPr>
          <a:lstStyle/>
          <a:p>
            <a:pPr algn="ctr"/>
            <a:r>
              <a:rPr lang="en-US" sz="4800" b="1" u="sng" dirty="0">
                <a:ln w="0"/>
                <a:solidFill>
                  <a:schemeClr val="accent1"/>
                </a:solidFill>
                <a:effectLst>
                  <a:reflection blurRad="6350" stA="53000" endA="300" endPos="35500" dir="5400000" sy="-90000" algn="bl" rotWithShape="0"/>
                </a:effectLst>
              </a:rPr>
              <a:t>State-Wise </a:t>
            </a:r>
            <a:r>
              <a:rPr lang="en-US" sz="4800" b="1" u="sng" dirty="0" smtClean="0">
                <a:ln w="0"/>
                <a:solidFill>
                  <a:schemeClr val="accent1"/>
                </a:solidFill>
                <a:effectLst>
                  <a:reflection blurRad="6350" stA="53000" endA="300" endPos="35500" dir="5400000" sy="-90000" algn="bl" rotWithShape="0"/>
                </a:effectLst>
              </a:rPr>
              <a:t>Average Emission of Pollutants</a:t>
            </a:r>
            <a:endParaRPr lang="en-US" sz="4800" b="1" u="sng" cap="none" spc="0" dirty="0">
              <a:ln w="0"/>
              <a:solidFill>
                <a:schemeClr val="accent1"/>
              </a:solidFill>
              <a:effectLst>
                <a:reflection blurRad="6350" stA="53000" endA="300" endPos="35500" dir="5400000" sy="-90000" algn="bl" rotWithShape="0"/>
              </a:effectLst>
            </a:endParaRPr>
          </a:p>
        </p:txBody>
      </p:sp>
      <p:graphicFrame>
        <p:nvGraphicFramePr>
          <p:cNvPr id="7" name="Chart 6"/>
          <p:cNvGraphicFramePr>
            <a:graphicFrameLocks/>
          </p:cNvGraphicFramePr>
          <p:nvPr>
            <p:extLst>
              <p:ext uri="{D42A27DB-BD31-4B8C-83A1-F6EECF244321}">
                <p14:modId xmlns:p14="http://schemas.microsoft.com/office/powerpoint/2010/main" val="2713065872"/>
              </p:ext>
            </p:extLst>
          </p:nvPr>
        </p:nvGraphicFramePr>
        <p:xfrm>
          <a:off x="1041764" y="2666637"/>
          <a:ext cx="4857751" cy="339727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ECDE683-2F0F-4042-8A79-FB07CF55EF41}"/>
              </a:ext>
            </a:extLst>
          </p:cNvPr>
          <p:cNvSpPr txBox="1"/>
          <p:nvPr/>
        </p:nvSpPr>
        <p:spPr>
          <a:xfrm>
            <a:off x="4488808" y="119423"/>
            <a:ext cx="2821413" cy="707886"/>
          </a:xfrm>
          <a:prstGeom prst="rect">
            <a:avLst/>
          </a:prstGeom>
          <a:noFill/>
        </p:spPr>
        <p:txBody>
          <a:bodyPr wrap="none" rtlCol="0">
            <a:spAutoFit/>
          </a:bodyPr>
          <a:lstStyle/>
          <a:p>
            <a:r>
              <a:rPr lang="en-IN" sz="4000" b="1" u="sng" dirty="0">
                <a:solidFill>
                  <a:schemeClr val="accent1"/>
                </a:solidFill>
              </a:rPr>
              <a:t>OBJECTIVE 1</a:t>
            </a:r>
          </a:p>
        </p:txBody>
      </p:sp>
      <p:pic>
        <p:nvPicPr>
          <p:cNvPr id="2" name="Picture 1"/>
          <p:cNvPicPr>
            <a:picLocks noChangeAspect="1"/>
          </p:cNvPicPr>
          <p:nvPr/>
        </p:nvPicPr>
        <p:blipFill>
          <a:blip r:embed="rId4"/>
          <a:stretch>
            <a:fillRect/>
          </a:stretch>
        </p:blipFill>
        <p:spPr>
          <a:xfrm>
            <a:off x="6438770" y="2666637"/>
            <a:ext cx="4865030" cy="3397278"/>
          </a:xfrm>
          <a:prstGeom prst="rect">
            <a:avLst/>
          </a:prstGeom>
        </p:spPr>
      </p:pic>
    </p:spTree>
    <p:extLst>
      <p:ext uri="{BB962C8B-B14F-4D97-AF65-F5344CB8AC3E}">
        <p14:creationId xmlns:p14="http://schemas.microsoft.com/office/powerpoint/2010/main" val="72494978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0378" y="316359"/>
            <a:ext cx="4871126" cy="3384883"/>
          </a:xfrm>
          <a:prstGeom prst="rect">
            <a:avLst/>
          </a:prstGeom>
        </p:spPr>
      </p:pic>
      <p:pic>
        <p:nvPicPr>
          <p:cNvPr id="3" name="Picture 2"/>
          <p:cNvPicPr>
            <a:picLocks noChangeAspect="1"/>
          </p:cNvPicPr>
          <p:nvPr/>
        </p:nvPicPr>
        <p:blipFill>
          <a:blip r:embed="rId3"/>
          <a:stretch>
            <a:fillRect/>
          </a:stretch>
        </p:blipFill>
        <p:spPr>
          <a:xfrm>
            <a:off x="6160411" y="316358"/>
            <a:ext cx="4871126" cy="3384883"/>
          </a:xfrm>
          <a:prstGeom prst="rect">
            <a:avLst/>
          </a:prstGeom>
        </p:spPr>
      </p:pic>
      <p:pic>
        <p:nvPicPr>
          <p:cNvPr id="4" name="Picture 3"/>
          <p:cNvPicPr>
            <a:picLocks noChangeAspect="1"/>
          </p:cNvPicPr>
          <p:nvPr/>
        </p:nvPicPr>
        <p:blipFill>
          <a:blip r:embed="rId4"/>
          <a:stretch>
            <a:fillRect/>
          </a:stretch>
        </p:blipFill>
        <p:spPr>
          <a:xfrm>
            <a:off x="500378" y="3954451"/>
            <a:ext cx="5012916" cy="2755631"/>
          </a:xfrm>
          <a:prstGeom prst="rect">
            <a:avLst/>
          </a:prstGeom>
        </p:spPr>
      </p:pic>
      <p:pic>
        <p:nvPicPr>
          <p:cNvPr id="5" name="Picture 4"/>
          <p:cNvPicPr>
            <a:picLocks noChangeAspect="1"/>
          </p:cNvPicPr>
          <p:nvPr/>
        </p:nvPicPr>
        <p:blipFill>
          <a:blip r:embed="rId5"/>
          <a:stretch>
            <a:fillRect/>
          </a:stretch>
        </p:blipFill>
        <p:spPr>
          <a:xfrm>
            <a:off x="5798519" y="3954450"/>
            <a:ext cx="5233018" cy="2755631"/>
          </a:xfrm>
          <a:prstGeom prst="rect">
            <a:avLst/>
          </a:prstGeom>
        </p:spPr>
      </p:pic>
    </p:spTree>
    <p:extLst>
      <p:ext uri="{BB962C8B-B14F-4D97-AF65-F5344CB8AC3E}">
        <p14:creationId xmlns:p14="http://schemas.microsoft.com/office/powerpoint/2010/main" val="201987965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892262"/>
            <a:ext cx="10515600" cy="836971"/>
          </a:xfrm>
        </p:spPr>
        <p:txBody>
          <a:bodyPr>
            <a:noAutofit/>
          </a:bodyPr>
          <a:lstStyle/>
          <a:p>
            <a:pPr algn="ctr"/>
            <a:r>
              <a:rPr lang="en-US" sz="3600" b="1" dirty="0">
                <a:solidFill>
                  <a:schemeClr val="accent1"/>
                </a:solidFill>
              </a:rPr>
              <a:t>Top 10 States with </a:t>
            </a:r>
            <a:r>
              <a:rPr lang="en-US" sz="3600" b="1" dirty="0" smtClean="0">
                <a:solidFill>
                  <a:schemeClr val="accent1"/>
                </a:solidFill>
              </a:rPr>
              <a:t>highest </a:t>
            </a:r>
            <a:r>
              <a:rPr lang="en-US" sz="3600" b="1" dirty="0">
                <a:solidFill>
                  <a:schemeClr val="accent1"/>
                </a:solidFill>
              </a:rPr>
              <a:t>Average So2 </a:t>
            </a:r>
            <a:r>
              <a:rPr lang="en-US" sz="3600" b="1" dirty="0" smtClean="0">
                <a:solidFill>
                  <a:schemeClr val="accent1"/>
                </a:solidFill>
              </a:rPr>
              <a:t>Emission</a:t>
            </a:r>
            <a:endParaRPr lang="en-IN" sz="3600" b="1" dirty="0">
              <a:solidFill>
                <a:schemeClr val="accent1"/>
              </a:solidFill>
            </a:endParaRP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2821413" cy="707886"/>
          </a:xfrm>
          <a:prstGeom prst="rect">
            <a:avLst/>
          </a:prstGeom>
          <a:noFill/>
        </p:spPr>
        <p:txBody>
          <a:bodyPr wrap="none" rtlCol="0">
            <a:spAutoFit/>
          </a:bodyPr>
          <a:lstStyle/>
          <a:p>
            <a:r>
              <a:rPr lang="en-IN" sz="4000" b="1" u="sng" dirty="0">
                <a:solidFill>
                  <a:schemeClr val="accent1"/>
                </a:solidFill>
              </a:rPr>
              <a:t>OBJECTIVE </a:t>
            </a:r>
            <a:r>
              <a:rPr lang="en-IN" sz="4000" b="1" u="sng" dirty="0" smtClean="0">
                <a:solidFill>
                  <a:schemeClr val="accent1"/>
                </a:solidFill>
              </a:rPr>
              <a:t>2</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74568" y="1846970"/>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1200329"/>
          </a:xfrm>
          <a:prstGeom prst="rect">
            <a:avLst/>
          </a:prstGeom>
          <a:noFill/>
        </p:spPr>
        <p:txBody>
          <a:bodyPr wrap="square" rtlCol="0">
            <a:spAutoFit/>
          </a:bodyPr>
          <a:lstStyle/>
          <a:p>
            <a:r>
              <a:rPr lang="en-IN" sz="2400" dirty="0"/>
              <a:t>States like </a:t>
            </a:r>
            <a:r>
              <a:rPr lang="en-IN" sz="2400" dirty="0" smtClean="0"/>
              <a:t>Bihar, </a:t>
            </a:r>
            <a:r>
              <a:rPr lang="en-IN" sz="2400" dirty="0" err="1" smtClean="0"/>
              <a:t>Chatisgarh</a:t>
            </a:r>
            <a:r>
              <a:rPr lang="en-IN" sz="2400" dirty="0" smtClean="0"/>
              <a:t>, Gujrat, Haryana, </a:t>
            </a:r>
            <a:r>
              <a:rPr lang="en-IN" sz="2400" dirty="0" err="1" smtClean="0"/>
              <a:t>Maharastra</a:t>
            </a:r>
            <a:r>
              <a:rPr lang="en-IN" sz="2400" dirty="0" smtClean="0"/>
              <a:t>, Sikkim, Uttar Pradesh, </a:t>
            </a:r>
            <a:r>
              <a:rPr lang="en-IN" sz="2400" dirty="0" err="1" smtClean="0"/>
              <a:t>Uttarakhand</a:t>
            </a:r>
            <a:r>
              <a:rPr lang="en-IN" sz="2400" dirty="0" smtClean="0"/>
              <a:t> and West Bengal are amongst the highest emitters of So2</a:t>
            </a:r>
            <a:endParaRPr lang="en-IN" sz="2400" dirty="0"/>
          </a:p>
        </p:txBody>
      </p:sp>
      <p:graphicFrame>
        <p:nvGraphicFramePr>
          <p:cNvPr id="13" name="Chart 12"/>
          <p:cNvGraphicFramePr>
            <a:graphicFrameLocks/>
          </p:cNvGraphicFramePr>
          <p:nvPr>
            <p:extLst>
              <p:ext uri="{D42A27DB-BD31-4B8C-83A1-F6EECF244321}">
                <p14:modId xmlns:p14="http://schemas.microsoft.com/office/powerpoint/2010/main" val="2677160180"/>
              </p:ext>
            </p:extLst>
          </p:nvPr>
        </p:nvGraphicFramePr>
        <p:xfrm>
          <a:off x="1761565" y="3685496"/>
          <a:ext cx="7637929" cy="28581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7874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892262"/>
            <a:ext cx="10515600" cy="836971"/>
          </a:xfrm>
        </p:spPr>
        <p:txBody>
          <a:bodyPr>
            <a:noAutofit/>
          </a:bodyPr>
          <a:lstStyle/>
          <a:p>
            <a:pPr algn="ctr"/>
            <a:r>
              <a:rPr lang="en-US" sz="3600" b="1" dirty="0">
                <a:solidFill>
                  <a:schemeClr val="accent1"/>
                </a:solidFill>
              </a:rPr>
              <a:t>Top 10 States with </a:t>
            </a:r>
            <a:r>
              <a:rPr lang="en-US" sz="3600" b="1" dirty="0" smtClean="0">
                <a:solidFill>
                  <a:schemeClr val="accent1"/>
                </a:solidFill>
              </a:rPr>
              <a:t>highest </a:t>
            </a:r>
            <a:r>
              <a:rPr lang="en-US" sz="3600" b="1" dirty="0">
                <a:solidFill>
                  <a:schemeClr val="accent1"/>
                </a:solidFill>
              </a:rPr>
              <a:t>Average </a:t>
            </a:r>
            <a:r>
              <a:rPr lang="en-US" sz="3600" b="1" dirty="0" smtClean="0">
                <a:solidFill>
                  <a:schemeClr val="accent1"/>
                </a:solidFill>
              </a:rPr>
              <a:t>No2 Emission</a:t>
            </a:r>
            <a:endParaRPr lang="en-IN" sz="3600" b="1" dirty="0">
              <a:solidFill>
                <a:schemeClr val="accent1"/>
              </a:solidFill>
            </a:endParaRP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2821413" cy="707886"/>
          </a:xfrm>
          <a:prstGeom prst="rect">
            <a:avLst/>
          </a:prstGeom>
          <a:noFill/>
        </p:spPr>
        <p:txBody>
          <a:bodyPr wrap="none" rtlCol="0">
            <a:spAutoFit/>
          </a:bodyPr>
          <a:lstStyle/>
          <a:p>
            <a:r>
              <a:rPr lang="en-IN" sz="4000" b="1" u="sng" dirty="0">
                <a:solidFill>
                  <a:schemeClr val="accent1"/>
                </a:solidFill>
              </a:rPr>
              <a:t>OBJECTIVE </a:t>
            </a:r>
            <a:r>
              <a:rPr lang="en-IN" sz="4000" b="1" u="sng" dirty="0">
                <a:solidFill>
                  <a:schemeClr val="accent1"/>
                </a:solidFill>
              </a:rPr>
              <a:t>3</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74568" y="1846970"/>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1200329"/>
          </a:xfrm>
          <a:prstGeom prst="rect">
            <a:avLst/>
          </a:prstGeom>
          <a:noFill/>
        </p:spPr>
        <p:txBody>
          <a:bodyPr wrap="square" rtlCol="0">
            <a:spAutoFit/>
          </a:bodyPr>
          <a:lstStyle/>
          <a:p>
            <a:r>
              <a:rPr lang="en-IN" sz="2400" dirty="0"/>
              <a:t>States like </a:t>
            </a:r>
            <a:r>
              <a:rPr lang="en-IN" sz="2400" dirty="0" smtClean="0"/>
              <a:t>Bihar, Delhi, Jharkhand, Punjab, </a:t>
            </a:r>
            <a:r>
              <a:rPr lang="en-IN" sz="2400" dirty="0" err="1" smtClean="0"/>
              <a:t>Maharastra</a:t>
            </a:r>
            <a:r>
              <a:rPr lang="en-IN" sz="2400" dirty="0" smtClean="0"/>
              <a:t>, Sikkim, Uttar Pradesh, </a:t>
            </a:r>
            <a:r>
              <a:rPr lang="en-IN" sz="2400" dirty="0" err="1" smtClean="0"/>
              <a:t>Uttarakhand</a:t>
            </a:r>
            <a:r>
              <a:rPr lang="en-IN" sz="2400" dirty="0" smtClean="0"/>
              <a:t> and West Bengal and </a:t>
            </a:r>
            <a:r>
              <a:rPr lang="en-IN" sz="2400" dirty="0" err="1" smtClean="0"/>
              <a:t>Rajasthanare</a:t>
            </a:r>
            <a:r>
              <a:rPr lang="en-IN" sz="2400" dirty="0" smtClean="0"/>
              <a:t> amongst the highest emitters of No2</a:t>
            </a:r>
            <a:endParaRPr lang="en-IN" sz="2400" dirty="0"/>
          </a:p>
        </p:txBody>
      </p:sp>
      <p:graphicFrame>
        <p:nvGraphicFramePr>
          <p:cNvPr id="7" name="Chart 6"/>
          <p:cNvGraphicFramePr>
            <a:graphicFrameLocks/>
          </p:cNvGraphicFramePr>
          <p:nvPr>
            <p:extLst>
              <p:ext uri="{D42A27DB-BD31-4B8C-83A1-F6EECF244321}">
                <p14:modId xmlns:p14="http://schemas.microsoft.com/office/powerpoint/2010/main" val="4176210861"/>
              </p:ext>
            </p:extLst>
          </p:nvPr>
        </p:nvGraphicFramePr>
        <p:xfrm>
          <a:off x="1748589" y="3800473"/>
          <a:ext cx="8325853"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5011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892262"/>
            <a:ext cx="10515600" cy="836971"/>
          </a:xfrm>
        </p:spPr>
        <p:txBody>
          <a:bodyPr>
            <a:noAutofit/>
          </a:bodyPr>
          <a:lstStyle/>
          <a:p>
            <a:pPr algn="ctr"/>
            <a:r>
              <a:rPr lang="en-US" sz="3600" b="1" dirty="0">
                <a:solidFill>
                  <a:schemeClr val="accent1"/>
                </a:solidFill>
              </a:rPr>
              <a:t>Top 10 States with </a:t>
            </a:r>
            <a:r>
              <a:rPr lang="en-US" sz="3600" b="1" dirty="0" smtClean="0">
                <a:solidFill>
                  <a:schemeClr val="accent1"/>
                </a:solidFill>
              </a:rPr>
              <a:t>highest </a:t>
            </a:r>
            <a:r>
              <a:rPr lang="en-US" sz="3600" b="1" dirty="0">
                <a:solidFill>
                  <a:schemeClr val="accent1"/>
                </a:solidFill>
              </a:rPr>
              <a:t>Average </a:t>
            </a:r>
            <a:r>
              <a:rPr lang="en-US" sz="3600" b="1" dirty="0" smtClean="0">
                <a:solidFill>
                  <a:schemeClr val="accent1"/>
                </a:solidFill>
              </a:rPr>
              <a:t>RSPM Emission</a:t>
            </a:r>
            <a:endParaRPr lang="en-IN" sz="3600" b="1" dirty="0">
              <a:solidFill>
                <a:schemeClr val="accent1"/>
              </a:solidFill>
            </a:endParaRP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2821413" cy="707886"/>
          </a:xfrm>
          <a:prstGeom prst="rect">
            <a:avLst/>
          </a:prstGeom>
          <a:noFill/>
        </p:spPr>
        <p:txBody>
          <a:bodyPr wrap="none" rtlCol="0">
            <a:spAutoFit/>
          </a:bodyPr>
          <a:lstStyle/>
          <a:p>
            <a:r>
              <a:rPr lang="en-IN" sz="4000" b="1" u="sng" dirty="0">
                <a:solidFill>
                  <a:schemeClr val="accent1"/>
                </a:solidFill>
              </a:rPr>
              <a:t>OBJECTIVE </a:t>
            </a:r>
            <a:r>
              <a:rPr lang="en-IN" sz="4000" b="1" u="sng" dirty="0" smtClean="0">
                <a:solidFill>
                  <a:schemeClr val="accent1"/>
                </a:solidFill>
              </a:rPr>
              <a:t>4</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74568" y="1846970"/>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1200329"/>
          </a:xfrm>
          <a:prstGeom prst="rect">
            <a:avLst/>
          </a:prstGeom>
          <a:noFill/>
        </p:spPr>
        <p:txBody>
          <a:bodyPr wrap="square" rtlCol="0">
            <a:spAutoFit/>
          </a:bodyPr>
          <a:lstStyle/>
          <a:p>
            <a:r>
              <a:rPr lang="en-IN" sz="2400" dirty="0" smtClean="0"/>
              <a:t>States like </a:t>
            </a:r>
            <a:r>
              <a:rPr lang="en-IN" sz="2400" dirty="0" err="1" smtClean="0"/>
              <a:t>Chatisgarh</a:t>
            </a:r>
            <a:r>
              <a:rPr lang="en-IN" sz="2400" dirty="0" smtClean="0"/>
              <a:t>, Delhi, Jharkhand, Haryana,  Punjab, MP, J&amp;K, Uttar Pradesh, </a:t>
            </a:r>
            <a:r>
              <a:rPr lang="en-IN" sz="2400" dirty="0" err="1" smtClean="0"/>
              <a:t>Uttarakhand</a:t>
            </a:r>
            <a:r>
              <a:rPr lang="en-IN" sz="2400" dirty="0" smtClean="0"/>
              <a:t> and Rajasthan are amongst the highest emitters of RSPM</a:t>
            </a:r>
            <a:endParaRPr lang="en-IN" sz="2400" dirty="0"/>
          </a:p>
        </p:txBody>
      </p:sp>
      <p:graphicFrame>
        <p:nvGraphicFramePr>
          <p:cNvPr id="8" name="Chart 7"/>
          <p:cNvGraphicFramePr>
            <a:graphicFrameLocks/>
          </p:cNvGraphicFramePr>
          <p:nvPr>
            <p:extLst>
              <p:ext uri="{D42A27DB-BD31-4B8C-83A1-F6EECF244321}">
                <p14:modId xmlns:p14="http://schemas.microsoft.com/office/powerpoint/2010/main" val="3435259710"/>
              </p:ext>
            </p:extLst>
          </p:nvPr>
        </p:nvGraphicFramePr>
        <p:xfrm>
          <a:off x="1277881" y="3719708"/>
          <a:ext cx="9197614" cy="28094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7106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31037" y="892262"/>
            <a:ext cx="10515600" cy="836971"/>
          </a:xfrm>
        </p:spPr>
        <p:txBody>
          <a:bodyPr>
            <a:noAutofit/>
          </a:bodyPr>
          <a:lstStyle/>
          <a:p>
            <a:pPr algn="ctr"/>
            <a:r>
              <a:rPr lang="en-US" sz="3600" b="1" dirty="0">
                <a:solidFill>
                  <a:schemeClr val="accent1"/>
                </a:solidFill>
              </a:rPr>
              <a:t>Top 10 States with </a:t>
            </a:r>
            <a:r>
              <a:rPr lang="en-US" sz="3600" b="1" dirty="0" smtClean="0">
                <a:solidFill>
                  <a:schemeClr val="accent1"/>
                </a:solidFill>
              </a:rPr>
              <a:t>highest </a:t>
            </a:r>
            <a:r>
              <a:rPr lang="en-US" sz="3600" b="1" dirty="0">
                <a:solidFill>
                  <a:schemeClr val="accent1"/>
                </a:solidFill>
              </a:rPr>
              <a:t>Average </a:t>
            </a:r>
            <a:r>
              <a:rPr lang="en-US" sz="3600" b="1" dirty="0" smtClean="0">
                <a:solidFill>
                  <a:schemeClr val="accent1"/>
                </a:solidFill>
              </a:rPr>
              <a:t>SPM Emission</a:t>
            </a:r>
            <a:endParaRPr lang="en-IN" sz="3600" b="1" dirty="0">
              <a:solidFill>
                <a:schemeClr val="accent1"/>
              </a:solidFill>
            </a:endParaRPr>
          </a:p>
        </p:txBody>
      </p:sp>
      <p:sp>
        <p:nvSpPr>
          <p:cNvPr id="5" name="TextBox 4">
            <a:extLst>
              <a:ext uri="{FF2B5EF4-FFF2-40B4-BE49-F238E27FC236}">
                <a16:creationId xmlns:a16="http://schemas.microsoft.com/office/drawing/2014/main" id="{FECDE683-2F0F-4042-8A79-FB07CF55EF41}"/>
              </a:ext>
            </a:extLst>
          </p:cNvPr>
          <p:cNvSpPr txBox="1"/>
          <p:nvPr/>
        </p:nvSpPr>
        <p:spPr>
          <a:xfrm>
            <a:off x="4347313" y="184376"/>
            <a:ext cx="2821413" cy="707886"/>
          </a:xfrm>
          <a:prstGeom prst="rect">
            <a:avLst/>
          </a:prstGeom>
          <a:noFill/>
        </p:spPr>
        <p:txBody>
          <a:bodyPr wrap="none" rtlCol="0">
            <a:spAutoFit/>
          </a:bodyPr>
          <a:lstStyle/>
          <a:p>
            <a:r>
              <a:rPr lang="en-IN" sz="4000" b="1" u="sng" dirty="0">
                <a:solidFill>
                  <a:schemeClr val="accent1"/>
                </a:solidFill>
              </a:rPr>
              <a:t>OBJECTIVE </a:t>
            </a:r>
            <a:r>
              <a:rPr lang="en-IN" sz="4000" b="1" u="sng" dirty="0">
                <a:solidFill>
                  <a:schemeClr val="accent1"/>
                </a:solidFill>
              </a:rPr>
              <a:t>5</a:t>
            </a:r>
            <a:endParaRPr lang="en-IN" sz="4000" b="1" u="sng" dirty="0">
              <a:solidFill>
                <a:schemeClr val="accent1"/>
              </a:solidFill>
            </a:endParaRPr>
          </a:p>
        </p:txBody>
      </p:sp>
      <p:sp>
        <p:nvSpPr>
          <p:cNvPr id="9" name="TextBox 8">
            <a:extLst>
              <a:ext uri="{FF2B5EF4-FFF2-40B4-BE49-F238E27FC236}">
                <a16:creationId xmlns:a16="http://schemas.microsoft.com/office/drawing/2014/main" id="{A117175A-8445-4D36-9AE8-CFD33B39B376}"/>
              </a:ext>
            </a:extLst>
          </p:cNvPr>
          <p:cNvSpPr txBox="1"/>
          <p:nvPr/>
        </p:nvSpPr>
        <p:spPr>
          <a:xfrm>
            <a:off x="374568" y="1846970"/>
            <a:ext cx="3627783" cy="523220"/>
          </a:xfrm>
          <a:prstGeom prst="rect">
            <a:avLst/>
          </a:prstGeom>
          <a:noFill/>
        </p:spPr>
        <p:txBody>
          <a:bodyPr wrap="square" rtlCol="0">
            <a:spAutoFit/>
          </a:bodyPr>
          <a:lstStyle/>
          <a:p>
            <a:r>
              <a:rPr lang="en-IN" sz="2800" dirty="0">
                <a:solidFill>
                  <a:srgbClr val="FFC000"/>
                </a:solidFill>
              </a:rPr>
              <a:t>RESULT AND ANALYSIS :</a:t>
            </a:r>
          </a:p>
        </p:txBody>
      </p:sp>
      <p:sp>
        <p:nvSpPr>
          <p:cNvPr id="12" name="TextBox 11">
            <a:extLst>
              <a:ext uri="{FF2B5EF4-FFF2-40B4-BE49-F238E27FC236}">
                <a16:creationId xmlns:a16="http://schemas.microsoft.com/office/drawing/2014/main" id="{DFA2E5C0-6302-4D87-B053-126991E486EB}"/>
              </a:ext>
            </a:extLst>
          </p:cNvPr>
          <p:cNvSpPr txBox="1"/>
          <p:nvPr/>
        </p:nvSpPr>
        <p:spPr>
          <a:xfrm>
            <a:off x="631037" y="2485167"/>
            <a:ext cx="9608509" cy="1200329"/>
          </a:xfrm>
          <a:prstGeom prst="rect">
            <a:avLst/>
          </a:prstGeom>
          <a:noFill/>
        </p:spPr>
        <p:txBody>
          <a:bodyPr wrap="square" rtlCol="0">
            <a:spAutoFit/>
          </a:bodyPr>
          <a:lstStyle/>
          <a:p>
            <a:r>
              <a:rPr lang="en-IN" sz="2400" dirty="0" smtClean="0"/>
              <a:t>States like Bihar, </a:t>
            </a:r>
            <a:r>
              <a:rPr lang="en-IN" sz="2400" dirty="0" err="1" smtClean="0"/>
              <a:t>Chatisgarh</a:t>
            </a:r>
            <a:r>
              <a:rPr lang="en-IN" sz="2400" dirty="0" smtClean="0"/>
              <a:t>, Chandigarh,  Delhi, Jharkhand, Haryana, MP, J&amp;K, Uttar Pradesh and West Bengal are amongst the highest emitters of SPM</a:t>
            </a:r>
            <a:endParaRPr lang="en-IN" sz="2400" dirty="0"/>
          </a:p>
        </p:txBody>
      </p:sp>
      <p:graphicFrame>
        <p:nvGraphicFramePr>
          <p:cNvPr id="7" name="Chart 6"/>
          <p:cNvGraphicFramePr>
            <a:graphicFrameLocks/>
          </p:cNvGraphicFramePr>
          <p:nvPr>
            <p:extLst>
              <p:ext uri="{D42A27DB-BD31-4B8C-83A1-F6EECF244321}">
                <p14:modId xmlns:p14="http://schemas.microsoft.com/office/powerpoint/2010/main" val="337041944"/>
              </p:ext>
            </p:extLst>
          </p:nvPr>
        </p:nvGraphicFramePr>
        <p:xfrm>
          <a:off x="1277881" y="3719708"/>
          <a:ext cx="8299256" cy="2793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2421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1359</Words>
  <Application>Microsoft Office PowerPoint</Application>
  <PresentationFormat>Widescreen</PresentationFormat>
  <Paragraphs>196</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PowerPoint Presentation</vt:lpstr>
      <vt:lpstr>Project Objective and Description</vt:lpstr>
      <vt:lpstr>DataSet</vt:lpstr>
      <vt:lpstr>PowerPoint Presentation</vt:lpstr>
      <vt:lpstr>PowerPoint Presentation</vt:lpstr>
      <vt:lpstr>Top 10 States with highest Average So2 Emission</vt:lpstr>
      <vt:lpstr>Top 10 States with highest Average No2 Emission</vt:lpstr>
      <vt:lpstr>Top 10 States with highest Average RSPM Emission</vt:lpstr>
      <vt:lpstr>Top 10 States with highest Average SPM Emission</vt:lpstr>
      <vt:lpstr>Top 10 States with highest Average PM2_5 Emission</vt:lpstr>
      <vt:lpstr>Correlation between Different Air Pollutants</vt:lpstr>
      <vt:lpstr>Trend of Pollution over the years</vt:lpstr>
      <vt:lpstr>PowerPoint Presentation</vt:lpstr>
      <vt:lpstr>Average Pollution caused by So2 per Sector</vt:lpstr>
      <vt:lpstr>Average Pollution caused by No2 per Sector</vt:lpstr>
      <vt:lpstr>Average Pollution caused by RSPM per Sector</vt:lpstr>
      <vt:lpstr>Average Pollution caused by SPM per Sector</vt:lpstr>
      <vt:lpstr>Average Pollution caused by PM2_5 per Sector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vishesh kumar</dc:creator>
  <cp:lastModifiedBy>Abhinav Sharma</cp:lastModifiedBy>
  <cp:revision>34</cp:revision>
  <dcterms:created xsi:type="dcterms:W3CDTF">2018-11-17T10:34:45Z</dcterms:created>
  <dcterms:modified xsi:type="dcterms:W3CDTF">2019-11-27T07:19:57Z</dcterms:modified>
</cp:coreProperties>
</file>