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34"/>
  </p:notesMasterIdLst>
  <p:sldIdLst>
    <p:sldId id="287" r:id="rId2"/>
    <p:sldId id="257" r:id="rId3"/>
    <p:sldId id="258" r:id="rId4"/>
    <p:sldId id="259" r:id="rId5"/>
    <p:sldId id="260" r:id="rId6"/>
    <p:sldId id="261" r:id="rId7"/>
    <p:sldId id="262" r:id="rId8"/>
    <p:sldId id="263" r:id="rId9"/>
    <p:sldId id="264" r:id="rId10"/>
    <p:sldId id="265" r:id="rId11"/>
    <p:sldId id="266" r:id="rId12"/>
    <p:sldId id="267" r:id="rId13"/>
    <p:sldId id="296" r:id="rId14"/>
    <p:sldId id="298" r:id="rId15"/>
    <p:sldId id="268" r:id="rId16"/>
    <p:sldId id="297" r:id="rId17"/>
    <p:sldId id="299" r:id="rId18"/>
    <p:sldId id="269" r:id="rId19"/>
    <p:sldId id="290" r:id="rId20"/>
    <p:sldId id="291" r:id="rId21"/>
    <p:sldId id="270" r:id="rId22"/>
    <p:sldId id="294" r:id="rId23"/>
    <p:sldId id="271" r:id="rId24"/>
    <p:sldId id="272" r:id="rId25"/>
    <p:sldId id="273" r:id="rId26"/>
    <p:sldId id="286" r:id="rId27"/>
    <p:sldId id="281" r:id="rId28"/>
    <p:sldId id="282" r:id="rId29"/>
    <p:sldId id="295" r:id="rId30"/>
    <p:sldId id="283" r:id="rId31"/>
    <p:sldId id="284" r:id="rId32"/>
    <p:sldId id="300" r:id="rId3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DeMUBw6Gf49cyl8s4LJNGUcDy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D01E53-47C7-44E4-9A03-CB63A3B613B7}">
  <a:tblStyle styleId="{63D01E53-47C7-44E4-9A03-CB63A3B613B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3741" autoAdjust="0"/>
  </p:normalViewPr>
  <p:slideViewPr>
    <p:cSldViewPr snapToGrid="0">
      <p:cViewPr varScale="1">
        <p:scale>
          <a:sx n="89" d="100"/>
          <a:sy n="89" d="100"/>
        </p:scale>
        <p:origin x="672"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16.5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17.3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22.54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23.23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23.41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6:24.07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07:47:03.40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137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450ab47a6_0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1450ab47a6_0_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450ab47a6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1450ab47a6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450ab47a6_0_2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1450ab47a6_0_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450ab47a6_0_2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1450ab47a6_0_2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450ab47a6_0_3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21450ab47a6_0_3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50ab47a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21450ab47a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450ab47a6_0_5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1450ab47a6_0_5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50ab47a6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1450ab47a6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450ab47a6_0_1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1450ab47a6_0_1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1450ab47a6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21450ab47a6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450ab47a6_0_11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21450ab47a6_0_1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450ab47a6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1450ab47a6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02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endParaRPr lang="en-IN"/>
          </a:p>
        </p:txBody>
      </p:sp>
      <p:sp>
        <p:nvSpPr>
          <p:cNvPr id="5" name="Footer Placeholder 4"/>
          <p:cNvSpPr>
            <a:spLocks noGrp="1"/>
          </p:cNvSpPr>
          <p:nvPr>
            <p:ph type="ftr" sz="quarter" idx="11"/>
          </p:nvPr>
        </p:nvSpPr>
        <p:spPr>
          <a:xfrm>
            <a:off x="1028700" y="3242884"/>
            <a:ext cx="4800600" cy="273844"/>
          </a:xfrm>
        </p:spPr>
        <p:txBody>
          <a:bodyPr/>
          <a:lstStyle/>
          <a:p>
            <a:endParaRPr lang="en-IN"/>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572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091845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endParaRPr lang="en-IN"/>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070688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endParaRPr lang="en-IN"/>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536427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endParaRPr lang="en-IN"/>
          </a:p>
        </p:txBody>
      </p:sp>
      <p:sp>
        <p:nvSpPr>
          <p:cNvPr id="6" name="Footer Placeholder 5"/>
          <p:cNvSpPr>
            <a:spLocks noGrp="1"/>
          </p:cNvSpPr>
          <p:nvPr>
            <p:ph type="ftr" sz="quarter" idx="11"/>
          </p:nvPr>
        </p:nvSpPr>
        <p:spPr>
          <a:xfrm>
            <a:off x="514350" y="284163"/>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3723765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3022398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316383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1943104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endParaRPr lang="en-IN"/>
          </a:p>
        </p:txBody>
      </p:sp>
      <p:sp>
        <p:nvSpPr>
          <p:cNvPr id="5" name="Footer Placeholder 4"/>
          <p:cNvSpPr>
            <a:spLocks noGrp="1"/>
          </p:cNvSpPr>
          <p:nvPr>
            <p:ph type="ftr" sz="quarter" idx="11"/>
          </p:nvPr>
        </p:nvSpPr>
        <p:spPr>
          <a:xfrm>
            <a:off x="514350" y="285750"/>
            <a:ext cx="5243619" cy="273844"/>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88574064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obj">
  <p:cSld name="1_Title Only">
    <p:bg>
      <p:bgPr>
        <a:solidFill>
          <a:schemeClr val="lt1"/>
        </a:solidFill>
        <a:effectLst/>
      </p:bgPr>
    </p:bg>
    <p:spTree>
      <p:nvGrpSpPr>
        <p:cNvPr id="1" name="Shape 12"/>
        <p:cNvGrpSpPr/>
        <p:nvPr/>
      </p:nvGrpSpPr>
      <p:grpSpPr>
        <a:xfrm>
          <a:off x="0" y="0"/>
          <a:ext cx="0" cy="0"/>
          <a:chOff x="0" y="0"/>
          <a:chExt cx="0" cy="0"/>
        </a:xfrm>
      </p:grpSpPr>
      <p:sp>
        <p:nvSpPr>
          <p:cNvPr id="14" name="Google Shape;14;p13"/>
          <p:cNvSpPr txBox="1">
            <a:spLocks noGrp="1"/>
          </p:cNvSpPr>
          <p:nvPr>
            <p:ph type="title"/>
          </p:nvPr>
        </p:nvSpPr>
        <p:spPr>
          <a:xfrm>
            <a:off x="3774890" y="221058"/>
            <a:ext cx="1594218" cy="4368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5721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3774890" y="221058"/>
            <a:ext cx="1594218" cy="4368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
          <p:cNvSpPr txBox="1">
            <a:spLocks noGrp="1"/>
          </p:cNvSpPr>
          <p:nvPr>
            <p:ph type="body" idx="1"/>
          </p:nvPr>
        </p:nvSpPr>
        <p:spPr>
          <a:xfrm>
            <a:off x="326361" y="1325627"/>
            <a:ext cx="8491277" cy="253174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300" b="0" i="0">
                <a:solidFill>
                  <a:schemeClr val="lt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784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9648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3774890" y="221058"/>
            <a:ext cx="1594218" cy="4368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08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endParaRPr lang="en-IN"/>
          </a:p>
        </p:txBody>
      </p:sp>
      <p:sp>
        <p:nvSpPr>
          <p:cNvPr id="5" name="Footer Placeholder 4"/>
          <p:cNvSpPr>
            <a:spLocks noGrp="1"/>
          </p:cNvSpPr>
          <p:nvPr>
            <p:ph type="ftr" sz="quarter" idx="11"/>
          </p:nvPr>
        </p:nvSpPr>
        <p:spPr>
          <a:xfrm>
            <a:off x="514350" y="285751"/>
            <a:ext cx="5243619" cy="273049"/>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3291777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552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04153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474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300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952047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40269505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4254561303"/>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18" Type="http://schemas.microsoft.com/office/2007/relationships/hdphoto" Target="../media/hdphoto1.wdp"/><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2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customXml" Target="../ink/ink4.xml"/><Relationship Id="rId1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TextBox 2">
            <a:extLst>
              <a:ext uri="{FF2B5EF4-FFF2-40B4-BE49-F238E27FC236}">
                <a16:creationId xmlns:a16="http://schemas.microsoft.com/office/drawing/2014/main" id="{4B3FEF6A-FF1E-E47D-3DE9-49931EFB7CCA}"/>
              </a:ext>
            </a:extLst>
          </p:cNvPr>
          <p:cNvSpPr txBox="1"/>
          <p:nvPr/>
        </p:nvSpPr>
        <p:spPr>
          <a:xfrm>
            <a:off x="297542" y="349461"/>
            <a:ext cx="8505371" cy="830997"/>
          </a:xfrm>
          <a:prstGeom prst="rect">
            <a:avLst/>
          </a:prstGeom>
          <a:solidFill>
            <a:schemeClr val="accent4">
              <a:lumMod val="40000"/>
              <a:lumOff val="60000"/>
            </a:schemeClr>
          </a:solidFill>
          <a:ln>
            <a:solidFill>
              <a:schemeClr val="accent4">
                <a:lumMod val="20000"/>
                <a:lumOff val="80000"/>
              </a:schemeClr>
            </a:solidFill>
          </a:ln>
        </p:spPr>
        <p:txBody>
          <a:bodyPr wrap="square">
            <a:spAutoFit/>
          </a:bodyPr>
          <a:lstStyle/>
          <a:p>
            <a:pPr algn="ctr"/>
            <a:r>
              <a:rPr lang="en-US" sz="2400" dirty="0">
                <a:solidFill>
                  <a:srgbClr val="37474F"/>
                </a:solidFill>
                <a:latin typeface="Times New Roman" panose="02020603050405020304" pitchFamily="18" charset="0"/>
                <a:cs typeface="Times New Roman" panose="02020603050405020304" pitchFamily="18" charset="0"/>
              </a:rPr>
              <a:t>LEAD SCORING ANALYSIS FOR ONLINE COURSES                               USING SCI-KIT LEARN</a:t>
            </a:r>
            <a:endParaRPr lang="en-IN" sz="24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E511C653-1015-EB39-F18B-298E7F4C4F33}"/>
              </a:ext>
            </a:extLst>
          </p:cNvPr>
          <p:cNvGrpSpPr/>
          <p:nvPr/>
        </p:nvGrpSpPr>
        <p:grpSpPr>
          <a:xfrm>
            <a:off x="3084051" y="1683337"/>
            <a:ext cx="7560" cy="7920"/>
            <a:chOff x="3084051" y="1683337"/>
            <a:chExt cx="7560" cy="792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6312266D-F992-51EB-F3CE-722E637C8836}"/>
                    </a:ext>
                  </a:extLst>
                </p14:cNvPr>
                <p14:cNvContentPartPr/>
                <p14:nvPr/>
              </p14:nvContentPartPr>
              <p14:xfrm>
                <a:off x="3084051" y="1690897"/>
                <a:ext cx="360" cy="360"/>
              </p14:xfrm>
            </p:contentPart>
          </mc:Choice>
          <mc:Fallback xmlns="">
            <p:pic>
              <p:nvPicPr>
                <p:cNvPr id="4" name="Ink 3">
                  <a:extLst>
                    <a:ext uri="{FF2B5EF4-FFF2-40B4-BE49-F238E27FC236}">
                      <a16:creationId xmlns:a16="http://schemas.microsoft.com/office/drawing/2014/main" id="{6312266D-F992-51EB-F3CE-722E637C8836}"/>
                    </a:ext>
                  </a:extLst>
                </p:cNvPr>
                <p:cNvPicPr/>
                <p:nvPr/>
              </p:nvPicPr>
              <p:blipFill>
                <a:blip r:embed="rId4"/>
                <a:stretch>
                  <a:fillRect/>
                </a:stretch>
              </p:blipFill>
              <p:spPr>
                <a:xfrm>
                  <a:off x="3066051" y="158289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Ink 4">
                  <a:extLst>
                    <a:ext uri="{FF2B5EF4-FFF2-40B4-BE49-F238E27FC236}">
                      <a16:creationId xmlns:a16="http://schemas.microsoft.com/office/drawing/2014/main" id="{6FAA12A6-5565-0F63-1927-079A7E07B74E}"/>
                    </a:ext>
                  </a:extLst>
                </p14:cNvPr>
                <p14:cNvContentPartPr/>
                <p14:nvPr/>
              </p14:nvContentPartPr>
              <p14:xfrm>
                <a:off x="3091251" y="1683337"/>
                <a:ext cx="360" cy="360"/>
              </p14:xfrm>
            </p:contentPart>
          </mc:Choice>
          <mc:Fallback xmlns="">
            <p:pic>
              <p:nvPicPr>
                <p:cNvPr id="5" name="Ink 4">
                  <a:extLst>
                    <a:ext uri="{FF2B5EF4-FFF2-40B4-BE49-F238E27FC236}">
                      <a16:creationId xmlns:a16="http://schemas.microsoft.com/office/drawing/2014/main" id="{6FAA12A6-5565-0F63-1927-079A7E07B74E}"/>
                    </a:ext>
                  </a:extLst>
                </p:cNvPr>
                <p:cNvPicPr/>
                <p:nvPr/>
              </p:nvPicPr>
              <p:blipFill>
                <a:blip r:embed="rId6"/>
                <a:stretch>
                  <a:fillRect/>
                </a:stretch>
              </p:blipFill>
              <p:spPr>
                <a:xfrm>
                  <a:off x="3073611" y="1575697"/>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578222A7-AC08-A685-9E0B-5A9781FF318D}"/>
                  </a:ext>
                </a:extLst>
              </p14:cNvPr>
              <p14:cNvContentPartPr/>
              <p14:nvPr/>
            </p14:nvContentPartPr>
            <p14:xfrm>
              <a:off x="3534051" y="892417"/>
              <a:ext cx="360" cy="360"/>
            </p14:xfrm>
          </p:contentPart>
        </mc:Choice>
        <mc:Fallback xmlns="">
          <p:pic>
            <p:nvPicPr>
              <p:cNvPr id="7" name="Ink 6">
                <a:extLst>
                  <a:ext uri="{FF2B5EF4-FFF2-40B4-BE49-F238E27FC236}">
                    <a16:creationId xmlns:a16="http://schemas.microsoft.com/office/drawing/2014/main" id="{578222A7-AC08-A685-9E0B-5A9781FF318D}"/>
                  </a:ext>
                </a:extLst>
              </p:cNvPr>
              <p:cNvPicPr/>
              <p:nvPr/>
            </p:nvPicPr>
            <p:blipFill>
              <a:blip r:embed="rId8"/>
              <a:stretch>
                <a:fillRect/>
              </a:stretch>
            </p:blipFill>
            <p:spPr>
              <a:xfrm>
                <a:off x="3516051" y="784417"/>
                <a:ext cx="36000" cy="216000"/>
              </a:xfrm>
              <a:prstGeom prst="rect">
                <a:avLst/>
              </a:prstGeom>
            </p:spPr>
          </p:pic>
        </mc:Fallback>
      </mc:AlternateContent>
      <p:grpSp>
        <p:nvGrpSpPr>
          <p:cNvPr id="11" name="Group 10">
            <a:extLst>
              <a:ext uri="{FF2B5EF4-FFF2-40B4-BE49-F238E27FC236}">
                <a16:creationId xmlns:a16="http://schemas.microsoft.com/office/drawing/2014/main" id="{E880DCFB-0F06-2036-5223-721ED18FB542}"/>
              </a:ext>
            </a:extLst>
          </p:cNvPr>
          <p:cNvGrpSpPr/>
          <p:nvPr/>
        </p:nvGrpSpPr>
        <p:grpSpPr>
          <a:xfrm>
            <a:off x="3766611" y="928777"/>
            <a:ext cx="360" cy="7560"/>
            <a:chOff x="3766611" y="928777"/>
            <a:chExt cx="360" cy="75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8854A956-FE92-AFC3-7835-FF35E075CDF6}"/>
                    </a:ext>
                  </a:extLst>
                </p14:cNvPr>
                <p14:cNvContentPartPr/>
                <p14:nvPr/>
              </p14:nvContentPartPr>
              <p14:xfrm>
                <a:off x="3766611" y="928777"/>
                <a:ext cx="360" cy="360"/>
              </p14:xfrm>
            </p:contentPart>
          </mc:Choice>
          <mc:Fallback xmlns="">
            <p:pic>
              <p:nvPicPr>
                <p:cNvPr id="8" name="Ink 7">
                  <a:extLst>
                    <a:ext uri="{FF2B5EF4-FFF2-40B4-BE49-F238E27FC236}">
                      <a16:creationId xmlns:a16="http://schemas.microsoft.com/office/drawing/2014/main" id="{8854A956-FE92-AFC3-7835-FF35E075CDF6}"/>
                    </a:ext>
                  </a:extLst>
                </p:cNvPr>
                <p:cNvPicPr/>
                <p:nvPr/>
              </p:nvPicPr>
              <p:blipFill>
                <a:blip r:embed="rId10"/>
                <a:stretch>
                  <a:fillRect/>
                </a:stretch>
              </p:blipFill>
              <p:spPr>
                <a:xfrm>
                  <a:off x="3748611" y="82113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9" name="Ink 8">
                  <a:extLst>
                    <a:ext uri="{FF2B5EF4-FFF2-40B4-BE49-F238E27FC236}">
                      <a16:creationId xmlns:a16="http://schemas.microsoft.com/office/drawing/2014/main" id="{B39B2C62-60C0-9F3F-E4A9-5AC4AEA16729}"/>
                    </a:ext>
                  </a:extLst>
                </p14:cNvPr>
                <p14:cNvContentPartPr/>
                <p14:nvPr/>
              </p14:nvContentPartPr>
              <p14:xfrm>
                <a:off x="3766611" y="935977"/>
                <a:ext cx="360" cy="360"/>
              </p14:xfrm>
            </p:contentPart>
          </mc:Choice>
          <mc:Fallback xmlns="">
            <p:pic>
              <p:nvPicPr>
                <p:cNvPr id="9" name="Ink 8">
                  <a:extLst>
                    <a:ext uri="{FF2B5EF4-FFF2-40B4-BE49-F238E27FC236}">
                      <a16:creationId xmlns:a16="http://schemas.microsoft.com/office/drawing/2014/main" id="{B39B2C62-60C0-9F3F-E4A9-5AC4AEA16729}"/>
                    </a:ext>
                  </a:extLst>
                </p:cNvPr>
                <p:cNvPicPr/>
                <p:nvPr/>
              </p:nvPicPr>
              <p:blipFill>
                <a:blip r:embed="rId12"/>
                <a:stretch>
                  <a:fillRect/>
                </a:stretch>
              </p:blipFill>
              <p:spPr>
                <a:xfrm>
                  <a:off x="3748611" y="827977"/>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0" name="Ink 9">
                <a:extLst>
                  <a:ext uri="{FF2B5EF4-FFF2-40B4-BE49-F238E27FC236}">
                    <a16:creationId xmlns:a16="http://schemas.microsoft.com/office/drawing/2014/main" id="{FA425F58-51CA-52FE-6348-38C0A4EC3F1D}"/>
                  </a:ext>
                </a:extLst>
              </p14:cNvPr>
              <p14:cNvContentPartPr/>
              <p14:nvPr/>
            </p14:nvContentPartPr>
            <p14:xfrm>
              <a:off x="3722691" y="1197337"/>
              <a:ext cx="360" cy="360"/>
            </p14:xfrm>
          </p:contentPart>
        </mc:Choice>
        <mc:Fallback xmlns="">
          <p:pic>
            <p:nvPicPr>
              <p:cNvPr id="10" name="Ink 9">
                <a:extLst>
                  <a:ext uri="{FF2B5EF4-FFF2-40B4-BE49-F238E27FC236}">
                    <a16:creationId xmlns:a16="http://schemas.microsoft.com/office/drawing/2014/main" id="{FA425F58-51CA-52FE-6348-38C0A4EC3F1D}"/>
                  </a:ext>
                </a:extLst>
              </p:cNvPr>
              <p:cNvPicPr/>
              <p:nvPr/>
            </p:nvPicPr>
            <p:blipFill>
              <a:blip r:embed="rId14"/>
              <a:stretch>
                <a:fillRect/>
              </a:stretch>
            </p:blipFill>
            <p:spPr>
              <a:xfrm>
                <a:off x="3705051" y="108933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2" name="Ink 11">
                <a:extLst>
                  <a:ext uri="{FF2B5EF4-FFF2-40B4-BE49-F238E27FC236}">
                    <a16:creationId xmlns:a16="http://schemas.microsoft.com/office/drawing/2014/main" id="{6FDDBFD1-6248-B220-BEDF-10D6713368E9}"/>
                  </a:ext>
                </a:extLst>
              </p14:cNvPr>
              <p14:cNvContentPartPr/>
              <p14:nvPr/>
            </p14:nvContentPartPr>
            <p14:xfrm>
              <a:off x="4934451" y="1088617"/>
              <a:ext cx="360" cy="360"/>
            </p14:xfrm>
          </p:contentPart>
        </mc:Choice>
        <mc:Fallback xmlns="">
          <p:pic>
            <p:nvPicPr>
              <p:cNvPr id="12" name="Ink 11">
                <a:extLst>
                  <a:ext uri="{FF2B5EF4-FFF2-40B4-BE49-F238E27FC236}">
                    <a16:creationId xmlns:a16="http://schemas.microsoft.com/office/drawing/2014/main" id="{6FDDBFD1-6248-B220-BEDF-10D6713368E9}"/>
                  </a:ext>
                </a:extLst>
              </p:cNvPr>
              <p:cNvPicPr/>
              <p:nvPr/>
            </p:nvPicPr>
            <p:blipFill>
              <a:blip r:embed="rId16"/>
              <a:stretch>
                <a:fillRect/>
              </a:stretch>
            </p:blipFill>
            <p:spPr>
              <a:xfrm>
                <a:off x="4916811" y="980617"/>
                <a:ext cx="36000" cy="216000"/>
              </a:xfrm>
              <a:prstGeom prst="rect">
                <a:avLst/>
              </a:prstGeom>
            </p:spPr>
          </p:pic>
        </mc:Fallback>
      </mc:AlternateContent>
      <p:sp>
        <p:nvSpPr>
          <p:cNvPr id="14" name="TextBox 13">
            <a:extLst>
              <a:ext uri="{FF2B5EF4-FFF2-40B4-BE49-F238E27FC236}">
                <a16:creationId xmlns:a16="http://schemas.microsoft.com/office/drawing/2014/main" id="{4FAF481A-3999-1CC1-EE13-E2D3E8ED7F45}"/>
              </a:ext>
            </a:extLst>
          </p:cNvPr>
          <p:cNvSpPr txBox="1"/>
          <p:nvPr/>
        </p:nvSpPr>
        <p:spPr>
          <a:xfrm>
            <a:off x="1687274" y="3777570"/>
            <a:ext cx="4572000" cy="1231106"/>
          </a:xfrm>
          <a:prstGeom prst="rect">
            <a:avLst/>
          </a:prstGeom>
          <a:noFill/>
        </p:spPr>
        <p:txBody>
          <a:bodyPr wrap="square">
            <a:spAutoFit/>
          </a:bodyPr>
          <a:lstStyle/>
          <a:p>
            <a:r>
              <a:rPr lang="en-IN" dirty="0">
                <a:solidFill>
                  <a:schemeClr val="bg1"/>
                </a:solidFill>
              </a:rPr>
              <a:t>               </a:t>
            </a:r>
            <a:r>
              <a:rPr lang="en-IN" b="1" dirty="0">
                <a:solidFill>
                  <a:schemeClr val="bg1"/>
                </a:solidFill>
              </a:rPr>
              <a:t>Guide Name: </a:t>
            </a:r>
            <a:r>
              <a:rPr lang="en-IN" b="1" dirty="0" err="1">
                <a:solidFill>
                  <a:schemeClr val="bg1"/>
                </a:solidFill>
              </a:rPr>
              <a:t>Dr.Ruby</a:t>
            </a:r>
            <a:r>
              <a:rPr lang="en-IN" b="1" dirty="0">
                <a:solidFill>
                  <a:schemeClr val="bg1"/>
                </a:solidFill>
              </a:rPr>
              <a:t> Singh</a:t>
            </a:r>
          </a:p>
          <a:p>
            <a:r>
              <a:rPr lang="en-IN" b="1" dirty="0">
                <a:solidFill>
                  <a:schemeClr val="bg1"/>
                </a:solidFill>
              </a:rPr>
              <a:t>	                 </a:t>
            </a:r>
          </a:p>
          <a:p>
            <a:endParaRPr lang="en-IN" dirty="0">
              <a:solidFill>
                <a:schemeClr val="bg1"/>
              </a:solidFill>
            </a:endParaRPr>
          </a:p>
          <a:p>
            <a:r>
              <a:rPr lang="en-IN" sz="2000" dirty="0">
                <a:solidFill>
                  <a:schemeClr val="bg1"/>
                </a:solidFill>
              </a:rPr>
              <a:t>                       MAY 2023</a:t>
            </a:r>
          </a:p>
        </p:txBody>
      </p:sp>
      <p:pic>
        <p:nvPicPr>
          <p:cNvPr id="1026" name="Picture 2" descr="SRM Institute of Science and Technology - Home | Facebook">
            <a:extLst>
              <a:ext uri="{FF2B5EF4-FFF2-40B4-BE49-F238E27FC236}">
                <a16:creationId xmlns:a16="http://schemas.microsoft.com/office/drawing/2014/main" id="{E0118837-4A45-7043-8FCA-683EEF55ADE9}"/>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sharpenSoften amount="50000"/>
                    </a14:imgEffect>
                  </a14:imgLayer>
                </a14:imgProps>
              </a:ext>
              <a:ext uri="{28A0092B-C50C-407E-A947-70E740481C1C}">
                <a14:useLocalDpi xmlns:a14="http://schemas.microsoft.com/office/drawing/2010/main" val="0"/>
              </a:ext>
            </a:extLst>
          </a:blip>
          <a:srcRect l="7013" t="33851" r="6299" b="32744"/>
          <a:stretch/>
        </p:blipFill>
        <p:spPr bwMode="auto">
          <a:xfrm>
            <a:off x="3142497" y="3080830"/>
            <a:ext cx="1661554" cy="614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82688C5-1B38-7F98-6E71-86C243DAA11F}"/>
              </a:ext>
            </a:extLst>
          </p:cNvPr>
          <p:cNvSpPr txBox="1"/>
          <p:nvPr/>
        </p:nvSpPr>
        <p:spPr>
          <a:xfrm>
            <a:off x="2264227" y="1520774"/>
            <a:ext cx="4572000" cy="1477328"/>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ABHINAV TRIPATHI (RA1911003030147)</a:t>
            </a:r>
          </a:p>
          <a:p>
            <a:r>
              <a:rPr lang="en-IN" dirty="0">
                <a:solidFill>
                  <a:schemeClr val="bg1"/>
                </a:solidFill>
                <a:latin typeface="Times New Roman" panose="02020603050405020304" pitchFamily="18" charset="0"/>
                <a:cs typeface="Times New Roman" panose="02020603050405020304" pitchFamily="18" charset="0"/>
              </a:rPr>
              <a:t>SHUBH MEHROTRA (RA1911003030141)</a:t>
            </a:r>
          </a:p>
          <a:p>
            <a:r>
              <a:rPr lang="en-IN" dirty="0">
                <a:solidFill>
                  <a:schemeClr val="bg1"/>
                </a:solidFill>
                <a:latin typeface="Times New Roman" panose="02020603050405020304" pitchFamily="18" charset="0"/>
                <a:cs typeface="Times New Roman" panose="02020603050405020304" pitchFamily="18" charset="0"/>
              </a:rPr>
              <a:t>PRAKHAR KUMAR (RA1911003030136)</a:t>
            </a:r>
          </a:p>
          <a:p>
            <a:r>
              <a:rPr lang="en-IN" dirty="0">
                <a:solidFill>
                  <a:schemeClr val="bg1"/>
                </a:solidFill>
                <a:latin typeface="Times New Roman" panose="02020603050405020304" pitchFamily="18" charset="0"/>
                <a:cs typeface="Times New Roman" panose="02020603050405020304" pitchFamily="18" charset="0"/>
              </a:rPr>
              <a:t>AKARSH SINGH (RA1911003030165)</a:t>
            </a:r>
          </a:p>
          <a:p>
            <a:r>
              <a:rPr lang="en-IN" dirty="0">
                <a:solidFill>
                  <a:schemeClr val="bg1"/>
                </a:solidFill>
              </a:rPr>
              <a:t>	</a:t>
            </a:r>
          </a:p>
        </p:txBody>
      </p:sp>
    </p:spTree>
    <p:extLst>
      <p:ext uri="{BB962C8B-B14F-4D97-AF65-F5344CB8AC3E}">
        <p14:creationId xmlns:p14="http://schemas.microsoft.com/office/powerpoint/2010/main" val="1918041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aphicFrame>
        <p:nvGraphicFramePr>
          <p:cNvPr id="99" name="Google Shape;99;p9"/>
          <p:cNvGraphicFramePr/>
          <p:nvPr>
            <p:extLst>
              <p:ext uri="{D42A27DB-BD31-4B8C-83A1-F6EECF244321}">
                <p14:modId xmlns:p14="http://schemas.microsoft.com/office/powerpoint/2010/main" val="581267270"/>
              </p:ext>
            </p:extLst>
          </p:nvPr>
        </p:nvGraphicFramePr>
        <p:xfrm>
          <a:off x="290286" y="0"/>
          <a:ext cx="8563428" cy="5143500"/>
        </p:xfrm>
        <a:graphic>
          <a:graphicData uri="http://schemas.openxmlformats.org/drawingml/2006/table">
            <a:tbl>
              <a:tblPr firstRow="1" bandRow="1">
                <a:noFill/>
                <a:tableStyleId>{63D01E53-47C7-44E4-9A03-CB63A3B613B7}</a:tableStyleId>
              </a:tblPr>
              <a:tblGrid>
                <a:gridCol w="1427238">
                  <a:extLst>
                    <a:ext uri="{9D8B030D-6E8A-4147-A177-3AD203B41FA5}">
                      <a16:colId xmlns:a16="http://schemas.microsoft.com/office/drawing/2014/main" val="20000"/>
                    </a:ext>
                  </a:extLst>
                </a:gridCol>
                <a:gridCol w="1427238">
                  <a:extLst>
                    <a:ext uri="{9D8B030D-6E8A-4147-A177-3AD203B41FA5}">
                      <a16:colId xmlns:a16="http://schemas.microsoft.com/office/drawing/2014/main" val="20001"/>
                    </a:ext>
                  </a:extLst>
                </a:gridCol>
                <a:gridCol w="1427238">
                  <a:extLst>
                    <a:ext uri="{9D8B030D-6E8A-4147-A177-3AD203B41FA5}">
                      <a16:colId xmlns:a16="http://schemas.microsoft.com/office/drawing/2014/main" val="20002"/>
                    </a:ext>
                  </a:extLst>
                </a:gridCol>
                <a:gridCol w="1427238">
                  <a:extLst>
                    <a:ext uri="{9D8B030D-6E8A-4147-A177-3AD203B41FA5}">
                      <a16:colId xmlns:a16="http://schemas.microsoft.com/office/drawing/2014/main" val="20003"/>
                    </a:ext>
                  </a:extLst>
                </a:gridCol>
                <a:gridCol w="1427238">
                  <a:extLst>
                    <a:ext uri="{9D8B030D-6E8A-4147-A177-3AD203B41FA5}">
                      <a16:colId xmlns:a16="http://schemas.microsoft.com/office/drawing/2014/main" val="20004"/>
                    </a:ext>
                  </a:extLst>
                </a:gridCol>
                <a:gridCol w="1427238">
                  <a:extLst>
                    <a:ext uri="{9D8B030D-6E8A-4147-A177-3AD203B41FA5}">
                      <a16:colId xmlns:a16="http://schemas.microsoft.com/office/drawing/2014/main" val="20005"/>
                    </a:ext>
                  </a:extLst>
                </a:gridCol>
              </a:tblGrid>
              <a:tr h="2472215">
                <a:tc>
                  <a:txBody>
                    <a:bodyPr/>
                    <a:lstStyle/>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9</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2827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Research on  Evaluation  System of User  Experience With  Online Live  Course Platform</a:t>
                      </a:r>
                      <a:endParaRPr sz="1200" u="none" strike="noStrike" cap="none">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p>
                      <a:pPr marL="57150" marR="122554"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Author: R. Jin, H.  Huang</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588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Study proposes a  comprehensive  user experience  evaluation  system to identify  platform flaws  and suggest  improvements for  online courses.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28003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Two software  samples have  significant  differences in  multiple  second-level</a:t>
                      </a:r>
                      <a:endParaRPr sz="1200" u="none" strike="noStrike" cap="none">
                        <a:latin typeface="Times New Roman" panose="02020603050405020304" pitchFamily="18" charset="0"/>
                        <a:ea typeface="Arial"/>
                        <a:cs typeface="Times New Roman" panose="02020603050405020304" pitchFamily="18" charset="0"/>
                        <a:sym typeface="Arial"/>
                      </a:endParaRPr>
                    </a:p>
                    <a:p>
                      <a:pPr marL="57150" marR="16510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indices but their  overall scores  are similar,  consistent</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20447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Speed in terms  of processing  was low.</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0" marR="0" lvl="0" indent="0" algn="l" rtl="0">
                        <a:lnSpc>
                          <a:spcPct val="100000"/>
                        </a:lnSpc>
                        <a:spcBef>
                          <a:spcPts val="0"/>
                        </a:spcBef>
                        <a:spcAft>
                          <a:spcPts val="0"/>
                        </a:spcAft>
                        <a:buNone/>
                      </a:pP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p>
                      <a:pPr marL="56514" marR="6223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Modeling-eliciting  activities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0"/>
                  </a:ext>
                </a:extLst>
              </a:tr>
              <a:tr h="2671285">
                <a:tc>
                  <a:txBody>
                    <a:bodyPr/>
                    <a:lstStyle/>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10</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2446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Modeling-Elicitin  g Activities in an  Online  Engineering  Course for  Improving  Conceptual  Learning</a:t>
                      </a:r>
                      <a:endParaRPr sz="1200" u="none" strike="noStrike" cap="none">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p>
                      <a:pPr marL="57150" marR="15240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Author: M. R.  Kounte, N. N, P.</a:t>
                      </a:r>
                      <a:endParaRPr sz="1200" u="none" strike="noStrike" cap="none">
                        <a:latin typeface="Times New Roman" panose="02020603050405020304" pitchFamily="18" charset="0"/>
                        <a:ea typeface="Arial"/>
                        <a:cs typeface="Times New Roman" panose="02020603050405020304" pitchFamily="18" charset="0"/>
                        <a:sym typeface="Arial"/>
                      </a:endParaRPr>
                    </a:p>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S. Hegde</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0160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suggested  technique helps  students make  smart judgments  and take action,  improving critical  thinking.</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4795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MEA also  promotes online  course  involvement,  according to  online teaching  platform data.</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30416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accuracy  was low</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6514" marR="318770" lvl="0" indent="3810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Data mining,  statistical  analysis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1450ab47a6_0_10"/>
          <p:cNvSpPr txBox="1">
            <a:spLocks noGrp="1"/>
          </p:cNvSpPr>
          <p:nvPr>
            <p:ph type="title"/>
          </p:nvPr>
        </p:nvSpPr>
        <p:spPr>
          <a:xfrm>
            <a:off x="2044501" y="296875"/>
            <a:ext cx="50550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IMPLEMENTATION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5" name="Google Shape;105;g21450ab47a6_0_10"/>
          <p:cNvSpPr txBox="1"/>
          <p:nvPr/>
        </p:nvSpPr>
        <p:spPr>
          <a:xfrm>
            <a:off x="1203100" y="1359900"/>
            <a:ext cx="6457800" cy="2113009"/>
          </a:xfrm>
          <a:prstGeom prst="rect">
            <a:avLst/>
          </a:prstGeom>
          <a:noFill/>
          <a:ln>
            <a:noFill/>
          </a:ln>
        </p:spPr>
        <p:txBody>
          <a:bodyPr spcFirstLastPara="1" wrap="square" lIns="0" tIns="11425" rIns="0" bIns="0" anchor="t" anchorCtr="0">
            <a:spAutoFit/>
          </a:bodyPr>
          <a:lstStyle/>
          <a:p>
            <a:pPr marL="12700" marR="10795" lvl="0" indent="0" algn="l" rtl="0">
              <a:lnSpc>
                <a:spcPct val="150000"/>
              </a:lnSpc>
              <a:spcBef>
                <a:spcPts val="0"/>
              </a:spcBef>
              <a:spcAft>
                <a:spcPts val="0"/>
              </a:spcAft>
              <a:buClr>
                <a:schemeClr val="dk1"/>
              </a:buClr>
              <a:buSzPts val="1100"/>
              <a:buFont typeface="Arial"/>
              <a:buNone/>
            </a:pPr>
            <a:r>
              <a:rPr lang="en-US" sz="1200" dirty="0">
                <a:solidFill>
                  <a:schemeClr val="lt1"/>
                </a:solidFill>
                <a:latin typeface="Times New Roman" panose="02020603050405020304" pitchFamily="18" charset="0"/>
                <a:cs typeface="Times New Roman" panose="02020603050405020304" pitchFamily="18" charset="0"/>
              </a:rPr>
              <a:t>The modules included are </a:t>
            </a:r>
            <a:endParaRPr sz="1200" dirty="0">
              <a:solidFill>
                <a:schemeClr val="lt1"/>
              </a:solidFill>
              <a:latin typeface="Times New Roman" panose="02020603050405020304" pitchFamily="18" charset="0"/>
              <a:cs typeface="Times New Roman" panose="02020603050405020304" pitchFamily="18" charset="0"/>
            </a:endParaRPr>
          </a:p>
          <a:p>
            <a:pPr marL="457200" marR="10795" lvl="0" indent="-304800" algn="l" rtl="0">
              <a:lnSpc>
                <a:spcPct val="150000"/>
              </a:lnSpc>
              <a:spcBef>
                <a:spcPts val="0"/>
              </a:spcBef>
              <a:spcAft>
                <a:spcPts val="0"/>
              </a:spcAft>
              <a:buClr>
                <a:schemeClr val="lt1"/>
              </a:buClr>
              <a:buSzPts val="1200"/>
              <a:buChar char="●"/>
            </a:pPr>
            <a:r>
              <a:rPr lang="en-US" sz="1200" dirty="0">
                <a:solidFill>
                  <a:schemeClr val="lt1"/>
                </a:solidFill>
                <a:latin typeface="Times New Roman" panose="02020603050405020304" pitchFamily="18" charset="0"/>
                <a:cs typeface="Times New Roman" panose="02020603050405020304" pitchFamily="18" charset="0"/>
              </a:rPr>
              <a:t>Data Collection and Preprocessing</a:t>
            </a:r>
            <a:endParaRPr sz="1200" dirty="0">
              <a:solidFill>
                <a:schemeClr val="lt1"/>
              </a:solidFill>
              <a:latin typeface="Times New Roman" panose="02020603050405020304" pitchFamily="18" charset="0"/>
              <a:cs typeface="Times New Roman" panose="02020603050405020304" pitchFamily="18" charset="0"/>
            </a:endParaRPr>
          </a:p>
          <a:p>
            <a:pPr marL="457200" marR="10795" lvl="0" indent="-304800" algn="l" rtl="0">
              <a:lnSpc>
                <a:spcPct val="150000"/>
              </a:lnSpc>
              <a:spcBef>
                <a:spcPts val="0"/>
              </a:spcBef>
              <a:spcAft>
                <a:spcPts val="0"/>
              </a:spcAft>
              <a:buClr>
                <a:schemeClr val="lt1"/>
              </a:buClr>
              <a:buSzPts val="1200"/>
              <a:buChar char="●"/>
            </a:pPr>
            <a:r>
              <a:rPr lang="en-US" sz="1200" dirty="0">
                <a:solidFill>
                  <a:schemeClr val="lt1"/>
                </a:solidFill>
                <a:latin typeface="Times New Roman" panose="02020603050405020304" pitchFamily="18" charset="0"/>
                <a:cs typeface="Times New Roman" panose="02020603050405020304" pitchFamily="18" charset="0"/>
              </a:rPr>
              <a:t>Feature Extraction</a:t>
            </a:r>
            <a:endParaRPr sz="1200" dirty="0">
              <a:solidFill>
                <a:schemeClr val="lt1"/>
              </a:solidFill>
              <a:latin typeface="Times New Roman" panose="02020603050405020304" pitchFamily="18" charset="0"/>
              <a:cs typeface="Times New Roman" panose="02020603050405020304" pitchFamily="18" charset="0"/>
            </a:endParaRPr>
          </a:p>
          <a:p>
            <a:pPr marL="457200" marR="10795" lvl="0" indent="-304800" algn="l" rtl="0">
              <a:lnSpc>
                <a:spcPct val="150000"/>
              </a:lnSpc>
              <a:spcBef>
                <a:spcPts val="0"/>
              </a:spcBef>
              <a:spcAft>
                <a:spcPts val="0"/>
              </a:spcAft>
              <a:buClr>
                <a:schemeClr val="lt1"/>
              </a:buClr>
              <a:buSzPts val="1200"/>
              <a:buChar char="●"/>
            </a:pPr>
            <a:r>
              <a:rPr lang="en-US" sz="1200" dirty="0">
                <a:solidFill>
                  <a:schemeClr val="lt1"/>
                </a:solidFill>
                <a:latin typeface="Times New Roman" panose="02020603050405020304" pitchFamily="18" charset="0"/>
                <a:cs typeface="Times New Roman" panose="02020603050405020304" pitchFamily="18" charset="0"/>
              </a:rPr>
              <a:t>Model Training</a:t>
            </a:r>
            <a:endParaRPr sz="1200" dirty="0">
              <a:solidFill>
                <a:schemeClr val="lt1"/>
              </a:solidFill>
              <a:latin typeface="Times New Roman" panose="02020603050405020304" pitchFamily="18" charset="0"/>
              <a:cs typeface="Times New Roman" panose="02020603050405020304" pitchFamily="18" charset="0"/>
            </a:endParaRPr>
          </a:p>
          <a:p>
            <a:pPr marL="457200" marR="10795" lvl="0" indent="-304800" algn="l" rtl="0">
              <a:lnSpc>
                <a:spcPct val="150000"/>
              </a:lnSpc>
              <a:spcBef>
                <a:spcPts val="0"/>
              </a:spcBef>
              <a:spcAft>
                <a:spcPts val="0"/>
              </a:spcAft>
              <a:buClr>
                <a:schemeClr val="lt1"/>
              </a:buClr>
              <a:buSzPts val="1200"/>
              <a:buChar char="●"/>
            </a:pPr>
            <a:r>
              <a:rPr lang="en-US" sz="1200" dirty="0">
                <a:solidFill>
                  <a:schemeClr val="lt1"/>
                </a:solidFill>
                <a:latin typeface="Times New Roman" panose="02020603050405020304" pitchFamily="18" charset="0"/>
                <a:cs typeface="Times New Roman" panose="02020603050405020304" pitchFamily="18" charset="0"/>
              </a:rPr>
              <a:t>Model Evaluation</a:t>
            </a:r>
            <a:endParaRPr sz="1200" dirty="0">
              <a:solidFill>
                <a:schemeClr val="lt1"/>
              </a:solidFill>
              <a:latin typeface="Times New Roman" panose="02020603050405020304" pitchFamily="18" charset="0"/>
              <a:cs typeface="Times New Roman" panose="02020603050405020304" pitchFamily="18" charset="0"/>
            </a:endParaRPr>
          </a:p>
          <a:p>
            <a:pPr marL="457200" marR="10795" lvl="0" indent="-304800" algn="l" rtl="0">
              <a:lnSpc>
                <a:spcPct val="150000"/>
              </a:lnSpc>
              <a:spcBef>
                <a:spcPts val="0"/>
              </a:spcBef>
              <a:spcAft>
                <a:spcPts val="0"/>
              </a:spcAft>
              <a:buClr>
                <a:schemeClr val="lt1"/>
              </a:buClr>
              <a:buSzPts val="1200"/>
              <a:buChar char="●"/>
            </a:pPr>
            <a:r>
              <a:rPr lang="en-US" sz="1200" dirty="0">
                <a:solidFill>
                  <a:schemeClr val="lt1"/>
                </a:solidFill>
                <a:latin typeface="Times New Roman" panose="02020603050405020304" pitchFamily="18" charset="0"/>
                <a:cs typeface="Times New Roman" panose="02020603050405020304" pitchFamily="18" charset="0"/>
              </a:rPr>
              <a:t>Deployment and Integration</a:t>
            </a:r>
          </a:p>
          <a:p>
            <a:pPr marL="12700" marR="10795" lvl="0" indent="0" algn="l" rtl="0">
              <a:lnSpc>
                <a:spcPct val="119000"/>
              </a:lnSpc>
              <a:spcBef>
                <a:spcPts val="0"/>
              </a:spcBef>
              <a:spcAft>
                <a:spcPts val="0"/>
              </a:spcAft>
              <a:buClr>
                <a:schemeClr val="dk1"/>
              </a:buClr>
              <a:buSzPts val="1100"/>
              <a:buFont typeface="Arial"/>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1450ab47a6_0_16"/>
          <p:cNvSpPr txBox="1">
            <a:spLocks noGrp="1"/>
          </p:cNvSpPr>
          <p:nvPr>
            <p:ph type="title"/>
          </p:nvPr>
        </p:nvSpPr>
        <p:spPr>
          <a:xfrm>
            <a:off x="1058700" y="536975"/>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COLLECTION AND PREPROCESSING</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1" name="Google Shape;111;g21450ab47a6_0_16"/>
          <p:cNvSpPr txBox="1"/>
          <p:nvPr/>
        </p:nvSpPr>
        <p:spPr>
          <a:xfrm>
            <a:off x="1343100" y="1182100"/>
            <a:ext cx="6457800" cy="4052002"/>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Data collection and preprocessing are essential steps in lead score prediction using logistic regression. The collected data must be accurate, complete, and relevant to the lead score prediction model. Preprocessing may involve cleaning, transformation, normalization, and feature selection. Developers should also consider data bias, scalability, and maintainability in the data collection and preprocessing pipeline. Exploratory data analysis and hypothesis testing can help evaluate the quality of the data. By carefully collecting and preprocessing data, developers can ensure that the lead score prediction model is accurate and reliable.</a:t>
            </a:r>
            <a:r>
              <a:rPr lang="en-US" sz="1200" dirty="0">
                <a:latin typeface="Times New Roman" panose="02020603050405020304" pitchFamily="18" charset="0"/>
                <a:cs typeface="Times New Roman" panose="02020603050405020304" pitchFamily="18" charset="0"/>
              </a:rPr>
              <a:t> Data collection may involve collecting data from various sources, such as CRM systems, marketing automation platforms, and social media platforms. The collected data may include information such as customer demographics, customer behavior, and customer interactions with the business. </a:t>
            </a:r>
          </a:p>
          <a:p>
            <a:pPr marL="0" marR="10795" lvl="0" indent="0" algn="just" rtl="0">
              <a:lnSpc>
                <a:spcPct val="150000"/>
              </a:lnSpc>
              <a:spcBef>
                <a:spcPts val="0"/>
              </a:spcBef>
              <a:spcAft>
                <a:spcPts val="0"/>
              </a:spcAft>
              <a:buNone/>
            </a:pPr>
            <a:r>
              <a:rPr lang="en-US" sz="1200" dirty="0">
                <a:latin typeface="Times New Roman" panose="02020603050405020304" pitchFamily="18" charset="0"/>
                <a:cs typeface="Times New Roman" panose="02020603050405020304" pitchFamily="18" charset="0"/>
              </a:rPr>
              <a:t>Overall, data collection and preprocessing are critical steps in lead score prediction using logistic regression. By carefully collecting and preprocessing data, developers can ensure that the lead score prediction model is accurate, reliable, and effective. </a:t>
            </a:r>
          </a:p>
          <a:p>
            <a:pPr marL="12700" marR="10795" lvl="0" indent="0" algn="l" rtl="0">
              <a:lnSpc>
                <a:spcPct val="119000"/>
              </a:lnSpc>
              <a:spcBef>
                <a:spcPts val="0"/>
              </a:spcBef>
              <a:spcAft>
                <a:spcPts val="0"/>
              </a:spcAft>
              <a:buSzPts val="1100"/>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F70CF3-9F6D-667A-7A40-EDCC9497D852}"/>
              </a:ext>
            </a:extLst>
          </p:cNvPr>
          <p:cNvPicPr>
            <a:picLocks noChangeAspect="1"/>
          </p:cNvPicPr>
          <p:nvPr/>
        </p:nvPicPr>
        <p:blipFill>
          <a:blip r:embed="rId2"/>
          <a:stretch>
            <a:fillRect/>
          </a:stretch>
        </p:blipFill>
        <p:spPr>
          <a:xfrm>
            <a:off x="333829" y="173205"/>
            <a:ext cx="8367485" cy="4797089"/>
          </a:xfrm>
          <a:prstGeom prst="rect">
            <a:avLst/>
          </a:prstGeom>
        </p:spPr>
      </p:pic>
    </p:spTree>
    <p:extLst>
      <p:ext uri="{BB962C8B-B14F-4D97-AF65-F5344CB8AC3E}">
        <p14:creationId xmlns:p14="http://schemas.microsoft.com/office/powerpoint/2010/main" val="268811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13DDE-449B-9D89-76B8-E570F407FF66}"/>
              </a:ext>
            </a:extLst>
          </p:cNvPr>
          <p:cNvPicPr>
            <a:picLocks noChangeAspect="1"/>
          </p:cNvPicPr>
          <p:nvPr/>
        </p:nvPicPr>
        <p:blipFill>
          <a:blip r:embed="rId2"/>
          <a:stretch>
            <a:fillRect/>
          </a:stretch>
        </p:blipFill>
        <p:spPr>
          <a:xfrm>
            <a:off x="246743" y="152401"/>
            <a:ext cx="8650514" cy="4833256"/>
          </a:xfrm>
          <a:prstGeom prst="rect">
            <a:avLst/>
          </a:prstGeom>
        </p:spPr>
      </p:pic>
    </p:spTree>
    <p:extLst>
      <p:ext uri="{BB962C8B-B14F-4D97-AF65-F5344CB8AC3E}">
        <p14:creationId xmlns:p14="http://schemas.microsoft.com/office/powerpoint/2010/main" val="2918747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1450ab47a6_0_23"/>
          <p:cNvSpPr txBox="1">
            <a:spLocks noGrp="1"/>
          </p:cNvSpPr>
          <p:nvPr>
            <p:ph type="title"/>
          </p:nvPr>
        </p:nvSpPr>
        <p:spPr>
          <a:xfrm>
            <a:off x="1058700" y="1081261"/>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7" name="Google Shape;117;g21450ab47a6_0_23"/>
          <p:cNvSpPr txBox="1"/>
          <p:nvPr/>
        </p:nvSpPr>
        <p:spPr>
          <a:xfrm>
            <a:off x="837600" y="1819990"/>
            <a:ext cx="7468800" cy="2944006"/>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Feature extraction is an important step in lead score prediction using logistic regression. This involves identifying the most relevant features from the preprocessed data that can be used to predict the lead score. Techniques such as correlation analysis, principal component analysis, recursive feature elimination, and lasso regression can be used to identify important features. Domain expertise and business knowledge can also be helpful in identifying relevant features. However, it is important to strike a balance between feature extraction techniques and business knowledge to ensure that the selected features are both relevant and interpretable. The selected features can then be used to train the logistic regression model for lead score prediction. It is important to consider the potential impact of feature extraction on the accuracy and interpretability of the model. Overall, feature extraction helps improve the accuracy and efficiency of the lead score prediction model while ensuring that the selected features are relevant and interpretable.</a:t>
            </a:r>
            <a:endParaRPr sz="1200" dirty="0">
              <a:solidFill>
                <a:schemeClr val="lt1"/>
              </a:solidFill>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SzPts val="1100"/>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DD3F3C-14BE-BACA-97CA-07CA9BC95AAA}"/>
              </a:ext>
            </a:extLst>
          </p:cNvPr>
          <p:cNvPicPr>
            <a:picLocks noChangeAspect="1"/>
          </p:cNvPicPr>
          <p:nvPr/>
        </p:nvPicPr>
        <p:blipFill>
          <a:blip r:embed="rId2"/>
          <a:stretch>
            <a:fillRect/>
          </a:stretch>
        </p:blipFill>
        <p:spPr>
          <a:xfrm>
            <a:off x="300472" y="398235"/>
            <a:ext cx="8543055" cy="4347030"/>
          </a:xfrm>
          <a:prstGeom prst="rect">
            <a:avLst/>
          </a:prstGeom>
        </p:spPr>
      </p:pic>
    </p:spTree>
    <p:extLst>
      <p:ext uri="{BB962C8B-B14F-4D97-AF65-F5344CB8AC3E}">
        <p14:creationId xmlns:p14="http://schemas.microsoft.com/office/powerpoint/2010/main" val="205983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1A5D7-6371-1F1C-CCA5-1DF13AAF5DFB}"/>
              </a:ext>
            </a:extLst>
          </p:cNvPr>
          <p:cNvPicPr>
            <a:picLocks noChangeAspect="1"/>
          </p:cNvPicPr>
          <p:nvPr/>
        </p:nvPicPr>
        <p:blipFill>
          <a:blip r:embed="rId2"/>
          <a:stretch>
            <a:fillRect/>
          </a:stretch>
        </p:blipFill>
        <p:spPr>
          <a:xfrm>
            <a:off x="375712" y="276905"/>
            <a:ext cx="8392576" cy="4589690"/>
          </a:xfrm>
          <a:prstGeom prst="rect">
            <a:avLst/>
          </a:prstGeom>
        </p:spPr>
      </p:pic>
    </p:spTree>
    <p:extLst>
      <p:ext uri="{BB962C8B-B14F-4D97-AF65-F5344CB8AC3E}">
        <p14:creationId xmlns:p14="http://schemas.microsoft.com/office/powerpoint/2010/main" val="161727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1450ab47a6_0_29"/>
          <p:cNvSpPr txBox="1">
            <a:spLocks noGrp="1"/>
          </p:cNvSpPr>
          <p:nvPr>
            <p:ph type="title"/>
          </p:nvPr>
        </p:nvSpPr>
        <p:spPr>
          <a:xfrm>
            <a:off x="1058700" y="1095775"/>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rPr>
              <a:t>MODEL TRAINING</a:t>
            </a:r>
            <a:endParaRPr sz="1400" u="sng" dirty="0">
              <a:effectLst>
                <a:outerShdw blurRad="38100" dist="38100" dir="2700000" algn="tl">
                  <a:srgbClr val="000000">
                    <a:alpha val="43137"/>
                  </a:srgbClr>
                </a:outerShdw>
              </a:effectLst>
            </a:endParaRPr>
          </a:p>
        </p:txBody>
      </p:sp>
      <p:sp>
        <p:nvSpPr>
          <p:cNvPr id="123" name="Google Shape;123;g21450ab47a6_0_29"/>
          <p:cNvSpPr txBox="1"/>
          <p:nvPr/>
        </p:nvSpPr>
        <p:spPr>
          <a:xfrm>
            <a:off x="837600" y="1837918"/>
            <a:ext cx="7468800" cy="2944006"/>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Model training in lead score prediction using logistic regression involves finding the best set of coefficients for the logistic regression equation to accurately predict the lead score. Techniques such as Ordinary Least Squares, Gradient Descent, Regularization, and Cross-Validation can be used for model training. Evaluating the performance of the trained model is important to ensure its accuracy and reliability. The model's assumptions and limitations should also be evaluated and addressed using techniques such as residual analysis. Scalability and efficiency are also important considerations in model training, and techniques such as distributed computing or parallel processing may be necessary for large datasets. By carefully selecting appropriate model training techniques, evaluating the model's assumptions and limitations, and ensuring scalability and efficiency, developers can create an accurate, reliable, and effective lead score prediction model.</a:t>
            </a:r>
            <a:endParaRPr sz="1200" dirty="0">
              <a:solidFill>
                <a:schemeClr val="lt1"/>
              </a:solidFill>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SzPts val="1100"/>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034A4-26B6-FFD4-0CD9-56E26CEE748A}"/>
              </a:ext>
            </a:extLst>
          </p:cNvPr>
          <p:cNvPicPr>
            <a:picLocks noChangeAspect="1"/>
          </p:cNvPicPr>
          <p:nvPr/>
        </p:nvPicPr>
        <p:blipFill>
          <a:blip r:embed="rId2"/>
          <a:stretch>
            <a:fillRect/>
          </a:stretch>
        </p:blipFill>
        <p:spPr>
          <a:xfrm>
            <a:off x="448338" y="453988"/>
            <a:ext cx="8247323" cy="4235523"/>
          </a:xfrm>
          <a:prstGeom prst="rect">
            <a:avLst/>
          </a:prstGeom>
        </p:spPr>
      </p:pic>
    </p:spTree>
    <p:extLst>
      <p:ext uri="{BB962C8B-B14F-4D97-AF65-F5344CB8AC3E}">
        <p14:creationId xmlns:p14="http://schemas.microsoft.com/office/powerpoint/2010/main" val="2131292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21450ab47a6_0_0"/>
          <p:cNvSpPr txBox="1">
            <a:spLocks noGrp="1"/>
          </p:cNvSpPr>
          <p:nvPr>
            <p:ph type="title"/>
          </p:nvPr>
        </p:nvSpPr>
        <p:spPr>
          <a:xfrm>
            <a:off x="2733950" y="491675"/>
            <a:ext cx="3961317"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Google Shape;53;g21450ab47a6_0_0"/>
          <p:cNvSpPr txBox="1"/>
          <p:nvPr/>
        </p:nvSpPr>
        <p:spPr>
          <a:xfrm>
            <a:off x="1772925" y="1364700"/>
            <a:ext cx="5598600" cy="2505814"/>
          </a:xfrm>
          <a:prstGeom prst="rect">
            <a:avLst/>
          </a:prstGeom>
          <a:noFill/>
          <a:ln>
            <a:noFill/>
          </a:ln>
        </p:spPr>
        <p:txBody>
          <a:bodyPr spcFirstLastPara="1" wrap="square" lIns="0" tIns="12700" rIns="0" bIns="0" anchor="t" anchorCtr="0">
            <a:spAutoFit/>
          </a:bodyPr>
          <a:lstStyle/>
          <a:p>
            <a:pPr marL="0" marR="6350" lvl="0" indent="0" algn="just" rtl="0">
              <a:lnSpc>
                <a:spcPct val="150000"/>
              </a:lnSpc>
              <a:spcBef>
                <a:spcPts val="0"/>
              </a:spcBef>
              <a:spcAft>
                <a:spcPts val="0"/>
              </a:spcAft>
              <a:buNone/>
            </a:pPr>
            <a:r>
              <a:rPr lang="en-US" sz="1200" dirty="0">
                <a:solidFill>
                  <a:srgbClr val="FFFFFF"/>
                </a:solidFill>
                <a:latin typeface="Times New Roman" panose="02020603050405020304" pitchFamily="18" charset="0"/>
                <a:cs typeface="Times New Roman" panose="02020603050405020304" pitchFamily="18" charset="0"/>
              </a:rPr>
              <a:t>The project aims to develop a lead-scoring system using logistic regression to predict the probability of a potential customer becoming a lead for a business. The system involves data collection, preprocessing, feature extraction, model training, model evaluation, deployment, and integration with other systems. The project seeks to improve the accuracy and efficiency of lead scoring by leveraging machine learning techniques. The system aims to be scalable and easily integrated into existing business workflows. The performance of the system will be evaluated through various testing techniques to ensure its accuracy and reliability in predicting lead scores. The system can also work with large and complex datasets.</a:t>
            </a:r>
            <a:endParaRPr sz="1200" dirty="0">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DBA29F-9E9D-FD66-14F5-F3F1FAAC2F75}"/>
              </a:ext>
            </a:extLst>
          </p:cNvPr>
          <p:cNvPicPr>
            <a:picLocks noChangeAspect="1"/>
          </p:cNvPicPr>
          <p:nvPr/>
        </p:nvPicPr>
        <p:blipFill>
          <a:blip r:embed="rId2"/>
          <a:stretch>
            <a:fillRect/>
          </a:stretch>
        </p:blipFill>
        <p:spPr>
          <a:xfrm>
            <a:off x="301314" y="326572"/>
            <a:ext cx="8541371" cy="4209142"/>
          </a:xfrm>
          <a:prstGeom prst="rect">
            <a:avLst/>
          </a:prstGeom>
        </p:spPr>
      </p:pic>
    </p:spTree>
    <p:extLst>
      <p:ext uri="{BB962C8B-B14F-4D97-AF65-F5344CB8AC3E}">
        <p14:creationId xmlns:p14="http://schemas.microsoft.com/office/powerpoint/2010/main" val="2660218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1450ab47a6_0_35"/>
          <p:cNvSpPr txBox="1">
            <a:spLocks noGrp="1"/>
          </p:cNvSpPr>
          <p:nvPr>
            <p:ph type="title"/>
          </p:nvPr>
        </p:nvSpPr>
        <p:spPr>
          <a:xfrm>
            <a:off x="1058700" y="972404"/>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EVALUATION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9" name="Google Shape;129;g21450ab47a6_0_35"/>
          <p:cNvSpPr txBox="1"/>
          <p:nvPr/>
        </p:nvSpPr>
        <p:spPr>
          <a:xfrm>
            <a:off x="837600" y="1834504"/>
            <a:ext cx="7468800" cy="2667007"/>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Model evaluation in lead score prediction using logistic regression is crucial to ensure the model's accuracy, reliability, and generalization ability. Techniques such as mean-squared error, R-squared, residual analysis, and cross-validation can be used for model evaluation. The results of the model evaluation should be interpreted in the context of the business problem being addressed, considering the potential impact of false positives and false negatives. Hyperparameter optimization and comparison with other machine learning models can help identify the best approach for lead score prediction. It is also important to consider potential limitations and uncertainties associated with the model, such as data quality and changes in the business environment. Regular monitoring and updating of the model can ensure that it remains accurate and relevant.</a:t>
            </a:r>
            <a:endParaRPr sz="1200" dirty="0">
              <a:solidFill>
                <a:schemeClr val="lt1"/>
              </a:solidFill>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SzPts val="1100"/>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F2A86C-89AA-A3AD-24AF-027E9FEEE236}"/>
              </a:ext>
            </a:extLst>
          </p:cNvPr>
          <p:cNvPicPr>
            <a:picLocks noChangeAspect="1"/>
          </p:cNvPicPr>
          <p:nvPr/>
        </p:nvPicPr>
        <p:blipFill>
          <a:blip r:embed="rId2"/>
          <a:stretch>
            <a:fillRect/>
          </a:stretch>
        </p:blipFill>
        <p:spPr>
          <a:xfrm>
            <a:off x="1925754" y="121451"/>
            <a:ext cx="5211789" cy="4965806"/>
          </a:xfrm>
          <a:prstGeom prst="rect">
            <a:avLst/>
          </a:prstGeom>
        </p:spPr>
      </p:pic>
    </p:spTree>
    <p:extLst>
      <p:ext uri="{BB962C8B-B14F-4D97-AF65-F5344CB8AC3E}">
        <p14:creationId xmlns:p14="http://schemas.microsoft.com/office/powerpoint/2010/main" val="2859613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1450ab47a6_0_41"/>
          <p:cNvSpPr txBox="1">
            <a:spLocks noGrp="1"/>
          </p:cNvSpPr>
          <p:nvPr>
            <p:ph type="title"/>
          </p:nvPr>
        </p:nvSpPr>
        <p:spPr>
          <a:xfrm>
            <a:off x="1058700" y="965146"/>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 AND INTEGRATION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5" name="Google Shape;135;g21450ab47a6_0_41"/>
          <p:cNvSpPr txBox="1"/>
          <p:nvPr/>
        </p:nvSpPr>
        <p:spPr>
          <a:xfrm>
            <a:off x="837600" y="1939518"/>
            <a:ext cx="7468800" cy="2667007"/>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Deployment and integration are important steps in lead score prediction using logistic regression. Deployment involves deploying the trained model into a production environment, while integration involves integrating the model with other systems. Techniques such as API deployment, containerization, model versioning, and integration with other systems can be used for deployment and integration. It is also important to consider factors such as scalability, monitoring, data security, and continuous integration during deployment and integration. These factors can help ensure that the model is effective and useful in a production environment. Additionally, the deployed model should be scalable, monitored and maintained regularly, and ensure the security and privacy of the collected data. Continuous integration and deployment should be used to automate the deployment process to reduce downtime and improve efficiency.</a:t>
            </a:r>
            <a:endParaRPr sz="1200" dirty="0">
              <a:solidFill>
                <a:schemeClr val="lt1"/>
              </a:solidFill>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SzPts val="1100"/>
              <a:buNone/>
            </a:pPr>
            <a:endParaRPr sz="1200" dirty="0">
              <a:latin typeface="Times New Roman" panose="02020603050405020304" pitchFamily="18" charset="0"/>
              <a:cs typeface="Times New Roman" panose="02020603050405020304" pitchFamily="18" charset="0"/>
            </a:endParaRPr>
          </a:p>
          <a:p>
            <a:pPr marL="12700" marR="10795" lvl="0" indent="0" algn="l" rtl="0">
              <a:lnSpc>
                <a:spcPct val="119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1450ab47a6_0_50"/>
          <p:cNvSpPr txBox="1">
            <a:spLocks noGrp="1"/>
          </p:cNvSpPr>
          <p:nvPr>
            <p:ph type="title"/>
          </p:nvPr>
        </p:nvSpPr>
        <p:spPr>
          <a:xfrm>
            <a:off x="1058700" y="424550"/>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a:t>
            </a:r>
            <a:endParaRP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1" name="Google Shape;141;g21450ab47a6_0_50"/>
          <p:cNvSpPr txBox="1"/>
          <p:nvPr/>
        </p:nvSpPr>
        <p:spPr>
          <a:xfrm>
            <a:off x="407925" y="1170350"/>
            <a:ext cx="4333800" cy="3704855"/>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import </a:t>
            </a:r>
            <a:r>
              <a:rPr lang="en-US" sz="1000" dirty="0" err="1">
                <a:solidFill>
                  <a:schemeClr val="lt1"/>
                </a:solidFill>
                <a:latin typeface="Times New Roman" panose="02020603050405020304" pitchFamily="18" charset="0"/>
                <a:cs typeface="Times New Roman" panose="02020603050405020304" pitchFamily="18" charset="0"/>
              </a:rPr>
              <a:t>streamlit</a:t>
            </a:r>
            <a:r>
              <a:rPr lang="en-US" sz="1000" dirty="0">
                <a:solidFill>
                  <a:schemeClr val="lt1"/>
                </a:solidFill>
                <a:latin typeface="Times New Roman" panose="02020603050405020304" pitchFamily="18" charset="0"/>
                <a:cs typeface="Times New Roman" panose="02020603050405020304" pitchFamily="18" charset="0"/>
              </a:rPr>
              <a:t> as </a:t>
            </a:r>
            <a:r>
              <a:rPr lang="en-US" sz="1000" dirty="0" err="1">
                <a:solidFill>
                  <a:schemeClr val="lt1"/>
                </a:solidFill>
                <a:latin typeface="Times New Roman" panose="02020603050405020304" pitchFamily="18" charset="0"/>
                <a:cs typeface="Times New Roman" panose="02020603050405020304" pitchFamily="18" charset="0"/>
              </a:rPr>
              <a:t>st</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import </a:t>
            </a:r>
            <a:r>
              <a:rPr lang="en-US" sz="1000" dirty="0" err="1">
                <a:solidFill>
                  <a:schemeClr val="lt1"/>
                </a:solidFill>
                <a:latin typeface="Times New Roman" panose="02020603050405020304" pitchFamily="18" charset="0"/>
                <a:cs typeface="Times New Roman" panose="02020603050405020304" pitchFamily="18" charset="0"/>
              </a:rPr>
              <a:t>joblib</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import pandas as pd</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import </a:t>
            </a:r>
            <a:r>
              <a:rPr lang="en-US" sz="1000" dirty="0" err="1">
                <a:solidFill>
                  <a:schemeClr val="lt1"/>
                </a:solidFill>
                <a:latin typeface="Times New Roman" panose="02020603050405020304" pitchFamily="18" charset="0"/>
                <a:cs typeface="Times New Roman" panose="02020603050405020304" pitchFamily="18" charset="0"/>
              </a:rPr>
              <a:t>numpy</a:t>
            </a:r>
            <a:r>
              <a:rPr lang="en-US" sz="1000" dirty="0">
                <a:solidFill>
                  <a:schemeClr val="lt1"/>
                </a:solidFill>
                <a:latin typeface="Times New Roman" panose="02020603050405020304" pitchFamily="18" charset="0"/>
                <a:cs typeface="Times New Roman" panose="02020603050405020304" pitchFamily="18" charset="0"/>
              </a:rPr>
              <a:t> as np</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from </a:t>
            </a:r>
            <a:r>
              <a:rPr lang="en-US" sz="1000" dirty="0" err="1">
                <a:solidFill>
                  <a:schemeClr val="lt1"/>
                </a:solidFill>
                <a:latin typeface="Times New Roman" panose="02020603050405020304" pitchFamily="18" charset="0"/>
                <a:cs typeface="Times New Roman" panose="02020603050405020304" pitchFamily="18" charset="0"/>
              </a:rPr>
              <a:t>sklearn.preprocessing</a:t>
            </a:r>
            <a:r>
              <a:rPr lang="en-US" sz="1000" dirty="0">
                <a:solidFill>
                  <a:schemeClr val="lt1"/>
                </a:solidFill>
                <a:latin typeface="Times New Roman" panose="02020603050405020304" pitchFamily="18" charset="0"/>
                <a:cs typeface="Times New Roman" panose="02020603050405020304" pitchFamily="18" charset="0"/>
              </a:rPr>
              <a:t> import </a:t>
            </a:r>
            <a:r>
              <a:rPr lang="en-US" sz="1000" dirty="0" err="1">
                <a:solidFill>
                  <a:schemeClr val="lt1"/>
                </a:solidFill>
                <a:latin typeface="Times New Roman" panose="02020603050405020304" pitchFamily="18" charset="0"/>
                <a:cs typeface="Times New Roman" panose="02020603050405020304" pitchFamily="18" charset="0"/>
              </a:rPr>
              <a:t>StandardScaler</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st.title</a:t>
            </a:r>
            <a:r>
              <a:rPr lang="en-US" sz="1000" dirty="0">
                <a:solidFill>
                  <a:schemeClr val="lt1"/>
                </a:solidFill>
                <a:latin typeface="Times New Roman" panose="02020603050405020304" pitchFamily="18" charset="0"/>
                <a:cs typeface="Times New Roman" panose="02020603050405020304" pitchFamily="18" charset="0"/>
              </a:rPr>
              <a:t>("Lead scoring dataset")</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model = </a:t>
            </a:r>
            <a:r>
              <a:rPr lang="en-US" sz="1000" dirty="0" err="1">
                <a:solidFill>
                  <a:schemeClr val="lt1"/>
                </a:solidFill>
                <a:latin typeface="Times New Roman" panose="02020603050405020304" pitchFamily="18" charset="0"/>
                <a:cs typeface="Times New Roman" panose="02020603050405020304" pitchFamily="18" charset="0"/>
              </a:rPr>
              <a:t>joblib.load</a:t>
            </a:r>
            <a:r>
              <a:rPr lang="en-US" sz="1000" dirty="0">
                <a:solidFill>
                  <a:schemeClr val="lt1"/>
                </a:solidFill>
                <a:latin typeface="Times New Roman" panose="02020603050405020304" pitchFamily="18" charset="0"/>
                <a:cs typeface="Times New Roman" panose="02020603050405020304" pitchFamily="18" charset="0"/>
              </a:rPr>
              <a:t>("leads.C5")</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Total Time Spent on Website</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total_time_spent</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("Total Time Spent on Website",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Lead </a:t>
            </a:r>
            <a:r>
              <a:rPr lang="en-US" sz="1000" dirty="0" err="1">
                <a:solidFill>
                  <a:schemeClr val="lt1"/>
                </a:solidFill>
                <a:latin typeface="Times New Roman" panose="02020603050405020304" pitchFamily="18" charset="0"/>
                <a:cs typeface="Times New Roman" panose="02020603050405020304" pitchFamily="18" charset="0"/>
              </a:rPr>
              <a:t>Origin_lead</a:t>
            </a:r>
            <a:r>
              <a:rPr lang="en-US" sz="1000" dirty="0">
                <a:solidFill>
                  <a:schemeClr val="lt1"/>
                </a:solidFill>
                <a:latin typeface="Times New Roman" panose="02020603050405020304" pitchFamily="18" charset="0"/>
                <a:cs typeface="Times New Roman" panose="02020603050405020304" pitchFamily="18" charset="0"/>
              </a:rPr>
              <a:t> add form</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lead_origin</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("Lead </a:t>
            </a:r>
            <a:r>
              <a:rPr lang="en-US" sz="1000" dirty="0" err="1">
                <a:solidFill>
                  <a:schemeClr val="lt1"/>
                </a:solidFill>
                <a:latin typeface="Times New Roman" panose="02020603050405020304" pitchFamily="18" charset="0"/>
                <a:cs typeface="Times New Roman" panose="02020603050405020304" pitchFamily="18" charset="0"/>
              </a:rPr>
              <a:t>Origin_lead</a:t>
            </a:r>
            <a:r>
              <a:rPr lang="en-US" sz="1000" dirty="0">
                <a:solidFill>
                  <a:schemeClr val="lt1"/>
                </a:solidFill>
                <a:latin typeface="Times New Roman" panose="02020603050405020304" pitchFamily="18" charset="0"/>
                <a:cs typeface="Times New Roman" panose="02020603050405020304" pitchFamily="18" charset="0"/>
              </a:rPr>
              <a:t> add form",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err="1">
                <a:solidFill>
                  <a:schemeClr val="lt1"/>
                </a:solidFill>
                <a:latin typeface="Times New Roman" panose="02020603050405020304" pitchFamily="18" charset="0"/>
                <a:cs typeface="Times New Roman" panose="02020603050405020304" pitchFamily="18" charset="0"/>
              </a:rPr>
              <a:t>ersation</a:t>
            </a:r>
            <a:r>
              <a:rPr lang="en-US" sz="1000" dirty="0">
                <a:solidFill>
                  <a:schemeClr val="lt1"/>
                </a:solidFill>
                <a:latin typeface="Times New Roman" panose="02020603050405020304" pitchFamily="18" charset="0"/>
                <a:cs typeface="Times New Roman" panose="02020603050405020304" pitchFamily="18" charset="0"/>
              </a:rPr>
              <a:t>", value=0)</a:t>
            </a:r>
            <a:endParaRPr sz="1000" dirty="0">
              <a:latin typeface="Times New Roman" panose="02020603050405020304" pitchFamily="18" charset="0"/>
              <a:cs typeface="Times New Roman" panose="02020603050405020304" pitchFamily="18" charset="0"/>
            </a:endParaRPr>
          </a:p>
        </p:txBody>
      </p:sp>
      <p:sp>
        <p:nvSpPr>
          <p:cNvPr id="142" name="Google Shape;142;g21450ab47a6_0_50"/>
          <p:cNvSpPr txBox="1"/>
          <p:nvPr/>
        </p:nvSpPr>
        <p:spPr>
          <a:xfrm>
            <a:off x="4817450" y="852950"/>
            <a:ext cx="4182900" cy="4263600"/>
          </a:xfrm>
          <a:prstGeom prst="rect">
            <a:avLst/>
          </a:prstGeom>
          <a:noFill/>
          <a:ln>
            <a:noFill/>
          </a:ln>
        </p:spPr>
        <p:txBody>
          <a:bodyPr spcFirstLastPara="1" wrap="square" lIns="91425" tIns="91425" rIns="91425" bIns="91425" anchor="t" anchorCtr="0">
            <a:spAutoFit/>
          </a:bodyPr>
          <a:lstStyle/>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Lead </a:t>
            </a:r>
            <a:r>
              <a:rPr lang="en-US" sz="1000" dirty="0" err="1">
                <a:solidFill>
                  <a:schemeClr val="lt1"/>
                </a:solidFill>
                <a:latin typeface="Times New Roman" panose="02020603050405020304" pitchFamily="18" charset="0"/>
                <a:cs typeface="Times New Roman" panose="02020603050405020304" pitchFamily="18" charset="0"/>
              </a:rPr>
              <a:t>Source_direct</a:t>
            </a:r>
            <a:r>
              <a:rPr lang="en-US" sz="1000" dirty="0">
                <a:solidFill>
                  <a:schemeClr val="lt1"/>
                </a:solidFill>
                <a:latin typeface="Times New Roman" panose="02020603050405020304" pitchFamily="18" charset="0"/>
                <a:cs typeface="Times New Roman" panose="02020603050405020304" pitchFamily="18" charset="0"/>
              </a:rPr>
              <a:t> traffic</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lead_source_direct</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("Lead </a:t>
            </a:r>
            <a:r>
              <a:rPr lang="en-US" sz="1000" dirty="0" err="1">
                <a:solidFill>
                  <a:schemeClr val="lt1"/>
                </a:solidFill>
                <a:latin typeface="Times New Roman" panose="02020603050405020304" pitchFamily="18" charset="0"/>
                <a:cs typeface="Times New Roman" panose="02020603050405020304" pitchFamily="18" charset="0"/>
              </a:rPr>
              <a:t>Source_direct</a:t>
            </a:r>
            <a:r>
              <a:rPr lang="en-US" sz="1000" dirty="0">
                <a:solidFill>
                  <a:schemeClr val="lt1"/>
                </a:solidFill>
                <a:latin typeface="Times New Roman" panose="02020603050405020304" pitchFamily="18" charset="0"/>
                <a:cs typeface="Times New Roman" panose="02020603050405020304" pitchFamily="18" charset="0"/>
              </a:rPr>
              <a:t> traffic",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Lead </a:t>
            </a:r>
            <a:r>
              <a:rPr lang="en-US" sz="1000" dirty="0" err="1">
                <a:solidFill>
                  <a:schemeClr val="lt1"/>
                </a:solidFill>
                <a:latin typeface="Times New Roman" panose="02020603050405020304" pitchFamily="18" charset="0"/>
                <a:cs typeface="Times New Roman" panose="02020603050405020304" pitchFamily="18" charset="0"/>
              </a:rPr>
              <a:t>Source_welingak</a:t>
            </a:r>
            <a:r>
              <a:rPr lang="en-US" sz="1000" dirty="0">
                <a:solidFill>
                  <a:schemeClr val="lt1"/>
                </a:solidFill>
                <a:latin typeface="Times New Roman" panose="02020603050405020304" pitchFamily="18" charset="0"/>
                <a:cs typeface="Times New Roman" panose="02020603050405020304" pitchFamily="18" charset="0"/>
              </a:rPr>
              <a:t> website</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lead_source_welingak</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("Lead </a:t>
            </a:r>
            <a:r>
              <a:rPr lang="en-US" sz="1000" dirty="0" err="1">
                <a:solidFill>
                  <a:schemeClr val="lt1"/>
                </a:solidFill>
                <a:latin typeface="Times New Roman" panose="02020603050405020304" pitchFamily="18" charset="0"/>
                <a:cs typeface="Times New Roman" panose="02020603050405020304" pitchFamily="18" charset="0"/>
              </a:rPr>
              <a:t>Source_welingak</a:t>
            </a:r>
            <a:r>
              <a:rPr lang="en-US" sz="1000" dirty="0">
                <a:solidFill>
                  <a:schemeClr val="lt1"/>
                </a:solidFill>
                <a:latin typeface="Times New Roman" panose="02020603050405020304" pitchFamily="18" charset="0"/>
                <a:cs typeface="Times New Roman" panose="02020603050405020304" pitchFamily="18" charset="0"/>
              </a:rPr>
              <a:t> website",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Do Not </a:t>
            </a:r>
            <a:r>
              <a:rPr lang="en-US" sz="1000" dirty="0" err="1">
                <a:solidFill>
                  <a:schemeClr val="lt1"/>
                </a:solidFill>
                <a:latin typeface="Times New Roman" panose="02020603050405020304" pitchFamily="18" charset="0"/>
                <a:cs typeface="Times New Roman" panose="02020603050405020304" pitchFamily="18" charset="0"/>
              </a:rPr>
              <a:t>Email_yes</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do_not_email</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("Do Not </a:t>
            </a:r>
            <a:r>
              <a:rPr lang="en-US" sz="1000" dirty="0" err="1">
                <a:solidFill>
                  <a:schemeClr val="lt1"/>
                </a:solidFill>
                <a:latin typeface="Times New Roman" panose="02020603050405020304" pitchFamily="18" charset="0"/>
                <a:cs typeface="Times New Roman" panose="02020603050405020304" pitchFamily="18" charset="0"/>
              </a:rPr>
              <a:t>Email_yes</a:t>
            </a:r>
            <a:r>
              <a:rPr lang="en-US" sz="1000" dirty="0">
                <a:solidFill>
                  <a:schemeClr val="lt1"/>
                </a:solidFill>
                <a:latin typeface="Times New Roman" panose="02020603050405020304" pitchFamily="18" charset="0"/>
                <a:cs typeface="Times New Roman" panose="02020603050405020304" pitchFamily="18" charset="0"/>
              </a:rPr>
              <a:t>",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Last </a:t>
            </a:r>
            <a:r>
              <a:rPr lang="en-US" sz="1000" dirty="0" err="1">
                <a:solidFill>
                  <a:schemeClr val="lt1"/>
                </a:solidFill>
                <a:latin typeface="Times New Roman" panose="02020603050405020304" pitchFamily="18" charset="0"/>
                <a:cs typeface="Times New Roman" panose="02020603050405020304" pitchFamily="18" charset="0"/>
              </a:rPr>
              <a:t>Activity_had</a:t>
            </a:r>
            <a:r>
              <a:rPr lang="en-US" sz="1000" dirty="0">
                <a:solidFill>
                  <a:schemeClr val="lt1"/>
                </a:solidFill>
                <a:latin typeface="Times New Roman" panose="02020603050405020304" pitchFamily="18" charset="0"/>
                <a:cs typeface="Times New Roman" panose="02020603050405020304" pitchFamily="18" charset="0"/>
              </a:rPr>
              <a:t> a phone conversation</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last_activity_phone</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("Last </a:t>
            </a:r>
            <a:r>
              <a:rPr lang="en-US" sz="1000" dirty="0" err="1">
                <a:solidFill>
                  <a:schemeClr val="lt1"/>
                </a:solidFill>
                <a:latin typeface="Times New Roman" panose="02020603050405020304" pitchFamily="18" charset="0"/>
                <a:cs typeface="Times New Roman" panose="02020603050405020304" pitchFamily="18" charset="0"/>
              </a:rPr>
              <a:t>Activity_had</a:t>
            </a:r>
            <a:r>
              <a:rPr lang="en-US" sz="1000" dirty="0">
                <a:solidFill>
                  <a:schemeClr val="lt1"/>
                </a:solidFill>
                <a:latin typeface="Times New Roman" panose="02020603050405020304" pitchFamily="18" charset="0"/>
                <a:cs typeface="Times New Roman" panose="02020603050405020304" pitchFamily="18" charset="0"/>
              </a:rPr>
              <a:t> a phone conversation",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a:solidFill>
                  <a:schemeClr val="lt1"/>
                </a:solidFill>
                <a:latin typeface="Times New Roman" panose="02020603050405020304" pitchFamily="18" charset="0"/>
                <a:cs typeface="Times New Roman" panose="02020603050405020304" pitchFamily="18" charset="0"/>
              </a:rPr>
              <a:t># Last </a:t>
            </a:r>
            <a:r>
              <a:rPr lang="en-US" sz="1000" dirty="0" err="1">
                <a:solidFill>
                  <a:schemeClr val="lt1"/>
                </a:solidFill>
                <a:latin typeface="Times New Roman" panose="02020603050405020304" pitchFamily="18" charset="0"/>
                <a:cs typeface="Times New Roman" panose="02020603050405020304" pitchFamily="18" charset="0"/>
              </a:rPr>
              <a:t>Activity_olark</a:t>
            </a:r>
            <a:r>
              <a:rPr lang="en-US" sz="1000" dirty="0">
                <a:solidFill>
                  <a:schemeClr val="lt1"/>
                </a:solidFill>
                <a:latin typeface="Times New Roman" panose="02020603050405020304" pitchFamily="18" charset="0"/>
                <a:cs typeface="Times New Roman" panose="02020603050405020304" pitchFamily="18" charset="0"/>
              </a:rPr>
              <a:t> chat conversation</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Clr>
                <a:schemeClr val="dk1"/>
              </a:buClr>
              <a:buSzPts val="1100"/>
              <a:buFont typeface="Arial"/>
              <a:buNone/>
            </a:pPr>
            <a:r>
              <a:rPr lang="en-US" sz="1000" dirty="0" err="1">
                <a:solidFill>
                  <a:schemeClr val="lt1"/>
                </a:solidFill>
                <a:latin typeface="Times New Roman" panose="02020603050405020304" pitchFamily="18" charset="0"/>
                <a:cs typeface="Times New Roman" panose="02020603050405020304" pitchFamily="18" charset="0"/>
              </a:rPr>
              <a:t>last_activity_chat</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("Last </a:t>
            </a:r>
            <a:r>
              <a:rPr lang="en-US" sz="1000" dirty="0" err="1">
                <a:solidFill>
                  <a:schemeClr val="lt1"/>
                </a:solidFill>
                <a:latin typeface="Times New Roman" panose="02020603050405020304" pitchFamily="18" charset="0"/>
                <a:cs typeface="Times New Roman" panose="02020603050405020304" pitchFamily="18" charset="0"/>
              </a:rPr>
              <a:t>Activity_olark</a:t>
            </a:r>
            <a:r>
              <a:rPr lang="en-US" sz="1000" dirty="0">
                <a:solidFill>
                  <a:schemeClr val="lt1"/>
                </a:solidFill>
                <a:latin typeface="Times New Roman" panose="02020603050405020304" pitchFamily="18" charset="0"/>
                <a:cs typeface="Times New Roman" panose="02020603050405020304" pitchFamily="18" charset="0"/>
              </a:rPr>
              <a:t> chat conv</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1450ab47a6_0_58"/>
          <p:cNvSpPr txBox="1">
            <a:spLocks noGrp="1"/>
          </p:cNvSpPr>
          <p:nvPr>
            <p:ph type="title"/>
          </p:nvPr>
        </p:nvSpPr>
        <p:spPr>
          <a:xfrm>
            <a:off x="1058700" y="424550"/>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a:t>
            </a:r>
            <a:endParaRP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8" name="Google Shape;148;g21450ab47a6_0_58"/>
          <p:cNvSpPr txBox="1"/>
          <p:nvPr/>
        </p:nvSpPr>
        <p:spPr>
          <a:xfrm>
            <a:off x="407925" y="1170350"/>
            <a:ext cx="4089300" cy="3704855"/>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Last </a:t>
            </a:r>
            <a:r>
              <a:rPr lang="en-US" sz="1000" dirty="0" err="1">
                <a:solidFill>
                  <a:schemeClr val="lt1"/>
                </a:solidFill>
                <a:latin typeface="Times New Roman" panose="02020603050405020304" pitchFamily="18" charset="0"/>
                <a:cs typeface="Times New Roman" panose="02020603050405020304" pitchFamily="18" charset="0"/>
              </a:rPr>
              <a:t>Activity_sms</a:t>
            </a:r>
            <a:r>
              <a:rPr lang="en-US" sz="1000" dirty="0">
                <a:solidFill>
                  <a:schemeClr val="lt1"/>
                </a:solidFill>
                <a:latin typeface="Times New Roman" panose="02020603050405020304" pitchFamily="18" charset="0"/>
                <a:cs typeface="Times New Roman" panose="02020603050405020304" pitchFamily="18" charset="0"/>
              </a:rPr>
              <a:t> sent</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err="1">
                <a:solidFill>
                  <a:schemeClr val="lt1"/>
                </a:solidFill>
                <a:latin typeface="Times New Roman" panose="02020603050405020304" pitchFamily="18" charset="0"/>
                <a:cs typeface="Times New Roman" panose="02020603050405020304" pitchFamily="18" charset="0"/>
              </a:rPr>
              <a:t>last_activity_sms</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("Last </a:t>
            </a:r>
            <a:r>
              <a:rPr lang="en-US" sz="1000" dirty="0" err="1">
                <a:solidFill>
                  <a:schemeClr val="lt1"/>
                </a:solidFill>
                <a:latin typeface="Times New Roman" panose="02020603050405020304" pitchFamily="18" charset="0"/>
                <a:cs typeface="Times New Roman" panose="02020603050405020304" pitchFamily="18" charset="0"/>
              </a:rPr>
              <a:t>Activity_sms</a:t>
            </a:r>
            <a:r>
              <a:rPr lang="en-US" sz="1000" dirty="0">
                <a:solidFill>
                  <a:schemeClr val="lt1"/>
                </a:solidFill>
                <a:latin typeface="Times New Roman" panose="02020603050405020304" pitchFamily="18" charset="0"/>
                <a:cs typeface="Times New Roman" panose="02020603050405020304" pitchFamily="18" charset="0"/>
              </a:rPr>
              <a:t> sent",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What is your current </a:t>
            </a:r>
            <a:r>
              <a:rPr lang="en-US" sz="1000" dirty="0" err="1">
                <a:solidFill>
                  <a:schemeClr val="lt1"/>
                </a:solidFill>
                <a:latin typeface="Times New Roman" panose="02020603050405020304" pitchFamily="18" charset="0"/>
                <a:cs typeface="Times New Roman" panose="02020603050405020304" pitchFamily="18" charset="0"/>
              </a:rPr>
              <a:t>occupation_working</a:t>
            </a:r>
            <a:r>
              <a:rPr lang="en-US" sz="1000" dirty="0">
                <a:solidFill>
                  <a:schemeClr val="lt1"/>
                </a:solidFill>
                <a:latin typeface="Times New Roman" panose="02020603050405020304" pitchFamily="18" charset="0"/>
                <a:cs typeface="Times New Roman" panose="02020603050405020304" pitchFamily="18" charset="0"/>
              </a:rPr>
              <a:t> professional</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err="1">
                <a:solidFill>
                  <a:schemeClr val="lt1"/>
                </a:solidFill>
                <a:latin typeface="Times New Roman" panose="02020603050405020304" pitchFamily="18" charset="0"/>
                <a:cs typeface="Times New Roman" panose="02020603050405020304" pitchFamily="18" charset="0"/>
              </a:rPr>
              <a:t>occupation_working</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("What is your current </a:t>
            </a:r>
            <a:r>
              <a:rPr lang="en-US" sz="1000" dirty="0" err="1">
                <a:solidFill>
                  <a:schemeClr val="lt1"/>
                </a:solidFill>
                <a:latin typeface="Times New Roman" panose="02020603050405020304" pitchFamily="18" charset="0"/>
                <a:cs typeface="Times New Roman" panose="02020603050405020304" pitchFamily="18" charset="0"/>
              </a:rPr>
              <a:t>occupation_working</a:t>
            </a:r>
            <a:r>
              <a:rPr lang="en-US" sz="1000" dirty="0">
                <a:solidFill>
                  <a:schemeClr val="lt1"/>
                </a:solidFill>
                <a:latin typeface="Times New Roman" panose="02020603050405020304" pitchFamily="18" charset="0"/>
                <a:cs typeface="Times New Roman" panose="02020603050405020304" pitchFamily="18" charset="0"/>
              </a:rPr>
              <a:t> professional",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Last Notable </a:t>
            </a:r>
            <a:r>
              <a:rPr lang="en-US" sz="1000" dirty="0" err="1">
                <a:solidFill>
                  <a:schemeClr val="lt1"/>
                </a:solidFill>
                <a:latin typeface="Times New Roman" panose="02020603050405020304" pitchFamily="18" charset="0"/>
                <a:cs typeface="Times New Roman" panose="02020603050405020304" pitchFamily="18" charset="0"/>
              </a:rPr>
              <a:t>Activity_unreachable</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err="1">
                <a:solidFill>
                  <a:schemeClr val="lt1"/>
                </a:solidFill>
                <a:latin typeface="Times New Roman" panose="02020603050405020304" pitchFamily="18" charset="0"/>
                <a:cs typeface="Times New Roman" panose="02020603050405020304" pitchFamily="18" charset="0"/>
              </a:rPr>
              <a:t>last_notable_activity</a:t>
            </a:r>
            <a:r>
              <a:rPr lang="en-US" sz="1000" dirty="0">
                <a:solidFill>
                  <a:schemeClr val="lt1"/>
                </a:solidFill>
                <a:latin typeface="Times New Roman" panose="02020603050405020304" pitchFamily="18" charset="0"/>
                <a:cs typeface="Times New Roman" panose="02020603050405020304" pitchFamily="18" charset="0"/>
              </a:rPr>
              <a:t> = </a:t>
            </a:r>
            <a:r>
              <a:rPr lang="en-US" sz="1000" dirty="0" err="1">
                <a:solidFill>
                  <a:schemeClr val="lt1"/>
                </a:solidFill>
                <a:latin typeface="Times New Roman" panose="02020603050405020304" pitchFamily="18" charset="0"/>
                <a:cs typeface="Times New Roman" panose="02020603050405020304" pitchFamily="18" charset="0"/>
              </a:rPr>
              <a:t>st.number_input</a:t>
            </a:r>
            <a:r>
              <a:rPr lang="en-US" sz="1000" dirty="0">
                <a:solidFill>
                  <a:schemeClr val="lt1"/>
                </a:solidFill>
                <a:latin typeface="Times New Roman" panose="02020603050405020304" pitchFamily="18" charset="0"/>
                <a:cs typeface="Times New Roman" panose="02020603050405020304" pitchFamily="18" charset="0"/>
              </a:rPr>
              <a:t>("Last Notable </a:t>
            </a:r>
            <a:r>
              <a:rPr lang="en-US" sz="1000" dirty="0" err="1">
                <a:solidFill>
                  <a:schemeClr val="lt1"/>
                </a:solidFill>
                <a:latin typeface="Times New Roman" panose="02020603050405020304" pitchFamily="18" charset="0"/>
                <a:cs typeface="Times New Roman" panose="02020603050405020304" pitchFamily="18" charset="0"/>
              </a:rPr>
              <a:t>Activity_unreachable</a:t>
            </a:r>
            <a:r>
              <a:rPr lang="en-US" sz="1000" dirty="0">
                <a:solidFill>
                  <a:schemeClr val="lt1"/>
                </a:solidFill>
                <a:latin typeface="Times New Roman" panose="02020603050405020304" pitchFamily="18" charset="0"/>
                <a:cs typeface="Times New Roman" panose="02020603050405020304" pitchFamily="18" charset="0"/>
              </a:rPr>
              <a:t>", value=0)</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features = </a:t>
            </a:r>
            <a:r>
              <a:rPr lang="en-US" sz="1000" dirty="0" err="1">
                <a:solidFill>
                  <a:schemeClr val="lt1"/>
                </a:solidFill>
                <a:latin typeface="Times New Roman" panose="02020603050405020304" pitchFamily="18" charset="0"/>
                <a:cs typeface="Times New Roman" panose="02020603050405020304" pitchFamily="18" charset="0"/>
              </a:rPr>
              <a:t>np.array</a:t>
            </a:r>
            <a:r>
              <a:rPr lang="en-US" sz="1000" dirty="0">
                <a:solidFill>
                  <a:schemeClr val="lt1"/>
                </a:solidFill>
                <a:latin typeface="Times New Roman" panose="02020603050405020304" pitchFamily="18" charset="0"/>
                <a:cs typeface="Times New Roman" panose="02020603050405020304" pitchFamily="18" charset="0"/>
              </a:rPr>
              <a:t>([total_time_spent,lead_origin,lead_source_direct,lead_source_welingak,do_not_email,last_activity_phone,last_activity_chat,last_activity_sms,occupation_working,last_notable_activity])</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p:txBody>
      </p:sp>
      <p:sp>
        <p:nvSpPr>
          <p:cNvPr id="149" name="Google Shape;149;g21450ab47a6_0_58"/>
          <p:cNvSpPr txBox="1"/>
          <p:nvPr/>
        </p:nvSpPr>
        <p:spPr>
          <a:xfrm>
            <a:off x="4778025" y="1001100"/>
            <a:ext cx="4222200" cy="3647122"/>
          </a:xfrm>
          <a:prstGeom prst="rect">
            <a:avLst/>
          </a:prstGeom>
          <a:noFill/>
          <a:ln>
            <a:noFill/>
          </a:ln>
        </p:spPr>
        <p:txBody>
          <a:bodyPr spcFirstLastPara="1" wrap="square" lIns="91425" tIns="91425" rIns="91425" bIns="91425" anchor="t" anchorCtr="0">
            <a:spAutoFit/>
          </a:bodyPr>
          <a:lstStyle/>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features = </a:t>
            </a:r>
            <a:r>
              <a:rPr lang="en-US" sz="1000" dirty="0" err="1">
                <a:solidFill>
                  <a:schemeClr val="lt1"/>
                </a:solidFill>
                <a:latin typeface="Times New Roman" panose="02020603050405020304" pitchFamily="18" charset="0"/>
                <a:cs typeface="Times New Roman" panose="02020603050405020304" pitchFamily="18" charset="0"/>
              </a:rPr>
              <a:t>features.reshape</a:t>
            </a:r>
            <a:r>
              <a:rPr lang="en-US" sz="1000" dirty="0">
                <a:solidFill>
                  <a:schemeClr val="lt1"/>
                </a:solidFill>
                <a:latin typeface="Times New Roman" panose="02020603050405020304" pitchFamily="18" charset="0"/>
                <a:cs typeface="Times New Roman" panose="02020603050405020304" pitchFamily="18" charset="0"/>
              </a:rPr>
              <a:t>(1,-1)</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scale = </a:t>
            </a:r>
            <a:r>
              <a:rPr lang="en-US" sz="1000" dirty="0" err="1">
                <a:solidFill>
                  <a:schemeClr val="lt1"/>
                </a:solidFill>
                <a:latin typeface="Times New Roman" panose="02020603050405020304" pitchFamily="18" charset="0"/>
                <a:cs typeface="Times New Roman" panose="02020603050405020304" pitchFamily="18" charset="0"/>
              </a:rPr>
              <a:t>StandardScaler</a:t>
            </a:r>
            <a:r>
              <a:rPr lang="en-US" sz="1000" dirty="0">
                <a:solidFill>
                  <a:schemeClr val="lt1"/>
                </a:solidFill>
                <a:latin typeface="Times New Roman" panose="02020603050405020304" pitchFamily="18" charset="0"/>
                <a:cs typeface="Times New Roman" panose="02020603050405020304" pitchFamily="18" charset="0"/>
              </a:rPr>
              <a:t>()</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err="1">
                <a:solidFill>
                  <a:schemeClr val="lt1"/>
                </a:solidFill>
                <a:latin typeface="Times New Roman" panose="02020603050405020304" pitchFamily="18" charset="0"/>
                <a:cs typeface="Times New Roman" panose="02020603050405020304" pitchFamily="18" charset="0"/>
              </a:rPr>
              <a:t>scale.fit</a:t>
            </a:r>
            <a:r>
              <a:rPr lang="en-US" sz="1000" dirty="0">
                <a:solidFill>
                  <a:schemeClr val="lt1"/>
                </a:solidFill>
                <a:latin typeface="Times New Roman" panose="02020603050405020304" pitchFamily="18" charset="0"/>
                <a:cs typeface="Times New Roman" panose="02020603050405020304" pitchFamily="18" charset="0"/>
              </a:rPr>
              <a:t>(features)</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pred = </a:t>
            </a:r>
            <a:r>
              <a:rPr lang="en-US" sz="1000" dirty="0" err="1">
                <a:solidFill>
                  <a:schemeClr val="lt1"/>
                </a:solidFill>
                <a:latin typeface="Times New Roman" panose="02020603050405020304" pitchFamily="18" charset="0"/>
                <a:cs typeface="Times New Roman" panose="02020603050405020304" pitchFamily="18" charset="0"/>
              </a:rPr>
              <a:t>model.predict</a:t>
            </a:r>
            <a:r>
              <a:rPr lang="en-US" sz="1000" dirty="0">
                <a:solidFill>
                  <a:schemeClr val="lt1"/>
                </a:solidFill>
                <a:latin typeface="Times New Roman" panose="02020603050405020304" pitchFamily="18" charset="0"/>
                <a:cs typeface="Times New Roman" panose="02020603050405020304" pitchFamily="18" charset="0"/>
              </a:rPr>
              <a:t>(features)</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if </a:t>
            </a:r>
            <a:r>
              <a:rPr lang="en-US" sz="1000" dirty="0" err="1">
                <a:solidFill>
                  <a:schemeClr val="lt1"/>
                </a:solidFill>
                <a:latin typeface="Times New Roman" panose="02020603050405020304" pitchFamily="18" charset="0"/>
                <a:cs typeface="Times New Roman" panose="02020603050405020304" pitchFamily="18" charset="0"/>
              </a:rPr>
              <a:t>st.button</a:t>
            </a:r>
            <a:r>
              <a:rPr lang="en-US" sz="1000" dirty="0">
                <a:solidFill>
                  <a:schemeClr val="lt1"/>
                </a:solidFill>
                <a:latin typeface="Times New Roman" panose="02020603050405020304" pitchFamily="18" charset="0"/>
                <a:cs typeface="Times New Roman" panose="02020603050405020304" pitchFamily="18" charset="0"/>
              </a:rPr>
              <a:t>("Predict"):</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if pred[0]==1:</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a:t>
            </a:r>
            <a:r>
              <a:rPr lang="en-US" sz="1000" dirty="0" err="1">
                <a:solidFill>
                  <a:schemeClr val="lt1"/>
                </a:solidFill>
                <a:latin typeface="Times New Roman" panose="02020603050405020304" pitchFamily="18" charset="0"/>
                <a:cs typeface="Times New Roman" panose="02020603050405020304" pitchFamily="18" charset="0"/>
              </a:rPr>
              <a:t>st.write</a:t>
            </a:r>
            <a:r>
              <a:rPr lang="en-US" sz="1000" dirty="0">
                <a:solidFill>
                  <a:schemeClr val="lt1"/>
                </a:solidFill>
                <a:latin typeface="Times New Roman" panose="02020603050405020304" pitchFamily="18" charset="0"/>
                <a:cs typeface="Times New Roman" panose="02020603050405020304" pitchFamily="18" charset="0"/>
              </a:rPr>
              <a:t>("Lead found")</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else:</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r>
              <a:rPr lang="en-US" sz="1000" dirty="0">
                <a:solidFill>
                  <a:schemeClr val="lt1"/>
                </a:solidFill>
                <a:latin typeface="Times New Roman" panose="02020603050405020304" pitchFamily="18" charset="0"/>
                <a:cs typeface="Times New Roman" panose="02020603050405020304" pitchFamily="18" charset="0"/>
              </a:rPr>
              <a:t>        </a:t>
            </a:r>
            <a:r>
              <a:rPr lang="en-US" sz="1000" dirty="0" err="1">
                <a:solidFill>
                  <a:schemeClr val="lt1"/>
                </a:solidFill>
                <a:latin typeface="Times New Roman" panose="02020603050405020304" pitchFamily="18" charset="0"/>
                <a:cs typeface="Times New Roman" panose="02020603050405020304" pitchFamily="18" charset="0"/>
              </a:rPr>
              <a:t>st.write</a:t>
            </a:r>
            <a:r>
              <a:rPr lang="en-US" sz="1000" dirty="0">
                <a:solidFill>
                  <a:schemeClr val="lt1"/>
                </a:solidFill>
                <a:latin typeface="Times New Roman" panose="02020603050405020304" pitchFamily="18" charset="0"/>
                <a:cs typeface="Times New Roman" panose="02020603050405020304" pitchFamily="18" charset="0"/>
              </a:rPr>
              <a:t>("lead not found")</a:t>
            </a: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a:p>
            <a:pPr marL="0" marR="10795" lvl="0" indent="0" algn="just" rtl="0">
              <a:lnSpc>
                <a:spcPct val="150000"/>
              </a:lnSpc>
              <a:spcBef>
                <a:spcPts val="0"/>
              </a:spcBef>
              <a:spcAft>
                <a:spcPts val="0"/>
              </a:spcAft>
              <a:buNone/>
            </a:pPr>
            <a:endParaRPr sz="10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5486-A2AA-FD33-B826-0B966C0D2DD0}"/>
              </a:ext>
            </a:extLst>
          </p:cNvPr>
          <p:cNvSpPr>
            <a:spLocks noGrp="1"/>
          </p:cNvSpPr>
          <p:nvPr>
            <p:ph type="title"/>
          </p:nvPr>
        </p:nvSpPr>
        <p:spPr>
          <a:xfrm>
            <a:off x="3774890" y="221058"/>
            <a:ext cx="1594218" cy="193899"/>
          </a:xfrm>
        </p:spPr>
        <p:txBody>
          <a:bodyPr/>
          <a:lstStyle/>
          <a:p>
            <a:r>
              <a:rPr lang="en-IN"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DF3983AF-2C59-9B92-DF69-FE0534EC0027}"/>
              </a:ext>
            </a:extLst>
          </p:cNvPr>
          <p:cNvPicPr>
            <a:picLocks noChangeAspect="1"/>
          </p:cNvPicPr>
          <p:nvPr/>
        </p:nvPicPr>
        <p:blipFill>
          <a:blip r:embed="rId2"/>
          <a:stretch>
            <a:fillRect/>
          </a:stretch>
        </p:blipFill>
        <p:spPr>
          <a:xfrm>
            <a:off x="142797" y="1029336"/>
            <a:ext cx="4250971" cy="3604657"/>
          </a:xfrm>
          <a:prstGeom prst="rect">
            <a:avLst/>
          </a:prstGeom>
        </p:spPr>
      </p:pic>
      <p:pic>
        <p:nvPicPr>
          <p:cNvPr id="8" name="Picture 7">
            <a:extLst>
              <a:ext uri="{FF2B5EF4-FFF2-40B4-BE49-F238E27FC236}">
                <a16:creationId xmlns:a16="http://schemas.microsoft.com/office/drawing/2014/main" id="{F8BE6308-3A7E-9024-F5A8-427D975BB194}"/>
              </a:ext>
            </a:extLst>
          </p:cNvPr>
          <p:cNvPicPr>
            <a:picLocks noChangeAspect="1"/>
          </p:cNvPicPr>
          <p:nvPr/>
        </p:nvPicPr>
        <p:blipFill>
          <a:blip r:embed="rId3"/>
          <a:stretch>
            <a:fillRect/>
          </a:stretch>
        </p:blipFill>
        <p:spPr>
          <a:xfrm>
            <a:off x="4664989" y="1029335"/>
            <a:ext cx="4438153" cy="3604657"/>
          </a:xfrm>
          <a:prstGeom prst="rect">
            <a:avLst/>
          </a:prstGeom>
        </p:spPr>
      </p:pic>
    </p:spTree>
    <p:extLst>
      <p:ext uri="{BB962C8B-B14F-4D97-AF65-F5344CB8AC3E}">
        <p14:creationId xmlns:p14="http://schemas.microsoft.com/office/powerpoint/2010/main" val="900448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1450ab47a6_0_111"/>
          <p:cNvSpPr txBox="1">
            <a:spLocks noGrp="1"/>
          </p:cNvSpPr>
          <p:nvPr>
            <p:ph type="title"/>
          </p:nvPr>
        </p:nvSpPr>
        <p:spPr>
          <a:xfrm>
            <a:off x="1058700" y="705375"/>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7" name="Google Shape;197;g21450ab47a6_0_111"/>
          <p:cNvSpPr txBox="1"/>
          <p:nvPr/>
        </p:nvSpPr>
        <p:spPr>
          <a:xfrm>
            <a:off x="1037100" y="1500125"/>
            <a:ext cx="7069800" cy="2504527"/>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The proposed system for lead score prediction using logistic regression is a simpler and more interpretable alternative to existing systems. It involves data collection, preprocessing, feature extraction, model training, evaluation, and deployment. Logistic regression is advantageous due to its simplicity, interpretability, scalability, and flexibility, and has the potential to help businesses identify potential customers. However, developers should consider the limitations and assumptions of logistic regression, which can lead to poor model performance and overfitting. By addressing these limitations and using appropriate techniques, the proposed system can provide accurate and interpretable predictions of lead scores. Integration and performance testing can also help ensure the system is responsive, reliable, and scalable. Overall, the proposed system using logistic regression can be a valuable tool for businesses in predicting and identifying potential customers.</a:t>
            </a:r>
            <a:endParaRPr sz="12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1450ab47a6_0_117"/>
          <p:cNvSpPr txBox="1">
            <a:spLocks noGrp="1"/>
          </p:cNvSpPr>
          <p:nvPr>
            <p:ph type="title"/>
          </p:nvPr>
        </p:nvSpPr>
        <p:spPr>
          <a:xfrm>
            <a:off x="1058700" y="705375"/>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3" name="Google Shape;203;g21450ab47a6_0_117"/>
          <p:cNvSpPr txBox="1"/>
          <p:nvPr/>
        </p:nvSpPr>
        <p:spPr>
          <a:xfrm>
            <a:off x="956550" y="1529675"/>
            <a:ext cx="7230900" cy="2504527"/>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The proposed system for lead score prediction using logistic regression can provide accurate predictions for businesses if the data quality, feature selection, and model hyperparameters are appropriate. Performance metrics like MSE, R-squared, or RMSE can be used to evaluate the model, and visualizations such as scatter plots or heatmaps can provide insights into the data. By using proper data collection, preprocessing, feature extraction, and model training techniques, developers can ensure that the logistic regression model accurately predicts lead scores and is integrated with other systems. logistic regression's simplicity, interpretability, scalability, and flexibility make it suitable for lead score prediction tasks that involve large amounts of data and different data types. However, developers must consider the limitations and assumptions of logistic regression when designing the system, and appropriate techniques should be used to address them to ensure accurate and interpretable predictions of lead scores.</a:t>
            </a:r>
            <a:endParaRPr sz="12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72704-4C4B-0F79-C497-CE11C9B12BC1}"/>
              </a:ext>
            </a:extLst>
          </p:cNvPr>
          <p:cNvPicPr>
            <a:picLocks noChangeAspect="1"/>
          </p:cNvPicPr>
          <p:nvPr/>
        </p:nvPicPr>
        <p:blipFill>
          <a:blip r:embed="rId2"/>
          <a:stretch>
            <a:fillRect/>
          </a:stretch>
        </p:blipFill>
        <p:spPr>
          <a:xfrm>
            <a:off x="1274419" y="260310"/>
            <a:ext cx="6736196" cy="4622880"/>
          </a:xfrm>
          <a:prstGeom prst="rect">
            <a:avLst/>
          </a:prstGeom>
        </p:spPr>
      </p:pic>
    </p:spTree>
    <p:extLst>
      <p:ext uri="{BB962C8B-B14F-4D97-AF65-F5344CB8AC3E}">
        <p14:creationId xmlns:p14="http://schemas.microsoft.com/office/powerpoint/2010/main" val="234145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2733951" y="491675"/>
            <a:ext cx="36759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 name="Google Shape;61;p2"/>
          <p:cNvSpPr txBox="1"/>
          <p:nvPr/>
        </p:nvSpPr>
        <p:spPr>
          <a:xfrm>
            <a:off x="1034000" y="1238200"/>
            <a:ext cx="7075800" cy="3410677"/>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None/>
            </a:pPr>
            <a:r>
              <a:rPr lang="en-US" sz="1200" dirty="0">
                <a:solidFill>
                  <a:srgbClr val="FFFFFF"/>
                </a:solidFill>
                <a:latin typeface="Times New Roman" panose="02020603050405020304" pitchFamily="18" charset="0"/>
                <a:cs typeface="Times New Roman" panose="02020603050405020304" pitchFamily="18" charset="0"/>
                <a:sym typeface="Arial"/>
              </a:rPr>
              <a:t>The lead score prediction project aims to provide businesses with a tool to predict the likelihood of a potential customer becoming a paying customer. By </a:t>
            </a:r>
            <a:r>
              <a:rPr lang="en-US" sz="1200" dirty="0" err="1">
                <a:solidFill>
                  <a:srgbClr val="FFFFFF"/>
                </a:solidFill>
                <a:latin typeface="Times New Roman" panose="02020603050405020304" pitchFamily="18" charset="0"/>
                <a:cs typeface="Times New Roman" panose="02020603050405020304" pitchFamily="18" charset="0"/>
                <a:sym typeface="Arial"/>
              </a:rPr>
              <a:t>analysing</a:t>
            </a:r>
            <a:r>
              <a:rPr lang="en-US" sz="1200" dirty="0">
                <a:solidFill>
                  <a:srgbClr val="FFFFFF"/>
                </a:solidFill>
                <a:latin typeface="Times New Roman" panose="02020603050405020304" pitchFamily="18" charset="0"/>
                <a:cs typeface="Times New Roman" panose="02020603050405020304" pitchFamily="18" charset="0"/>
                <a:sym typeface="Arial"/>
              </a:rPr>
              <a:t> various factors such as demographics, online </a:t>
            </a:r>
            <a:r>
              <a:rPr lang="en-US" sz="1200" dirty="0" err="1">
                <a:solidFill>
                  <a:srgbClr val="FFFFFF"/>
                </a:solidFill>
                <a:latin typeface="Times New Roman" panose="02020603050405020304" pitchFamily="18" charset="0"/>
                <a:cs typeface="Times New Roman" panose="02020603050405020304" pitchFamily="18" charset="0"/>
                <a:sym typeface="Arial"/>
              </a:rPr>
              <a:t>behaviour</a:t>
            </a:r>
            <a:r>
              <a:rPr lang="en-US" sz="1200" dirty="0">
                <a:solidFill>
                  <a:srgbClr val="FFFFFF"/>
                </a:solidFill>
                <a:latin typeface="Times New Roman" panose="02020603050405020304" pitchFamily="18" charset="0"/>
                <a:cs typeface="Times New Roman" panose="02020603050405020304" pitchFamily="18" charset="0"/>
                <a:sym typeface="Arial"/>
              </a:rPr>
              <a:t>, and previous interactions with the business, the lead score prediction model can identify the potential customers who are most likely to convert to paying customers.</a:t>
            </a:r>
          </a:p>
          <a:p>
            <a:pPr marL="12700" marR="5080" lvl="0" indent="0" algn="just" rtl="0">
              <a:lnSpc>
                <a:spcPct val="114999"/>
              </a:lnSpc>
              <a:spcBef>
                <a:spcPts val="0"/>
              </a:spcBef>
              <a:spcAft>
                <a:spcPts val="0"/>
              </a:spcAft>
              <a:buNone/>
            </a:pPr>
            <a:r>
              <a:rPr lang="en-US" sz="1200" dirty="0">
                <a:solidFill>
                  <a:srgbClr val="FFFFFF"/>
                </a:solidFill>
                <a:latin typeface="Times New Roman" panose="02020603050405020304" pitchFamily="18" charset="0"/>
                <a:cs typeface="Times New Roman" panose="02020603050405020304" pitchFamily="18" charset="0"/>
                <a:sym typeface="Arial"/>
              </a:rPr>
              <a:t>The project uses logistic regression as the primary machine learning algorithm for lead score prediction. logistic regression is a simple and interpretable algorithm that is well-suited for regression tasks, making it a suitable choice for lead score prediction. This proposal consists of several steps, such as data collection, feature extraction, preprocessing, model training, model evaluation, and deployment and integration. </a:t>
            </a:r>
          </a:p>
          <a:p>
            <a:pPr marL="12700" marR="5080" lvl="0" indent="0" algn="just" rtl="0">
              <a:lnSpc>
                <a:spcPct val="114999"/>
              </a:lnSpc>
              <a:spcBef>
                <a:spcPts val="0"/>
              </a:spcBef>
              <a:spcAft>
                <a:spcPts val="0"/>
              </a:spcAft>
              <a:buNone/>
            </a:pPr>
            <a:r>
              <a:rPr lang="en-US" sz="1200" dirty="0">
                <a:solidFill>
                  <a:srgbClr val="FFFFFF"/>
                </a:solidFill>
                <a:latin typeface="Times New Roman" panose="02020603050405020304" pitchFamily="18" charset="0"/>
                <a:cs typeface="Times New Roman" panose="02020603050405020304" pitchFamily="18" charset="0"/>
                <a:sym typeface="Arial"/>
              </a:rPr>
              <a:t>The project aims to address the limitations of the existing system for lead score prediction using SVM. The SVM algorithm can be complex, sensitive to outliers, difficult to interpret, and struggle with non-linear relationships and large or imbalanced datasets. By using logistic regression as the primary machine learning algorithm, the proposed system can provide a simpler and more interpretable alternative to the existing system.</a:t>
            </a:r>
          </a:p>
          <a:p>
            <a:pPr marL="12700" marR="5080" lvl="0" indent="0" algn="just" rtl="0">
              <a:lnSpc>
                <a:spcPct val="114999"/>
              </a:lnSpc>
              <a:spcBef>
                <a:spcPts val="0"/>
              </a:spcBef>
              <a:spcAft>
                <a:spcPts val="0"/>
              </a:spcAft>
              <a:buNone/>
            </a:pPr>
            <a:r>
              <a:rPr lang="en-US" sz="1200" dirty="0">
                <a:solidFill>
                  <a:srgbClr val="FFFFFF"/>
                </a:solidFill>
                <a:latin typeface="Times New Roman" panose="02020603050405020304" pitchFamily="18" charset="0"/>
                <a:cs typeface="Times New Roman" panose="02020603050405020304" pitchFamily="18" charset="0"/>
                <a:sym typeface="Arial"/>
              </a:rPr>
              <a:t>The lead score prediction project has several potential benefits for businesses, including increased efficiency and effectiveness in identifying potential customers who are more likely to convert to paying customers. By identifying these potential customers, businesses can target them with personalized marketing campaigns and increase their chances of conversion.</a:t>
            </a:r>
            <a:endParaRPr sz="1200" dirty="0">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1450ab47a6_0_124"/>
          <p:cNvSpPr txBox="1">
            <a:spLocks noGrp="1"/>
          </p:cNvSpPr>
          <p:nvPr>
            <p:ph type="title"/>
          </p:nvPr>
        </p:nvSpPr>
        <p:spPr>
          <a:xfrm>
            <a:off x="1058700" y="705375"/>
            <a:ext cx="7026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9" name="Google Shape;209;g21450ab47a6_0_124"/>
          <p:cNvSpPr txBox="1"/>
          <p:nvPr/>
        </p:nvSpPr>
        <p:spPr>
          <a:xfrm>
            <a:off x="1058700" y="1642500"/>
            <a:ext cx="7026600" cy="1673530"/>
          </a:xfrm>
          <a:prstGeom prst="rect">
            <a:avLst/>
          </a:prstGeom>
          <a:noFill/>
          <a:ln>
            <a:noFill/>
          </a:ln>
        </p:spPr>
        <p:txBody>
          <a:bodyPr spcFirstLastPara="1" wrap="square" lIns="0" tIns="11425" rIns="0" bIns="0" anchor="t" anchorCtr="0">
            <a:spAutoFit/>
          </a:bodyPr>
          <a:lstStyle/>
          <a:p>
            <a:pPr marL="0" marR="10795" lvl="0" indent="0" algn="just" rtl="0">
              <a:lnSpc>
                <a:spcPct val="150000"/>
              </a:lnSpc>
              <a:spcBef>
                <a:spcPts val="0"/>
              </a:spcBef>
              <a:spcAft>
                <a:spcPts val="0"/>
              </a:spcAft>
              <a:buNone/>
            </a:pPr>
            <a:r>
              <a:rPr lang="en-US" sz="1200" dirty="0">
                <a:solidFill>
                  <a:schemeClr val="lt1"/>
                </a:solidFill>
                <a:latin typeface="Times New Roman" panose="02020603050405020304" pitchFamily="18" charset="0"/>
                <a:cs typeface="Times New Roman" panose="02020603050405020304" pitchFamily="18" charset="0"/>
              </a:rPr>
              <a:t>Future scopes for the proposed system using logistic regression for lead score prediction include advanced feature selection techniques, more advanced machine learning algorithms, incorporating more data sources, and integrating with other systems. Genetic algorithms and neural networks can improve feature selection, while ensemble methods and deep learning can enhance the accuracy of the model. Incorporating social media data or customer reviews can provide a more comprehensive view of potential customers. Integrating with CRM or marketing automation platforms can enable personalized marketing campaigns.</a:t>
            </a:r>
            <a:endParaRPr sz="12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3317700" y="293016"/>
            <a:ext cx="2508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5" name="Google Shape;215;p10"/>
          <p:cNvSpPr txBox="1"/>
          <p:nvPr/>
        </p:nvSpPr>
        <p:spPr>
          <a:xfrm>
            <a:off x="869100" y="1240393"/>
            <a:ext cx="7405800" cy="3793500"/>
          </a:xfrm>
          <a:prstGeom prst="rect">
            <a:avLst/>
          </a:prstGeom>
          <a:noFill/>
          <a:ln>
            <a:noFill/>
          </a:ln>
        </p:spPr>
        <p:txBody>
          <a:bodyPr spcFirstLastPara="1" wrap="square" lIns="0" tIns="11425" rIns="0" bIns="0" anchor="ctr" anchorCtr="0">
            <a:noAutofit/>
          </a:bodyPr>
          <a:lstStyle/>
          <a:p>
            <a:pPr marL="184150" marR="20955" lvl="0" indent="-171450" algn="just" rtl="0">
              <a:lnSpc>
                <a:spcPct val="150000"/>
              </a:lnSpc>
              <a:spcBef>
                <a:spcPts val="0"/>
              </a:spcBef>
              <a:spcAft>
                <a:spcPts val="0"/>
              </a:spcAft>
              <a:buFont typeface="Wingdings" panose="05000000000000000000" pitchFamily="2" charset="2"/>
              <a:buChar char="v"/>
            </a:pP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H. Shi, "Evaluation of CET-4 and CET-6 Courses on Online Learning Platform," 2021 IEEE 3rd International Conference on Computer Science and Educational Informatization (CSEI), Xinxiang, China, 2021, pp. 61-64,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10.1109/CSEI51395.2021.9477641.</a:t>
            </a:r>
          </a:p>
          <a:p>
            <a:pPr marL="184150" marR="20955" lvl="0" indent="-171450" algn="just" rtl="0">
              <a:lnSpc>
                <a:spcPct val="150000"/>
              </a:lnSpc>
              <a:spcBef>
                <a:spcPts val="0"/>
              </a:spcBef>
              <a:spcAft>
                <a:spcPts val="0"/>
              </a:spcAft>
              <a:buFont typeface="Wingdings" panose="05000000000000000000" pitchFamily="2" charset="2"/>
              <a:buChar char="v"/>
            </a:pP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H. Cao, "Research on the Construction of Network Course Platform Based on Big Data," 2021 International Conference on Computer Network,  Electronic, and Automation (ICCNEA), Xi'an, China, 2021, pp. 207-210,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10.1109/ICCNEA53019.2021.00053.</a:t>
            </a:r>
          </a:p>
          <a:p>
            <a:pPr marL="184150" marR="20955" lvl="0" indent="-171450" algn="just" rtl="0">
              <a:lnSpc>
                <a:spcPct val="150000"/>
              </a:lnSpc>
              <a:spcBef>
                <a:spcPts val="0"/>
              </a:spcBef>
              <a:spcAft>
                <a:spcPts val="0"/>
              </a:spcAft>
              <a:buFont typeface="Wingdings" panose="05000000000000000000" pitchFamily="2" charset="2"/>
              <a:buChar char="v"/>
            </a:pPr>
            <a:r>
              <a:rPr lang="en-US" sz="1200" b="1" dirty="0" err="1">
                <a:solidFill>
                  <a:srgbClr val="FFFFFF"/>
                </a:solidFill>
                <a:latin typeface="Times New Roman" panose="02020603050405020304" pitchFamily="18" charset="0"/>
                <a:ea typeface="Times New Roman"/>
                <a:cs typeface="Times New Roman" panose="02020603050405020304" pitchFamily="18" charset="0"/>
                <a:sym typeface="Times New Roman"/>
              </a:rPr>
              <a:t>Erni-cassola</a:t>
            </a:r>
            <a:r>
              <a:rPr lang="en-US" sz="1200" b="1" dirty="0">
                <a:solidFill>
                  <a:srgbClr val="FFFFFF"/>
                </a:solidFill>
                <a:latin typeface="Times New Roman" panose="02020603050405020304" pitchFamily="18" charset="0"/>
                <a:ea typeface="Times New Roman"/>
                <a:cs typeface="Times New Roman" panose="02020603050405020304" pitchFamily="18" charset="0"/>
                <a:sym typeface="Times New Roman"/>
              </a:rPr>
              <a:t> G</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Zadjelovic</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V, Gibson MI, Christie-</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oleza</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JA. Distribution of plastic polymer types in the marine environment; A meta-analysis. </a:t>
            </a:r>
            <a:r>
              <a:rPr lang="en-US" sz="1200" i="1" dirty="0">
                <a:solidFill>
                  <a:srgbClr val="FFFFFF"/>
                </a:solidFill>
                <a:latin typeface="Times New Roman" panose="02020603050405020304" pitchFamily="18" charset="0"/>
                <a:ea typeface="Times New Roman"/>
                <a:cs typeface="Times New Roman" panose="02020603050405020304" pitchFamily="18" charset="0"/>
                <a:sym typeface="Times New Roman"/>
              </a:rPr>
              <a:t>Journal of Hazardous Materials</a:t>
            </a:r>
            <a:r>
              <a:rPr lang="en-US" sz="1200" i="1" dirty="0">
                <a:latin typeface="Times New Roman" panose="02020603050405020304" pitchFamily="18" charset="0"/>
                <a:ea typeface="Times New Roman"/>
                <a:cs typeface="Times New Roman" panose="02020603050405020304" pitchFamily="18" charset="0"/>
                <a:sym typeface="Times New Roman"/>
              </a:rPr>
              <a:t> </a:t>
            </a:r>
          </a:p>
          <a:p>
            <a:pPr marL="12700" marR="20955" lvl="0" algn="just" rtl="0">
              <a:lnSpc>
                <a:spcPct val="150000"/>
              </a:lnSpc>
              <a:spcBef>
                <a:spcPts val="0"/>
              </a:spcBef>
              <a:spcAft>
                <a:spcPts val="0"/>
              </a:spcAft>
            </a:pPr>
            <a:r>
              <a:rPr lang="en-US" sz="1200" i="1" dirty="0">
                <a:solidFill>
                  <a:srgbClr val="FFFFFF"/>
                </a:solidFill>
                <a:latin typeface="Times New Roman" panose="02020603050405020304" pitchFamily="18" charset="0"/>
                <a:ea typeface="Times New Roman"/>
                <a:cs typeface="Times New Roman" panose="02020603050405020304" pitchFamily="18" charset="0"/>
                <a:sym typeface="Times New Roman"/>
              </a:rPr>
              <a:t>     </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2019;</a:t>
            </a:r>
            <a:r>
              <a:rPr lang="en-US" sz="1200" b="1" dirty="0">
                <a:solidFill>
                  <a:srgbClr val="FFFFFF"/>
                </a:solidFill>
                <a:latin typeface="Times New Roman" panose="02020603050405020304" pitchFamily="18" charset="0"/>
                <a:ea typeface="Times New Roman"/>
                <a:cs typeface="Times New Roman" panose="02020603050405020304" pitchFamily="18" charset="0"/>
                <a:sym typeface="Times New Roman"/>
              </a:rPr>
              <a:t>369</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:691-8</a:t>
            </a:r>
          </a:p>
          <a:p>
            <a:pPr marL="184150" marR="20955" lvl="0" indent="-171450" algn="just" rtl="0">
              <a:lnSpc>
                <a:spcPct val="150000"/>
              </a:lnSpc>
              <a:spcBef>
                <a:spcPts val="0"/>
              </a:spcBef>
              <a:spcAft>
                <a:spcPts val="0"/>
              </a:spcAft>
              <a:buFont typeface="Wingdings" panose="05000000000000000000" pitchFamily="2" charset="2"/>
              <a:buChar char="v"/>
            </a:pP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J. -C. Liang, J. -Y. Wang and S. -H. Chou, "A designed platform for programming courses," 2020 9th International Congress on Advanced  Applied Informatics (IIAI-AAI), Kitakyushu, Japan, 2020, pp. 290-293,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10.1109/IIAI-AAI50415.2020.00064.</a:t>
            </a:r>
            <a:endParaRPr lang="en-US" sz="1200" dirty="0">
              <a:latin typeface="Times New Roman" panose="02020603050405020304" pitchFamily="18" charset="0"/>
              <a:ea typeface="Times New Roman"/>
              <a:cs typeface="Times New Roman" panose="02020603050405020304" pitchFamily="18" charset="0"/>
              <a:sym typeface="Times New Roman"/>
            </a:endParaRPr>
          </a:p>
          <a:p>
            <a:pPr marL="184150" marR="20955" lvl="0" indent="-171450" algn="just" rtl="0">
              <a:lnSpc>
                <a:spcPct val="150000"/>
              </a:lnSpc>
              <a:spcBef>
                <a:spcPts val="0"/>
              </a:spcBef>
              <a:spcAft>
                <a:spcPts val="0"/>
              </a:spcAft>
              <a:buFont typeface="Wingdings" panose="05000000000000000000" pitchFamily="2" charset="2"/>
              <a:buChar char="v"/>
            </a:pP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J.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Xie</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Y. He and Q. Qin, "Research on the Construction of the Quality Evaluation Indicator System of "Online Golden Course" Based on  Experimental Analysis," 2021 2nd International Conference on Information Science and Education (ICISE-IE), Chongqing, China, 2021,  pp.  855-859, </a:t>
            </a:r>
            <a:r>
              <a:rPr lang="en-US" sz="1200" dirty="0" err="1">
                <a:solidFill>
                  <a:srgbClr val="FFFFFF"/>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 10.1109/ICISE-IE53922.2021.00195.</a:t>
            </a:r>
            <a:endParaRPr sz="1200" dirty="0">
              <a:latin typeface="Times New Roman" panose="02020603050405020304" pitchFamily="18" charset="0"/>
              <a:ea typeface="Times New Roman"/>
              <a:cs typeface="Times New Roman" panose="02020603050405020304" pitchFamily="18" charset="0"/>
              <a:sym typeface="Times New Roman"/>
            </a:endParaRPr>
          </a:p>
          <a:p>
            <a:pPr marL="0" marR="27305" lvl="0" indent="0" algn="just" rtl="0">
              <a:lnSpc>
                <a:spcPct val="150000"/>
              </a:lnSpc>
              <a:spcBef>
                <a:spcPts val="0"/>
              </a:spcBef>
              <a:spcAft>
                <a:spcPts val="0"/>
              </a:spcAft>
              <a:buNone/>
            </a:pPr>
            <a:endParaRPr sz="1200" dirty="0">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3317700" y="293016"/>
            <a:ext cx="25086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5" name="Google Shape;215;p10"/>
          <p:cNvSpPr txBox="1"/>
          <p:nvPr/>
        </p:nvSpPr>
        <p:spPr>
          <a:xfrm>
            <a:off x="869100" y="1240393"/>
            <a:ext cx="7405800" cy="3793500"/>
          </a:xfrm>
          <a:prstGeom prst="rect">
            <a:avLst/>
          </a:prstGeom>
          <a:noFill/>
          <a:ln>
            <a:noFill/>
          </a:ln>
        </p:spPr>
        <p:txBody>
          <a:bodyPr spcFirstLastPara="1" wrap="square" lIns="0" tIns="11425" rIns="0" bIns="0" anchor="ctr" anchorCtr="0">
            <a:noAutofit/>
          </a:bodyPr>
          <a:lstStyle/>
          <a:p>
            <a:pPr marL="184150" marR="20955" indent="-171450" algn="just">
              <a:lnSpc>
                <a:spcPct val="150000"/>
              </a:lnSpc>
              <a:buFont typeface="Wingdings" panose="05000000000000000000" pitchFamily="2" charset="2"/>
              <a:buChar char="v"/>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Y. -J. Chang and W. -L. Hsu, "Online Teaching Practice in Chinese Culture Course," 2020 IEEE Eurasia Conference on IOT, Communication and  Engineering (ECICE), Yunlin, Taiwan, 2020, pp. 68-71,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10.1109/ECICE50847.2020.9302015.</a:t>
            </a:r>
          </a:p>
          <a:p>
            <a:pPr marL="184150" marR="20955" indent="-171450" algn="just">
              <a:lnSpc>
                <a:spcPct val="150000"/>
              </a:lnSpc>
              <a:buFont typeface="Wingdings" panose="05000000000000000000" pitchFamily="2" charset="2"/>
              <a:buChar char="v"/>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X. Liu and G. Guo, "Online Immersive Platform Image Processing Algorithm for Art Courses based on Virtual Equipment Digital Media  Technology," 2022 International Conference on Inventive Computation Technologies (ICICT), Nepal, 2022, pp. 1181-1184,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10.1109/ICICT54344.2022.9850680.</a:t>
            </a:r>
          </a:p>
          <a:p>
            <a:pPr marL="184150" marR="20955" indent="-171450" algn="just">
              <a:lnSpc>
                <a:spcPct val="150000"/>
              </a:lnSpc>
              <a:buFont typeface="Wingdings" panose="05000000000000000000" pitchFamily="2" charset="2"/>
              <a:buChar char="v"/>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H. Yao, "Application of Audio Processing Based on Image Semantic Segmentation in Applied Mathematics Online Course,"  2022  4th  International Conference on Smart Systems and Inventive Technology (ICSSIT), Tirunelveli, India, 2022, pp. 1527-1530,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10.1109/ICSSIT53264.2022.9716388.</a:t>
            </a:r>
          </a:p>
          <a:p>
            <a:pPr marL="184150" marR="20955" indent="-171450" algn="just">
              <a:lnSpc>
                <a:spcPct val="150000"/>
              </a:lnSpc>
              <a:buFont typeface="Wingdings" panose="05000000000000000000" pitchFamily="2" charset="2"/>
              <a:buChar char="v"/>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 Wang, Y. Liu, F. Song, X.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Xie</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and D. Yu, "Research on Evaluation System of User Experience With Online Live Course Platform," in IEEE  Access, vol. 9, pp. 23863-23875, 2021,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10.1109/ACCESS.2021.3054047.</a:t>
            </a:r>
          </a:p>
          <a:p>
            <a:pPr marL="184150" marR="20955" indent="-171450" algn="just">
              <a:lnSpc>
                <a:spcPct val="150000"/>
              </a:lnSpc>
              <a:buFont typeface="Wingdings" panose="05000000000000000000" pitchFamily="2" charset="2"/>
              <a:buChar char="v"/>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G. X. Chen, X. Q. Qu, L. P. Huang, L. Huang, C. Zhou, and M. Y.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Qiao</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"Modeling-Eliciting Activities in an Online Engineering Course for  Improving Conceptual	Learning, Professional Skill,	Interaction,"	in IEEE Access, vol.10, pp.	87767-87777,	2022, </a:t>
            </a:r>
            <a:r>
              <a:rPr lang="en-US" sz="1200" dirty="0" err="1">
                <a:solidFill>
                  <a:schemeClr val="lt1"/>
                </a:solidFill>
                <a:latin typeface="Times New Roman" panose="02020603050405020304" pitchFamily="18" charset="0"/>
                <a:ea typeface="Times New Roman"/>
                <a:cs typeface="Times New Roman" panose="02020603050405020304" pitchFamily="18" charset="0"/>
                <a:sym typeface="Times New Roman"/>
              </a:rPr>
              <a:t>doi</a:t>
            </a: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  10.1109/ACCESS.2022.3199690.</a:t>
            </a:r>
          </a:p>
          <a:p>
            <a:pPr marL="0" marR="27305" lvl="0" indent="0" algn="just" rtl="0">
              <a:lnSpc>
                <a:spcPct val="150000"/>
              </a:lnSpc>
              <a:spcBef>
                <a:spcPts val="0"/>
              </a:spcBef>
              <a:spcAft>
                <a:spcPts val="0"/>
              </a:spcAft>
              <a:buNone/>
            </a:pPr>
            <a:endParaRPr sz="1200" dirty="0">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3356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731954" y="542225"/>
            <a:ext cx="36801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7" name="Google Shape;67;p3"/>
          <p:cNvSpPr txBox="1"/>
          <p:nvPr/>
        </p:nvSpPr>
        <p:spPr>
          <a:xfrm>
            <a:off x="513633" y="1189178"/>
            <a:ext cx="8229000" cy="2535930"/>
          </a:xfrm>
          <a:prstGeom prst="rect">
            <a:avLst/>
          </a:prstGeom>
          <a:noFill/>
          <a:ln>
            <a:noFill/>
          </a:ln>
        </p:spPr>
        <p:txBody>
          <a:bodyPr spcFirstLastPara="1" wrap="square" lIns="0" tIns="42525" rIns="0" bIns="0" anchor="t" anchorCtr="0">
            <a:spAutoFit/>
          </a:bodyPr>
          <a:lstStyle/>
          <a:p>
            <a:pPr marL="457200" marR="0" lvl="0" indent="-311150" algn="just" rtl="0">
              <a:lnSpc>
                <a:spcPct val="150000"/>
              </a:lnSpc>
              <a:spcBef>
                <a:spcPts val="0"/>
              </a:spcBef>
              <a:spcAft>
                <a:spcPts val="0"/>
              </a:spcAft>
              <a:buClr>
                <a:srgbClr val="FFFFFF"/>
              </a:buClr>
              <a:buSzPts val="1300"/>
              <a:buFont typeface="Times New Roman"/>
              <a:buChar char="●"/>
            </a:pPr>
            <a:r>
              <a:rPr lang="en-US" sz="1200" dirty="0">
                <a:solidFill>
                  <a:srgbClr val="FFFFFF"/>
                </a:solidFill>
                <a:latin typeface="Times New Roman" panose="02020603050405020304" pitchFamily="18" charset="0"/>
                <a:ea typeface="Times New Roman"/>
                <a:cs typeface="Times New Roman" panose="02020603050405020304" pitchFamily="18" charset="0"/>
                <a:sym typeface="Times New Roman"/>
              </a:rPr>
              <a:t>The SVM algorithm is one example of an existing lead scoring system.</a:t>
            </a:r>
            <a:endParaRPr sz="1200" dirty="0">
              <a:latin typeface="Times New Roman" panose="02020603050405020304" pitchFamily="18" charset="0"/>
              <a:ea typeface="Times New Roman"/>
              <a:cs typeface="Times New Roman" panose="02020603050405020304" pitchFamily="18" charset="0"/>
              <a:sym typeface="Times New Roman"/>
            </a:endParaRP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SVM is a complex algorithm that can be computationally expensive and require expertise to tune.</a:t>
            </a:r>
            <a:endParaRPr sz="1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SVM is sensitive to outliers and can struggle with noisy or imbalanced datasets.</a:t>
            </a:r>
            <a:endParaRPr sz="1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SVM can be difficult to interpret and understand which features are important for prediction.</a:t>
            </a:r>
            <a:endParaRPr sz="1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SVM assumes linear relationships between input features and the target variable, making it challenging to handle non-linear relationships.</a:t>
            </a:r>
            <a:endParaRPr sz="1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ea typeface="Times New Roman"/>
                <a:cs typeface="Times New Roman" panose="02020603050405020304" pitchFamily="18" charset="0"/>
                <a:sym typeface="Times New Roman"/>
              </a:rPr>
              <a:t>SVM can struggle with large or imbalanced datasets, resulting in bias towards the majority class.</a:t>
            </a: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cs typeface="Times New Roman" panose="02020603050405020304" pitchFamily="18" charset="0"/>
                <a:sym typeface="Times New Roman"/>
              </a:rPr>
              <a:t>SVM is known as a Support Vector Machine.</a:t>
            </a:r>
          </a:p>
          <a:p>
            <a:pPr marL="457200" marR="5715" lvl="0" indent="-304800" algn="just" rtl="0">
              <a:lnSpc>
                <a:spcPct val="150000"/>
              </a:lnSpc>
              <a:spcBef>
                <a:spcPts val="0"/>
              </a:spcBef>
              <a:spcAft>
                <a:spcPts val="0"/>
              </a:spcAft>
              <a:buClr>
                <a:schemeClr val="lt1"/>
              </a:buClr>
              <a:buSzPts val="1200"/>
              <a:buFont typeface="Times New Roman"/>
              <a:buChar char="●"/>
            </a:pPr>
            <a:r>
              <a:rPr lang="en-US" sz="1200" dirty="0">
                <a:solidFill>
                  <a:schemeClr val="lt1"/>
                </a:solidFill>
                <a:latin typeface="Times New Roman" panose="02020603050405020304" pitchFamily="18" charset="0"/>
                <a:cs typeface="Times New Roman" panose="02020603050405020304" pitchFamily="18" charset="0"/>
                <a:sym typeface="Times New Roman"/>
              </a:rPr>
              <a:t>SVM can not scale to large datasets.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1939221" y="731800"/>
            <a:ext cx="49761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sz="1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3" name="Google Shape;73;p4"/>
          <p:cNvSpPr txBox="1">
            <a:spLocks noGrp="1"/>
          </p:cNvSpPr>
          <p:nvPr>
            <p:ph type="body" idx="1"/>
          </p:nvPr>
        </p:nvSpPr>
        <p:spPr>
          <a:xfrm>
            <a:off x="326350" y="1325625"/>
            <a:ext cx="8307600" cy="2535930"/>
          </a:xfrm>
          <a:prstGeom prst="rect">
            <a:avLst/>
          </a:prstGeom>
          <a:noFill/>
          <a:ln>
            <a:noFill/>
          </a:ln>
        </p:spPr>
        <p:txBody>
          <a:bodyPr spcFirstLastPara="1" wrap="square" lIns="0" tIns="42525" rIns="0" bIns="0" anchor="t" anchorCtr="0">
            <a:spAutoFit/>
          </a:bodyPr>
          <a:lstStyle/>
          <a:p>
            <a:pPr marL="591185" lvl="0" indent="-328294"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For classification tasks like lead scoring, a popular machine learning approach is logistic regression.</a:t>
            </a:r>
            <a:endParaRPr sz="1200" dirty="0">
              <a:latin typeface="Times New Roman" panose="02020603050405020304" pitchFamily="18" charset="0"/>
              <a:cs typeface="Times New Roman" panose="02020603050405020304" pitchFamily="18" charset="0"/>
            </a:endParaRPr>
          </a:p>
          <a:p>
            <a:pPr marL="590550" marR="16510" lvl="0" indent="-328295"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An algorithm would be trained on historical lead data, including information on demographics, behavior, and  interactions with marketing materials, in a system for lead scoring that uses logistic regression.</a:t>
            </a:r>
            <a:endParaRPr sz="1200" dirty="0">
              <a:latin typeface="Times New Roman" panose="02020603050405020304" pitchFamily="18" charset="0"/>
              <a:cs typeface="Times New Roman" panose="02020603050405020304" pitchFamily="18" charset="0"/>
            </a:endParaRPr>
          </a:p>
          <a:p>
            <a:pPr marL="590550" marR="12065" lvl="0" indent="-328295"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The computer would then make use of this training data to create a predictive model that gives fresh  incoming leads a lead score based on their traits.</a:t>
            </a:r>
            <a:endParaRPr sz="1200" dirty="0">
              <a:latin typeface="Times New Roman" panose="02020603050405020304" pitchFamily="18" charset="0"/>
              <a:cs typeface="Times New Roman" panose="02020603050405020304" pitchFamily="18" charset="0"/>
            </a:endParaRPr>
          </a:p>
          <a:p>
            <a:pPr marL="590550" marR="8255" lvl="0" indent="-328295"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The potential sensitivity of Logistic Regression to outliers in the data is one drawback of utilizing it for lead  scoring.</a:t>
            </a:r>
            <a:endParaRPr sz="1200" dirty="0">
              <a:latin typeface="Times New Roman" panose="02020603050405020304" pitchFamily="18" charset="0"/>
              <a:cs typeface="Times New Roman" panose="02020603050405020304" pitchFamily="18" charset="0"/>
            </a:endParaRPr>
          </a:p>
          <a:p>
            <a:pPr marL="590550" marR="5080" lvl="0" indent="-328295"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As a result, the model's predictions may be significantly impacted by extreme values in the data, which  could result in erroneous lead scores.</a:t>
            </a:r>
            <a:endParaRPr sz="1200" dirty="0">
              <a:latin typeface="Times New Roman" panose="02020603050405020304" pitchFamily="18" charset="0"/>
              <a:cs typeface="Times New Roman" panose="02020603050405020304" pitchFamily="18" charset="0"/>
            </a:endParaRPr>
          </a:p>
          <a:p>
            <a:pPr marL="590550" marR="27305" lvl="0" indent="-328295" algn="just" rtl="0">
              <a:lnSpc>
                <a:spcPct val="150000"/>
              </a:lnSpc>
              <a:spcBef>
                <a:spcPts val="0"/>
              </a:spcBef>
              <a:spcAft>
                <a:spcPts val="0"/>
              </a:spcAft>
              <a:buClr>
                <a:schemeClr val="lt1"/>
              </a:buClr>
              <a:buSzPts val="1300"/>
              <a:buFont typeface="Arial"/>
              <a:buChar char="●"/>
            </a:pPr>
            <a:r>
              <a:rPr lang="en-US" sz="1200" dirty="0">
                <a:latin typeface="Times New Roman" panose="02020603050405020304" pitchFamily="18" charset="0"/>
                <a:cs typeface="Times New Roman" panose="02020603050405020304" pitchFamily="18" charset="0"/>
              </a:rPr>
              <a:t>To prevent this problem, it is crucial to thoroughly preprocess the data and eliminate any outliers before  training the model.</a:t>
            </a:r>
            <a:endParaRPr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2084972" y="453775"/>
            <a:ext cx="4852200" cy="22826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1400" u="sng" dirty="0">
                <a:latin typeface="Times New Roman" panose="02020603050405020304" pitchFamily="18" charset="0"/>
                <a:cs typeface="Times New Roman" panose="02020603050405020304" pitchFamily="18" charset="0"/>
              </a:rPr>
              <a:t>LITERATURE SURVEY</a:t>
            </a:r>
            <a:endParaRPr sz="1400" u="sng" dirty="0">
              <a:latin typeface="Times New Roman" panose="02020603050405020304" pitchFamily="18" charset="0"/>
              <a:cs typeface="Times New Roman" panose="02020603050405020304" pitchFamily="18" charset="0"/>
            </a:endParaRPr>
          </a:p>
        </p:txBody>
      </p:sp>
      <p:graphicFrame>
        <p:nvGraphicFramePr>
          <p:cNvPr id="79" name="Google Shape;79;p5"/>
          <p:cNvGraphicFramePr/>
          <p:nvPr>
            <p:extLst>
              <p:ext uri="{D42A27DB-BD31-4B8C-83A1-F6EECF244321}">
                <p14:modId xmlns:p14="http://schemas.microsoft.com/office/powerpoint/2010/main" val="3132891134"/>
              </p:ext>
            </p:extLst>
          </p:nvPr>
        </p:nvGraphicFramePr>
        <p:xfrm>
          <a:off x="0" y="897468"/>
          <a:ext cx="9143999" cy="4246032"/>
        </p:xfrm>
        <a:graphic>
          <a:graphicData uri="http://schemas.openxmlformats.org/drawingml/2006/table">
            <a:tbl>
              <a:tblPr firstRow="1" bandRow="1">
                <a:noFill/>
                <a:tableStyleId>{63D01E53-47C7-44E4-9A03-CB63A3B613B7}</a:tableStyleId>
              </a:tblPr>
              <a:tblGrid>
                <a:gridCol w="596541">
                  <a:extLst>
                    <a:ext uri="{9D8B030D-6E8A-4147-A177-3AD203B41FA5}">
                      <a16:colId xmlns:a16="http://schemas.microsoft.com/office/drawing/2014/main" val="20000"/>
                    </a:ext>
                  </a:extLst>
                </a:gridCol>
                <a:gridCol w="2221296">
                  <a:extLst>
                    <a:ext uri="{9D8B030D-6E8A-4147-A177-3AD203B41FA5}">
                      <a16:colId xmlns:a16="http://schemas.microsoft.com/office/drawing/2014/main" val="20001"/>
                    </a:ext>
                  </a:extLst>
                </a:gridCol>
                <a:gridCol w="1679991">
                  <a:extLst>
                    <a:ext uri="{9D8B030D-6E8A-4147-A177-3AD203B41FA5}">
                      <a16:colId xmlns:a16="http://schemas.microsoft.com/office/drawing/2014/main" val="20002"/>
                    </a:ext>
                  </a:extLst>
                </a:gridCol>
                <a:gridCol w="1499276">
                  <a:extLst>
                    <a:ext uri="{9D8B030D-6E8A-4147-A177-3AD203B41FA5}">
                      <a16:colId xmlns:a16="http://schemas.microsoft.com/office/drawing/2014/main" val="20003"/>
                    </a:ext>
                  </a:extLst>
                </a:gridCol>
                <a:gridCol w="1647619">
                  <a:extLst>
                    <a:ext uri="{9D8B030D-6E8A-4147-A177-3AD203B41FA5}">
                      <a16:colId xmlns:a16="http://schemas.microsoft.com/office/drawing/2014/main" val="20004"/>
                    </a:ext>
                  </a:extLst>
                </a:gridCol>
                <a:gridCol w="1499276">
                  <a:extLst>
                    <a:ext uri="{9D8B030D-6E8A-4147-A177-3AD203B41FA5}">
                      <a16:colId xmlns:a16="http://schemas.microsoft.com/office/drawing/2014/main" val="20005"/>
                    </a:ext>
                  </a:extLst>
                </a:gridCol>
              </a:tblGrid>
              <a:tr h="460250">
                <a:tc>
                  <a:txBody>
                    <a:bodyPr/>
                    <a:lstStyle/>
                    <a:p>
                      <a:pPr marL="85725" marR="15430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S.N  O</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0" marR="0" lvl="0" indent="0" algn="ctr"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TOPIC</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272415"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INFERENCE</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136525"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ADVANTAGES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615950" marR="118745" lvl="0" indent="-490219"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DISADVANTAGE  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ALGORITHM</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0"/>
                  </a:ext>
                </a:extLst>
              </a:tr>
              <a:tr h="2368297">
                <a:tc>
                  <a:txBody>
                    <a:bodyPr/>
                    <a:lstStyle/>
                    <a:p>
                      <a:pPr marL="85725"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1</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090" marR="104139"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Evaluation of CET-4 and  CET-6 Courses on Online  Learning Platform</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8509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 Zhao, Y., Li, L.,</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8509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Li, X., &amp; Li, B.</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12509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study solves the  issue by evaluating  Tencent classroom  courses by course  organization, pricing,  registration  population, and other  indices using data  mining, statistical  analysis, word cloud  analysis, and other  approaches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65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15049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paper also  selects courses  depending on  learners'  willingness to  pay.</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090" marR="10795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accuracy was  not as expected,  could have been  more precise.</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290195" lvl="0" indent="3810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Data mining,  statistical  analysis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1"/>
                  </a:ext>
                </a:extLst>
              </a:tr>
              <a:tr h="1417485">
                <a:tc>
                  <a:txBody>
                    <a:bodyPr/>
                    <a:lstStyle/>
                    <a:p>
                      <a:pPr marL="85725"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2</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090" marR="20447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Research on the  Construction of Network  Course Platform Based  on Big Data</a:t>
                      </a:r>
                      <a:endParaRPr sz="1200" u="none" strike="noStrike" cap="none">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p>
                      <a:pPr marL="8509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Author : Li, Q., Wang, X.,</a:t>
                      </a:r>
                      <a:endParaRPr sz="1200" u="none" strike="noStrike" cap="none">
                        <a:latin typeface="Times New Roman" panose="02020603050405020304" pitchFamily="18" charset="0"/>
                        <a:ea typeface="Arial"/>
                        <a:cs typeface="Times New Roman" panose="02020603050405020304" pitchFamily="18" charset="0"/>
                        <a:sym typeface="Arial"/>
                      </a:endParaRPr>
                    </a:p>
                    <a:p>
                      <a:pPr marL="85090" marR="22542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Wang, J., Liu, H., &amp; Ma,  Q.</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18732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Curriculum  development is  key to improving  higher education.</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22796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An intuitive  model  development  interface  simplifies data  mining model  management.</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090" marR="13081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model lacked  the higher order  functionalities.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85725"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Big Data</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800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6"/>
          <p:cNvGraphicFramePr/>
          <p:nvPr>
            <p:extLst>
              <p:ext uri="{D42A27DB-BD31-4B8C-83A1-F6EECF244321}">
                <p14:modId xmlns:p14="http://schemas.microsoft.com/office/powerpoint/2010/main" val="385751134"/>
              </p:ext>
            </p:extLst>
          </p:nvPr>
        </p:nvGraphicFramePr>
        <p:xfrm>
          <a:off x="159657" y="0"/>
          <a:ext cx="8817430" cy="5143499"/>
        </p:xfrm>
        <a:graphic>
          <a:graphicData uri="http://schemas.openxmlformats.org/drawingml/2006/table">
            <a:tbl>
              <a:tblPr firstRow="1" bandRow="1">
                <a:noFill/>
                <a:tableStyleId>{63D01E53-47C7-44E4-9A03-CB63A3B613B7}</a:tableStyleId>
              </a:tblPr>
              <a:tblGrid>
                <a:gridCol w="1489910">
                  <a:extLst>
                    <a:ext uri="{9D8B030D-6E8A-4147-A177-3AD203B41FA5}">
                      <a16:colId xmlns:a16="http://schemas.microsoft.com/office/drawing/2014/main" val="20000"/>
                    </a:ext>
                  </a:extLst>
                </a:gridCol>
                <a:gridCol w="1465504">
                  <a:extLst>
                    <a:ext uri="{9D8B030D-6E8A-4147-A177-3AD203B41FA5}">
                      <a16:colId xmlns:a16="http://schemas.microsoft.com/office/drawing/2014/main" val="20001"/>
                    </a:ext>
                  </a:extLst>
                </a:gridCol>
                <a:gridCol w="1465504">
                  <a:extLst>
                    <a:ext uri="{9D8B030D-6E8A-4147-A177-3AD203B41FA5}">
                      <a16:colId xmlns:a16="http://schemas.microsoft.com/office/drawing/2014/main" val="20002"/>
                    </a:ext>
                  </a:extLst>
                </a:gridCol>
                <a:gridCol w="1465504">
                  <a:extLst>
                    <a:ext uri="{9D8B030D-6E8A-4147-A177-3AD203B41FA5}">
                      <a16:colId xmlns:a16="http://schemas.microsoft.com/office/drawing/2014/main" val="20003"/>
                    </a:ext>
                  </a:extLst>
                </a:gridCol>
                <a:gridCol w="1465504">
                  <a:extLst>
                    <a:ext uri="{9D8B030D-6E8A-4147-A177-3AD203B41FA5}">
                      <a16:colId xmlns:a16="http://schemas.microsoft.com/office/drawing/2014/main" val="20004"/>
                    </a:ext>
                  </a:extLst>
                </a:gridCol>
                <a:gridCol w="1465504">
                  <a:extLst>
                    <a:ext uri="{9D8B030D-6E8A-4147-A177-3AD203B41FA5}">
                      <a16:colId xmlns:a16="http://schemas.microsoft.com/office/drawing/2014/main" val="20005"/>
                    </a:ext>
                  </a:extLst>
                </a:gridCol>
              </a:tblGrid>
              <a:tr h="2313486">
                <a:tc>
                  <a:txBody>
                    <a:bodyPr/>
                    <a:lstStyle/>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3</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6514"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Development of  an Online Course  for Web  Programming.</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57150" marR="189230" lvl="0" indent="0" algn="just"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:Kim, H.  J., Kim, J. E., &amp;  Kim, K. J</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7810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Theoretical and  practical features  allow the author  to build a course,  specify a time  period, indicate a  measure, and  assess student  performance  after course  completion.</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4732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Shows OLAT  online course  implementation.  These  technologies  tailor learning to  student  comprehension.</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20447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Speed in terms  of processing  was low.</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6514" marR="272415" lvl="0" indent="3810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Web  programming-  using OLAT.</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0"/>
                  </a:ext>
                </a:extLst>
              </a:tr>
              <a:tr h="2830013">
                <a:tc>
                  <a:txBody>
                    <a:bodyPr/>
                    <a:lstStyle/>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4</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31877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 designed  platform for  programming  courses</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57150" marR="17335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 Lin, C.,  &amp; Chen, Y.</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461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portal  validates codes  and manages  courses, students,  and issues. Code  format and  comments help  pupils learn to  code. Teachers  can assess class  learning with  software broadcast  and statistical data.</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207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8097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platform  improved  teaching after a  semester of  testing.</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7048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model was  designed for  limited or specific  courses alone</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952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MOOCs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7"/>
          <p:cNvGraphicFramePr/>
          <p:nvPr>
            <p:extLst>
              <p:ext uri="{D42A27DB-BD31-4B8C-83A1-F6EECF244321}">
                <p14:modId xmlns:p14="http://schemas.microsoft.com/office/powerpoint/2010/main" val="4151414317"/>
              </p:ext>
            </p:extLst>
          </p:nvPr>
        </p:nvGraphicFramePr>
        <p:xfrm>
          <a:off x="195943" y="1"/>
          <a:ext cx="8770254" cy="5143499"/>
        </p:xfrm>
        <a:graphic>
          <a:graphicData uri="http://schemas.openxmlformats.org/drawingml/2006/table">
            <a:tbl>
              <a:tblPr firstRow="1" bandRow="1">
                <a:noFill/>
                <a:tableStyleId>{63D01E53-47C7-44E4-9A03-CB63A3B613B7}</a:tableStyleId>
              </a:tblPr>
              <a:tblGrid>
                <a:gridCol w="1461709">
                  <a:extLst>
                    <a:ext uri="{9D8B030D-6E8A-4147-A177-3AD203B41FA5}">
                      <a16:colId xmlns:a16="http://schemas.microsoft.com/office/drawing/2014/main" val="20000"/>
                    </a:ext>
                  </a:extLst>
                </a:gridCol>
                <a:gridCol w="1461709">
                  <a:extLst>
                    <a:ext uri="{9D8B030D-6E8A-4147-A177-3AD203B41FA5}">
                      <a16:colId xmlns:a16="http://schemas.microsoft.com/office/drawing/2014/main" val="20001"/>
                    </a:ext>
                  </a:extLst>
                </a:gridCol>
                <a:gridCol w="1461709">
                  <a:extLst>
                    <a:ext uri="{9D8B030D-6E8A-4147-A177-3AD203B41FA5}">
                      <a16:colId xmlns:a16="http://schemas.microsoft.com/office/drawing/2014/main" val="20002"/>
                    </a:ext>
                  </a:extLst>
                </a:gridCol>
                <a:gridCol w="1461709">
                  <a:extLst>
                    <a:ext uri="{9D8B030D-6E8A-4147-A177-3AD203B41FA5}">
                      <a16:colId xmlns:a16="http://schemas.microsoft.com/office/drawing/2014/main" val="20003"/>
                    </a:ext>
                  </a:extLst>
                </a:gridCol>
                <a:gridCol w="1461709">
                  <a:extLst>
                    <a:ext uri="{9D8B030D-6E8A-4147-A177-3AD203B41FA5}">
                      <a16:colId xmlns:a16="http://schemas.microsoft.com/office/drawing/2014/main" val="20004"/>
                    </a:ext>
                  </a:extLst>
                </a:gridCol>
                <a:gridCol w="1461709">
                  <a:extLst>
                    <a:ext uri="{9D8B030D-6E8A-4147-A177-3AD203B41FA5}">
                      <a16:colId xmlns:a16="http://schemas.microsoft.com/office/drawing/2014/main" val="20005"/>
                    </a:ext>
                  </a:extLst>
                </a:gridCol>
              </a:tblGrid>
              <a:tr h="1239983">
                <a:tc>
                  <a:txBody>
                    <a:bodyPr/>
                    <a:lstStyle/>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5</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4033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Online Teaching  Practice in  Chinese Culture  Course</a:t>
                      </a:r>
                      <a:endParaRPr sz="1200" u="none" strike="noStrike" cap="none">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a:latin typeface="Times New Roman" panose="02020603050405020304" pitchFamily="18" charset="0"/>
                        <a:ea typeface="Times New Roman"/>
                        <a:cs typeface="Times New Roman" panose="02020603050405020304" pitchFamily="18" charset="0"/>
                        <a:sym typeface="Times New Roman"/>
                      </a:endParaRPr>
                    </a:p>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Author : Liu, J.</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6514"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This study  focuses on online  teaching and  Chinese cultural  course student  responses.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9461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Online education  is easy and  practical.</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3208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accuracy  was not as  expected, could  have been more  precise.</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6514" marR="290830" lvl="0" indent="3810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Experimental  Analysis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0"/>
                  </a:ext>
                </a:extLst>
              </a:tr>
              <a:tr h="3903516">
                <a:tc>
                  <a:txBody>
                    <a:bodyPr/>
                    <a:lstStyle/>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6</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0477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Research on the  Construction of  the Quality  Evaluation  Indicator System  of "Online  Golden Course</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57150" marR="217170" lvl="0" indent="0" algn="just"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 Wang,  M., Zhao, J., &amp;  Li, Y.</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6514"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"Online Gold  Course'' demands  rigorous and  impartial quality  assessment. Using  Total Quality  Management theory  and influencing  factors, this research  creates a curriculum  quality evaluation  indicator system from  the four dimensions  of teaching, student  performance,  curriculum, and  learning platform.</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27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9271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Principal  Component  Analysis  improves  student-centered  "Online Golden  Course"  quantitative  evaluation</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More complex</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6514" marR="334645" lvl="0" indent="3810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Virtual  Equipment  Digital Media  Technology</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8"/>
          <p:cNvGraphicFramePr/>
          <p:nvPr>
            <p:extLst>
              <p:ext uri="{D42A27DB-BD31-4B8C-83A1-F6EECF244321}">
                <p14:modId xmlns:p14="http://schemas.microsoft.com/office/powerpoint/2010/main" val="1925724592"/>
              </p:ext>
            </p:extLst>
          </p:nvPr>
        </p:nvGraphicFramePr>
        <p:xfrm>
          <a:off x="-419100" y="0"/>
          <a:ext cx="9817098" cy="5295900"/>
        </p:xfrm>
        <a:graphic>
          <a:graphicData uri="http://schemas.openxmlformats.org/drawingml/2006/table">
            <a:tbl>
              <a:tblPr firstRow="1" bandRow="1">
                <a:noFill/>
                <a:tableStyleId>{63D01E53-47C7-44E4-9A03-CB63A3B613B7}</a:tableStyleId>
              </a:tblPr>
              <a:tblGrid>
                <a:gridCol w="1636183">
                  <a:extLst>
                    <a:ext uri="{9D8B030D-6E8A-4147-A177-3AD203B41FA5}">
                      <a16:colId xmlns:a16="http://schemas.microsoft.com/office/drawing/2014/main" val="20000"/>
                    </a:ext>
                  </a:extLst>
                </a:gridCol>
                <a:gridCol w="1636183">
                  <a:extLst>
                    <a:ext uri="{9D8B030D-6E8A-4147-A177-3AD203B41FA5}">
                      <a16:colId xmlns:a16="http://schemas.microsoft.com/office/drawing/2014/main" val="20001"/>
                    </a:ext>
                  </a:extLst>
                </a:gridCol>
                <a:gridCol w="1636183">
                  <a:extLst>
                    <a:ext uri="{9D8B030D-6E8A-4147-A177-3AD203B41FA5}">
                      <a16:colId xmlns:a16="http://schemas.microsoft.com/office/drawing/2014/main" val="20002"/>
                    </a:ext>
                  </a:extLst>
                </a:gridCol>
                <a:gridCol w="1636183">
                  <a:extLst>
                    <a:ext uri="{9D8B030D-6E8A-4147-A177-3AD203B41FA5}">
                      <a16:colId xmlns:a16="http://schemas.microsoft.com/office/drawing/2014/main" val="20003"/>
                    </a:ext>
                  </a:extLst>
                </a:gridCol>
                <a:gridCol w="1636183">
                  <a:extLst>
                    <a:ext uri="{9D8B030D-6E8A-4147-A177-3AD203B41FA5}">
                      <a16:colId xmlns:a16="http://schemas.microsoft.com/office/drawing/2014/main" val="20004"/>
                    </a:ext>
                  </a:extLst>
                </a:gridCol>
                <a:gridCol w="1636183">
                  <a:extLst>
                    <a:ext uri="{9D8B030D-6E8A-4147-A177-3AD203B41FA5}">
                      <a16:colId xmlns:a16="http://schemas.microsoft.com/office/drawing/2014/main" val="20005"/>
                    </a:ext>
                  </a:extLst>
                </a:gridCol>
              </a:tblGrid>
              <a:tr h="2228657">
                <a:tc>
                  <a:txBody>
                    <a:bodyPr/>
                    <a:lstStyle/>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7</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1112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Online Immersive  Platform Image  Processing  Algorithm for Art  Courses based on  Virtual Equipment  Digital Media  Technology</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4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J. Wang,</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57150"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W. Guo</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207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5244"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This article describes  virtual reality  technology and  digital media art,  analyzes their  production, and  establishes their  meaning, connection,  benefits, and  qualities.</a:t>
                      </a:r>
                      <a:endParaRPr sz="1200" u="none" strike="noStrike" cap="none">
                        <a:latin typeface="Times New Roman" panose="02020603050405020304" pitchFamily="18" charset="0"/>
                        <a:ea typeface="Arial"/>
                        <a:cs typeface="Times New Roman" panose="02020603050405020304" pitchFamily="18" charset="0"/>
                        <a:sym typeface="Arial"/>
                      </a:endParaRPr>
                    </a:p>
                    <a:p>
                      <a:pPr marL="57150" marR="13843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Hemisphere display  requires</a:t>
                      </a:r>
                      <a:endParaRPr sz="1200" u="none" strike="noStrike" cap="none">
                        <a:latin typeface="Times New Roman" panose="02020603050405020304" pitchFamily="18" charset="0"/>
                        <a:ea typeface="Arial"/>
                        <a:cs typeface="Times New Roman" panose="02020603050405020304" pitchFamily="18" charset="0"/>
                        <a:sym typeface="Arial"/>
                      </a:endParaRPr>
                    </a:p>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pre-distortion.</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27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83185"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An embedded  processing  platform image  processing  confidence interval  and mathematical  expectation  technique reduces  low-light video  noise.</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207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7874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The model  lacked the higher  order  functionalities.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6514" marR="59055" lvl="0" indent="76835"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Image Semantic  Segmentation</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0"/>
                  </a:ext>
                </a:extLst>
              </a:tr>
              <a:tr h="3067243">
                <a:tc>
                  <a:txBody>
                    <a:bodyPr/>
                    <a:lstStyle/>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8</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56845"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Application of  Audio Processing  Based on Image  Semantic  Segmentation in  Applied  Mathematics  Online Course</a:t>
                      </a:r>
                      <a:endParaRPr sz="120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45"/>
                        </a:spcBef>
                        <a:spcAft>
                          <a:spcPts val="0"/>
                        </a:spcAft>
                        <a:buNone/>
                      </a:pP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57150" marR="32893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Author: T.  Kiyokawa, H.  Katayama</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207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5588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It analyzes applied  mathematics network  courses, explores the  connotation,  characteristics,  strategies, and  information  resources of  engineering  mathematics network  courses, and builds  the online course  teaching platform for  students to  understand  mathematics  education and  teaching</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2700"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It boosts</a:t>
                      </a:r>
                      <a:endParaRPr sz="1200" u="none" strike="noStrike" cap="none">
                        <a:latin typeface="Times New Roman" panose="02020603050405020304" pitchFamily="18" charset="0"/>
                        <a:ea typeface="Arial"/>
                        <a:cs typeface="Times New Roman" panose="02020603050405020304" pitchFamily="18" charset="0"/>
                        <a:sym typeface="Arial"/>
                      </a:endParaRPr>
                    </a:p>
                    <a:p>
                      <a:pPr marL="57150" marR="153670"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after-class review  to 6.5% and  promotes lifelong  learning.</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207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57150" marR="116839" lvl="0" indent="0" algn="l" rtl="0">
                        <a:lnSpc>
                          <a:spcPct val="100000"/>
                        </a:lnSpc>
                        <a:spcBef>
                          <a:spcPts val="0"/>
                        </a:spcBef>
                        <a:spcAft>
                          <a:spcPts val="0"/>
                        </a:spcAft>
                        <a:buNone/>
                      </a:pPr>
                      <a:r>
                        <a:rPr lang="en-US" sz="1200" u="none" strike="noStrike" cap="none">
                          <a:solidFill>
                            <a:srgbClr val="FFFFFF"/>
                          </a:solidFill>
                          <a:latin typeface="Times New Roman" panose="02020603050405020304" pitchFamily="18" charset="0"/>
                          <a:ea typeface="Arial"/>
                          <a:cs typeface="Times New Roman" panose="02020603050405020304" pitchFamily="18" charset="0"/>
                          <a:sym typeface="Arial"/>
                        </a:rPr>
                        <a:t>The model was  designed for  mathematical-ce  ntric courses.</a:t>
                      </a:r>
                      <a:endParaRPr sz="1200" u="none" strike="noStrike" cap="none">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tc>
                  <a:txBody>
                    <a:bodyPr/>
                    <a:lstStyle/>
                    <a:p>
                      <a:pPr marL="133985" marR="0" lvl="0" indent="0" algn="l" rtl="0">
                        <a:lnSpc>
                          <a:spcPct val="100000"/>
                        </a:lnSpc>
                        <a:spcBef>
                          <a:spcPts val="0"/>
                        </a:spcBef>
                        <a:spcAft>
                          <a:spcPts val="0"/>
                        </a:spcAft>
                        <a:buNone/>
                      </a:pPr>
                      <a:r>
                        <a:rPr lang="en-US" sz="120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MOOCs</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51425" marB="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37474F"/>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378</TotalTime>
  <Words>3677</Words>
  <Application>Microsoft Office PowerPoint</Application>
  <PresentationFormat>On-screen Show (16:9)</PresentationFormat>
  <Paragraphs>223</Paragraphs>
  <Slides>32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Gothic</vt:lpstr>
      <vt:lpstr>Times New Roman</vt:lpstr>
      <vt:lpstr>Trebuchet MS</vt:lpstr>
      <vt:lpstr>Wingdings</vt:lpstr>
      <vt:lpstr>Vapor Trail</vt:lpstr>
      <vt:lpstr>PowerPoint Presentation</vt:lpstr>
      <vt:lpstr>ABSTRACT</vt:lpstr>
      <vt:lpstr>INTRODUCTION</vt:lpstr>
      <vt:lpstr>EXISTING SYSTEM</vt:lpstr>
      <vt:lpstr>PROPOSED SYSTEM</vt:lpstr>
      <vt:lpstr>LITERATURE SURVEY</vt:lpstr>
      <vt:lpstr>PowerPoint Presentation</vt:lpstr>
      <vt:lpstr>PowerPoint Presentation</vt:lpstr>
      <vt:lpstr>PowerPoint Presentation</vt:lpstr>
      <vt:lpstr>PowerPoint Presentation</vt:lpstr>
      <vt:lpstr>MODULE IMPLEMENTATION</vt:lpstr>
      <vt:lpstr>DATA COLLECTION AND PREPROCESSING</vt:lpstr>
      <vt:lpstr>PowerPoint Presentation</vt:lpstr>
      <vt:lpstr>PowerPoint Presentation</vt:lpstr>
      <vt:lpstr>FEATURE EXTRACTION</vt:lpstr>
      <vt:lpstr>PowerPoint Presentation</vt:lpstr>
      <vt:lpstr>PowerPoint Presentation</vt:lpstr>
      <vt:lpstr>MODEL TRAINING</vt:lpstr>
      <vt:lpstr>PowerPoint Presentation</vt:lpstr>
      <vt:lpstr>PowerPoint Presentation</vt:lpstr>
      <vt:lpstr>MODEL EVALUATION</vt:lpstr>
      <vt:lpstr>PowerPoint Presentation</vt:lpstr>
      <vt:lpstr>DEPLOYMENT AND INTEGRATION</vt:lpstr>
      <vt:lpstr>CODE</vt:lpstr>
      <vt:lpstr>CODE</vt:lpstr>
      <vt:lpstr>OUTPUT</vt:lpstr>
      <vt:lpstr>CONCLUSION</vt:lpstr>
      <vt:lpstr>RESULTS</vt:lpstr>
      <vt:lpstr>PowerPoint Presentation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Scores</dc:title>
  <cp:lastModifiedBy>Prakhar Kumar</cp:lastModifiedBy>
  <cp:revision>13</cp:revision>
  <dcterms:created xsi:type="dcterms:W3CDTF">2023-03-13T03:42:34Z</dcterms:created>
  <dcterms:modified xsi:type="dcterms:W3CDTF">2023-05-16T16:54:42Z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2023-03-13T00:00:00Z</vt:filetime>
  </property>
  <property fmtid="{D5CDD505-2E9C-101B-9397-08002B2CF9AE}" pid="3" name="Creator">
    <vt:lpwstr>PDFium</vt:lpwstr>
  </property>
  <property fmtid="{D5CDD505-2E9C-101B-9397-08002B2CF9AE}" pid="4" name="LastSaved">
    <vt:filetime>2023-03-13T00:00:00Z</vt:filetime>
  </property>
</Properties>
</file>