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7" r:id="rId6"/>
    <p:sldId id="261" r:id="rId7"/>
    <p:sldId id="262" r:id="rId8"/>
    <p:sldId id="297" r:id="rId9"/>
    <p:sldId id="288" r:id="rId10"/>
    <p:sldId id="296" r:id="rId11"/>
    <p:sldId id="289" r:id="rId12"/>
    <p:sldId id="292" r:id="rId13"/>
    <p:sldId id="29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D8F"/>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899" autoAdjust="0"/>
  </p:normalViewPr>
  <p:slideViewPr>
    <p:cSldViewPr snapToGrid="0" snapToObjects="1" showGuides="1">
      <p:cViewPr varScale="1">
        <p:scale>
          <a:sx n="62" d="100"/>
          <a:sy n="62" d="100"/>
        </p:scale>
        <p:origin x="868"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scholar.google.com/" TargetMode="External"/><Relationship Id="rId2" Type="http://schemas.openxmlformats.org/officeDocument/2006/relationships/hyperlink" Target="https://www.psychologytoday.com/us/blog/decisions-teens-make/202204/post-pandemic-why-the-kids-may-not-be-ok" TargetMode="Externa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hyperlink" Target="https://www.statista.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788217"/>
            <a:ext cx="4873752" cy="630936"/>
          </a:xfrm>
        </p:spPr>
        <p:txBody>
          <a:bodyPr/>
          <a:lstStyle/>
          <a:p>
            <a:r>
              <a:rPr lang="en-US" sz="4000" dirty="0"/>
              <a:t>HEALMINDS</a:t>
            </a:r>
          </a:p>
        </p:txBody>
      </p:sp>
      <p:sp>
        <p:nvSpPr>
          <p:cNvPr id="8" name="TextBox 7">
            <a:extLst>
              <a:ext uri="{FF2B5EF4-FFF2-40B4-BE49-F238E27FC236}">
                <a16:creationId xmlns:a16="http://schemas.microsoft.com/office/drawing/2014/main" id="{425E1915-A0B1-A7AD-65D6-5C3874C7C6EE}"/>
              </a:ext>
            </a:extLst>
          </p:cNvPr>
          <p:cNvSpPr txBox="1"/>
          <p:nvPr/>
        </p:nvSpPr>
        <p:spPr>
          <a:xfrm>
            <a:off x="1463040" y="2690336"/>
            <a:ext cx="5505206" cy="738664"/>
          </a:xfrm>
          <a:prstGeom prst="rect">
            <a:avLst/>
          </a:prstGeom>
          <a:noFill/>
        </p:spPr>
        <p:txBody>
          <a:bodyPr wrap="square" rtlCol="0">
            <a:spAutoFit/>
          </a:bodyPr>
          <a:lstStyle/>
          <a:p>
            <a:r>
              <a:rPr lang="en-US" sz="1400" i="0" dirty="0">
                <a:solidFill>
                  <a:srgbClr val="000000"/>
                </a:solidFill>
                <a:effectLst/>
                <a:latin typeface="+mj-lt"/>
              </a:rPr>
              <a:t>Objective : Our objective is to provide accessible and reliable resources for promoting mental well-being, offering support, and fostering a community of understanding.</a:t>
            </a:r>
            <a:endParaRPr lang="en-IN" sz="1400" dirty="0">
              <a:latin typeface="+mj-lt"/>
            </a:endParaRPr>
          </a:p>
        </p:txBody>
      </p:sp>
      <p:pic>
        <p:nvPicPr>
          <p:cNvPr id="14" name="Picture Placeholder 13">
            <a:extLst>
              <a:ext uri="{FF2B5EF4-FFF2-40B4-BE49-F238E27FC236}">
                <a16:creationId xmlns:a16="http://schemas.microsoft.com/office/drawing/2014/main" id="{FB2E7BEA-3627-597E-E7FF-DAD773645A16}"/>
              </a:ext>
            </a:extLst>
          </p:cNvPr>
          <p:cNvPicPr>
            <a:picLocks noGrp="1" noChangeAspect="1"/>
          </p:cNvPicPr>
          <p:nvPr>
            <p:ph type="pic" sz="quarter" idx="10"/>
          </p:nvPr>
        </p:nvPicPr>
        <p:blipFill>
          <a:blip r:embed="rId2"/>
          <a:srcRect l="11099" r="11099"/>
          <a:stretch>
            <a:fillRect/>
          </a:stretch>
        </p:blipFill>
        <p:spPr>
          <a:xfrm>
            <a:off x="7226231"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25961" y="1115259"/>
            <a:ext cx="2991315" cy="579976"/>
          </a:xfrm>
        </p:spPr>
        <p:txBody>
          <a:bodyPr/>
          <a:lstStyle/>
          <a:p>
            <a:r>
              <a:rPr lang="en-US" altLang="zh-CN" sz="4000" dirty="0"/>
              <a:t>Conclusion</a:t>
            </a:r>
            <a:br>
              <a:rPr lang="en-US" sz="4000" dirty="0"/>
            </a:br>
            <a:endParaRPr lang="en-US" sz="4000"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663457" y="1917517"/>
            <a:ext cx="5227150" cy="2130552"/>
          </a:xfrm>
        </p:spPr>
        <p:txBody>
          <a:bodyPr/>
          <a:lstStyle/>
          <a:p>
            <a:pPr marR="63500" algn="just">
              <a:spcBef>
                <a:spcPts val="1060"/>
              </a:spcBef>
              <a:spcAft>
                <a:spcPts val="0"/>
              </a:spcAft>
            </a:pPr>
            <a:r>
              <a:rPr lang="en-US" sz="1400" dirty="0">
                <a:effectLst/>
                <a:latin typeface="Times New Roman" panose="02020603050405020304" pitchFamily="18" charset="0"/>
                <a:ea typeface="Times New Roman" panose="02020603050405020304" pitchFamily="18" charset="0"/>
              </a:rPr>
              <a:t>In conclusion, HealMinds is like a caring companion for students, providing tools to support their mental well-being. It offers helpful resources such as meditation guides, yoga sessions, and connections with therapists, creating a space where students can find what they need to feel better. </a:t>
            </a:r>
            <a:endParaRPr lang="en-IN" sz="1400" dirty="0">
              <a:effectLst/>
              <a:latin typeface="Times New Roman" panose="02020603050405020304" pitchFamily="18" charset="0"/>
              <a:ea typeface="Times New Roman" panose="02020603050405020304" pitchFamily="18" charset="0"/>
            </a:endParaRPr>
          </a:p>
          <a:p>
            <a:pPr marR="63500" algn="just">
              <a:spcBef>
                <a:spcPts val="1060"/>
              </a:spcBef>
              <a:spcAft>
                <a:spcPts val="0"/>
              </a:spcAft>
            </a:pPr>
            <a:r>
              <a:rPr lang="en-US" sz="1400" dirty="0">
                <a:effectLst/>
                <a:latin typeface="Times New Roman" panose="02020603050405020304" pitchFamily="18" charset="0"/>
                <a:ea typeface="Times New Roman" panose="02020603050405020304" pitchFamily="18" charset="0"/>
              </a:rPr>
              <a:t>The project is committed to continually improving and growing. We are dedicated to adding more features and staying up-to-date with the latest ways to support students. HealMinds is all about ensuring that students feel empowered and connected as they navigate their academic journey. </a:t>
            </a:r>
            <a:endParaRPr lang="en-IN" sz="1400" dirty="0">
              <a:effectLst/>
              <a:latin typeface="Times New Roman" panose="02020603050405020304" pitchFamily="18" charset="0"/>
              <a:ea typeface="Times New Roman" panose="02020603050405020304" pitchFamily="18" charset="0"/>
            </a:endParaRPr>
          </a:p>
          <a:p>
            <a:pPr marR="63500" algn="just">
              <a:spcBef>
                <a:spcPts val="1060"/>
              </a:spcBef>
              <a:spcAft>
                <a:spcPts val="0"/>
              </a:spcAft>
            </a:pPr>
            <a:r>
              <a:rPr lang="en-US" sz="1400" dirty="0">
                <a:effectLst/>
                <a:latin typeface="Times New Roman" panose="02020603050405020304" pitchFamily="18" charset="0"/>
                <a:ea typeface="Times New Roman" panose="02020603050405020304" pitchFamily="18" charset="0"/>
              </a:rPr>
              <a:t>As HealMinds evolves, our focus remains on being a reliable source of support for students, promoting positive mental health practices and fostering a sense of community and more resilient student population.</a:t>
            </a:r>
            <a:endParaRPr lang="en-IN" sz="14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pic>
        <p:nvPicPr>
          <p:cNvPr id="17" name="Picture Placeholder 16">
            <a:extLst>
              <a:ext uri="{FF2B5EF4-FFF2-40B4-BE49-F238E27FC236}">
                <a16:creationId xmlns:a16="http://schemas.microsoft.com/office/drawing/2014/main" id="{308501A4-588A-FE83-CEF0-63ED77B51FD9}"/>
              </a:ext>
            </a:extLst>
          </p:cNvPr>
          <p:cNvPicPr>
            <a:picLocks noGrp="1" noChangeAspect="1"/>
          </p:cNvPicPr>
          <p:nvPr>
            <p:ph type="pic" sz="quarter" idx="13"/>
          </p:nvPr>
        </p:nvPicPr>
        <p:blipFill>
          <a:blip r:embed="rId2"/>
          <a:srcRect l="18275" r="18275"/>
          <a:stretch>
            <a:fillRect/>
          </a:stretch>
        </p:blipFill>
        <p:spPr/>
      </p:pic>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112510" y="1028649"/>
            <a:ext cx="2973033" cy="563846"/>
          </a:xfrm>
        </p:spPr>
        <p:txBody>
          <a:bodyPr/>
          <a:lstStyle/>
          <a:p>
            <a:r>
              <a:rPr lang="en-US" sz="4000" dirty="0"/>
              <a:t>References</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239370" y="1834964"/>
            <a:ext cx="6178571" cy="1883664"/>
          </a:xfrm>
        </p:spPr>
        <p:txBody>
          <a:bodyPr/>
          <a:lstStyle/>
          <a:p>
            <a:pPr marL="342900" marR="1149350" lvl="0" indent="-342900" algn="just" rtl="0">
              <a:spcBef>
                <a:spcPts val="1145"/>
              </a:spcBef>
              <a:spcAft>
                <a:spcPts val="0"/>
              </a:spcAft>
              <a:buSzPts val="1100"/>
              <a:buFont typeface="Times New Roman" panose="02020603050405020304" pitchFamily="18" charset="0"/>
              <a:buAutoNum type="arabicPeriod"/>
              <a:tabLst>
                <a:tab pos="826135" algn="l"/>
                <a:tab pos="82677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Rudy, M. (2023). Jewish students struggling with antisemitism at college now have use of walk-in mental health clinic.</a:t>
            </a:r>
            <a:endParaRPr lang="en-IN" sz="1400" dirty="0">
              <a:effectLst/>
              <a:latin typeface="Times New Roman" panose="02020603050405020304" pitchFamily="18" charset="0"/>
              <a:ea typeface="Times New Roman" panose="02020603050405020304" pitchFamily="18" charset="0"/>
            </a:endParaRPr>
          </a:p>
          <a:p>
            <a:pPr marL="342900" marR="1149350" lvl="0" indent="-342900" algn="just">
              <a:spcBef>
                <a:spcPts val="1145"/>
              </a:spcBef>
              <a:spcAft>
                <a:spcPts val="0"/>
              </a:spcAft>
              <a:buSzPts val="1100"/>
              <a:buFont typeface="Times New Roman" panose="02020603050405020304" pitchFamily="18" charset="0"/>
              <a:buAutoNum type="arabicPeriod"/>
              <a:tabLst>
                <a:tab pos="826135" algn="l"/>
                <a:tab pos="82677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Abrams, Z. (2022). Student mental health is in crisis.</a:t>
            </a:r>
            <a:endParaRPr lang="en-IN" sz="1400" dirty="0">
              <a:effectLst/>
              <a:latin typeface="Times New Roman" panose="02020603050405020304" pitchFamily="18" charset="0"/>
              <a:ea typeface="Times New Roman" panose="02020603050405020304" pitchFamily="18" charset="0"/>
            </a:endParaRPr>
          </a:p>
          <a:p>
            <a:pPr marL="342900" marR="1149350" lvl="0" indent="-342900" algn="just">
              <a:spcBef>
                <a:spcPts val="1145"/>
              </a:spcBef>
              <a:spcAft>
                <a:spcPts val="0"/>
              </a:spcAft>
              <a:buSzPts val="1100"/>
              <a:buFont typeface="Times New Roman" panose="02020603050405020304" pitchFamily="18" charset="0"/>
              <a:buAutoNum type="arabicPeriod"/>
              <a:tabLst>
                <a:tab pos="826135" algn="l"/>
                <a:tab pos="82677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Weissbourd, R., &amp; Batanova, M. (2023). Mental Health Challenges of Young Adults Illuminated in New Report. Harvard Graduate School of Education.</a:t>
            </a:r>
            <a:endParaRPr lang="en-IN" sz="1400" dirty="0">
              <a:effectLst/>
              <a:latin typeface="Times New Roman" panose="02020603050405020304" pitchFamily="18" charset="0"/>
              <a:ea typeface="Times New Roman" panose="02020603050405020304" pitchFamily="18" charset="0"/>
            </a:endParaRPr>
          </a:p>
          <a:p>
            <a:pPr marL="342900" marR="1149350" lvl="0" indent="-342900" algn="just">
              <a:spcBef>
                <a:spcPts val="1145"/>
              </a:spcBef>
              <a:spcAft>
                <a:spcPts val="0"/>
              </a:spcAft>
              <a:buSzPts val="1100"/>
              <a:buFont typeface="Times New Roman" panose="02020603050405020304" pitchFamily="18" charset="0"/>
              <a:buAutoNum type="arabicPeriod"/>
              <a:tabLst>
                <a:tab pos="826135" algn="l"/>
                <a:tab pos="82677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New CDC data illuminate youth mental health threats during the COVID-19 pandemic. CDC Online Newsroom 2022.</a:t>
            </a:r>
            <a:endParaRPr lang="en-IN" sz="1400" dirty="0">
              <a:effectLst/>
              <a:latin typeface="Times New Roman" panose="02020603050405020304" pitchFamily="18" charset="0"/>
              <a:ea typeface="Times New Roman" panose="02020603050405020304" pitchFamily="18" charset="0"/>
            </a:endParaRPr>
          </a:p>
          <a:p>
            <a:pPr marL="342900" marR="1149350" lvl="0" indent="-342900" algn="just">
              <a:spcBef>
                <a:spcPts val="1145"/>
              </a:spcBef>
              <a:spcAft>
                <a:spcPts val="0"/>
              </a:spcAft>
              <a:buSzPts val="1100"/>
              <a:buFont typeface="Times New Roman" panose="02020603050405020304" pitchFamily="18" charset="0"/>
              <a:buAutoNum type="arabicPeriod"/>
              <a:tabLst>
                <a:tab pos="826135" algn="l"/>
                <a:tab pos="82677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US" sz="1400" u="none"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psychologytoday.com</a:t>
            </a:r>
            <a:endParaRPr lang="en-IN" sz="1400" dirty="0">
              <a:effectLst/>
              <a:latin typeface="Times New Roman" panose="02020603050405020304" pitchFamily="18" charset="0"/>
              <a:ea typeface="Times New Roman" panose="02020603050405020304" pitchFamily="18" charset="0"/>
            </a:endParaRPr>
          </a:p>
          <a:p>
            <a:pPr marL="342900" marR="1149350" lvl="0" indent="-342900" algn="just">
              <a:spcBef>
                <a:spcPts val="1145"/>
              </a:spcBef>
              <a:spcAft>
                <a:spcPts val="0"/>
              </a:spcAft>
              <a:buSzPts val="1100"/>
              <a:buFont typeface="Times New Roman" panose="02020603050405020304" pitchFamily="18" charset="0"/>
              <a:buAutoNum type="arabicPeriod"/>
              <a:tabLst>
                <a:tab pos="826135" algn="l"/>
                <a:tab pos="826770" algn="l"/>
              </a:tabLst>
            </a:pPr>
            <a:r>
              <a:rPr lang="en-US" sz="14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https://scholar.google.com</a:t>
            </a:r>
            <a:endParaRPr lang="en-US" sz="14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49350" indent="-342900" algn="just">
              <a:spcBef>
                <a:spcPts val="1145"/>
              </a:spcBef>
              <a:buSzPts val="1100"/>
              <a:buFont typeface="Times New Roman" panose="02020603050405020304" pitchFamily="18" charset="0"/>
              <a:buAutoNum type="arabicPeriod"/>
              <a:tabLst>
                <a:tab pos="826135" algn="l"/>
                <a:tab pos="826770" algn="l"/>
              </a:tabLst>
            </a:pPr>
            <a:r>
              <a:rPr lang="en-US" sz="14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https://www.statista.com/</a:t>
            </a:r>
            <a:endParaRPr lang="en-US" sz="1200" dirty="0"/>
          </a:p>
        </p:txBody>
      </p:sp>
      <p:pic>
        <p:nvPicPr>
          <p:cNvPr id="5" name="Picture Placeholder 4">
            <a:extLst>
              <a:ext uri="{FF2B5EF4-FFF2-40B4-BE49-F238E27FC236}">
                <a16:creationId xmlns:a16="http://schemas.microsoft.com/office/drawing/2014/main" id="{393D232A-6745-2A60-C51B-A360B284E1A1}"/>
              </a:ext>
            </a:extLst>
          </p:cNvPr>
          <p:cNvPicPr>
            <a:picLocks noGrp="1" noChangeAspect="1"/>
          </p:cNvPicPr>
          <p:nvPr>
            <p:ph type="pic" sz="quarter" idx="10"/>
          </p:nvPr>
        </p:nvPicPr>
        <p:blipFill>
          <a:blip r:embed="rId5"/>
          <a:srcRect l="2964" r="2964"/>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57656" y="982876"/>
            <a:ext cx="5038344" cy="1709928"/>
          </a:xfrm>
        </p:spPr>
        <p:txBody>
          <a:bodyPr/>
          <a:lstStyle/>
          <a:p>
            <a:r>
              <a:rPr lang="en-US" sz="4000"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585627" y="1684962"/>
            <a:ext cx="7140539" cy="4068566"/>
          </a:xfrm>
        </p:spPr>
        <p:txBody>
          <a:bodyPr/>
          <a:lstStyle/>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In the always-changing world of learning, how students feel has become a very important concern. As schools and colleges try to create a good place for students to learn and grow, the mix of school pressures, what people expect, and each student's own problems has become a big challenge. Recognizing how urgent it is to deal with this complex problem, the new idea "HealMinds" steps up as a helpful force, dedicated to making students feel better and stronger in schools and colleges. </a:t>
            </a:r>
            <a:endParaRPr lang="en-IN" sz="1200" b="1" dirty="0">
              <a:effectLst/>
              <a:latin typeface="Californian FB" panose="0207040306080B030204" pitchFamily="18" charset="0"/>
              <a:ea typeface="Times New Roman" panose="02020603050405020304" pitchFamily="18" charset="0"/>
            </a:endParaRPr>
          </a:p>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The journey through school, which used to be mostly about learning and growing, is now connected to how students feel inside. The needs of today's education, along with the pressures from society and each student's own struggles, have created a unique set of challenges that go beyond just doing well in classes.</a:t>
            </a:r>
            <a:endParaRPr lang="en-IN" sz="1200" b="1" dirty="0">
              <a:effectLst/>
              <a:latin typeface="Californian FB" panose="0207040306080B030204" pitchFamily="18" charset="0"/>
              <a:ea typeface="Times New Roman" panose="02020603050405020304" pitchFamily="18" charset="0"/>
            </a:endParaRPr>
          </a:p>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"HealMinds" stands out as a helpful friend, ready to fill the gaps in taking care of students' feelings within schools. It is not just about the usual ways of helping with feelings; it is a complete and new solution made for the different and changing needs of students. At its heart, HealMinds wants to do more than just give things to use; it aims to create a friendly group, pushing for students to take an active and complete approach to how they feel. </a:t>
            </a:r>
            <a:endParaRPr lang="en-IN" sz="1200" b="1" dirty="0">
              <a:effectLst/>
              <a:latin typeface="Californian FB" panose="0207040306080B0302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7" name="Picture Placeholder 16">
            <a:extLst>
              <a:ext uri="{FF2B5EF4-FFF2-40B4-BE49-F238E27FC236}">
                <a16:creationId xmlns:a16="http://schemas.microsoft.com/office/drawing/2014/main" id="{FC6915D7-2A54-FC2F-BE55-48CD2BA9885C}"/>
              </a:ext>
            </a:extLst>
          </p:cNvPr>
          <p:cNvPicPr>
            <a:picLocks noGrp="1" noChangeAspect="1"/>
          </p:cNvPicPr>
          <p:nvPr>
            <p:ph type="pic" sz="quarter" idx="13"/>
          </p:nvPr>
        </p:nvPicPr>
        <p:blipFill>
          <a:blip r:embed="rId2"/>
          <a:srcRect l="21597" r="21597"/>
          <a:stretch>
            <a:fillRect/>
          </a:stretch>
        </p:blipFill>
        <p:spPr>
          <a:xfrm>
            <a:off x="8296275" y="0"/>
            <a:ext cx="3895725" cy="6858000"/>
          </a:xfr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Rectangle 13">
            <a:extLst>
              <a:ext uri="{FF2B5EF4-FFF2-40B4-BE49-F238E27FC236}">
                <a16:creationId xmlns:a16="http://schemas.microsoft.com/office/drawing/2014/main" id="{6A463515-D5A1-896A-CF45-3BCCC82CEDCA}"/>
              </a:ext>
            </a:extLst>
          </p:cNvPr>
          <p:cNvSpPr/>
          <p:nvPr/>
        </p:nvSpPr>
        <p:spPr>
          <a:xfrm>
            <a:off x="871591" y="756005"/>
            <a:ext cx="4787757" cy="5445303"/>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FC9C196-3894-009F-5703-AFBA50257C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8259" y="1593778"/>
            <a:ext cx="5918117" cy="3670443"/>
          </a:xfrm>
          <a:prstGeom prst="rect">
            <a:avLst/>
          </a:prstGeom>
          <a:noFill/>
          <a:ln>
            <a:noFill/>
          </a:ln>
        </p:spPr>
      </p:pic>
      <p:sp>
        <p:nvSpPr>
          <p:cNvPr id="13" name="Rectangle 12">
            <a:extLst>
              <a:ext uri="{FF2B5EF4-FFF2-40B4-BE49-F238E27FC236}">
                <a16:creationId xmlns:a16="http://schemas.microsoft.com/office/drawing/2014/main" id="{C4250663-EC55-54A4-0A28-EDB153C04D41}"/>
              </a:ext>
            </a:extLst>
          </p:cNvPr>
          <p:cNvSpPr/>
          <p:nvPr/>
        </p:nvSpPr>
        <p:spPr>
          <a:xfrm>
            <a:off x="719191" y="603605"/>
            <a:ext cx="4787757" cy="5445303"/>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ECE1576-D2A8-44AB-77BD-90D72F1D53FC}"/>
              </a:ext>
            </a:extLst>
          </p:cNvPr>
          <p:cNvSpPr txBox="1"/>
          <p:nvPr/>
        </p:nvSpPr>
        <p:spPr>
          <a:xfrm>
            <a:off x="421240" y="831827"/>
            <a:ext cx="5383658" cy="5124480"/>
          </a:xfrm>
          <a:prstGeom prst="rect">
            <a:avLst/>
          </a:prstGeom>
          <a:noFill/>
        </p:spPr>
        <p:txBody>
          <a:bodyPr wrap="square" rtlCol="0">
            <a:spAutoFit/>
          </a:bodyPr>
          <a:lstStyle/>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The many kinds of challenges students face are a big focus for HealMinds. The platform knows that what students go through is complicated, including dealing with class stress and figuring out how to manage problems in friendships or personal troubles. By understanding this complexity, HealMinds puts itself forward as a flexible and ready solution, adapting to the changing ways students need help with their feelings. </a:t>
            </a:r>
            <a:endParaRPr lang="en-IN" sz="1200" b="1" dirty="0">
              <a:effectLst/>
              <a:latin typeface="Californian FB" panose="0207040306080B030204" pitchFamily="18" charset="0"/>
              <a:ea typeface="Times New Roman" panose="02020603050405020304" pitchFamily="18" charset="0"/>
            </a:endParaRPr>
          </a:p>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Key to the approach of HealMinds is giving a lot of different things to help with many parts of feeling good. From calming activities like meditation and yoga to interesting podcasts, tools to check how you are feeling, connections to someone to talk to, checkups for your physical health, interesting blogs, and playlists of good music, HealMinds offers a complete set of things that work together to help students feel good in different ways. This wide range of things shows the commitment to a full and fair way of promoting feeling good inside.</a:t>
            </a:r>
          </a:p>
          <a:p>
            <a:pPr marL="419100" marR="478790" algn="just">
              <a:spcBef>
                <a:spcPts val="920"/>
              </a:spcBef>
            </a:pPr>
            <a:r>
              <a:rPr lang="en-US" sz="1200" b="1" dirty="0">
                <a:effectLst/>
                <a:latin typeface="Californian FB" panose="0207040306080B030204" pitchFamily="18" charset="0"/>
                <a:ea typeface="Times New Roman" panose="02020603050405020304" pitchFamily="18" charset="0"/>
              </a:rPr>
              <a:t>One special part of the HealMinds platform is the "General Test." This creative tool works as a first way to check how a student feels inside. By using a careful way to score, the test puts users into different levels of how they feel, offering a personal way to help them. If a student scores below a set level, showing that they might be feeling bad, HealMinds takes quick action by sending them to talk to someone who can help them right away. On the other side, students who score higher get ideas and suggestions made just for them, giving them the power to take control of how they feel inside. </a:t>
            </a:r>
            <a:endParaRPr lang="en-IN" sz="1200" b="1" dirty="0">
              <a:effectLst/>
              <a:latin typeface="Californian FB" panose="0207040306080B030204" pitchFamily="18" charset="0"/>
              <a:ea typeface="Times New Roman" panose="02020603050405020304" pitchFamily="18" charset="0"/>
            </a:endParaRPr>
          </a:p>
        </p:txBody>
      </p:sp>
    </p:spTree>
    <p:extLst>
      <p:ext uri="{BB962C8B-B14F-4D97-AF65-F5344CB8AC3E}">
        <p14:creationId xmlns:p14="http://schemas.microsoft.com/office/powerpoint/2010/main" val="28310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37A4A71-18FB-C7BD-C13E-176738130AAB}"/>
              </a:ext>
            </a:extLst>
          </p:cNvPr>
          <p:cNvSpPr/>
          <p:nvPr/>
        </p:nvSpPr>
        <p:spPr>
          <a:xfrm>
            <a:off x="691794" y="423457"/>
            <a:ext cx="3626778" cy="81330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1F2789E-39B2-6FEE-F415-FF3B66E90E2A}"/>
              </a:ext>
            </a:extLst>
          </p:cNvPr>
          <p:cNvSpPr/>
          <p:nvPr/>
        </p:nvSpPr>
        <p:spPr>
          <a:xfrm>
            <a:off x="590764" y="322427"/>
            <a:ext cx="3626778" cy="81330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64599" y="357951"/>
            <a:ext cx="3740273" cy="612485"/>
          </a:xfrm>
        </p:spPr>
        <p:txBody>
          <a:bodyPr/>
          <a:lstStyle/>
          <a:p>
            <a:r>
              <a:rPr lang="en-US" sz="4000" dirty="0">
                <a:latin typeface="Century Gothic" panose="020B0502020202020204" pitchFamily="34" charset="0"/>
              </a:rPr>
              <a:t>Methodology</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4</a:t>
            </a:fld>
            <a:endParaRPr lang="en-US" dirty="0"/>
          </a:p>
        </p:txBody>
      </p:sp>
      <p:sp>
        <p:nvSpPr>
          <p:cNvPr id="7" name="Title 10">
            <a:extLst>
              <a:ext uri="{FF2B5EF4-FFF2-40B4-BE49-F238E27FC236}">
                <a16:creationId xmlns:a16="http://schemas.microsoft.com/office/drawing/2014/main" id="{95F8EAFC-93DB-119C-952C-507C943710DF}"/>
              </a:ext>
            </a:extLst>
          </p:cNvPr>
          <p:cNvSpPr txBox="1">
            <a:spLocks/>
          </p:cNvSpPr>
          <p:nvPr/>
        </p:nvSpPr>
        <p:spPr>
          <a:xfrm>
            <a:off x="678094" y="1276949"/>
            <a:ext cx="1726059" cy="61248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2400" dirty="0">
                <a:latin typeface="Century Gothic" panose="020B0502020202020204" pitchFamily="34" charset="0"/>
              </a:rPr>
              <a:t>User Flow :</a:t>
            </a:r>
            <a:endParaRPr lang="en-US" sz="4000" dirty="0"/>
          </a:p>
        </p:txBody>
      </p:sp>
      <p:pic>
        <p:nvPicPr>
          <p:cNvPr id="8" name="Picture 7">
            <a:extLst>
              <a:ext uri="{FF2B5EF4-FFF2-40B4-BE49-F238E27FC236}">
                <a16:creationId xmlns:a16="http://schemas.microsoft.com/office/drawing/2014/main" id="{5A7E9676-40AC-BEFE-457D-3964892EE4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0911" y="1889434"/>
            <a:ext cx="6874607" cy="3868794"/>
          </a:xfrm>
          <a:prstGeom prst="rect">
            <a:avLst/>
          </a:prstGeom>
          <a:noFill/>
          <a:ln>
            <a:noFill/>
          </a:ln>
        </p:spPr>
      </p:pic>
      <p:sp>
        <p:nvSpPr>
          <p:cNvPr id="16" name="TextBox 15">
            <a:extLst>
              <a:ext uri="{FF2B5EF4-FFF2-40B4-BE49-F238E27FC236}">
                <a16:creationId xmlns:a16="http://schemas.microsoft.com/office/drawing/2014/main" id="{035811DC-0031-9BD9-0F21-CAECDF66388A}"/>
              </a:ext>
            </a:extLst>
          </p:cNvPr>
          <p:cNvSpPr txBox="1"/>
          <p:nvPr/>
        </p:nvSpPr>
        <p:spPr>
          <a:xfrm>
            <a:off x="760288" y="2202360"/>
            <a:ext cx="3740273" cy="2554545"/>
          </a:xfrm>
          <a:prstGeom prst="rect">
            <a:avLst/>
          </a:prstGeom>
          <a:noFill/>
        </p:spPr>
        <p:txBody>
          <a:bodyPr wrap="square">
            <a:spAutoFit/>
          </a:bodyPr>
          <a:lstStyle/>
          <a:p>
            <a:r>
              <a:rPr lang="en-IN" sz="1600" dirty="0">
                <a:latin typeface="Californian FB" panose="0207040306080B030204" pitchFamily="18" charset="0"/>
              </a:rPr>
              <a:t>HealMinds uses an assessment test and machine learning to provide customized mental health recommendations and access to relevant resources like articles, blogs, and podcasts on mental health topics. It also connects with fitness tracking to promote healthy habits. This personalized platform supports mental health through tailored suggestions and diverse learning materials enabled by technology.</a:t>
            </a:r>
          </a:p>
        </p:txBody>
      </p:sp>
    </p:spTree>
    <p:extLst>
      <p:ext uri="{BB962C8B-B14F-4D97-AF65-F5344CB8AC3E}">
        <p14:creationId xmlns:p14="http://schemas.microsoft.com/office/powerpoint/2010/main" val="201102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8ABCB4-9427-E612-1795-07E9DB2F3EBF}"/>
              </a:ext>
            </a:extLst>
          </p:cNvPr>
          <p:cNvSpPr/>
          <p:nvPr/>
        </p:nvSpPr>
        <p:spPr>
          <a:xfrm>
            <a:off x="691794" y="423457"/>
            <a:ext cx="3626778" cy="81330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F455B56-5255-7E1D-E3FE-F4FB7D57D61B}"/>
              </a:ext>
            </a:extLst>
          </p:cNvPr>
          <p:cNvSpPr/>
          <p:nvPr/>
        </p:nvSpPr>
        <p:spPr>
          <a:xfrm>
            <a:off x="590764" y="322427"/>
            <a:ext cx="3626778" cy="81330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64599" y="357951"/>
            <a:ext cx="3740273" cy="612485"/>
          </a:xfrm>
        </p:spPr>
        <p:txBody>
          <a:bodyPr/>
          <a:lstStyle/>
          <a:p>
            <a:r>
              <a:rPr lang="en-US" sz="4000">
                <a:latin typeface="Century Gothic" panose="020B0502020202020204" pitchFamily="34" charset="0"/>
              </a:rPr>
              <a:t>Methodology</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7" name="Title 10">
            <a:extLst>
              <a:ext uri="{FF2B5EF4-FFF2-40B4-BE49-F238E27FC236}">
                <a16:creationId xmlns:a16="http://schemas.microsoft.com/office/drawing/2014/main" id="{95F8EAFC-93DB-119C-952C-507C943710DF}"/>
              </a:ext>
            </a:extLst>
          </p:cNvPr>
          <p:cNvSpPr txBox="1">
            <a:spLocks/>
          </p:cNvSpPr>
          <p:nvPr/>
        </p:nvSpPr>
        <p:spPr>
          <a:xfrm>
            <a:off x="626243" y="1276949"/>
            <a:ext cx="3318553" cy="61248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2400" dirty="0">
                <a:latin typeface="Century Gothic" panose="020B0502020202020204" pitchFamily="34" charset="0"/>
              </a:rPr>
              <a:t>Data Flow Diagram:</a:t>
            </a:r>
            <a:endParaRPr lang="en-US" sz="4000" dirty="0"/>
          </a:p>
        </p:txBody>
      </p:sp>
      <p:sp>
        <p:nvSpPr>
          <p:cNvPr id="16" name="TextBox 15">
            <a:extLst>
              <a:ext uri="{FF2B5EF4-FFF2-40B4-BE49-F238E27FC236}">
                <a16:creationId xmlns:a16="http://schemas.microsoft.com/office/drawing/2014/main" id="{035811DC-0031-9BD9-0F21-CAECDF66388A}"/>
              </a:ext>
            </a:extLst>
          </p:cNvPr>
          <p:cNvSpPr txBox="1"/>
          <p:nvPr/>
        </p:nvSpPr>
        <p:spPr>
          <a:xfrm>
            <a:off x="760288" y="2202360"/>
            <a:ext cx="3740273" cy="1815882"/>
          </a:xfrm>
          <a:prstGeom prst="rect">
            <a:avLst/>
          </a:prstGeom>
          <a:noFill/>
        </p:spPr>
        <p:txBody>
          <a:bodyPr wrap="square">
            <a:spAutoFit/>
          </a:bodyPr>
          <a:lstStyle/>
          <a:p>
            <a:r>
              <a:rPr lang="en-US" sz="1600" dirty="0">
                <a:latin typeface="Californian FB" panose="0207040306080B030204" pitchFamily="18" charset="0"/>
              </a:rPr>
              <a:t>The following diagram shows the flowchart for the mental health platform HealMinds. HealMinds uses a self-assessment to provide users their score and articles tailored to their needs. It offers different resources and connects to fitness tracking for a comprehensive approach.</a:t>
            </a:r>
            <a:endParaRPr lang="en-IN" sz="1600" dirty="0">
              <a:latin typeface="Californian FB" panose="0207040306080B030204" pitchFamily="18" charset="0"/>
            </a:endParaRPr>
          </a:p>
        </p:txBody>
      </p:sp>
      <p:pic>
        <p:nvPicPr>
          <p:cNvPr id="2" name="Picture 1">
            <a:extLst>
              <a:ext uri="{FF2B5EF4-FFF2-40B4-BE49-F238E27FC236}">
                <a16:creationId xmlns:a16="http://schemas.microsoft.com/office/drawing/2014/main" id="{23D466A5-8018-0E37-77A0-1B2F3C0094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1731" y="1753703"/>
            <a:ext cx="7108069" cy="3999825"/>
          </a:xfrm>
          <a:prstGeom prst="rect">
            <a:avLst/>
          </a:prstGeom>
          <a:noFill/>
          <a:ln>
            <a:noFill/>
          </a:ln>
        </p:spPr>
      </p:pic>
    </p:spTree>
    <p:extLst>
      <p:ext uri="{BB962C8B-B14F-4D97-AF65-F5344CB8AC3E}">
        <p14:creationId xmlns:p14="http://schemas.microsoft.com/office/powerpoint/2010/main" val="53210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17" name="Title 10">
            <a:extLst>
              <a:ext uri="{FF2B5EF4-FFF2-40B4-BE49-F238E27FC236}">
                <a16:creationId xmlns:a16="http://schemas.microsoft.com/office/drawing/2014/main" id="{2556A50F-F079-533E-FAC7-101EFEDE4102}"/>
              </a:ext>
            </a:extLst>
          </p:cNvPr>
          <p:cNvSpPr>
            <a:spLocks noGrp="1"/>
          </p:cNvSpPr>
          <p:nvPr>
            <p:ph type="title"/>
          </p:nvPr>
        </p:nvSpPr>
        <p:spPr>
          <a:xfrm>
            <a:off x="1021080" y="970436"/>
            <a:ext cx="4886560" cy="612485"/>
          </a:xfrm>
        </p:spPr>
        <p:txBody>
          <a:bodyPr/>
          <a:lstStyle/>
          <a:p>
            <a:r>
              <a:rPr lang="en-US" sz="3600" dirty="0">
                <a:latin typeface="Century Gothic" panose="020B0502020202020204" pitchFamily="34" charset="0"/>
              </a:rPr>
              <a:t>Technology Stack</a:t>
            </a:r>
            <a:endParaRPr lang="en-US" sz="3600" dirty="0"/>
          </a:p>
        </p:txBody>
      </p:sp>
      <p:sp>
        <p:nvSpPr>
          <p:cNvPr id="21" name="TextBox 20">
            <a:extLst>
              <a:ext uri="{FF2B5EF4-FFF2-40B4-BE49-F238E27FC236}">
                <a16:creationId xmlns:a16="http://schemas.microsoft.com/office/drawing/2014/main" id="{63A5305A-EB7F-CBA4-83E5-5F59BAE962B1}"/>
              </a:ext>
            </a:extLst>
          </p:cNvPr>
          <p:cNvSpPr txBox="1"/>
          <p:nvPr/>
        </p:nvSpPr>
        <p:spPr>
          <a:xfrm>
            <a:off x="1397285" y="1951686"/>
            <a:ext cx="7931649" cy="3416320"/>
          </a:xfrm>
          <a:prstGeom prst="rect">
            <a:avLst/>
          </a:prstGeom>
          <a:noFill/>
        </p:spPr>
        <p:txBody>
          <a:bodyPr wrap="square">
            <a:spAutoFit/>
          </a:bodyPr>
          <a:lstStyle/>
          <a:p>
            <a:r>
              <a:rPr lang="en-IN" b="1" dirty="0">
                <a:latin typeface="Californian FB" panose="0207040306080B030204" pitchFamily="18" charset="0"/>
              </a:rPr>
              <a:t>HTML</a:t>
            </a:r>
            <a:r>
              <a:rPr lang="en-IN" dirty="0">
                <a:latin typeface="Californian FB" panose="0207040306080B030204" pitchFamily="18" charset="0"/>
              </a:rPr>
              <a:t>: Explain that HTML (Hypertext Markup Language) is used for structuring the content of web pages. Highlight its role in creating the layout and elements of the project's user interface. </a:t>
            </a:r>
          </a:p>
          <a:p>
            <a:endParaRPr lang="en-IN" dirty="0">
              <a:latin typeface="Californian FB" panose="0207040306080B030204" pitchFamily="18" charset="0"/>
            </a:endParaRPr>
          </a:p>
          <a:p>
            <a:r>
              <a:rPr lang="en-IN" b="1" dirty="0">
                <a:latin typeface="Californian FB" panose="0207040306080B030204" pitchFamily="18" charset="0"/>
              </a:rPr>
              <a:t>CSS</a:t>
            </a:r>
            <a:r>
              <a:rPr lang="en-IN" dirty="0">
                <a:latin typeface="Californian FB" panose="0207040306080B030204" pitchFamily="18" charset="0"/>
              </a:rPr>
              <a:t>: Describe CSS (Cascading Style Sheets) as the language used for styling the appearance of web pages. Discuss how CSS is utilized to enhance the visual design and aesthetics of the project. </a:t>
            </a:r>
          </a:p>
          <a:p>
            <a:endParaRPr lang="en-IN" dirty="0">
              <a:latin typeface="Californian FB" panose="0207040306080B030204" pitchFamily="18" charset="0"/>
            </a:endParaRPr>
          </a:p>
          <a:p>
            <a:r>
              <a:rPr lang="en-IN" b="1" dirty="0">
                <a:latin typeface="Californian FB" panose="0207040306080B030204" pitchFamily="18" charset="0"/>
              </a:rPr>
              <a:t>JavaScript</a:t>
            </a:r>
            <a:r>
              <a:rPr lang="en-IN" dirty="0">
                <a:latin typeface="Californian FB" panose="0207040306080B030204" pitchFamily="18" charset="0"/>
              </a:rPr>
              <a:t>: Define JavaScript as the programming language used for adding interactivity and functionality to web pages. Explain how JavaScript is employed to implement dynamic features and user interactions in the Mental Health Tracker Mini Project.</a:t>
            </a:r>
          </a:p>
        </p:txBody>
      </p:sp>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Snipped 6">
            <a:extLst>
              <a:ext uri="{FF2B5EF4-FFF2-40B4-BE49-F238E27FC236}">
                <a16:creationId xmlns:a16="http://schemas.microsoft.com/office/drawing/2014/main" id="{CF006F24-FF4A-7EA3-7BC6-64BCBBEDA64C}"/>
              </a:ext>
            </a:extLst>
          </p:cNvPr>
          <p:cNvSpPr/>
          <p:nvPr/>
        </p:nvSpPr>
        <p:spPr>
          <a:xfrm>
            <a:off x="595729" y="579199"/>
            <a:ext cx="2310146" cy="640080"/>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 name="Rectangle: Diagonal Corners Snipped 4">
            <a:extLst>
              <a:ext uri="{FF2B5EF4-FFF2-40B4-BE49-F238E27FC236}">
                <a16:creationId xmlns:a16="http://schemas.microsoft.com/office/drawing/2014/main" id="{4BA664FB-1CCB-46A9-874F-14FC99ED2ADA}"/>
              </a:ext>
            </a:extLst>
          </p:cNvPr>
          <p:cNvSpPr/>
          <p:nvPr/>
        </p:nvSpPr>
        <p:spPr>
          <a:xfrm>
            <a:off x="484425" y="467895"/>
            <a:ext cx="2310146" cy="640080"/>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484425" y="366941"/>
            <a:ext cx="2422646" cy="857173"/>
          </a:xfrm>
        </p:spPr>
        <p:txBody>
          <a:bodyPr/>
          <a:lstStyle/>
          <a:p>
            <a:r>
              <a:rPr lang="en-US" sz="4000" dirty="0"/>
              <a:t>Features</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345256"/>
            <a:ext cx="3840480" cy="338328"/>
          </a:xfrm>
        </p:spPr>
        <p:txBody>
          <a:bodyPr/>
          <a:lstStyle/>
          <a:p>
            <a:r>
              <a:rPr lang="en-US" b="1" dirty="0"/>
              <a:t>Resource Directories</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703147"/>
            <a:ext cx="5856986" cy="338328"/>
          </a:xfrm>
        </p:spPr>
        <p:txBody>
          <a:bodyPr/>
          <a:lstStyle/>
          <a:p>
            <a:r>
              <a:rPr lang="en-US" sz="1400" dirty="0">
                <a:latin typeface="Californian FB" panose="0207040306080B030204" pitchFamily="18" charset="0"/>
              </a:rPr>
              <a:t>To provide users with a comprehensive list of resources including mental health professionals, support groups, educational material, and local services.</a:t>
            </a:r>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59879"/>
            <a:ext cx="3840480" cy="338328"/>
          </a:xfrm>
        </p:spPr>
        <p:txBody>
          <a:bodyPr/>
          <a:lstStyle/>
          <a:p>
            <a:r>
              <a:rPr lang="en-US" b="1" dirty="0"/>
              <a:t>Self-Help Tools</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3" y="2031446"/>
            <a:ext cx="5553457" cy="338328"/>
          </a:xfrm>
        </p:spPr>
        <p:txBody>
          <a:bodyPr/>
          <a:lstStyle/>
          <a:p>
            <a:r>
              <a:rPr lang="en-US" sz="1400" dirty="0">
                <a:latin typeface="Californian FB" panose="0207040306080B030204" pitchFamily="18" charset="0"/>
              </a:rPr>
              <a:t>To offer tools that assist individuals in managing their mental health on a daily basis.</a:t>
            </a:r>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2918276"/>
            <a:ext cx="3840480" cy="338328"/>
          </a:xfrm>
        </p:spPr>
        <p:txBody>
          <a:bodyPr/>
          <a:lstStyle/>
          <a:p>
            <a:r>
              <a:rPr lang="en-US" b="1" dirty="0"/>
              <a:t>Online Counselling Services</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3291514"/>
            <a:ext cx="5802376" cy="338328"/>
          </a:xfrm>
        </p:spPr>
        <p:txBody>
          <a:bodyPr/>
          <a:lstStyle/>
          <a:p>
            <a:r>
              <a:rPr lang="en-US" sz="1400" dirty="0">
                <a:latin typeface="Californian FB" panose="0207040306080B030204" pitchFamily="18" charset="0"/>
              </a:rPr>
              <a:t>To provide access to professional counseling or therapy sessions via the internet, allowing for convenience and privacy.</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240442"/>
            <a:ext cx="3840480" cy="338328"/>
          </a:xfrm>
        </p:spPr>
        <p:txBody>
          <a:bodyPr/>
          <a:lstStyle/>
          <a:p>
            <a:r>
              <a:rPr lang="en-US" b="1" dirty="0"/>
              <a:t>Integration with APIs </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4" y="4606219"/>
            <a:ext cx="5690616" cy="338328"/>
          </a:xfrm>
        </p:spPr>
        <p:txBody>
          <a:bodyPr/>
          <a:lstStyle/>
          <a:p>
            <a:r>
              <a:rPr lang="en-US" sz="1400" dirty="0">
                <a:latin typeface="Californian FB" panose="0207040306080B030204" pitchFamily="18" charset="0"/>
              </a:rPr>
              <a:t>To enhance the website’s functionality and user experience by integrating with other services.</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3" y="5614416"/>
            <a:ext cx="6501512" cy="338328"/>
          </a:xfrm>
        </p:spPr>
        <p:txBody>
          <a:bodyPr/>
          <a:lstStyle/>
          <a:p>
            <a:r>
              <a:rPr lang="en-US" sz="1900" b="1" dirty="0"/>
              <a:t>Automatically booking of meeting &amp; appointments</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769864" y="5937858"/>
            <a:ext cx="5802376" cy="338328"/>
          </a:xfrm>
        </p:spPr>
        <p:txBody>
          <a:bodyPr/>
          <a:lstStyle/>
          <a:p>
            <a:r>
              <a:rPr lang="en-US" sz="1400" dirty="0">
                <a:latin typeface="Californian FB" panose="0207040306080B030204" pitchFamily="18" charset="0"/>
              </a:rPr>
              <a:t>To simplify the process of scheduling appointments with mental health professionals or support groups.</a:t>
            </a:r>
          </a:p>
        </p:txBody>
      </p:sp>
      <p:sp>
        <p:nvSpPr>
          <p:cNvPr id="4" name="TextBox 3">
            <a:extLst>
              <a:ext uri="{FF2B5EF4-FFF2-40B4-BE49-F238E27FC236}">
                <a16:creationId xmlns:a16="http://schemas.microsoft.com/office/drawing/2014/main" id="{50773DB7-B55C-33D3-92FE-8D99F4B85C53}"/>
              </a:ext>
            </a:extLst>
          </p:cNvPr>
          <p:cNvSpPr txBox="1"/>
          <p:nvPr/>
        </p:nvSpPr>
        <p:spPr>
          <a:xfrm>
            <a:off x="484425" y="1393063"/>
            <a:ext cx="3594415" cy="3139321"/>
          </a:xfrm>
          <a:prstGeom prst="rect">
            <a:avLst/>
          </a:prstGeom>
          <a:noFill/>
        </p:spPr>
        <p:txBody>
          <a:bodyPr wrap="square">
            <a:spAutoFit/>
          </a:bodyPr>
          <a:lstStyle/>
          <a:p>
            <a:r>
              <a:rPr lang="en-IN" dirty="0">
                <a:latin typeface="Californian FB" panose="0207040306080B030204" pitchFamily="18" charset="0"/>
              </a:rPr>
              <a:t>To sum it up, this introduction gives a big look into what HealMinds wants to do, what it offers, and the way it plans to make a big change. As we go deeper into the many parts of this idea, we will see how HealMinds is a leader in creating a healthier and stronger group of students, making a big impact on how students learn and grow in schools.</a:t>
            </a:r>
          </a:p>
        </p:txBody>
      </p:sp>
    </p:spTree>
    <p:extLst>
      <p:ext uri="{BB962C8B-B14F-4D97-AF65-F5344CB8AC3E}">
        <p14:creationId xmlns:p14="http://schemas.microsoft.com/office/powerpoint/2010/main" val="86653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991A3-FBAE-1DDD-579C-079429CD1440}"/>
              </a:ext>
            </a:extLst>
          </p:cNvPr>
          <p:cNvSpPr/>
          <p:nvPr/>
        </p:nvSpPr>
        <p:spPr>
          <a:xfrm>
            <a:off x="1240982" y="613094"/>
            <a:ext cx="4182061" cy="69001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54C3E42-3445-415E-E09D-D817F90F190B}"/>
              </a:ext>
            </a:extLst>
          </p:cNvPr>
          <p:cNvSpPr/>
          <p:nvPr/>
        </p:nvSpPr>
        <p:spPr>
          <a:xfrm>
            <a:off x="1139952" y="512064"/>
            <a:ext cx="4182061" cy="6900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1132863" y="513845"/>
            <a:ext cx="4182061" cy="690012"/>
          </a:xfrm>
        </p:spPr>
        <p:txBody>
          <a:bodyPr/>
          <a:lstStyle/>
          <a:p>
            <a:r>
              <a:rPr lang="en-US" sz="4000" dirty="0">
                <a:solidFill>
                  <a:schemeClr val="tx1"/>
                </a:solidFill>
              </a:rPr>
              <a:t>Implementation</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t>Jan 20XX</a:t>
            </a:r>
          </a:p>
          <a:p>
            <a:pPr lvl="1"/>
            <a:r>
              <a:rPr lang="en-US" altLang="zh-CN" dirty="0"/>
              <a:t>Coordinate e-business applications</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dirty="0"/>
              <a:t>May 20XX</a:t>
            </a:r>
          </a:p>
          <a:p>
            <a:pPr lvl="1"/>
            <a:r>
              <a:rPr lang="en-US" altLang="zh-CN" dirty="0"/>
              <a:t>Deploy strategy networks with compelling e-business needs</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t>Nov 20XX</a:t>
            </a:r>
          </a:p>
          <a:p>
            <a:pPr lvl="1"/>
            <a:r>
              <a:rPr lang="en-US" altLang="zh-CN" dirty="0"/>
              <a:t>Disseminate standardized </a:t>
            </a:r>
            <a:br>
              <a:rPr lang="en-US" altLang="zh-CN" dirty="0"/>
            </a:br>
            <a:r>
              <a:rPr lang="en-US" altLang="zh-CN" dirty="0"/>
              <a:t>metrics</a:t>
            </a:r>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dirty="0"/>
              <a:t>Mar 20XX</a:t>
            </a:r>
          </a:p>
          <a:p>
            <a:pPr lvl="1"/>
            <a:r>
              <a:rPr lang="en-US" altLang="zh-CN" dirty="0"/>
              <a:t>Foster holistically superior methodologies</a:t>
            </a:r>
          </a:p>
          <a:p>
            <a:endParaRPr lang="en-US" dirty="0"/>
          </a:p>
        </p:txBody>
      </p:sp>
      <p:sp>
        <p:nvSpPr>
          <p:cNvPr id="9" name="Text Placeholder 8">
            <a:extLst>
              <a:ext uri="{FF2B5EF4-FFF2-40B4-BE49-F238E27FC236}">
                <a16:creationId xmlns:a16="http://schemas.microsoft.com/office/drawing/2014/main" id="{33560A61-7CE1-30C7-DF4E-03D290261E62}"/>
              </a:ext>
            </a:extLst>
          </p:cNvPr>
          <p:cNvSpPr>
            <a:spLocks noGrp="1"/>
          </p:cNvSpPr>
          <p:nvPr>
            <p:ph type="body" sz="quarter" idx="13"/>
          </p:nvPr>
        </p:nvSpPr>
        <p:spPr/>
        <p:txBody>
          <a:bodyPr/>
          <a:lstStyle/>
          <a:p>
            <a:endParaRPr lang="en-IN" dirty="0"/>
          </a:p>
        </p:txBody>
      </p:sp>
      <p:sp>
        <p:nvSpPr>
          <p:cNvPr id="10" name="Rectangle 9">
            <a:extLst>
              <a:ext uri="{FF2B5EF4-FFF2-40B4-BE49-F238E27FC236}">
                <a16:creationId xmlns:a16="http://schemas.microsoft.com/office/drawing/2014/main" id="{671341B5-AEB5-6F69-9B6A-4F9B2792428F}"/>
              </a:ext>
            </a:extLst>
          </p:cNvPr>
          <p:cNvSpPr/>
          <p:nvPr/>
        </p:nvSpPr>
        <p:spPr>
          <a:xfrm>
            <a:off x="0" y="1304818"/>
            <a:ext cx="12192000" cy="5969285"/>
          </a:xfrm>
          <a:prstGeom prst="rect">
            <a:avLst/>
          </a:prstGeom>
          <a:solidFill>
            <a:srgbClr val="2A9D8F"/>
          </a:solidFill>
          <a:ln>
            <a:solidFill>
              <a:srgbClr val="2A9D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EF3A369-5B3C-BD49-BF45-6C3380393E3B}"/>
              </a:ext>
            </a:extLst>
          </p:cNvPr>
          <p:cNvSpPr/>
          <p:nvPr/>
        </p:nvSpPr>
        <p:spPr>
          <a:xfrm>
            <a:off x="1352286" y="1947838"/>
            <a:ext cx="9824285" cy="460536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74FB913-1BEC-E111-7760-888B09BBCF4B}"/>
              </a:ext>
            </a:extLst>
          </p:cNvPr>
          <p:cNvSpPr/>
          <p:nvPr/>
        </p:nvSpPr>
        <p:spPr>
          <a:xfrm>
            <a:off x="1240982" y="1836534"/>
            <a:ext cx="9824285" cy="4605363"/>
          </a:xfrm>
          <a:prstGeom prst="rect">
            <a:avLst/>
          </a:prstGeom>
          <a:solidFill>
            <a:schemeClr val="accent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latin typeface="Californian FB" panose="0207040306080B030204" pitchFamily="18" charset="0"/>
            </a:endParaRPr>
          </a:p>
        </p:txBody>
      </p:sp>
      <p:sp>
        <p:nvSpPr>
          <p:cNvPr id="15" name="TextBox 14">
            <a:extLst>
              <a:ext uri="{FF2B5EF4-FFF2-40B4-BE49-F238E27FC236}">
                <a16:creationId xmlns:a16="http://schemas.microsoft.com/office/drawing/2014/main" id="{B5992E05-208D-0A52-DC24-6AAB8EDCB7F2}"/>
              </a:ext>
            </a:extLst>
          </p:cNvPr>
          <p:cNvSpPr txBox="1"/>
          <p:nvPr/>
        </p:nvSpPr>
        <p:spPr>
          <a:xfrm>
            <a:off x="1352286" y="2085654"/>
            <a:ext cx="9589692" cy="3600986"/>
          </a:xfrm>
          <a:prstGeom prst="rect">
            <a:avLst/>
          </a:prstGeom>
          <a:noFill/>
        </p:spPr>
        <p:txBody>
          <a:bodyPr wrap="square" rtlCol="0">
            <a:spAutoFit/>
          </a:bodyPr>
          <a:lstStyle/>
          <a:p>
            <a:r>
              <a:rPr lang="en-US" sz="1200" dirty="0">
                <a:solidFill>
                  <a:schemeClr val="tx1"/>
                </a:solidFill>
                <a:latin typeface="Californian FB" panose="0207040306080B030204" pitchFamily="18" charset="0"/>
              </a:rPr>
              <a:t>HEALMINDS is a student-focused mental health project designed to provide comprehensive support and resources for the well-being of students. The implementation of this project involves the creation of an accessible online platform with a user-friendly interface, ensuring that students can easily navigate through the diverse range of resources. The platform offers a holistic approach to mental health, covering various aspects such as magazines, blogs, music, podcasts, meditation, yoga, and health &amp; fitness. </a:t>
            </a:r>
          </a:p>
          <a:p>
            <a:endParaRPr lang="en-US" sz="1200" dirty="0">
              <a:latin typeface="Californian FB" panose="0207040306080B030204" pitchFamily="18" charset="0"/>
            </a:endParaRPr>
          </a:p>
          <a:p>
            <a:r>
              <a:rPr lang="en-US" sz="1200" dirty="0">
                <a:solidFill>
                  <a:schemeClr val="tx1"/>
                </a:solidFill>
                <a:latin typeface="Californian FB" panose="0207040306080B030204" pitchFamily="18" charset="0"/>
              </a:rPr>
              <a:t>One of the key features is the provision of detailed articles addressing different mental health conditions, their symptoms, and available treatments. This information aims to enhance users' understanding of mental health, fostering a supportive and informative environment. HEALMINDS further incorporates self-assessment tools, allowing users to gauge their mental health through interactive quizzes. In the case of a low score on the general test, the platform guides users to seek professional help by facilitating the process of booking a therapist.</a:t>
            </a:r>
          </a:p>
          <a:p>
            <a:endParaRPr lang="en-US" sz="1200" dirty="0">
              <a:latin typeface="Californian FB" panose="0207040306080B030204" pitchFamily="18" charset="0"/>
            </a:endParaRPr>
          </a:p>
          <a:p>
            <a:r>
              <a:rPr lang="en-US" sz="1200" dirty="0">
                <a:solidFill>
                  <a:schemeClr val="tx1"/>
                </a:solidFill>
                <a:latin typeface="Californian FB" panose="0207040306080B030204" pitchFamily="18" charset="0"/>
              </a:rPr>
              <a:t>HEALMINDS strives to create an interactive community by encouraging user engagement through discussion forums and collaborative spaces. Regularly updated content ensures that the platform remains current with the latest research, trends, and insights in the field of mental health. Additionally, the project promotes inclusivity by addressing a wide range of mental health concerns and experiences, making it a welcoming space for all users. </a:t>
            </a:r>
          </a:p>
          <a:p>
            <a:endParaRPr lang="en-US" sz="1200" dirty="0">
              <a:latin typeface="Californian FB" panose="0207040306080B030204" pitchFamily="18" charset="0"/>
            </a:endParaRPr>
          </a:p>
          <a:p>
            <a:r>
              <a:rPr lang="en-US" sz="1200" dirty="0">
                <a:solidFill>
                  <a:schemeClr val="tx1"/>
                </a:solidFill>
                <a:latin typeface="Californian FB" panose="0207040306080B030204" pitchFamily="18" charset="0"/>
              </a:rPr>
              <a:t>In conclusion, the implementation of HEALMINDS aims to create a supportive and inclusive online environment where students can access valuable resources, assess their mental health, and seek assistance when needed. Through a thoughtful and user-centric approach, HEALMINDS endeavors to make a positive impact on the mental well-being of students.</a:t>
            </a:r>
            <a:endParaRPr lang="en-IN" sz="1200" dirty="0">
              <a:solidFill>
                <a:schemeClr val="tx1"/>
              </a:solidFill>
              <a:latin typeface="Californian FB" panose="0207040306080B030204" pitchFamily="18" charset="0"/>
            </a:endParaRPr>
          </a:p>
          <a:p>
            <a:endParaRPr lang="en-IN" sz="1200" dirty="0"/>
          </a:p>
        </p:txBody>
      </p:sp>
    </p:spTree>
    <p:extLst>
      <p:ext uri="{BB962C8B-B14F-4D97-AF65-F5344CB8AC3E}">
        <p14:creationId xmlns:p14="http://schemas.microsoft.com/office/powerpoint/2010/main" val="55935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6F764309-ABEA-5926-4889-4D8D948C9671}"/>
              </a:ext>
            </a:extLst>
          </p:cNvPr>
          <p:cNvSpPr/>
          <p:nvPr/>
        </p:nvSpPr>
        <p:spPr>
          <a:xfrm>
            <a:off x="1775718" y="602820"/>
            <a:ext cx="1993186" cy="700287"/>
          </a:xfrm>
          <a:prstGeom prst="snip2Diag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Diagonal Corners Snipped 2">
            <a:extLst>
              <a:ext uri="{FF2B5EF4-FFF2-40B4-BE49-F238E27FC236}">
                <a16:creationId xmlns:a16="http://schemas.microsoft.com/office/drawing/2014/main" id="{B55C5449-26C2-9C59-6D0B-37AF4A4C74C3}"/>
              </a:ext>
            </a:extLst>
          </p:cNvPr>
          <p:cNvSpPr/>
          <p:nvPr/>
        </p:nvSpPr>
        <p:spPr>
          <a:xfrm>
            <a:off x="1684962" y="512064"/>
            <a:ext cx="1993186" cy="700287"/>
          </a:xfrm>
          <a:prstGeom prst="snip2DiagRect">
            <a:avLst/>
          </a:prstGeom>
          <a:solidFill>
            <a:schemeClr val="accent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a:xfrm>
            <a:off x="1139952" y="512064"/>
            <a:ext cx="3051904" cy="834763"/>
          </a:xfrm>
        </p:spPr>
        <p:txBody>
          <a:bodyPr/>
          <a:lstStyle/>
          <a:p>
            <a:r>
              <a:rPr lang="en-US" sz="4000" dirty="0"/>
              <a:t>Results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4294598" y="2007884"/>
            <a:ext cx="6759225" cy="1330189"/>
          </a:xfrm>
        </p:spPr>
        <p:txBody>
          <a:bodyPr/>
          <a:lstStyle/>
          <a:p>
            <a:pPr indent="0">
              <a:buNone/>
            </a:pPr>
            <a:r>
              <a:rPr lang="en-US" dirty="0"/>
              <a:t>Develop winning strategies to keep ahead of the competition</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5" name="Text Placeholder 12">
            <a:extLst>
              <a:ext uri="{FF2B5EF4-FFF2-40B4-BE49-F238E27FC236}">
                <a16:creationId xmlns:a16="http://schemas.microsoft.com/office/drawing/2014/main" id="{1D8F9286-42A3-24AF-F3BC-A2E8BF843C1C}"/>
              </a:ext>
            </a:extLst>
          </p:cNvPr>
          <p:cNvSpPr txBox="1">
            <a:spLocks/>
          </p:cNvSpPr>
          <p:nvPr/>
        </p:nvSpPr>
        <p:spPr>
          <a:xfrm>
            <a:off x="892795" y="1935187"/>
            <a:ext cx="10268712" cy="1505315"/>
          </a:xfrm>
          <a:prstGeom prst="rect">
            <a:avLst/>
          </a:prstGeom>
          <a:solidFill>
            <a:schemeClr val="accent5"/>
          </a:solidFill>
          <a:ln w="25400">
            <a:solidFill>
              <a:schemeClr val="dk1"/>
            </a:solidFill>
          </a:ln>
        </p:spPr>
        <p:txBody>
          <a:bodyPr vert="horz" lIns="896112" tIns="45720" rIns="6492240" bIns="45720" rtlCol="0" anchor="ctr">
            <a:noAutofit/>
          </a:bodyPr>
          <a:lstStyle>
            <a:lvl1pPr marL="0" indent="0" algn="l" defTabSz="914400" rtl="0" eaLnBrk="1" latinLnBrk="0" hangingPunct="1">
              <a:lnSpc>
                <a:spcPct val="120000"/>
              </a:lnSpc>
              <a:spcBef>
                <a:spcPts val="0"/>
              </a:spcBef>
              <a:buFont typeface="Arial" panose="020B0604020202020204" pitchFamily="34" charset="0"/>
              <a:buNone/>
              <a:defRPr sz="20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3882A595-5BE8-0E24-49A4-C9DA10B9B74F}"/>
              </a:ext>
            </a:extLst>
          </p:cNvPr>
          <p:cNvSpPr txBox="1"/>
          <p:nvPr/>
        </p:nvSpPr>
        <p:spPr>
          <a:xfrm>
            <a:off x="1010779" y="2027411"/>
            <a:ext cx="10032743" cy="1077218"/>
          </a:xfrm>
          <a:prstGeom prst="rect">
            <a:avLst/>
          </a:prstGeom>
          <a:noFill/>
        </p:spPr>
        <p:txBody>
          <a:bodyPr wrap="square" rtlCol="0">
            <a:spAutoFit/>
          </a:bodyPr>
          <a:lstStyle/>
          <a:p>
            <a:r>
              <a:rPr lang="en-US" sz="1600" dirty="0">
                <a:latin typeface="Californian FB" panose="0207040306080B030204" pitchFamily="18" charset="0"/>
              </a:rPr>
              <a:t>The results of the HEALMINDS project showcase a positive impact on the mental well-being of students within the online community. Through the user-friendly platform, students have gained easy access to a diverse range of mental health resources. The implementation of detailed articles addressing various mental health conditions, symptoms, and treatments has empowered users with a better understanding of their mental health.</a:t>
            </a:r>
            <a:endParaRPr lang="en-IN" sz="1600" dirty="0">
              <a:latin typeface="Californian FB" panose="0207040306080B030204" pitchFamily="18" charset="0"/>
            </a:endParaRPr>
          </a:p>
        </p:txBody>
      </p:sp>
      <p:sp>
        <p:nvSpPr>
          <p:cNvPr id="7" name="Text Placeholder 12">
            <a:extLst>
              <a:ext uri="{FF2B5EF4-FFF2-40B4-BE49-F238E27FC236}">
                <a16:creationId xmlns:a16="http://schemas.microsoft.com/office/drawing/2014/main" id="{6A6720F0-9F4C-6727-69A2-220B2AF94A49}"/>
              </a:ext>
            </a:extLst>
          </p:cNvPr>
          <p:cNvSpPr txBox="1">
            <a:spLocks/>
          </p:cNvSpPr>
          <p:nvPr/>
        </p:nvSpPr>
        <p:spPr>
          <a:xfrm>
            <a:off x="892794" y="4005858"/>
            <a:ext cx="10268712" cy="1505315"/>
          </a:xfrm>
          <a:prstGeom prst="rect">
            <a:avLst/>
          </a:prstGeom>
          <a:solidFill>
            <a:schemeClr val="accent5"/>
          </a:solidFill>
          <a:ln w="25400">
            <a:solidFill>
              <a:schemeClr val="dk1"/>
            </a:solidFill>
          </a:ln>
        </p:spPr>
        <p:txBody>
          <a:bodyPr vert="horz" lIns="896112" tIns="45720" rIns="6492240" bIns="45720" rtlCol="0" anchor="ctr">
            <a:noAutofit/>
          </a:bodyPr>
          <a:lstStyle>
            <a:lvl1pPr marL="0" indent="0" algn="l" defTabSz="914400" rtl="0" eaLnBrk="1" latinLnBrk="0" hangingPunct="1">
              <a:lnSpc>
                <a:spcPct val="120000"/>
              </a:lnSpc>
              <a:spcBef>
                <a:spcPts val="0"/>
              </a:spcBef>
              <a:buFont typeface="Arial" panose="020B0604020202020204" pitchFamily="34" charset="0"/>
              <a:buNone/>
              <a:defRPr sz="20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32284EB1-78B5-C5CF-552B-BAE41405A3B9}"/>
              </a:ext>
            </a:extLst>
          </p:cNvPr>
          <p:cNvSpPr txBox="1"/>
          <p:nvPr/>
        </p:nvSpPr>
        <p:spPr>
          <a:xfrm>
            <a:off x="1009094" y="4123795"/>
            <a:ext cx="10032743" cy="1077218"/>
          </a:xfrm>
          <a:prstGeom prst="rect">
            <a:avLst/>
          </a:prstGeom>
          <a:noFill/>
        </p:spPr>
        <p:txBody>
          <a:bodyPr wrap="square" rtlCol="0">
            <a:spAutoFit/>
          </a:bodyPr>
          <a:lstStyle/>
          <a:p>
            <a:r>
              <a:rPr lang="en-US" sz="1600" dirty="0">
                <a:latin typeface="Californian FB" panose="0207040306080B030204" pitchFamily="18" charset="0"/>
              </a:rPr>
              <a:t>The inclusion of self-assessment tools, such as interactive quizzes, has allowed students to evaluate their mental health status in a supportive and informative environment. In cases where users scored low on the general test, the streamlined process for booking a therapist has facilitated timely professional intervention, promoting a proactive approach to mental health care.</a:t>
            </a:r>
            <a:endParaRPr lang="en-IN" sz="1600" dirty="0">
              <a:latin typeface="Californian FB" panose="0207040306080B030204" pitchFamily="18" charset="0"/>
            </a:endParaRPr>
          </a:p>
        </p:txBody>
      </p:sp>
    </p:spTree>
    <p:extLst>
      <p:ext uri="{BB962C8B-B14F-4D97-AF65-F5344CB8AC3E}">
        <p14:creationId xmlns:p14="http://schemas.microsoft.com/office/powerpoint/2010/main" val="164672587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{C1A8F9CE-C4A8-49DF-9AD7-648CEA9C4326}tf11429527_win32</Template>
  <TotalTime>1252</TotalTime>
  <Words>1694</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Californian FB</vt:lpstr>
      <vt:lpstr>Century Gothic</vt:lpstr>
      <vt:lpstr>DM Sans Medium</vt:lpstr>
      <vt:lpstr>Karla</vt:lpstr>
      <vt:lpstr>Times New Roman</vt:lpstr>
      <vt:lpstr>Univers Condensed Light</vt:lpstr>
      <vt:lpstr>Office Theme</vt:lpstr>
      <vt:lpstr>HEALMINDS</vt:lpstr>
      <vt:lpstr>Introduction </vt:lpstr>
      <vt:lpstr>PowerPoint Presentation</vt:lpstr>
      <vt:lpstr>Methodology</vt:lpstr>
      <vt:lpstr>Methodology</vt:lpstr>
      <vt:lpstr>Technology Stack</vt:lpstr>
      <vt:lpstr>Features</vt:lpstr>
      <vt:lpstr>Implementation</vt:lpstr>
      <vt:lpstr>Results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HEALMINDS</dc:title>
  <dc:creator>Abhinav Sirohi</dc:creator>
  <cp:lastModifiedBy>Abhinav Sirohi</cp:lastModifiedBy>
  <cp:revision>1</cp:revision>
  <dcterms:created xsi:type="dcterms:W3CDTF">2024-04-10T19:02:00Z</dcterms:created>
  <dcterms:modified xsi:type="dcterms:W3CDTF">2024-04-11T15:54:38Z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