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D4A094-24B9-4F68-AAB9-F6A7BB2E221F}"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6D684-2531-46A0-A5E5-D6CC9C0FEB1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73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4A094-24B9-4F68-AAB9-F6A7BB2E221F}"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6D684-2531-46A0-A5E5-D6CC9C0FEB11}" type="slidenum">
              <a:rPr lang="en-US" smtClean="0"/>
              <a:t>‹#›</a:t>
            </a:fld>
            <a:endParaRPr lang="en-US"/>
          </a:p>
        </p:txBody>
      </p:sp>
    </p:spTree>
    <p:extLst>
      <p:ext uri="{BB962C8B-B14F-4D97-AF65-F5344CB8AC3E}">
        <p14:creationId xmlns:p14="http://schemas.microsoft.com/office/powerpoint/2010/main" val="2012477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4A094-24B9-4F68-AAB9-F6A7BB2E221F}"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6D684-2531-46A0-A5E5-D6CC9C0FEB11}" type="slidenum">
              <a:rPr lang="en-US" smtClean="0"/>
              <a:t>‹#›</a:t>
            </a:fld>
            <a:endParaRPr lang="en-US"/>
          </a:p>
        </p:txBody>
      </p:sp>
    </p:spTree>
    <p:extLst>
      <p:ext uri="{BB962C8B-B14F-4D97-AF65-F5344CB8AC3E}">
        <p14:creationId xmlns:p14="http://schemas.microsoft.com/office/powerpoint/2010/main" val="3384523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4A094-24B9-4F68-AAB9-F6A7BB2E221F}"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6D684-2531-46A0-A5E5-D6CC9C0FEB11}" type="slidenum">
              <a:rPr lang="en-US" smtClean="0"/>
              <a:t>‹#›</a:t>
            </a:fld>
            <a:endParaRPr lang="en-US"/>
          </a:p>
        </p:txBody>
      </p:sp>
    </p:spTree>
    <p:extLst>
      <p:ext uri="{BB962C8B-B14F-4D97-AF65-F5344CB8AC3E}">
        <p14:creationId xmlns:p14="http://schemas.microsoft.com/office/powerpoint/2010/main" val="288491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D4A094-24B9-4F68-AAB9-F6A7BB2E221F}"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6D684-2531-46A0-A5E5-D6CC9C0FEB1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019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D4A094-24B9-4F68-AAB9-F6A7BB2E221F}"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6D684-2531-46A0-A5E5-D6CC9C0FEB11}" type="slidenum">
              <a:rPr lang="en-US" smtClean="0"/>
              <a:t>‹#›</a:t>
            </a:fld>
            <a:endParaRPr lang="en-US"/>
          </a:p>
        </p:txBody>
      </p:sp>
    </p:spTree>
    <p:extLst>
      <p:ext uri="{BB962C8B-B14F-4D97-AF65-F5344CB8AC3E}">
        <p14:creationId xmlns:p14="http://schemas.microsoft.com/office/powerpoint/2010/main" val="3884437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D4A094-24B9-4F68-AAB9-F6A7BB2E221F}" type="datetimeFigureOut">
              <a:rPr lang="en-US" smtClean="0"/>
              <a:t>10/30/2018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26D684-2531-46A0-A5E5-D6CC9C0FEB11}" type="slidenum">
              <a:rPr lang="en-US" smtClean="0"/>
              <a:t>‹#›</a:t>
            </a:fld>
            <a:endParaRPr lang="en-US"/>
          </a:p>
        </p:txBody>
      </p:sp>
    </p:spTree>
    <p:extLst>
      <p:ext uri="{BB962C8B-B14F-4D97-AF65-F5344CB8AC3E}">
        <p14:creationId xmlns:p14="http://schemas.microsoft.com/office/powerpoint/2010/main" val="3245431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D4A094-24B9-4F68-AAB9-F6A7BB2E221F}" type="datetimeFigureOut">
              <a:rPr lang="en-US" smtClean="0"/>
              <a:t>10/30/2018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26D684-2531-46A0-A5E5-D6CC9C0FEB11}" type="slidenum">
              <a:rPr lang="en-US" smtClean="0"/>
              <a:t>‹#›</a:t>
            </a:fld>
            <a:endParaRPr lang="en-US"/>
          </a:p>
        </p:txBody>
      </p:sp>
    </p:spTree>
    <p:extLst>
      <p:ext uri="{BB962C8B-B14F-4D97-AF65-F5344CB8AC3E}">
        <p14:creationId xmlns:p14="http://schemas.microsoft.com/office/powerpoint/2010/main" val="421581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FD4A094-24B9-4F68-AAB9-F6A7BB2E221F}" type="datetimeFigureOut">
              <a:rPr lang="en-US" smtClean="0"/>
              <a:t>10/30/2018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926D684-2531-46A0-A5E5-D6CC9C0FEB11}" type="slidenum">
              <a:rPr lang="en-US" smtClean="0"/>
              <a:t>‹#›</a:t>
            </a:fld>
            <a:endParaRPr lang="en-US"/>
          </a:p>
        </p:txBody>
      </p:sp>
    </p:spTree>
    <p:extLst>
      <p:ext uri="{BB962C8B-B14F-4D97-AF65-F5344CB8AC3E}">
        <p14:creationId xmlns:p14="http://schemas.microsoft.com/office/powerpoint/2010/main" val="3658138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FD4A094-24B9-4F68-AAB9-F6A7BB2E221F}" type="datetimeFigureOut">
              <a:rPr lang="en-US" smtClean="0"/>
              <a:t>10/30/2018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926D684-2531-46A0-A5E5-D6CC9C0FEB11}" type="slidenum">
              <a:rPr lang="en-US" smtClean="0"/>
              <a:t>‹#›</a:t>
            </a:fld>
            <a:endParaRPr lang="en-US"/>
          </a:p>
        </p:txBody>
      </p:sp>
    </p:spTree>
    <p:extLst>
      <p:ext uri="{BB962C8B-B14F-4D97-AF65-F5344CB8AC3E}">
        <p14:creationId xmlns:p14="http://schemas.microsoft.com/office/powerpoint/2010/main" val="3656385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FD4A094-24B9-4F68-AAB9-F6A7BB2E221F}"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6D684-2531-46A0-A5E5-D6CC9C0FEB11}" type="slidenum">
              <a:rPr lang="en-US" smtClean="0"/>
              <a:t>‹#›</a:t>
            </a:fld>
            <a:endParaRPr lang="en-US"/>
          </a:p>
        </p:txBody>
      </p:sp>
    </p:spTree>
    <p:extLst>
      <p:ext uri="{BB962C8B-B14F-4D97-AF65-F5344CB8AC3E}">
        <p14:creationId xmlns:p14="http://schemas.microsoft.com/office/powerpoint/2010/main" val="2065233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FD4A094-24B9-4F68-AAB9-F6A7BB2E221F}" type="datetimeFigureOut">
              <a:rPr lang="en-US" smtClean="0"/>
              <a:t>10/30/2018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926D684-2531-46A0-A5E5-D6CC9C0FEB1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415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8C3D1-3C62-43FD-BF7B-37685FB16561}"/>
              </a:ext>
            </a:extLst>
          </p:cNvPr>
          <p:cNvSpPr>
            <a:spLocks noGrp="1"/>
          </p:cNvSpPr>
          <p:nvPr>
            <p:ph type="ctrTitle"/>
          </p:nvPr>
        </p:nvSpPr>
        <p:spPr>
          <a:xfrm>
            <a:off x="1097280" y="758952"/>
            <a:ext cx="10058400" cy="3892168"/>
          </a:xfrm>
        </p:spPr>
        <p:txBody>
          <a:bodyPr>
            <a:normAutofit/>
          </a:bodyPr>
          <a:lstStyle/>
          <a:p>
            <a:r>
              <a:rPr lang="en-US" sz="6200" dirty="0">
                <a:latin typeface="Times New Roman" panose="02020603050405020304" pitchFamily="18" charset="0"/>
                <a:cs typeface="Times New Roman" panose="02020603050405020304" pitchFamily="18" charset="0"/>
              </a:rPr>
              <a:t>A Novel Text Clustering Approach Using Deep-Learning Vocabulary Network</a:t>
            </a:r>
            <a:br>
              <a:rPr lang="en-US" sz="6200" dirty="0"/>
            </a:br>
            <a:endParaRPr lang="en-US" sz="6200" dirty="0"/>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A2C429C2-9702-4F27-9381-C182318887B4}"/>
              </a:ext>
            </a:extLst>
          </p:cNvPr>
          <p:cNvSpPr>
            <a:spLocks noGrp="1"/>
          </p:cNvSpPr>
          <p:nvPr>
            <p:ph type="subTitle" idx="1"/>
          </p:nvPr>
        </p:nvSpPr>
        <p:spPr>
          <a:xfrm>
            <a:off x="1100051" y="5225240"/>
            <a:ext cx="10058400" cy="1143000"/>
          </a:xfrm>
        </p:spPr>
        <p:txBody>
          <a:bodyPr>
            <a:normAutofit/>
          </a:bodyPr>
          <a:lstStyle/>
          <a:p>
            <a:r>
              <a:rPr lang="en-US" sz="1500" dirty="0">
                <a:solidFill>
                  <a:srgbClr val="FFFFFF"/>
                </a:solidFill>
                <a:latin typeface="Times New Roman" panose="02020603050405020304" pitchFamily="18" charset="0"/>
                <a:cs typeface="Times New Roman" panose="02020603050405020304" pitchFamily="18" charset="0"/>
              </a:rPr>
              <a:t>University of </a:t>
            </a:r>
            <a:r>
              <a:rPr lang="en-US" sz="1500" dirty="0" err="1">
                <a:solidFill>
                  <a:srgbClr val="FFFFFF"/>
                </a:solidFill>
                <a:latin typeface="Times New Roman" panose="02020603050405020304" pitchFamily="18" charset="0"/>
                <a:cs typeface="Times New Roman" panose="02020603050405020304" pitchFamily="18" charset="0"/>
              </a:rPr>
              <a:t>idaho</a:t>
            </a:r>
            <a:endParaRPr lang="en-US" sz="1500" dirty="0">
              <a:solidFill>
                <a:srgbClr val="FFFFFF"/>
              </a:solidFill>
              <a:latin typeface="Times New Roman" panose="02020603050405020304" pitchFamily="18" charset="0"/>
              <a:cs typeface="Times New Roman" panose="02020603050405020304" pitchFamily="18" charset="0"/>
            </a:endParaRPr>
          </a:p>
          <a:p>
            <a:r>
              <a:rPr lang="en-US" sz="1500" dirty="0">
                <a:solidFill>
                  <a:srgbClr val="FFFFFF"/>
                </a:solidFill>
                <a:latin typeface="Times New Roman" panose="02020603050405020304" pitchFamily="18" charset="0"/>
                <a:cs typeface="Times New Roman" panose="02020603050405020304" pitchFamily="18" charset="0"/>
              </a:rPr>
              <a:t>By</a:t>
            </a:r>
          </a:p>
          <a:p>
            <a:r>
              <a:rPr lang="en-US" sz="1500" dirty="0">
                <a:solidFill>
                  <a:srgbClr val="FFFFFF"/>
                </a:solidFill>
                <a:latin typeface="Times New Roman" panose="02020603050405020304" pitchFamily="18" charset="0"/>
                <a:cs typeface="Times New Roman" panose="02020603050405020304" pitchFamily="18" charset="0"/>
              </a:rPr>
              <a:t>Abhinav Prabhu Adarapuram</a:t>
            </a:r>
          </a:p>
        </p:txBody>
      </p:sp>
      <p:sp>
        <p:nvSpPr>
          <p:cNvPr id="21" name="Rectangle 20">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6880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73B074-E106-41CA-B2BA-52ECC5CF13F6}"/>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Deep Belief Network:</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DBN is a model of deep leaning which has multilayer restricted Boltzmann machines (RBMs).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DBN contains the input layer (visible layer), the hidden layers, and the output layer.</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Each layer of the DBN is connected to each other, but the units within the layer are not connected to one another.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training of DBN includes two steps, pretraining and fine-tuning.</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939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19063-800A-4610-8D80-C6C1493175F2}"/>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Structure of DBN</a:t>
            </a:r>
          </a:p>
        </p:txBody>
      </p:sp>
      <p:pic>
        <p:nvPicPr>
          <p:cNvPr id="4" name="Content Placeholder 3">
            <a:extLst>
              <a:ext uri="{FF2B5EF4-FFF2-40B4-BE49-F238E27FC236}">
                <a16:creationId xmlns:a16="http://schemas.microsoft.com/office/drawing/2014/main" id="{298F7F48-A7F1-433C-BD98-03716D642C02}"/>
              </a:ext>
            </a:extLst>
          </p:cNvPr>
          <p:cNvPicPr>
            <a:picLocks noGrp="1" noChangeAspect="1"/>
          </p:cNvPicPr>
          <p:nvPr>
            <p:ph idx="1"/>
          </p:nvPr>
        </p:nvPicPr>
        <p:blipFill>
          <a:blip r:embed="rId2"/>
          <a:stretch>
            <a:fillRect/>
          </a:stretch>
        </p:blipFill>
        <p:spPr>
          <a:xfrm>
            <a:off x="2752760" y="1799273"/>
            <a:ext cx="4771990" cy="4290665"/>
          </a:xfrm>
          <a:prstGeom prst="rect">
            <a:avLst/>
          </a:prstGeom>
        </p:spPr>
      </p:pic>
    </p:spTree>
    <p:extLst>
      <p:ext uri="{BB962C8B-B14F-4D97-AF65-F5344CB8AC3E}">
        <p14:creationId xmlns:p14="http://schemas.microsoft.com/office/powerpoint/2010/main" val="4143551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0C7D1-F12D-4EB2-9A05-6954936C021D}"/>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Deep Learning Vocabulary Network (DLVN)</a:t>
            </a:r>
          </a:p>
        </p:txBody>
      </p:sp>
      <p:sp>
        <p:nvSpPr>
          <p:cNvPr id="3" name="Content Placeholder 2">
            <a:extLst>
              <a:ext uri="{FF2B5EF4-FFF2-40B4-BE49-F238E27FC236}">
                <a16:creationId xmlns:a16="http://schemas.microsoft.com/office/drawing/2014/main" id="{A1C00EE1-D932-47AD-8020-FE13E8075AB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deep learning vocabulary network is an approach for text clustering.</a:t>
            </a:r>
          </a:p>
          <a:p>
            <a:r>
              <a:rPr lang="en-US" dirty="0">
                <a:latin typeface="Times New Roman" panose="02020603050405020304" pitchFamily="18" charset="0"/>
                <a:cs typeface="Times New Roman" panose="02020603050405020304" pitchFamily="18" charset="0"/>
              </a:rPr>
              <a:t>The first step of DLVN is the construction of vocabulary network.</a:t>
            </a:r>
          </a:p>
          <a:p>
            <a:r>
              <a:rPr lang="en-US" dirty="0">
                <a:latin typeface="Times New Roman" panose="02020603050405020304" pitchFamily="18" charset="0"/>
                <a:cs typeface="Times New Roman" panose="02020603050405020304" pitchFamily="18" charset="0"/>
              </a:rPr>
              <a:t>The nodes of the vocabulary network are used to represent the words and its edges are used to represent the relation between the words. </a:t>
            </a:r>
          </a:p>
          <a:p>
            <a:r>
              <a:rPr lang="en-US" dirty="0">
                <a:latin typeface="Times New Roman" panose="02020603050405020304" pitchFamily="18" charset="0"/>
                <a:cs typeface="Times New Roman" panose="02020603050405020304" pitchFamily="18" charset="0"/>
              </a:rPr>
              <a:t>Two methods are used to obtain the relations of words. They are related-word set and </a:t>
            </a:r>
            <a:r>
              <a:rPr lang="en-US" dirty="0" err="1">
                <a:latin typeface="Times New Roman" panose="02020603050405020304" pitchFamily="18" charset="0"/>
                <a:cs typeface="Times New Roman" panose="02020603050405020304" pitchFamily="18" charset="0"/>
              </a:rPr>
              <a:t>TongYiCi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CiLin</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Frequent itemset are used to discover the relations of items in database.</a:t>
            </a:r>
          </a:p>
        </p:txBody>
      </p:sp>
    </p:spTree>
    <p:extLst>
      <p:ext uri="{BB962C8B-B14F-4D97-AF65-F5344CB8AC3E}">
        <p14:creationId xmlns:p14="http://schemas.microsoft.com/office/powerpoint/2010/main" val="1856987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525A-135A-4C80-949D-5235F9D964A6}"/>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Architecture of DLVN</a:t>
            </a:r>
          </a:p>
        </p:txBody>
      </p:sp>
      <p:pic>
        <p:nvPicPr>
          <p:cNvPr id="4" name="Content Placeholder 3">
            <a:extLst>
              <a:ext uri="{FF2B5EF4-FFF2-40B4-BE49-F238E27FC236}">
                <a16:creationId xmlns:a16="http://schemas.microsoft.com/office/drawing/2014/main" id="{7343A0D4-83A6-49BA-9ABD-48EE4A11FB97}"/>
              </a:ext>
            </a:extLst>
          </p:cNvPr>
          <p:cNvPicPr>
            <a:picLocks noGrp="1" noChangeAspect="1"/>
          </p:cNvPicPr>
          <p:nvPr>
            <p:ph idx="1"/>
          </p:nvPr>
        </p:nvPicPr>
        <p:blipFill>
          <a:blip r:embed="rId2"/>
          <a:stretch>
            <a:fillRect/>
          </a:stretch>
        </p:blipFill>
        <p:spPr>
          <a:xfrm>
            <a:off x="962025" y="2776538"/>
            <a:ext cx="10904698" cy="1766174"/>
          </a:xfrm>
          <a:prstGeom prst="rect">
            <a:avLst/>
          </a:prstGeom>
        </p:spPr>
      </p:pic>
    </p:spTree>
    <p:extLst>
      <p:ext uri="{BB962C8B-B14F-4D97-AF65-F5344CB8AC3E}">
        <p14:creationId xmlns:p14="http://schemas.microsoft.com/office/powerpoint/2010/main" val="3384637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35F65-E19F-4EC1-A6CB-4AEA9B06CADE}"/>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Related word-set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relation of the words are important information in the text document.</a:t>
            </a:r>
          </a:p>
          <a:p>
            <a:pPr>
              <a:buFont typeface="Arial" panose="020B0604020202020204" pitchFamily="34" charset="0"/>
              <a:buChar char="•"/>
            </a:pPr>
            <a:r>
              <a:rPr lang="en-US" dirty="0"/>
              <a:t>  The relations between words are important to represent the meaning of text documents.</a:t>
            </a:r>
          </a:p>
          <a:p>
            <a:pPr>
              <a:buFont typeface="Arial" panose="020B0604020202020204" pitchFamily="34" charset="0"/>
              <a:buChar char="•"/>
            </a:pPr>
            <a:r>
              <a:rPr lang="en-US" dirty="0"/>
              <a:t>  Frequent </a:t>
            </a:r>
            <a:r>
              <a:rPr lang="en-US" dirty="0" err="1"/>
              <a:t>itemsets</a:t>
            </a:r>
            <a:r>
              <a:rPr lang="en-US" dirty="0"/>
              <a:t> are used to obtain cooccurrence relations between words or terms. </a:t>
            </a:r>
          </a:p>
          <a:p>
            <a:pPr>
              <a:buFont typeface="Arial" panose="020B0604020202020204" pitchFamily="34" charset="0"/>
              <a:buChar char="•"/>
            </a:pPr>
            <a:r>
              <a:rPr lang="en-US" dirty="0"/>
              <a:t>  Natural language has the fixed collocation and corresponding contexts, which means some words or terms have a high probability of occurrence in a text document.</a:t>
            </a:r>
          </a:p>
        </p:txBody>
      </p:sp>
    </p:spTree>
    <p:extLst>
      <p:ext uri="{BB962C8B-B14F-4D97-AF65-F5344CB8AC3E}">
        <p14:creationId xmlns:p14="http://schemas.microsoft.com/office/powerpoint/2010/main" val="2050898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9ABA20-C75D-4CC5-81B2-9A49D6842130}"/>
              </a:ext>
            </a:extLst>
          </p:cNvPr>
          <p:cNvSpPr>
            <a:spLocks noGrp="1"/>
          </p:cNvSpPr>
          <p:nvPr>
            <p:ph idx="1"/>
          </p:nvPr>
        </p:nvSpPr>
        <p:spPr/>
        <p:txBody>
          <a:bodyPr/>
          <a:lstStyle/>
          <a:p>
            <a:r>
              <a:rPr lang="en-US" b="1" dirty="0" err="1">
                <a:latin typeface="Times New Roman" panose="02020603050405020304" pitchFamily="18" charset="0"/>
                <a:cs typeface="Times New Roman" panose="02020603050405020304" pitchFamily="18" charset="0"/>
              </a:rPr>
              <a:t>TongYiCi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CiLin</a:t>
            </a:r>
            <a:r>
              <a:rPr lang="en-US" b="1"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It is a Chinese semantic dictionary of synonyms and related words, which organizes all words as a five-layer hierarchical tree.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It contains 77,343 words, which are divided into 12 major classes, 94 middle classes, and 1438 small classes.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first layer and the fourth layer are capital letters, the second layer is a lowercase letter, and the third layer and the fifth layer are integers.</a:t>
            </a:r>
          </a:p>
        </p:txBody>
      </p:sp>
    </p:spTree>
    <p:extLst>
      <p:ext uri="{BB962C8B-B14F-4D97-AF65-F5344CB8AC3E}">
        <p14:creationId xmlns:p14="http://schemas.microsoft.com/office/powerpoint/2010/main" val="2982441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2CCB2-8445-4368-9910-5CF9C7A39D1D}"/>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Structure of Tong </a:t>
            </a:r>
            <a:r>
              <a:rPr lang="en-US" sz="2000" b="1" dirty="0" err="1">
                <a:latin typeface="Times New Roman" panose="02020603050405020304" pitchFamily="18" charset="0"/>
                <a:cs typeface="Times New Roman" panose="02020603050405020304" pitchFamily="18" charset="0"/>
              </a:rPr>
              <a:t>YiCi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CiLin</a:t>
            </a:r>
            <a:r>
              <a:rPr lang="en-US" sz="2000" b="1" dirty="0">
                <a:latin typeface="Times New Roman" panose="02020603050405020304" pitchFamily="18" charset="0"/>
                <a:cs typeface="Times New Roman" panose="02020603050405020304" pitchFamily="18" charset="0"/>
              </a:rPr>
              <a:t> </a:t>
            </a:r>
          </a:p>
        </p:txBody>
      </p:sp>
      <p:pic>
        <p:nvPicPr>
          <p:cNvPr id="5" name="Content Placeholder 4" descr="A close up of a piece of paper&#10;&#10;Description generated with very high confidence">
            <a:extLst>
              <a:ext uri="{FF2B5EF4-FFF2-40B4-BE49-F238E27FC236}">
                <a16:creationId xmlns:a16="http://schemas.microsoft.com/office/drawing/2014/main" id="{52CF3775-B571-4E37-AE60-C77582DCD7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3599" y="2124075"/>
            <a:ext cx="8566105" cy="3695700"/>
          </a:xfrm>
        </p:spPr>
      </p:pic>
    </p:spTree>
    <p:extLst>
      <p:ext uri="{BB962C8B-B14F-4D97-AF65-F5344CB8AC3E}">
        <p14:creationId xmlns:p14="http://schemas.microsoft.com/office/powerpoint/2010/main" val="3271375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9468A-602C-4AB6-9191-A5338811BD44}"/>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Vocabulary Network</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Vocabulary network is constructed to represent text documents.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vocabulary network contains the relations between words or terms.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word groups in Tong </a:t>
            </a:r>
            <a:r>
              <a:rPr lang="en-US" dirty="0" err="1">
                <a:latin typeface="Times New Roman" panose="02020603050405020304" pitchFamily="18" charset="0"/>
                <a:cs typeface="Times New Roman" panose="02020603050405020304" pitchFamily="18" charset="0"/>
              </a:rPr>
              <a:t>YiCi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CiLin</a:t>
            </a:r>
            <a:r>
              <a:rPr lang="en-US" dirty="0">
                <a:latin typeface="Times New Roman" panose="02020603050405020304" pitchFamily="18" charset="0"/>
                <a:cs typeface="Times New Roman" panose="02020603050405020304" pitchFamily="18" charset="0"/>
              </a:rPr>
              <a:t> are used as nodes instead of words in vocabulary network.</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Edges of complex network are the important carrier of information, and the edges of the vocabulary network are used in calculating the “importance” of nodes.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number and the direction of edges gives the importance of nodes, which is similar to evaluating the importance of webpages. Thus, PageRank is utilized to obtain the importance of nodes.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1044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C4A4D7-88D8-4DA2-ADDD-137DEB760407}"/>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Deep Learning Single Pass (DL-SP)</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Sparse group DBN is proposed for dimensionality reduction of feature vectors.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hidden layers exhibits statistical dependencies. Therefore a regularization constant is used to reduce the relation among the layers.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Coverage rate (</a:t>
            </a:r>
            <a:r>
              <a:rPr lang="en-US" dirty="0" err="1">
                <a:latin typeface="Times New Roman" panose="02020603050405020304" pitchFamily="18" charset="0"/>
                <a:cs typeface="Times New Roman" panose="02020603050405020304" pitchFamily="18" charset="0"/>
              </a:rPr>
              <a:t>CoR</a:t>
            </a:r>
            <a:r>
              <a:rPr lang="en-US" dirty="0">
                <a:latin typeface="Times New Roman" panose="02020603050405020304" pitchFamily="18" charset="0"/>
                <a:cs typeface="Times New Roman" panose="02020603050405020304" pitchFamily="18" charset="0"/>
              </a:rPr>
              <a:t>) is used for obtaining the similarity measure among feature vectors in DL-SP.</a:t>
            </a:r>
          </a:p>
          <a:p>
            <a:pPr>
              <a:buFont typeface="Arial" panose="020B0604020202020204" pitchFamily="34" charset="0"/>
              <a:buChar char="•"/>
            </a:pPr>
            <a:r>
              <a:rPr lang="en-US" dirty="0"/>
              <a:t>   The first document is treated as the first cluster in Single-Pass.</a:t>
            </a:r>
          </a:p>
          <a:p>
            <a:pPr>
              <a:buFont typeface="Arial" panose="020B0604020202020204" pitchFamily="34" charset="0"/>
              <a:buChar char="•"/>
            </a:pPr>
            <a:r>
              <a:rPr lang="en-US" dirty="0"/>
              <a:t>   A similarity is computed between new document and existing clusters, which decides new document to join the existing cluster or to create a new cluster in terms of specified threshold. </a:t>
            </a:r>
          </a:p>
        </p:txBody>
      </p:sp>
    </p:spTree>
    <p:extLst>
      <p:ext uri="{BB962C8B-B14F-4D97-AF65-F5344CB8AC3E}">
        <p14:creationId xmlns:p14="http://schemas.microsoft.com/office/powerpoint/2010/main" val="2227789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3DF67-02C0-40FD-B6D2-9136C04D2682}"/>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Experiments</a:t>
            </a:r>
          </a:p>
        </p:txBody>
      </p:sp>
      <p:sp>
        <p:nvSpPr>
          <p:cNvPr id="3" name="Content Placeholder 2">
            <a:extLst>
              <a:ext uri="{FF2B5EF4-FFF2-40B4-BE49-F238E27FC236}">
                <a16:creationId xmlns:a16="http://schemas.microsoft.com/office/drawing/2014/main" id="{67844FD1-F0D4-49D2-B1DA-73CB4042B82A}"/>
              </a:ext>
            </a:extLst>
          </p:cNvPr>
          <p:cNvSpPr>
            <a:spLocks noGrp="1"/>
          </p:cNvSpPr>
          <p:nvPr>
            <p:ph idx="1"/>
          </p:nvPr>
        </p:nvSpPr>
        <p:spPr/>
        <p:txBody>
          <a:bodyPr/>
          <a:lstStyle/>
          <a:p>
            <a:r>
              <a:rPr lang="en-US" dirty="0"/>
              <a:t> Three sets of experiments were conducted to validate the effectiveness of the proposed approach which are the efficiency of FPMAX-RS in related-word set mining, the comparison of feature vectors, and the comparison of DL-SP efficiency.</a:t>
            </a:r>
          </a:p>
          <a:p>
            <a:r>
              <a:rPr lang="en-US" b="1" dirty="0">
                <a:latin typeface="Times New Roman" panose="02020603050405020304" pitchFamily="18" charset="0"/>
                <a:cs typeface="Times New Roman" panose="02020603050405020304" pitchFamily="18" charset="0"/>
              </a:rPr>
              <a:t>Efficiency of FPMAX</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Running time of FPMAX and FPMAX-RS are compared in related-word set mining.</a:t>
            </a:r>
          </a:p>
          <a:p>
            <a:r>
              <a:rPr lang="en-US" dirty="0">
                <a:latin typeface="Times New Roman" panose="02020603050405020304" pitchFamily="18" charset="0"/>
                <a:cs typeface="Times New Roman" panose="02020603050405020304" pitchFamily="18" charset="0"/>
              </a:rPr>
              <a:t> Seven categories (museum, property, education, military, car, sport, and health) of text documents were chosen from the datasets, and each category has 50 articles.</a:t>
            </a:r>
          </a:p>
          <a:p>
            <a:r>
              <a:rPr lang="en-US" dirty="0">
                <a:latin typeface="Times New Roman" panose="02020603050405020304" pitchFamily="18" charset="0"/>
                <a:cs typeface="Times New Roman" panose="02020603050405020304" pitchFamily="18" charset="0"/>
              </a:rPr>
              <a:t>FPMAX-RS is efficient than FPMAX.</a:t>
            </a:r>
          </a:p>
        </p:txBody>
      </p:sp>
    </p:spTree>
    <p:extLst>
      <p:ext uri="{BB962C8B-B14F-4D97-AF65-F5344CB8AC3E}">
        <p14:creationId xmlns:p14="http://schemas.microsoft.com/office/powerpoint/2010/main" val="786772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67EE-43C4-497D-964D-4C141D1052E7}"/>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Text Clustering:</a:t>
            </a:r>
          </a:p>
        </p:txBody>
      </p:sp>
      <p:sp>
        <p:nvSpPr>
          <p:cNvPr id="3" name="Content Placeholder 2">
            <a:extLst>
              <a:ext uri="{FF2B5EF4-FFF2-40B4-BE49-F238E27FC236}">
                <a16:creationId xmlns:a16="http://schemas.microsoft.com/office/drawing/2014/main" id="{BD89E0EC-FFBA-4824-A36B-F2C8C4EDDC84}"/>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Text clustering is the application of cluster analysis to text based documents.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This is done using machine learning and NLP to understand and categorize the unstructured data.</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Webpages, microblogs, and social networks consists of very useful information which are collected by the text mining method.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Text clustering helps us to categorize huge amount of text documents into small meaningful clusters.</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70628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EF1719-F29B-4DC8-9A4C-2499FDFF3C02}"/>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 Comparison of Feature Vectors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Two documents from the category museum and one document in other categories including property, education, and military were chosen in random.</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aim of feature extraction is to extract the feature vectors that can represent the meaning of text documents.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K-means method is followed for clustering.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the number of clusters is 7 since seven categories of text documents are chosen.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3738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00F8E-F9CD-4C7B-88D0-9CFA6C1B9A17}"/>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Comparison of DL-SP Efficiency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objective of this experiment is to compare DL-SP with LSI and Single-Pass.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DL-SP has better performance than LSI and Single-Pass in sport, military, property, education, and health.</a:t>
            </a:r>
          </a:p>
        </p:txBody>
      </p:sp>
    </p:spTree>
    <p:extLst>
      <p:ext uri="{BB962C8B-B14F-4D97-AF65-F5344CB8AC3E}">
        <p14:creationId xmlns:p14="http://schemas.microsoft.com/office/powerpoint/2010/main" val="2730450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07A5-F265-47B8-903D-97E71D6BA75F}"/>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1605D10-C4C9-40F4-AD9C-E6A9A140DCE7}"/>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DLVN method was proposed for text clustering.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existing term frequency-based methods only calculated the number of words, but the         relations of words are not considered in feature extraction.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Vocabulary network was built to mine the importance of words using related-word set.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results show that DLVN method gave better results when compared to the existing method.</a:t>
            </a:r>
          </a:p>
        </p:txBody>
      </p:sp>
    </p:spTree>
    <p:extLst>
      <p:ext uri="{BB962C8B-B14F-4D97-AF65-F5344CB8AC3E}">
        <p14:creationId xmlns:p14="http://schemas.microsoft.com/office/powerpoint/2010/main" val="3655248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4F66-ED15-44AE-ACD8-EB9A22203DBB}"/>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3742A57-B086-4E8C-94E2-2B22A445DB7B}"/>
              </a:ext>
            </a:extLst>
          </p:cNvPr>
          <p:cNvSpPr>
            <a:spLocks noGrp="1"/>
          </p:cNvSpPr>
          <p:nvPr>
            <p:ph idx="1"/>
          </p:nvPr>
        </p:nvSpPr>
        <p:spPr/>
        <p:txBody>
          <a:bodyPr/>
          <a:lstStyle/>
          <a:p>
            <a:r>
              <a:rPr lang="en-US" dirty="0"/>
              <a:t>Yi, J., Zhang, Y., Zhao, X., &amp; Wan, J. (2017). A Novel Text Clustering Approach Using Deep-Learning Vocabulary Network. </a:t>
            </a:r>
            <a:r>
              <a:rPr lang="en-US" i="1" dirty="0"/>
              <a:t>Mathematical Problems in Engineering</a:t>
            </a:r>
            <a:r>
              <a:rPr lang="en-US" dirty="0"/>
              <a:t>, </a:t>
            </a:r>
            <a:r>
              <a:rPr lang="en-US" i="1" dirty="0"/>
              <a:t>2017</a:t>
            </a:r>
            <a:r>
              <a:rPr lang="en-US" dirty="0"/>
              <a:t>.</a:t>
            </a:r>
          </a:p>
        </p:txBody>
      </p:sp>
    </p:spTree>
    <p:extLst>
      <p:ext uri="{BB962C8B-B14F-4D97-AF65-F5344CB8AC3E}">
        <p14:creationId xmlns:p14="http://schemas.microsoft.com/office/powerpoint/2010/main" val="2589572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E7BA1-C4EA-4D07-8D98-750933FB458E}"/>
              </a:ext>
            </a:extLst>
          </p:cNvPr>
          <p:cNvSpPr>
            <a:spLocks noGrp="1"/>
          </p:cNvSpPr>
          <p:nvPr>
            <p:ph idx="1"/>
          </p:nvPr>
        </p:nvSpPr>
        <p:spPr/>
        <p:txBody>
          <a:bodyPr/>
          <a:lstStyle/>
          <a:p>
            <a:endParaRPr lang="en-US" dirty="0"/>
          </a:p>
          <a:p>
            <a:endParaRPr lang="en-US" dirty="0"/>
          </a:p>
          <a:p>
            <a:endParaRPr lang="en-US" dirty="0"/>
          </a:p>
          <a:p>
            <a:endParaRPr lang="en-US" dirty="0"/>
          </a:p>
          <a:p>
            <a:pPr algn="ctr"/>
            <a:r>
              <a:rPr lang="en-US" sz="3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730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F739F8-54BA-45F9-ACE4-9F5B0C425B3D}"/>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It is used in research fields such as text classification, sentiment analysis, text summarization, event tracking and topic detection.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Text clustering is divided into 2 parts:</a:t>
            </a:r>
          </a:p>
          <a:p>
            <a:pPr marL="0" indent="0">
              <a:buNone/>
            </a:pPr>
            <a:r>
              <a:rPr lang="en-US" dirty="0">
                <a:latin typeface="Times New Roman" panose="02020603050405020304" pitchFamily="18" charset="0"/>
                <a:cs typeface="Times New Roman" panose="02020603050405020304" pitchFamily="18" charset="0"/>
              </a:rPr>
              <a:t>	Preprocessing phase</a:t>
            </a:r>
          </a:p>
          <a:p>
            <a:pPr marL="0" indent="0">
              <a:buNone/>
            </a:pPr>
            <a:r>
              <a:rPr lang="en-US" dirty="0">
                <a:latin typeface="Times New Roman" panose="02020603050405020304" pitchFamily="18" charset="0"/>
                <a:cs typeface="Times New Roman" panose="02020603050405020304" pitchFamily="18" charset="0"/>
              </a:rPr>
              <a:t>	Clustering phase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preprocessing phase is mainly to transform text documents into structured data that can be processed by clustering algorithms.  It is classified into two parts:</a:t>
            </a:r>
          </a:p>
          <a:p>
            <a:pPr marL="0" indent="0">
              <a:buNone/>
            </a:pPr>
            <a:r>
              <a:rPr lang="en-US" dirty="0">
                <a:latin typeface="Times New Roman" panose="02020603050405020304" pitchFamily="18" charset="0"/>
                <a:cs typeface="Times New Roman" panose="02020603050405020304" pitchFamily="18" charset="0"/>
              </a:rPr>
              <a:t>	Feature extraction</a:t>
            </a:r>
          </a:p>
          <a:p>
            <a:pPr marL="0" indent="0">
              <a:buNone/>
            </a:pPr>
            <a:r>
              <a:rPr lang="en-US" dirty="0">
                <a:latin typeface="Times New Roman" panose="02020603050405020304" pitchFamily="18" charset="0"/>
                <a:cs typeface="Times New Roman" panose="02020603050405020304" pitchFamily="18" charset="0"/>
              </a:rPr>
              <a:t>	Feature selection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97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0C2D17-9148-4D52-A3CF-ACF8BE908F37}"/>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feature extraction is divided into two categories:</a:t>
            </a:r>
          </a:p>
          <a:p>
            <a:pPr marL="749808" lvl="4" indent="0">
              <a:buNone/>
            </a:pPr>
            <a:r>
              <a:rPr lang="en-US" sz="2000" dirty="0">
                <a:latin typeface="Times New Roman" panose="02020603050405020304" pitchFamily="18" charset="0"/>
                <a:cs typeface="Times New Roman" panose="02020603050405020304" pitchFamily="18" charset="0"/>
              </a:rPr>
              <a:t>                Term based frequency</a:t>
            </a:r>
          </a:p>
          <a:p>
            <a:pPr marL="749808" lvl="4" indent="0">
              <a:buNone/>
            </a:pPr>
            <a:r>
              <a:rPr lang="en-US" sz="2000" dirty="0">
                <a:latin typeface="Times New Roman" panose="02020603050405020304" pitchFamily="18" charset="0"/>
                <a:cs typeface="Times New Roman" panose="02020603050405020304" pitchFamily="18" charset="0"/>
              </a:rPr>
              <a:t>                Semantic web method</a:t>
            </a:r>
          </a:p>
          <a:p>
            <a:pPr marL="749808" lvl="4" indent="0">
              <a:buNone/>
            </a:pPr>
            <a:endParaRPr lang="en-US" sz="2000" dirty="0">
              <a:latin typeface="Times New Roman" panose="02020603050405020304" pitchFamily="18" charset="0"/>
              <a:cs typeface="Times New Roman" panose="02020603050405020304" pitchFamily="18" charset="0"/>
            </a:endParaRPr>
          </a:p>
          <a:p>
            <a:pPr marL="749808" lvl="4" indent="0">
              <a:buNone/>
            </a:pPr>
            <a:r>
              <a:rPr lang="en-US" sz="2000" dirty="0">
                <a:latin typeface="Times New Roman" panose="02020603050405020304" pitchFamily="18" charset="0"/>
                <a:cs typeface="Times New Roman" panose="02020603050405020304" pitchFamily="18" charset="0"/>
              </a:rPr>
              <a:t>Term frequency-based method is a method of obtaining the word count.</a:t>
            </a:r>
          </a:p>
          <a:p>
            <a:pPr marL="749808" lvl="4" indent="0">
              <a:buNone/>
            </a:pPr>
            <a:endParaRPr lang="en-US" sz="2000" dirty="0">
              <a:latin typeface="Times New Roman" panose="02020603050405020304" pitchFamily="18" charset="0"/>
              <a:cs typeface="Times New Roman" panose="02020603050405020304" pitchFamily="18" charset="0"/>
            </a:endParaRPr>
          </a:p>
          <a:p>
            <a:pPr marL="749808" lvl="4" indent="0">
              <a:buNone/>
            </a:pPr>
            <a:r>
              <a:rPr lang="en-US" sz="2000" dirty="0">
                <a:latin typeface="Times New Roman" panose="02020603050405020304" pitchFamily="18" charset="0"/>
                <a:cs typeface="Times New Roman" panose="02020603050405020304" pitchFamily="18" charset="0"/>
              </a:rPr>
              <a:t>Semantic web is the process of building the knowledge which has words and the relation between those words.</a:t>
            </a:r>
          </a:p>
          <a:p>
            <a:pPr marL="749808" lvl="4" indent="0">
              <a:buNone/>
            </a:pPr>
            <a:endParaRPr lang="en-US" sz="2000" dirty="0">
              <a:latin typeface="Times New Roman" panose="02020603050405020304" pitchFamily="18" charset="0"/>
              <a:cs typeface="Times New Roman" panose="02020603050405020304" pitchFamily="18" charset="0"/>
            </a:endParaRPr>
          </a:p>
          <a:p>
            <a:pPr marL="749808" lvl="4" indent="0">
              <a:buNone/>
            </a:pPr>
            <a:r>
              <a:rPr lang="en-US" sz="2000" dirty="0">
                <a:latin typeface="Times New Roman" panose="02020603050405020304" pitchFamily="18" charset="0"/>
                <a:cs typeface="Times New Roman" panose="02020603050405020304" pitchFamily="18" charset="0"/>
              </a:rPr>
              <a:t>The feature selection method is used to remove the redundant information and reduce the dimension. </a:t>
            </a:r>
          </a:p>
          <a:p>
            <a:pPr marL="749808" lvl="4"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1373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945DE1-6E67-459A-9F75-FEE14AD2A47B}"/>
              </a:ext>
            </a:extLst>
          </p:cNvPr>
          <p:cNvSpPr>
            <a:spLocks noGrp="1"/>
          </p:cNvSpPr>
          <p:nvPr>
            <p:ph idx="1"/>
          </p:nvPr>
        </p:nvSpPr>
        <p:spPr/>
        <p:txBody>
          <a:bodyPr/>
          <a:lstStyle/>
          <a:p>
            <a:pPr>
              <a:buFont typeface="Arial" panose="020B0604020202020204" pitchFamily="34" charset="0"/>
              <a:buChar char="•"/>
            </a:pPr>
            <a:r>
              <a:rPr lang="en-US" dirty="0"/>
              <a:t>  Feature selection is categorized into 3 categories:</a:t>
            </a:r>
          </a:p>
          <a:p>
            <a:pPr marL="749808" lvl="4" indent="0">
              <a:buNone/>
            </a:pPr>
            <a:r>
              <a:rPr lang="en-US" dirty="0"/>
              <a:t>		</a:t>
            </a:r>
          </a:p>
          <a:p>
            <a:pPr marL="749808" lvl="4" indent="0">
              <a:buNone/>
            </a:pPr>
            <a:r>
              <a:rPr lang="en-US" sz="2000" dirty="0">
                <a:latin typeface="Times New Roman" panose="02020603050405020304" pitchFamily="18" charset="0"/>
                <a:cs typeface="Times New Roman" panose="02020603050405020304" pitchFamily="18" charset="0"/>
              </a:rPr>
              <a:t>		Corpus-based method</a:t>
            </a:r>
          </a:p>
          <a:p>
            <a:pPr marL="749808" lvl="4" indent="0">
              <a:buNone/>
            </a:pPr>
            <a:r>
              <a:rPr lang="en-US" sz="2000" dirty="0">
                <a:latin typeface="Times New Roman" panose="02020603050405020304" pitchFamily="18" charset="0"/>
                <a:cs typeface="Times New Roman" panose="02020603050405020304" pitchFamily="18" charset="0"/>
              </a:rPr>
              <a:t>		Latent Semantic Indexing (LSI)</a:t>
            </a:r>
          </a:p>
          <a:p>
            <a:pPr marL="749808" lvl="4" indent="0">
              <a:buNone/>
            </a:pPr>
            <a:r>
              <a:rPr lang="en-US" sz="2000" dirty="0">
                <a:latin typeface="Times New Roman" panose="02020603050405020304" pitchFamily="18" charset="0"/>
                <a:cs typeface="Times New Roman" panose="02020603050405020304" pitchFamily="18" charset="0"/>
              </a:rPr>
              <a:t>		Subspace-based clustering</a:t>
            </a:r>
          </a:p>
          <a:p>
            <a:pPr>
              <a:buFont typeface="Arial" panose="020B0604020202020204" pitchFamily="34" charset="0"/>
              <a:buChar char="•"/>
            </a:pPr>
            <a:r>
              <a:rPr lang="en-US" dirty="0"/>
              <a:t>  Clustering phase:</a:t>
            </a:r>
          </a:p>
          <a:p>
            <a:pPr>
              <a:buFont typeface="Arial" panose="020B0604020202020204" pitchFamily="34" charset="0"/>
              <a:buChar char="•"/>
            </a:pPr>
            <a:r>
              <a:rPr lang="en-US" dirty="0"/>
              <a:t>  Clustering is an unsupervised approach of machine learning where it groups similar objects into corresponding clusters. </a:t>
            </a:r>
          </a:p>
          <a:p>
            <a:pPr>
              <a:buFont typeface="Arial" panose="020B0604020202020204" pitchFamily="34" charset="0"/>
              <a:buChar char="•"/>
            </a:pPr>
            <a:r>
              <a:rPr lang="en-US" dirty="0"/>
              <a:t>  The most representative clustering algorithm is partitional clustering such as k-means, hierarchical and ensemble.</a:t>
            </a:r>
          </a:p>
          <a:p>
            <a:endParaRPr lang="en-US" sz="2000" dirty="0">
              <a:latin typeface="Times New Roman" panose="02020603050405020304" pitchFamily="18" charset="0"/>
              <a:cs typeface="Times New Roman" panose="02020603050405020304" pitchFamily="18" charset="0"/>
            </a:endParaRPr>
          </a:p>
          <a:p>
            <a:pPr marL="1271400" lvl="7" indent="0">
              <a:buNone/>
            </a:pPr>
            <a:endParaRPr lang="en-US" sz="2000" dirty="0">
              <a:latin typeface="Times New Roman" panose="02020603050405020304" pitchFamily="18" charset="0"/>
              <a:cs typeface="Times New Roman" panose="02020603050405020304" pitchFamily="18" charset="0"/>
            </a:endParaRPr>
          </a:p>
          <a:p>
            <a:pPr marL="1271400" lvl="7"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95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B101-1C99-48B9-89B8-1B926CB7266D}"/>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Limitations in text clustering</a:t>
            </a:r>
          </a:p>
        </p:txBody>
      </p:sp>
      <p:sp>
        <p:nvSpPr>
          <p:cNvPr id="3" name="Content Placeholder 2">
            <a:extLst>
              <a:ext uri="{FF2B5EF4-FFF2-40B4-BE49-F238E27FC236}">
                <a16:creationId xmlns:a16="http://schemas.microsoft.com/office/drawing/2014/main" id="{79FE49C4-DF70-4F86-AE84-45E816A53418}"/>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Loss of word relations in the process of feature extraction.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Retaining the word relations in dimension reduction.</a:t>
            </a:r>
          </a:p>
        </p:txBody>
      </p:sp>
    </p:spTree>
    <p:extLst>
      <p:ext uri="{BB962C8B-B14F-4D97-AF65-F5344CB8AC3E}">
        <p14:creationId xmlns:p14="http://schemas.microsoft.com/office/powerpoint/2010/main" val="141907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4CA2-AC7D-458C-ADD0-10EE64200D13}"/>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Proposed Methods</a:t>
            </a:r>
          </a:p>
        </p:txBody>
      </p:sp>
      <p:sp>
        <p:nvSpPr>
          <p:cNvPr id="3" name="Content Placeholder 2">
            <a:extLst>
              <a:ext uri="{FF2B5EF4-FFF2-40B4-BE49-F238E27FC236}">
                <a16:creationId xmlns:a16="http://schemas.microsoft.com/office/drawing/2014/main" id="{A74A0993-C311-4E19-A386-B3DA1A96D045}"/>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To overcome the issues faced due to the feature extraction and dimension reduction, deep-learning vocabulary network (DLVN) is introduced.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vocabulary network is constructed based on related-word set, which contains the “cooccurrence” relations of words or terms.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Sparse-group deep belief network is proposed to reduce the dimensionality of feature vectors.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An improved deep learning Single-Pass (DL-SP) is used in the process of clustering.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Three major algorithms are used to implement the proposed approach. They are:</a:t>
            </a:r>
          </a:p>
          <a:p>
            <a:pPr marL="0" indent="0">
              <a:buNone/>
            </a:pPr>
            <a:r>
              <a:rPr lang="en-US" dirty="0">
                <a:latin typeface="Times New Roman" panose="02020603050405020304" pitchFamily="18" charset="0"/>
                <a:cs typeface="Times New Roman" panose="02020603050405020304" pitchFamily="18" charset="0"/>
              </a:rPr>
              <a:t>		Frequent Pattern Maximal (FPMAX)</a:t>
            </a:r>
          </a:p>
          <a:p>
            <a:pPr marL="0" indent="0">
              <a:buNone/>
            </a:pPr>
            <a:r>
              <a:rPr lang="en-US" dirty="0">
                <a:latin typeface="Times New Roman" panose="02020603050405020304" pitchFamily="18" charset="0"/>
                <a:cs typeface="Times New Roman" panose="02020603050405020304" pitchFamily="18" charset="0"/>
              </a:rPr>
              <a:t>		PageRank</a:t>
            </a:r>
          </a:p>
          <a:p>
            <a:pPr marL="0" indent="0">
              <a:buNone/>
            </a:pPr>
            <a:r>
              <a:rPr lang="en-US" dirty="0">
                <a:latin typeface="Times New Roman" panose="02020603050405020304" pitchFamily="18" charset="0"/>
                <a:cs typeface="Times New Roman" panose="02020603050405020304" pitchFamily="18" charset="0"/>
              </a:rPr>
              <a:t>		Deep belief network (DBN)</a:t>
            </a:r>
          </a:p>
          <a:p>
            <a:pPr marL="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961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F058D8-0452-4AF4-859A-F10407CCD650}"/>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FPMAX:</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FPMAX is a depth-first and recursive algorithm for mining maximal frequent </a:t>
            </a:r>
            <a:r>
              <a:rPr lang="en-US" dirty="0" err="1">
                <a:latin typeface="Times New Roman" panose="02020603050405020304" pitchFamily="18" charset="0"/>
                <a:cs typeface="Times New Roman" panose="02020603050405020304" pitchFamily="18" charset="0"/>
              </a:rPr>
              <a:t>itemsets</a:t>
            </a:r>
            <a:r>
              <a:rPr lang="en-US" dirty="0">
                <a:latin typeface="Times New Roman" panose="02020603050405020304" pitchFamily="18" charset="0"/>
                <a:cs typeface="Times New Roman" panose="02020603050405020304" pitchFamily="18" charset="0"/>
              </a:rPr>
              <a:t> (MFIs) in given dataset.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Frequent pattern tree (FP-tree) is structured to store frequent </a:t>
            </a:r>
            <a:r>
              <a:rPr lang="en-US" dirty="0" err="1">
                <a:latin typeface="Times New Roman" panose="02020603050405020304" pitchFamily="18" charset="0"/>
                <a:cs typeface="Times New Roman" panose="02020603050405020304" pitchFamily="18" charset="0"/>
              </a:rPr>
              <a:t>itemsets</a:t>
            </a:r>
            <a:r>
              <a:rPr lang="en-US" dirty="0">
                <a:latin typeface="Times New Roman" panose="02020603050405020304" pitchFamily="18" charset="0"/>
                <a:cs typeface="Times New Roman" panose="02020603050405020304" pitchFamily="18" charset="0"/>
              </a:rPr>
              <a:t>, and each branch of the FP-tree is a representation of a frequent itemset.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FP tree includes a linked list head, which contains all items of the dataset.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Maximal frequent itemset tree (MFI-tree) is introduced to store all MFIs in FPMAX.</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432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55A026-1056-47E0-8092-90CB4B6A187C}"/>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PageRank:</a:t>
            </a:r>
          </a:p>
          <a:p>
            <a:r>
              <a:rPr lang="en-US" dirty="0">
                <a:latin typeface="Times New Roman" panose="02020603050405020304" pitchFamily="18" charset="0"/>
                <a:cs typeface="Times New Roman" panose="02020603050405020304" pitchFamily="18" charset="0"/>
              </a:rPr>
              <a:t>PageRank is a link-based ranking algorithm, which is used in the Google search engine.</a:t>
            </a:r>
          </a:p>
          <a:p>
            <a:r>
              <a:rPr lang="en-US" dirty="0">
                <a:latin typeface="Times New Roman" panose="02020603050405020304" pitchFamily="18" charset="0"/>
                <a:cs typeface="Times New Roman" panose="02020603050405020304" pitchFamily="18" charset="0"/>
              </a:rPr>
              <a:t>The computation of PageRank score is a process of iteration. Given an initial value of 𝑃, the iteration ends when the score of PageRank does not change or the change is less than a threshold.</a:t>
            </a:r>
          </a:p>
          <a:p>
            <a:r>
              <a:rPr lang="en-US" dirty="0">
                <a:latin typeface="Times New Roman" panose="02020603050405020304" pitchFamily="18" charset="0"/>
                <a:cs typeface="Times New Roman" panose="02020603050405020304" pitchFamily="18" charset="0"/>
              </a:rPr>
              <a:t>The PageRank is computed using the formula,</a:t>
            </a:r>
          </a:p>
          <a:p>
            <a:endParaRPr lang="en-US" dirty="0">
              <a:latin typeface="Times New Roman" panose="02020603050405020304" pitchFamily="18" charset="0"/>
              <a:cs typeface="Times New Roman" panose="02020603050405020304" pitchFamily="18" charset="0"/>
            </a:endParaRPr>
          </a:p>
          <a:p>
            <a:pPr marL="1071400" lvl="6"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𝑃(𝑖) = (1−𝑑 ) + 𝑑 ∑ (𝑖,𝑗∈𝐸)  𝑃(𝑗) / 𝑂𝑗 </a:t>
            </a:r>
          </a:p>
        </p:txBody>
      </p:sp>
    </p:spTree>
    <p:extLst>
      <p:ext uri="{BB962C8B-B14F-4D97-AF65-F5344CB8AC3E}">
        <p14:creationId xmlns:p14="http://schemas.microsoft.com/office/powerpoint/2010/main" val="55234353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1062</TotalTime>
  <Words>1321</Words>
  <Application>Microsoft Office PowerPoint</Application>
  <PresentationFormat>Widescreen</PresentationFormat>
  <Paragraphs>119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Retrospect</vt:lpstr>
      <vt:lpstr>A Novel Text Clustering Approach Using Deep-Learning Vocabulary Network </vt:lpstr>
      <vt:lpstr>Text Clustering:</vt:lpstr>
      <vt:lpstr>PowerPoint Presentation</vt:lpstr>
      <vt:lpstr>PowerPoint Presentation</vt:lpstr>
      <vt:lpstr>PowerPoint Presentation</vt:lpstr>
      <vt:lpstr>Limitations in text clustering</vt:lpstr>
      <vt:lpstr>Proposed Methods</vt:lpstr>
      <vt:lpstr>PowerPoint Presentation</vt:lpstr>
      <vt:lpstr>PowerPoint Presentation</vt:lpstr>
      <vt:lpstr>PowerPoint Presentation</vt:lpstr>
      <vt:lpstr>Structure of DBN</vt:lpstr>
      <vt:lpstr>Deep Learning Vocabulary Network (DLVN)</vt:lpstr>
      <vt:lpstr>Architecture of DLVN</vt:lpstr>
      <vt:lpstr>PowerPoint Presentation</vt:lpstr>
      <vt:lpstr>PowerPoint Presentation</vt:lpstr>
      <vt:lpstr>Structure of Tong YiCi CiLin </vt:lpstr>
      <vt:lpstr>PowerPoint Presentation</vt:lpstr>
      <vt:lpstr>PowerPoint Presentation</vt:lpstr>
      <vt:lpstr>Experiments</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Text Clustering Approach Using Deep-Learning Vocabulary Network</dc:title>
  <dc:creator>Abhinav Prabhu Adarapuram</dc:creator>
  <cp:lastModifiedBy>Abhinav Prabhu Adarapuram</cp:lastModifiedBy>
  <cp:revision>40</cp:revision>
  <dcterms:created xsi:type="dcterms:W3CDTF">2018-10-30T00:52:50Z</dcterms:created>
  <dcterms:modified xsi:type="dcterms:W3CDTF">2018-10-30T19:52:29Z</dcterms:modified>
</cp:coreProperties>
</file>