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3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background pic of library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tools built into the reservation software are limited o reporting on total reservations or total minutes reserved for  a specified time period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ct val="140000"/>
              <a:buFont typeface="Calibri"/>
              <a:buNone/>
            </a:pP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 to back, Time of day, Date entered PST, Duration, Days before booking,	Maximum occupancy, Semester, Room rank, Status legends,		user id, rank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26000"/>
          </a:blip>
          <a:stretch>
            <a:fillRect t="-16997" b="-16998"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4000" b="1" i="0" u="none" strike="noStrike" cap="none">
                <a:solidFill>
                  <a:srgbClr val="00206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UofA Library Space Usage Assessment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 587 Team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Abhinav Sharma | Renuka Unhale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Analysis Results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61729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695D46"/>
              </a:buClr>
              <a:buSzPct val="100000"/>
              <a:buFont typeface="Calibri"/>
              <a:buAutoNum type="arabicPeriod"/>
            </a:pP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Preference of one area over another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 Type – 	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Study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Floor –   	     First floor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Library – 	     Main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 Number –  Main 104 C</a:t>
            </a:r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rgbClr val="695D46"/>
              </a:buClr>
              <a:buSzPct val="25000"/>
              <a:buFont typeface="Open Sans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 </a:t>
            </a: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Patterns in reservation behavior</a:t>
            </a:r>
          </a:p>
          <a:p>
            <a:pPr marL="476250" lvl="0" indent="-2857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Highest reservations during Fall semester, followed by Spring and least in Summer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occupancy on Tuesday and least on Saturday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Evening is the favorite time slot to visit library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Analysis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Booking Patterns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prefer to book the room on the same day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Cancellation rate is proportional with the number of reservations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particular pattern seen for the cancellations by Admin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Policy change impacts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Percentage of back to back bookings dropped from 7.83% to 2.92%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reservations dropped, however the booking duration increased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Client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Arizona Library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 Access and Information Services (AIS)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Contact</a:t>
            </a:r>
            <a:r>
              <a:rPr lang="en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John Miller-Wells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Assessment Manager – Access &amp; Information Services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Arizona Library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681374" y="2019266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681374" y="2541146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681374" y="3057178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681374" y="3544117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681374" y="4064551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10800000">
            <a:off x="1880438" y="1509866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979214" y="1509796"/>
            <a:ext cx="3955200" cy="394799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90" name="Shape 90"/>
          <p:cNvSpPr/>
          <p:nvPr/>
        </p:nvSpPr>
        <p:spPr>
          <a:xfrm>
            <a:off x="1683062" y="1518988"/>
            <a:ext cx="394800" cy="394800"/>
          </a:xfrm>
          <a:prstGeom prst="ellipse">
            <a:avLst/>
          </a:prstGeom>
          <a:solidFill>
            <a:srgbClr val="FFC392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800000">
            <a:off x="1880438" y="2022608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1979214" y="2022538"/>
            <a:ext cx="3955200" cy="394800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Current Situation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1683062" y="2022538"/>
            <a:ext cx="394800" cy="394800"/>
          </a:xfrm>
          <a:prstGeom prst="ellipse">
            <a:avLst/>
          </a:prstGeom>
          <a:gradFill>
            <a:gsLst>
              <a:gs pos="0">
                <a:srgbClr val="FFC0B0"/>
              </a:gs>
              <a:gs pos="100000">
                <a:srgbClr val="FFCFBE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1880438" y="2535351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1979214" y="2535281"/>
            <a:ext cx="3955200" cy="394800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 Problem</a:t>
            </a:r>
          </a:p>
        </p:txBody>
      </p:sp>
      <p:sp>
        <p:nvSpPr>
          <p:cNvPr id="96" name="Shape 96"/>
          <p:cNvSpPr/>
          <p:nvPr/>
        </p:nvSpPr>
        <p:spPr>
          <a:xfrm>
            <a:off x="1683062" y="2535281"/>
            <a:ext cx="394800" cy="394800"/>
          </a:xfrm>
          <a:prstGeom prst="ellipse">
            <a:avLst/>
          </a:prstGeom>
          <a:gradFill>
            <a:gsLst>
              <a:gs pos="0">
                <a:srgbClr val="FFC0B0"/>
              </a:gs>
              <a:gs pos="100000">
                <a:srgbClr val="FFCFBE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10800000">
            <a:off x="1880438" y="3048094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979214" y="3048024"/>
            <a:ext cx="3955200" cy="394800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and Preprocessing</a:t>
            </a:r>
          </a:p>
        </p:txBody>
      </p:sp>
      <p:sp>
        <p:nvSpPr>
          <p:cNvPr id="99" name="Shape 99"/>
          <p:cNvSpPr/>
          <p:nvPr/>
        </p:nvSpPr>
        <p:spPr>
          <a:xfrm>
            <a:off x="1683062" y="3048024"/>
            <a:ext cx="394800" cy="394800"/>
          </a:xfrm>
          <a:prstGeom prst="ellipse">
            <a:avLst/>
          </a:prstGeom>
          <a:gradFill>
            <a:gsLst>
              <a:gs pos="0">
                <a:srgbClr val="FFC0B0"/>
              </a:gs>
              <a:gs pos="100000">
                <a:srgbClr val="FFCFBE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1880438" y="3560836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979214" y="3560766"/>
            <a:ext cx="3955200" cy="394800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 Requirements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1683062" y="3560766"/>
            <a:ext cx="394800" cy="394800"/>
          </a:xfrm>
          <a:prstGeom prst="ellipse">
            <a:avLst/>
          </a:prstGeom>
          <a:gradFill>
            <a:gsLst>
              <a:gs pos="0">
                <a:srgbClr val="FFC0B0"/>
              </a:gs>
              <a:gs pos="100000">
                <a:srgbClr val="FFCFBE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10800000">
            <a:off x="1880438" y="4073579"/>
            <a:ext cx="4053900" cy="3948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979214" y="4073509"/>
            <a:ext cx="3955200" cy="394800"/>
          </a:xfrm>
          <a:prstGeom prst="rect">
            <a:avLst/>
          </a:prstGeom>
          <a:noFill/>
          <a:ln>
            <a:noFill/>
          </a:ln>
        </p:spPr>
        <p:txBody>
          <a:bodyPr lIns="174125" tIns="53325" rIns="99550" bIns="533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Analysis Results</a:t>
            </a:r>
          </a:p>
        </p:txBody>
      </p:sp>
      <p:sp>
        <p:nvSpPr>
          <p:cNvPr id="105" name="Shape 105"/>
          <p:cNvSpPr/>
          <p:nvPr/>
        </p:nvSpPr>
        <p:spPr>
          <a:xfrm>
            <a:off x="1683062" y="4073509"/>
            <a:ext cx="394800" cy="394800"/>
          </a:xfrm>
          <a:prstGeom prst="ellipse">
            <a:avLst/>
          </a:prstGeom>
          <a:gradFill>
            <a:gsLst>
              <a:gs pos="0">
                <a:srgbClr val="FFC0B0"/>
              </a:gs>
              <a:gs pos="100000">
                <a:srgbClr val="FFCFBE"/>
              </a:gs>
            </a:gsLst>
            <a:lin ang="16200038" scaled="0"/>
          </a:gra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Overview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UofA has four libraries</a:t>
            </a:r>
            <a:r>
              <a:rPr lang="en" sz="17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Fine Arts Library</a:t>
            </a: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Library</a:t>
            </a: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Science &amp; Engineering Library</a:t>
            </a:r>
          </a:p>
          <a:p>
            <a:pPr marL="412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 Sciences (Joined in 2016)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Library currently manages </a:t>
            </a:r>
            <a:r>
              <a:rPr lang="en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 Group Study rooms</a:t>
            </a:r>
          </a:p>
          <a:p>
            <a:pPr marL="869950" lvl="1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Practice Presentation / Skype</a:t>
            </a:r>
          </a:p>
          <a:p>
            <a:pPr marL="869950" lvl="1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Mediaspace collaboration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 Collaboration rooms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23" y="1320950"/>
            <a:ext cx="4631700" cy="3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Overview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3605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Earlier </a:t>
            </a: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</a:p>
          <a:p>
            <a:pPr marL="400050" lvl="0" indent="-28575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can reserve for up to 2 hours </a:t>
            </a:r>
          </a:p>
          <a:p>
            <a:pPr marL="400050" lvl="0" indent="-28575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Bookings can be made up to 2 weeks in advance</a:t>
            </a:r>
          </a:p>
          <a:p>
            <a:pPr marL="400050" lvl="0" indent="-28575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active reservations on system at a time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Policy</a:t>
            </a: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(After change in January 2016) -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can reserve for up to 4 hours 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Bookings can be made up to 4 weeks in advance</a:t>
            </a:r>
          </a:p>
          <a:p>
            <a:pPr marL="400050" marR="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active reservations on system at a time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Business Problem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60200" y="1132075"/>
            <a:ext cx="8983800" cy="33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Assessment of </a:t>
            </a:r>
            <a:r>
              <a:rPr lang="en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Occupancy and use of library space and facilities</a:t>
            </a: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lang="en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Assess how customers are using existing services 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recommendations for optimizing existing public spaces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Help the efforts related to possible renovations of library spaces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 Description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633650"/>
            <a:ext cx="8930700" cy="38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00100" marR="0" lvl="0" indent="-800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		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Dibs reservation system</a:t>
            </a:r>
          </a:p>
          <a:p>
            <a:pPr marL="1258888" marR="0" lvl="0" indent="-1258888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Dataset1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	  All UAZ reservations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70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Period</a:t>
            </a:r>
            <a:r>
              <a:rPr lang="en" sz="1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" sz="17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August 2012 to December 2016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70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r>
              <a:rPr lang="en" sz="1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7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7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362,093</a:t>
            </a:r>
          </a:p>
          <a:p>
            <a:pPr marL="2628900" marR="0" lvl="0" indent="-1257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70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" sz="17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      ReservationID, RoomID, UserID, StartDate, EndDate, Status,    ConfirmCode, DateEntered, LastUpdated, CancelledBy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Dataset2:         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 Table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7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" sz="17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	</a:t>
            </a:r>
            <a:r>
              <a:rPr lang="en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Room ID, Room Type, Maximum Occupancy, Floor, Library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i="0" u="none" strike="noStrike" cap="none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0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i="0" u="none" strike="noStrike" cap="none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80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Preprocessing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6507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762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Converted all the dates in PST time zone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all the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 </a:t>
            </a: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IDs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 new variables and calculated fields created</a:t>
            </a:r>
          </a:p>
          <a:p>
            <a:pPr marL="4762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Normalized room occupancy data</a:t>
            </a:r>
          </a:p>
          <a:p>
            <a:pPr marL="0" marR="0" lvl="0" indent="-88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Client Requirements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57650" y="1597162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patterns in use for specific rooms or locations within library</a:t>
            </a:r>
          </a:p>
          <a:p>
            <a:pPr marL="3429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patterns in reservation behavior</a:t>
            </a:r>
          </a:p>
          <a:p>
            <a:pPr marL="3429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the same users book multiple reservations back to back?</a:t>
            </a:r>
          </a:p>
          <a:p>
            <a:pPr marL="3429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bookings are same day vs. made in advance?</a:t>
            </a:r>
          </a:p>
          <a:p>
            <a:pPr marL="342900" marR="0" lvl="0" indent="-3683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Changes in behavior after business rule changes in 2016</a:t>
            </a:r>
          </a:p>
          <a:p>
            <a:pPr marL="0" marR="0" lvl="0" indent="0" algn="l" rtl="0">
              <a:lnSpc>
                <a:spcPct val="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54525" y="562075"/>
            <a:ext cx="8219100" cy="570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On-screen Show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Arial</vt:lpstr>
      <vt:lpstr>Calibri</vt:lpstr>
      <vt:lpstr>PT Sans Narrow</vt:lpstr>
      <vt:lpstr>tropic</vt:lpstr>
      <vt:lpstr>UofA Library Space Usage Assessment</vt:lpstr>
      <vt:lpstr>Client</vt:lpstr>
      <vt:lpstr>Agenda</vt:lpstr>
      <vt:lpstr>Overview</vt:lpstr>
      <vt:lpstr>Overview</vt:lpstr>
      <vt:lpstr>Business Problem</vt:lpstr>
      <vt:lpstr>Data Description</vt:lpstr>
      <vt:lpstr>Preprocessing</vt:lpstr>
      <vt:lpstr>Client Requirements</vt:lpstr>
      <vt:lpstr>Analysis Results</vt:lpstr>
      <vt:lpstr>Analysis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UofA Library Space Usage Assessment</dc:title>
  <cp:lastModifiedBy>renukaunhale</cp:lastModifiedBy>
  <cp:revision>1</cp:revision>
  <dcterms:modified xsi:type="dcterms:W3CDTF">2017-04-27T06:04:32Z</dcterms:modified>
</cp:coreProperties>
</file>