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Darker Grotesque" panose="020B0604020202020204" charset="0"/>
      <p:regular r:id="rId24"/>
    </p:embeddedFont>
    <p:embeddedFont>
      <p:font typeface="Darker Grotesque Bold" panose="020B0604020202020204" charset="0"/>
      <p:regular r:id="rId25"/>
    </p:embeddedFont>
    <p:embeddedFont>
      <p:font typeface="Lalezar" panose="00000500000000000000" pitchFamily="2" charset="-78"/>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34" y="4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4048746" y="6164555"/>
            <a:ext cx="10561391" cy="1087783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grpSp>
        <p:nvGrpSpPr>
          <p:cNvPr id="5" name="Group 5"/>
          <p:cNvGrpSpPr/>
          <p:nvPr/>
        </p:nvGrpSpPr>
        <p:grpSpPr>
          <a:xfrm>
            <a:off x="-8285287" y="34421"/>
            <a:ext cx="11319133" cy="10309729"/>
            <a:chOff x="0" y="0"/>
            <a:chExt cx="2981171" cy="2715320"/>
          </a:xfrm>
        </p:grpSpPr>
        <p:sp>
          <p:nvSpPr>
            <p:cNvPr id="6" name="Freeform 6"/>
            <p:cNvSpPr/>
            <p:nvPr/>
          </p:nvSpPr>
          <p:spPr>
            <a:xfrm>
              <a:off x="0" y="0"/>
              <a:ext cx="2981171" cy="2715320"/>
            </a:xfrm>
            <a:custGeom>
              <a:avLst/>
              <a:gdLst/>
              <a:ahLst/>
              <a:cxnLst/>
              <a:rect l="l" t="t" r="r" b="b"/>
              <a:pathLst>
                <a:path w="2981171" h="2715320">
                  <a:moveTo>
                    <a:pt x="0" y="0"/>
                  </a:moveTo>
                  <a:lnTo>
                    <a:pt x="2981171" y="0"/>
                  </a:lnTo>
                  <a:lnTo>
                    <a:pt x="2981171" y="2715320"/>
                  </a:lnTo>
                  <a:lnTo>
                    <a:pt x="0" y="2715320"/>
                  </a:lnTo>
                  <a:close/>
                </a:path>
              </a:pathLst>
            </a:custGeom>
            <a:solidFill>
              <a:srgbClr val="FFFFFF">
                <a:alpha val="9804"/>
              </a:srgbClr>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799"/>
                </a:lnSpc>
              </a:pPr>
              <a:endParaRPr/>
            </a:p>
          </p:txBody>
        </p:sp>
      </p:grpSp>
      <p:sp>
        <p:nvSpPr>
          <p:cNvPr id="8" name="AutoShape 8"/>
          <p:cNvSpPr/>
          <p:nvPr/>
        </p:nvSpPr>
        <p:spPr>
          <a:xfrm>
            <a:off x="863423" y="1004888"/>
            <a:ext cx="16561153" cy="0"/>
          </a:xfrm>
          <a:prstGeom prst="line">
            <a:avLst/>
          </a:prstGeom>
          <a:ln w="9525" cap="flat">
            <a:solidFill>
              <a:srgbClr val="FFFFFF"/>
            </a:solidFill>
            <a:prstDash val="solid"/>
            <a:headEnd type="none" w="sm" len="sm"/>
            <a:tailEnd type="none" w="sm" len="sm"/>
          </a:ln>
        </p:spPr>
      </p:sp>
      <p:grpSp>
        <p:nvGrpSpPr>
          <p:cNvPr id="9" name="Group 9"/>
          <p:cNvGrpSpPr/>
          <p:nvPr/>
        </p:nvGrpSpPr>
        <p:grpSpPr>
          <a:xfrm>
            <a:off x="5116348" y="1014412"/>
            <a:ext cx="3743139" cy="187802"/>
            <a:chOff x="0" y="0"/>
            <a:chExt cx="985847" cy="49462"/>
          </a:xfrm>
        </p:grpSpPr>
        <p:sp>
          <p:nvSpPr>
            <p:cNvPr id="10" name="Freeform 10"/>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1" name="TextBox 11"/>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pic>
        <p:nvPicPr>
          <p:cNvPr id="12" name="Picture 12"/>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13" name="Group 13"/>
          <p:cNvGrpSpPr/>
          <p:nvPr/>
        </p:nvGrpSpPr>
        <p:grpSpPr>
          <a:xfrm>
            <a:off x="5116348" y="10156348"/>
            <a:ext cx="9686369" cy="187802"/>
            <a:chOff x="0" y="0"/>
            <a:chExt cx="2551142" cy="49462"/>
          </a:xfrm>
        </p:grpSpPr>
        <p:sp>
          <p:nvSpPr>
            <p:cNvPr id="14" name="Freeform 14"/>
            <p:cNvSpPr/>
            <p:nvPr/>
          </p:nvSpPr>
          <p:spPr>
            <a:xfrm>
              <a:off x="0" y="0"/>
              <a:ext cx="2551143" cy="49462"/>
            </a:xfrm>
            <a:custGeom>
              <a:avLst/>
              <a:gdLst/>
              <a:ahLst/>
              <a:cxnLst/>
              <a:rect l="l" t="t" r="r" b="b"/>
              <a:pathLst>
                <a:path w="2551143" h="49462">
                  <a:moveTo>
                    <a:pt x="0" y="0"/>
                  </a:moveTo>
                  <a:lnTo>
                    <a:pt x="2551143" y="0"/>
                  </a:lnTo>
                  <a:lnTo>
                    <a:pt x="2551143" y="49462"/>
                  </a:lnTo>
                  <a:lnTo>
                    <a:pt x="0" y="49462"/>
                  </a:lnTo>
                  <a:close/>
                </a:path>
              </a:pathLst>
            </a:custGeom>
            <a:solidFill>
              <a:srgbClr val="9FFF24"/>
            </a:solidFill>
          </p:spPr>
        </p:sp>
        <p:sp>
          <p:nvSpPr>
            <p:cNvPr id="15" name="TextBox 15"/>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sp>
        <p:nvSpPr>
          <p:cNvPr id="16" name="TextBox 16"/>
          <p:cNvSpPr txBox="1"/>
          <p:nvPr/>
        </p:nvSpPr>
        <p:spPr>
          <a:xfrm>
            <a:off x="3224370" y="3332967"/>
            <a:ext cx="14034930" cy="3893612"/>
          </a:xfrm>
          <a:prstGeom prst="rect">
            <a:avLst/>
          </a:prstGeom>
        </p:spPr>
        <p:txBody>
          <a:bodyPr lIns="0" tIns="0" rIns="0" bIns="0" rtlCol="0" anchor="t">
            <a:spAutoFit/>
          </a:bodyPr>
          <a:lstStyle/>
          <a:p>
            <a:pPr algn="just">
              <a:lnSpc>
                <a:spcPts val="10001"/>
              </a:lnSpc>
            </a:pPr>
            <a:r>
              <a:rPr lang="en-US" sz="10001">
                <a:solidFill>
                  <a:srgbClr val="FFFFFF"/>
                </a:solidFill>
                <a:latin typeface="Lalezar"/>
              </a:rPr>
              <a:t>ARTIFICIAL INTELLIGENCE</a:t>
            </a:r>
          </a:p>
          <a:p>
            <a:pPr algn="just">
              <a:lnSpc>
                <a:spcPts val="10101"/>
              </a:lnSpc>
            </a:pPr>
            <a:r>
              <a:rPr lang="en-US" sz="10101">
                <a:solidFill>
                  <a:srgbClr val="FFFFFF"/>
                </a:solidFill>
                <a:latin typeface="Lalezar"/>
              </a:rPr>
              <a:t>IN </a:t>
            </a:r>
          </a:p>
          <a:p>
            <a:pPr algn="just">
              <a:lnSpc>
                <a:spcPts val="10101"/>
              </a:lnSpc>
            </a:pPr>
            <a:r>
              <a:rPr lang="en-US" sz="10101">
                <a:solidFill>
                  <a:srgbClr val="FFFFFF"/>
                </a:solidFill>
                <a:latin typeface="Lalezar"/>
              </a:rPr>
              <a:t>MANUFACTURING</a:t>
            </a:r>
          </a:p>
        </p:txBody>
      </p:sp>
      <p:sp>
        <p:nvSpPr>
          <p:cNvPr id="17" name="TextBox 17"/>
          <p:cNvSpPr txBox="1"/>
          <p:nvPr/>
        </p:nvSpPr>
        <p:spPr>
          <a:xfrm>
            <a:off x="863423" y="429697"/>
            <a:ext cx="2520428" cy="481283"/>
          </a:xfrm>
          <a:prstGeom prst="rect">
            <a:avLst/>
          </a:prstGeom>
        </p:spPr>
        <p:txBody>
          <a:bodyPr lIns="0" tIns="0" rIns="0" bIns="0" rtlCol="0" anchor="t">
            <a:spAutoFit/>
          </a:bodyPr>
          <a:lstStyle/>
          <a:p>
            <a:pPr>
              <a:lnSpc>
                <a:spcPts val="3919"/>
              </a:lnSpc>
              <a:spcBef>
                <a:spcPct val="0"/>
              </a:spcBef>
            </a:pPr>
            <a:r>
              <a:rPr lang="en-US" sz="2799">
                <a:solidFill>
                  <a:srgbClr val="FFFFFF"/>
                </a:solidFill>
                <a:latin typeface="Darker Grotesque"/>
              </a:rPr>
              <a:t>Artificial Inteligence</a:t>
            </a:r>
          </a:p>
        </p:txBody>
      </p:sp>
      <p:sp>
        <p:nvSpPr>
          <p:cNvPr id="18" name="TextBox 18"/>
          <p:cNvSpPr txBox="1"/>
          <p:nvPr/>
        </p:nvSpPr>
        <p:spPr>
          <a:xfrm>
            <a:off x="14904148" y="429697"/>
            <a:ext cx="2520428" cy="481283"/>
          </a:xfrm>
          <a:prstGeom prst="rect">
            <a:avLst/>
          </a:prstGeom>
        </p:spPr>
        <p:txBody>
          <a:bodyPr lIns="0" tIns="0" rIns="0" bIns="0" rtlCol="0" anchor="t">
            <a:spAutoFit/>
          </a:bodyPr>
          <a:lstStyle/>
          <a:p>
            <a:pPr algn="r">
              <a:lnSpc>
                <a:spcPts val="3919"/>
              </a:lnSpc>
              <a:spcBef>
                <a:spcPct val="0"/>
              </a:spcBef>
            </a:pPr>
            <a:r>
              <a:rPr lang="en-US" sz="2799">
                <a:solidFill>
                  <a:srgbClr val="FFFFFF"/>
                </a:solidFill>
                <a:latin typeface="Darker Grotesque"/>
              </a:rPr>
              <a:t>INT 404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9302710" y="-9878930"/>
            <a:ext cx="14071607" cy="1449322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541077" y="164059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Types of AI in Manufacturing</a:t>
            </a:r>
          </a:p>
        </p:txBody>
      </p:sp>
      <p:pic>
        <p:nvPicPr>
          <p:cNvPr id="7" name="Picture 7"/>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sp>
        <p:nvSpPr>
          <p:cNvPr id="14" name="TextBox 14"/>
          <p:cNvSpPr txBox="1"/>
          <p:nvPr/>
        </p:nvSpPr>
        <p:spPr>
          <a:xfrm>
            <a:off x="1541077" y="2833349"/>
            <a:ext cx="4390456" cy="738313"/>
          </a:xfrm>
          <a:prstGeom prst="rect">
            <a:avLst/>
          </a:prstGeom>
        </p:spPr>
        <p:txBody>
          <a:bodyPr lIns="0" tIns="0" rIns="0" bIns="0" rtlCol="0" anchor="t">
            <a:spAutoFit/>
          </a:bodyPr>
          <a:lstStyle/>
          <a:p>
            <a:pPr algn="just">
              <a:lnSpc>
                <a:spcPts val="6025"/>
              </a:lnSpc>
            </a:pPr>
            <a:r>
              <a:rPr lang="en-US" sz="4303">
                <a:solidFill>
                  <a:srgbClr val="FFFFFF"/>
                </a:solidFill>
                <a:latin typeface="Darker Grotesque"/>
              </a:rPr>
              <a:t>1. Machine learning. </a:t>
            </a:r>
          </a:p>
        </p:txBody>
      </p:sp>
      <p:sp>
        <p:nvSpPr>
          <p:cNvPr id="15" name="TextBox 15"/>
          <p:cNvSpPr txBox="1"/>
          <p:nvPr/>
        </p:nvSpPr>
        <p:spPr>
          <a:xfrm>
            <a:off x="6538386" y="2836424"/>
            <a:ext cx="4048915" cy="735238"/>
          </a:xfrm>
          <a:prstGeom prst="rect">
            <a:avLst/>
          </a:prstGeom>
        </p:spPr>
        <p:txBody>
          <a:bodyPr lIns="0" tIns="0" rIns="0" bIns="0" rtlCol="0" anchor="t">
            <a:spAutoFit/>
          </a:bodyPr>
          <a:lstStyle/>
          <a:p>
            <a:pPr>
              <a:lnSpc>
                <a:spcPts val="6025"/>
              </a:lnSpc>
            </a:pPr>
            <a:r>
              <a:rPr lang="en-US" sz="4303">
                <a:solidFill>
                  <a:srgbClr val="FFFFFF"/>
                </a:solidFill>
                <a:latin typeface="Darker Grotesque"/>
              </a:rPr>
              <a:t>2. Deep learning.</a:t>
            </a:r>
          </a:p>
        </p:txBody>
      </p:sp>
      <p:sp>
        <p:nvSpPr>
          <p:cNvPr id="16" name="TextBox 16"/>
          <p:cNvSpPr txBox="1"/>
          <p:nvPr/>
        </p:nvSpPr>
        <p:spPr>
          <a:xfrm>
            <a:off x="11434586" y="2834887"/>
            <a:ext cx="6853414" cy="735238"/>
          </a:xfrm>
          <a:prstGeom prst="rect">
            <a:avLst/>
          </a:prstGeom>
        </p:spPr>
        <p:txBody>
          <a:bodyPr lIns="0" tIns="0" rIns="0" bIns="0" rtlCol="0" anchor="t">
            <a:spAutoFit/>
          </a:bodyPr>
          <a:lstStyle/>
          <a:p>
            <a:pPr>
              <a:lnSpc>
                <a:spcPts val="6025"/>
              </a:lnSpc>
            </a:pPr>
            <a:r>
              <a:rPr lang="en-US" sz="4303">
                <a:solidFill>
                  <a:srgbClr val="FFFFFF"/>
                </a:solidFill>
                <a:latin typeface="Darker Grotesque"/>
              </a:rPr>
              <a:t>3. Natural language processing.</a:t>
            </a:r>
          </a:p>
        </p:txBody>
      </p:sp>
      <p:sp>
        <p:nvSpPr>
          <p:cNvPr id="17" name="TextBox 17"/>
          <p:cNvSpPr txBox="1"/>
          <p:nvPr/>
        </p:nvSpPr>
        <p:spPr>
          <a:xfrm>
            <a:off x="1541077" y="3933612"/>
            <a:ext cx="4201545" cy="2981042"/>
          </a:xfrm>
          <a:prstGeom prst="rect">
            <a:avLst/>
          </a:prstGeom>
        </p:spPr>
        <p:txBody>
          <a:bodyPr lIns="0" tIns="0" rIns="0" bIns="0" rtlCol="0" anchor="t">
            <a:spAutoFit/>
          </a:bodyPr>
          <a:lstStyle/>
          <a:p>
            <a:pPr algn="just">
              <a:lnSpc>
                <a:spcPts val="3919"/>
              </a:lnSpc>
            </a:pPr>
            <a:r>
              <a:rPr lang="en-US" sz="3265">
                <a:solidFill>
                  <a:srgbClr val="FFFFFF"/>
                </a:solidFill>
                <a:latin typeface="Darker Grotesque"/>
              </a:rPr>
              <a:t>Machine learning can be used to analyze data from sensors and other sources to detect patterns and anomalies in production processes.</a:t>
            </a:r>
          </a:p>
        </p:txBody>
      </p:sp>
      <p:sp>
        <p:nvSpPr>
          <p:cNvPr id="18" name="TextBox 18"/>
          <p:cNvSpPr txBox="1"/>
          <p:nvPr/>
        </p:nvSpPr>
        <p:spPr>
          <a:xfrm>
            <a:off x="6538386" y="3876462"/>
            <a:ext cx="4048915" cy="3469484"/>
          </a:xfrm>
          <a:prstGeom prst="rect">
            <a:avLst/>
          </a:prstGeom>
        </p:spPr>
        <p:txBody>
          <a:bodyPr lIns="0" tIns="0" rIns="0" bIns="0" rtlCol="0" anchor="t">
            <a:spAutoFit/>
          </a:bodyPr>
          <a:lstStyle/>
          <a:p>
            <a:pPr>
              <a:lnSpc>
                <a:spcPts val="4578"/>
              </a:lnSpc>
            </a:pPr>
            <a:r>
              <a:rPr lang="en-US" sz="3270">
                <a:solidFill>
                  <a:srgbClr val="FFFFFF"/>
                </a:solidFill>
                <a:latin typeface="Darker Grotesque"/>
              </a:rPr>
              <a:t>Deep learning can be used for image recognition and classification, identifying defects in products, or identifying different types of materials.</a:t>
            </a:r>
          </a:p>
        </p:txBody>
      </p:sp>
      <p:sp>
        <p:nvSpPr>
          <p:cNvPr id="19" name="TextBox 19"/>
          <p:cNvSpPr txBox="1"/>
          <p:nvPr/>
        </p:nvSpPr>
        <p:spPr>
          <a:xfrm>
            <a:off x="11434586" y="3857412"/>
            <a:ext cx="6853414" cy="5288221"/>
          </a:xfrm>
          <a:prstGeom prst="rect">
            <a:avLst/>
          </a:prstGeom>
        </p:spPr>
        <p:txBody>
          <a:bodyPr lIns="0" tIns="0" rIns="0" bIns="0" rtlCol="0" anchor="t">
            <a:spAutoFit/>
          </a:bodyPr>
          <a:lstStyle/>
          <a:p>
            <a:pPr>
              <a:lnSpc>
                <a:spcPts val="6025"/>
              </a:lnSpc>
            </a:pPr>
            <a:r>
              <a:rPr lang="en-US" sz="4303">
                <a:solidFill>
                  <a:srgbClr val="FFFFFF"/>
                </a:solidFill>
                <a:latin typeface="Darker Grotesque"/>
              </a:rPr>
              <a:t>Natural language processing can be used for voice-activated control of production processes, or for analyzing text-based data from customer feedback or social media to identify trends and insights.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0012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Challenges and Limitations</a:t>
            </a:r>
          </a:p>
        </p:txBody>
      </p:sp>
      <p:pic>
        <p:nvPicPr>
          <p:cNvPr id="7" name="Picture 7"/>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sp>
        <p:nvSpPr>
          <p:cNvPr id="14" name="TextBox 14"/>
          <p:cNvSpPr txBox="1"/>
          <p:nvPr/>
        </p:nvSpPr>
        <p:spPr>
          <a:xfrm>
            <a:off x="1999482" y="3513811"/>
            <a:ext cx="12401623" cy="3770560"/>
          </a:xfrm>
          <a:prstGeom prst="rect">
            <a:avLst/>
          </a:prstGeom>
        </p:spPr>
        <p:txBody>
          <a:bodyPr lIns="0" tIns="0" rIns="0" bIns="0" rtlCol="0" anchor="t">
            <a:spAutoFit/>
          </a:bodyPr>
          <a:lstStyle/>
          <a:p>
            <a:pPr marL="929197" lvl="1" indent="-464599">
              <a:lnSpc>
                <a:spcPts val="6025"/>
              </a:lnSpc>
              <a:buFont typeface="Arial"/>
              <a:buChar char="•"/>
            </a:pPr>
            <a:r>
              <a:rPr lang="en-US" sz="4303">
                <a:solidFill>
                  <a:srgbClr val="FFFFFF"/>
                </a:solidFill>
                <a:latin typeface="Darker Grotesque"/>
              </a:rPr>
              <a:t>Cost of implementing AI in manufacturing.</a:t>
            </a:r>
          </a:p>
          <a:p>
            <a:pPr marL="929197" lvl="1" indent="-464599">
              <a:lnSpc>
                <a:spcPts val="6025"/>
              </a:lnSpc>
              <a:buFont typeface="Arial"/>
              <a:buChar char="•"/>
            </a:pPr>
            <a:r>
              <a:rPr lang="en-US" sz="4303">
                <a:solidFill>
                  <a:srgbClr val="FFFFFF"/>
                </a:solidFill>
                <a:latin typeface="Darker Grotesque"/>
              </a:rPr>
              <a:t>Need for specialized skills and expertise.</a:t>
            </a:r>
          </a:p>
          <a:p>
            <a:pPr marL="929197" lvl="1" indent="-464599">
              <a:lnSpc>
                <a:spcPts val="6025"/>
              </a:lnSpc>
              <a:buFont typeface="Arial"/>
              <a:buChar char="•"/>
            </a:pPr>
            <a:r>
              <a:rPr lang="en-US" sz="4303">
                <a:solidFill>
                  <a:srgbClr val="FFFFFF"/>
                </a:solidFill>
                <a:latin typeface="Darker Grotesque"/>
              </a:rPr>
              <a:t>Cybersecurity risks and challenges.</a:t>
            </a:r>
          </a:p>
          <a:p>
            <a:pPr marL="929197" lvl="1" indent="-464599">
              <a:lnSpc>
                <a:spcPts val="6025"/>
              </a:lnSpc>
              <a:buFont typeface="Arial"/>
              <a:buChar char="•"/>
            </a:pPr>
            <a:r>
              <a:rPr lang="en-US" sz="4303">
                <a:solidFill>
                  <a:srgbClr val="FFFFFF"/>
                </a:solidFill>
                <a:latin typeface="Darker Grotesque"/>
              </a:rPr>
              <a:t>Challenges in integrating AI into existing manufacturing processes.</a:t>
            </a:r>
          </a:p>
        </p:txBody>
      </p:sp>
      <p:pic>
        <p:nvPicPr>
          <p:cNvPr id="15" name="Picture 3">
            <a:extLst>
              <a:ext uri="{FF2B5EF4-FFF2-40B4-BE49-F238E27FC236}">
                <a16:creationId xmlns:a16="http://schemas.microsoft.com/office/drawing/2014/main" id="{C35D1E63-263F-A86C-A25A-A4347D958B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866979" flipH="1">
            <a:off x="12020961" y="5029695"/>
            <a:ext cx="16616966" cy="1711485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9302710" y="-9878930"/>
            <a:ext cx="14071607" cy="1449322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0012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Challenges and Limitations</a:t>
            </a:r>
          </a:p>
        </p:txBody>
      </p:sp>
      <p:pic>
        <p:nvPicPr>
          <p:cNvPr id="7" name="Picture 7"/>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4" name="Group 14"/>
          <p:cNvGrpSpPr/>
          <p:nvPr/>
        </p:nvGrpSpPr>
        <p:grpSpPr>
          <a:xfrm>
            <a:off x="1999482" y="3216504"/>
            <a:ext cx="12401623" cy="4535232"/>
            <a:chOff x="0" y="0"/>
            <a:chExt cx="16535497" cy="6046976"/>
          </a:xfrm>
        </p:grpSpPr>
        <p:sp>
          <p:nvSpPr>
            <p:cNvPr id="15" name="TextBox 15"/>
            <p:cNvSpPr txBox="1"/>
            <p:nvPr/>
          </p:nvSpPr>
          <p:spPr>
            <a:xfrm>
              <a:off x="0" y="-85725"/>
              <a:ext cx="16535497" cy="955843"/>
            </a:xfrm>
            <a:prstGeom prst="rect">
              <a:avLst/>
            </a:prstGeom>
          </p:spPr>
          <p:txBody>
            <a:bodyPr lIns="0" tIns="0" rIns="0" bIns="0" rtlCol="0" anchor="t">
              <a:spAutoFit/>
            </a:bodyPr>
            <a:lstStyle/>
            <a:p>
              <a:pPr marL="929197" lvl="1" indent="-464598">
                <a:lnSpc>
                  <a:spcPts val="6025"/>
                </a:lnSpc>
                <a:buFont typeface="Arial"/>
                <a:buChar char="•"/>
              </a:pPr>
              <a:r>
                <a:rPr lang="en-US" sz="4303">
                  <a:solidFill>
                    <a:srgbClr val="FFFFFF"/>
                  </a:solidFill>
                  <a:latin typeface="Darker Grotesque Bold"/>
                </a:rPr>
                <a:t>Cost of implementing AI in manufacturing.</a:t>
              </a:r>
            </a:p>
          </p:txBody>
        </p:sp>
        <p:sp>
          <p:nvSpPr>
            <p:cNvPr id="16" name="TextBox 16"/>
            <p:cNvSpPr txBox="1"/>
            <p:nvPr/>
          </p:nvSpPr>
          <p:spPr>
            <a:xfrm>
              <a:off x="0" y="1530518"/>
              <a:ext cx="16535497" cy="4516458"/>
            </a:xfrm>
            <a:prstGeom prst="rect">
              <a:avLst/>
            </a:prstGeom>
          </p:spPr>
          <p:txBody>
            <a:bodyPr lIns="0" tIns="0" rIns="0" bIns="0" rtlCol="0" anchor="t">
              <a:spAutoFit/>
            </a:bodyPr>
            <a:lstStyle/>
            <a:p>
              <a:pPr marL="839852" lvl="1" indent="-419926">
                <a:lnSpc>
                  <a:spcPts val="5446"/>
                </a:lnSpc>
                <a:buFont typeface="Arial"/>
                <a:buChar char="•"/>
              </a:pPr>
              <a:r>
                <a:rPr lang="en-US" sz="3890">
                  <a:solidFill>
                    <a:srgbClr val="FFFFFF"/>
                  </a:solidFill>
                  <a:latin typeface="Darker Grotesque"/>
                </a:rPr>
                <a:t>The cost of hardware, software, and personnel required to implement AI can be prohibitive for some manufacturers.</a:t>
              </a:r>
            </a:p>
            <a:p>
              <a:pPr marL="839852" lvl="1" indent="-419926">
                <a:lnSpc>
                  <a:spcPts val="5446"/>
                </a:lnSpc>
                <a:buFont typeface="Arial"/>
                <a:buChar char="•"/>
              </a:pPr>
              <a:r>
                <a:rPr lang="en-US" sz="3890">
                  <a:solidFill>
                    <a:srgbClr val="FFFFFF"/>
                  </a:solidFill>
                  <a:latin typeface="Darker Grotesque"/>
                </a:rPr>
                <a:t>Additionally, implementing AI can require a significant investment in time and resources to ensure that the technology is integrated correctly and effectively.</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0012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Challenges and Limitations</a:t>
            </a:r>
          </a:p>
        </p:txBody>
      </p:sp>
      <p:pic>
        <p:nvPicPr>
          <p:cNvPr id="7" name="Picture 7"/>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4" name="Group 14"/>
          <p:cNvGrpSpPr/>
          <p:nvPr/>
        </p:nvGrpSpPr>
        <p:grpSpPr>
          <a:xfrm>
            <a:off x="1999482" y="3216504"/>
            <a:ext cx="12401623" cy="4535232"/>
            <a:chOff x="0" y="0"/>
            <a:chExt cx="16535497" cy="6046976"/>
          </a:xfrm>
        </p:grpSpPr>
        <p:sp>
          <p:nvSpPr>
            <p:cNvPr id="15" name="TextBox 15"/>
            <p:cNvSpPr txBox="1"/>
            <p:nvPr/>
          </p:nvSpPr>
          <p:spPr>
            <a:xfrm>
              <a:off x="0" y="-85725"/>
              <a:ext cx="16535497" cy="955843"/>
            </a:xfrm>
            <a:prstGeom prst="rect">
              <a:avLst/>
            </a:prstGeom>
          </p:spPr>
          <p:txBody>
            <a:bodyPr lIns="0" tIns="0" rIns="0" bIns="0" rtlCol="0" anchor="t">
              <a:spAutoFit/>
            </a:bodyPr>
            <a:lstStyle/>
            <a:p>
              <a:pPr marL="929197" lvl="1" indent="-464598">
                <a:lnSpc>
                  <a:spcPts val="6025"/>
                </a:lnSpc>
                <a:buFont typeface="Arial"/>
                <a:buChar char="•"/>
              </a:pPr>
              <a:r>
                <a:rPr lang="en-US" sz="4303">
                  <a:solidFill>
                    <a:srgbClr val="FFFFFF"/>
                  </a:solidFill>
                  <a:latin typeface="Darker Grotesque Bold"/>
                </a:rPr>
                <a:t>Need for specialized skills and expertise</a:t>
              </a:r>
            </a:p>
          </p:txBody>
        </p:sp>
        <p:sp>
          <p:nvSpPr>
            <p:cNvPr id="16" name="TextBox 16"/>
            <p:cNvSpPr txBox="1"/>
            <p:nvPr/>
          </p:nvSpPr>
          <p:spPr>
            <a:xfrm>
              <a:off x="0" y="1530518"/>
              <a:ext cx="16535497" cy="4516458"/>
            </a:xfrm>
            <a:prstGeom prst="rect">
              <a:avLst/>
            </a:prstGeom>
          </p:spPr>
          <p:txBody>
            <a:bodyPr lIns="0" tIns="0" rIns="0" bIns="0" rtlCol="0" anchor="t">
              <a:spAutoFit/>
            </a:bodyPr>
            <a:lstStyle/>
            <a:p>
              <a:pPr marL="839852" lvl="1" indent="-419926">
                <a:lnSpc>
                  <a:spcPts val="5446"/>
                </a:lnSpc>
                <a:buFont typeface="Arial"/>
                <a:buChar char="•"/>
              </a:pPr>
              <a:r>
                <a:rPr lang="en-US" sz="3890">
                  <a:solidFill>
                    <a:srgbClr val="FFFFFF"/>
                  </a:solidFill>
                  <a:latin typeface="Darker Grotesque"/>
                </a:rPr>
                <a:t>The technology requires experts who are familiar with AI algorithms, data analytics, and machine learning techniques.          </a:t>
              </a:r>
            </a:p>
            <a:p>
              <a:pPr marL="839852" lvl="1" indent="-419926">
                <a:lnSpc>
                  <a:spcPts val="5446"/>
                </a:lnSpc>
                <a:buFont typeface="Arial"/>
                <a:buChar char="•"/>
              </a:pPr>
              <a:r>
                <a:rPr lang="en-US" sz="3890">
                  <a:solidFill>
                    <a:srgbClr val="FFFFFF"/>
                  </a:solidFill>
                  <a:latin typeface="Darker Grotesque"/>
                </a:rPr>
                <a:t>Manufacturers may need to invest in training or hiring personnel with these skills to effectively implement and maintain AI systems.</a:t>
              </a:r>
            </a:p>
          </p:txBody>
        </p:sp>
      </p:grpSp>
      <p:pic>
        <p:nvPicPr>
          <p:cNvPr id="17" name="Picture 3">
            <a:extLst>
              <a:ext uri="{FF2B5EF4-FFF2-40B4-BE49-F238E27FC236}">
                <a16:creationId xmlns:a16="http://schemas.microsoft.com/office/drawing/2014/main" id="{147C9C47-62DD-5C9E-72C1-6B50575397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866979" flipH="1">
            <a:off x="12020961" y="5029695"/>
            <a:ext cx="16616966" cy="1711485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9302710" y="-9878930"/>
            <a:ext cx="14071607" cy="1449322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0012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Challenges and Limitations</a:t>
            </a:r>
          </a:p>
        </p:txBody>
      </p:sp>
      <p:pic>
        <p:nvPicPr>
          <p:cNvPr id="7" name="Picture 7"/>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4" name="Group 14"/>
          <p:cNvGrpSpPr/>
          <p:nvPr/>
        </p:nvGrpSpPr>
        <p:grpSpPr>
          <a:xfrm>
            <a:off x="1999482" y="3216504"/>
            <a:ext cx="12401623" cy="3163632"/>
            <a:chOff x="0" y="0"/>
            <a:chExt cx="16535497" cy="4218176"/>
          </a:xfrm>
        </p:grpSpPr>
        <p:sp>
          <p:nvSpPr>
            <p:cNvPr id="15" name="TextBox 15"/>
            <p:cNvSpPr txBox="1"/>
            <p:nvPr/>
          </p:nvSpPr>
          <p:spPr>
            <a:xfrm>
              <a:off x="0" y="-85725"/>
              <a:ext cx="16535497" cy="955843"/>
            </a:xfrm>
            <a:prstGeom prst="rect">
              <a:avLst/>
            </a:prstGeom>
          </p:spPr>
          <p:txBody>
            <a:bodyPr lIns="0" tIns="0" rIns="0" bIns="0" rtlCol="0" anchor="t">
              <a:spAutoFit/>
            </a:bodyPr>
            <a:lstStyle/>
            <a:p>
              <a:pPr marL="929197" lvl="1" indent="-464598">
                <a:lnSpc>
                  <a:spcPts val="6025"/>
                </a:lnSpc>
                <a:buFont typeface="Arial"/>
                <a:buChar char="•"/>
              </a:pPr>
              <a:r>
                <a:rPr lang="en-US" sz="4303">
                  <a:solidFill>
                    <a:srgbClr val="FFFFFF"/>
                  </a:solidFill>
                  <a:latin typeface="Darker Grotesque Bold"/>
                </a:rPr>
                <a:t>Cybersecurity risks and challenges</a:t>
              </a:r>
            </a:p>
          </p:txBody>
        </p:sp>
        <p:sp>
          <p:nvSpPr>
            <p:cNvPr id="16" name="TextBox 16"/>
            <p:cNvSpPr txBox="1"/>
            <p:nvPr/>
          </p:nvSpPr>
          <p:spPr>
            <a:xfrm>
              <a:off x="0" y="1530518"/>
              <a:ext cx="16535497" cy="2687658"/>
            </a:xfrm>
            <a:prstGeom prst="rect">
              <a:avLst/>
            </a:prstGeom>
          </p:spPr>
          <p:txBody>
            <a:bodyPr lIns="0" tIns="0" rIns="0" bIns="0" rtlCol="0" anchor="t">
              <a:spAutoFit/>
            </a:bodyPr>
            <a:lstStyle/>
            <a:p>
              <a:pPr marL="839852" lvl="1" indent="-419926">
                <a:lnSpc>
                  <a:spcPts val="5446"/>
                </a:lnSpc>
                <a:buFont typeface="Arial"/>
                <a:buChar char="•"/>
              </a:pPr>
              <a:r>
                <a:rPr lang="en-US" sz="3890">
                  <a:solidFill>
                    <a:srgbClr val="FFFFFF"/>
                  </a:solidFill>
                  <a:latin typeface="Darker Grotesque"/>
                </a:rPr>
                <a:t>AI systems are vulnerable to cyber-attacks and data breaches.         </a:t>
              </a:r>
            </a:p>
            <a:p>
              <a:pPr marL="839852" lvl="1" indent="-419926">
                <a:lnSpc>
                  <a:spcPts val="5446"/>
                </a:lnSpc>
                <a:buFont typeface="Arial"/>
                <a:buChar char="•"/>
              </a:pPr>
              <a:r>
                <a:rPr lang="en-US" sz="3890">
                  <a:solidFill>
                    <a:srgbClr val="FFFFFF"/>
                  </a:solidFill>
                  <a:latin typeface="Darker Grotesque"/>
                </a:rPr>
                <a:t>Manufacturers must ensure that their AI systems are properly secured and monitored to prevent these types of threats.</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0012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Challenges and Limitations</a:t>
            </a:r>
          </a:p>
        </p:txBody>
      </p:sp>
      <p:pic>
        <p:nvPicPr>
          <p:cNvPr id="7" name="Picture 7"/>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4" name="Group 14"/>
          <p:cNvGrpSpPr/>
          <p:nvPr/>
        </p:nvGrpSpPr>
        <p:grpSpPr>
          <a:xfrm>
            <a:off x="1999482" y="3216504"/>
            <a:ext cx="12401623" cy="5297138"/>
            <a:chOff x="0" y="0"/>
            <a:chExt cx="16535497" cy="7062850"/>
          </a:xfrm>
        </p:grpSpPr>
        <p:sp>
          <p:nvSpPr>
            <p:cNvPr id="15" name="TextBox 15"/>
            <p:cNvSpPr txBox="1"/>
            <p:nvPr/>
          </p:nvSpPr>
          <p:spPr>
            <a:xfrm>
              <a:off x="0" y="-85725"/>
              <a:ext cx="16535497" cy="1971717"/>
            </a:xfrm>
            <a:prstGeom prst="rect">
              <a:avLst/>
            </a:prstGeom>
          </p:spPr>
          <p:txBody>
            <a:bodyPr lIns="0" tIns="0" rIns="0" bIns="0" rtlCol="0" anchor="t">
              <a:spAutoFit/>
            </a:bodyPr>
            <a:lstStyle/>
            <a:p>
              <a:pPr marL="929197" lvl="1" indent="-464598">
                <a:lnSpc>
                  <a:spcPts val="6025"/>
                </a:lnSpc>
                <a:buFont typeface="Arial"/>
                <a:buChar char="•"/>
              </a:pPr>
              <a:r>
                <a:rPr lang="en-US" sz="4303">
                  <a:solidFill>
                    <a:srgbClr val="FFFFFF"/>
                  </a:solidFill>
                  <a:latin typeface="Darker Grotesque Bold"/>
                </a:rPr>
                <a:t>Challenges in integrating AI into existing manufacturing processes</a:t>
              </a:r>
            </a:p>
          </p:txBody>
        </p:sp>
        <p:sp>
          <p:nvSpPr>
            <p:cNvPr id="16" name="TextBox 16"/>
            <p:cNvSpPr txBox="1"/>
            <p:nvPr/>
          </p:nvSpPr>
          <p:spPr>
            <a:xfrm>
              <a:off x="0" y="2546392"/>
              <a:ext cx="16535497" cy="4516458"/>
            </a:xfrm>
            <a:prstGeom prst="rect">
              <a:avLst/>
            </a:prstGeom>
          </p:spPr>
          <p:txBody>
            <a:bodyPr lIns="0" tIns="0" rIns="0" bIns="0" rtlCol="0" anchor="t">
              <a:spAutoFit/>
            </a:bodyPr>
            <a:lstStyle/>
            <a:p>
              <a:pPr marL="839852" lvl="1" indent="-419926">
                <a:lnSpc>
                  <a:spcPts val="5446"/>
                </a:lnSpc>
                <a:buFont typeface="Arial"/>
                <a:buChar char="•"/>
              </a:pPr>
              <a:r>
                <a:rPr lang="en-US" sz="3890">
                  <a:solidFill>
                    <a:srgbClr val="FFFFFF"/>
                  </a:solidFill>
                  <a:latin typeface="Darker Grotesque"/>
                </a:rPr>
                <a:t>AI systems may require changes to existing processes and workflows, which can be disruptive and time-consuming.         </a:t>
              </a:r>
            </a:p>
            <a:p>
              <a:pPr marL="839852" lvl="1" indent="-419926">
                <a:lnSpc>
                  <a:spcPts val="5446"/>
                </a:lnSpc>
                <a:buFont typeface="Arial"/>
                <a:buChar char="•"/>
              </a:pPr>
              <a:r>
                <a:rPr lang="en-US" sz="3890">
                  <a:solidFill>
                    <a:srgbClr val="FFFFFF"/>
                  </a:solidFill>
                  <a:latin typeface="Darker Grotesque"/>
                </a:rPr>
                <a:t>Additionally, manufacturers may need to ensure that their existing data is properly cleaned and organized to be used effectively by AI systems.</a:t>
              </a:r>
            </a:p>
          </p:txBody>
        </p:sp>
      </p:grpSp>
      <p:pic>
        <p:nvPicPr>
          <p:cNvPr id="17" name="Picture 3">
            <a:extLst>
              <a:ext uri="{FF2B5EF4-FFF2-40B4-BE49-F238E27FC236}">
                <a16:creationId xmlns:a16="http://schemas.microsoft.com/office/drawing/2014/main" id="{05559755-FFEF-6619-AD80-5A39201179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866979" flipH="1">
            <a:off x="12020961" y="5029695"/>
            <a:ext cx="16616966" cy="1711485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9302710" y="-9878930"/>
            <a:ext cx="14071607" cy="1449322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0012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Future Trends</a:t>
            </a:r>
          </a:p>
        </p:txBody>
      </p:sp>
      <p:pic>
        <p:nvPicPr>
          <p:cNvPr id="7" name="Picture 7"/>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sp>
        <p:nvSpPr>
          <p:cNvPr id="14" name="TextBox 14"/>
          <p:cNvSpPr txBox="1"/>
          <p:nvPr/>
        </p:nvSpPr>
        <p:spPr>
          <a:xfrm>
            <a:off x="1999482" y="3513811"/>
            <a:ext cx="12401623" cy="4529391"/>
          </a:xfrm>
          <a:prstGeom prst="rect">
            <a:avLst/>
          </a:prstGeom>
        </p:spPr>
        <p:txBody>
          <a:bodyPr lIns="0" tIns="0" rIns="0" bIns="0" rtlCol="0" anchor="t">
            <a:spAutoFit/>
          </a:bodyPr>
          <a:lstStyle/>
          <a:p>
            <a:pPr marL="929197" lvl="1" indent="-464599">
              <a:lnSpc>
                <a:spcPts val="6025"/>
              </a:lnSpc>
              <a:buFont typeface="Arial"/>
              <a:buChar char="•"/>
            </a:pPr>
            <a:r>
              <a:rPr lang="en-US" sz="4303" dirty="0">
                <a:solidFill>
                  <a:srgbClr val="FFFFFF"/>
                </a:solidFill>
                <a:latin typeface="Darker Grotesque"/>
              </a:rPr>
              <a:t>AI in manufacturing is expected to be marked by greater integration, wider adoption, and the emergence of new applications and use cases for this powerful technology.</a:t>
            </a:r>
          </a:p>
          <a:p>
            <a:pPr marL="929197" lvl="1" indent="-464599">
              <a:lnSpc>
                <a:spcPts val="6025"/>
              </a:lnSpc>
              <a:buFont typeface="Arial"/>
              <a:buChar char="•"/>
            </a:pPr>
            <a:r>
              <a:rPr lang="en-US" sz="4303" dirty="0">
                <a:solidFill>
                  <a:srgbClr val="FFFFFF"/>
                </a:solidFill>
                <a:latin typeface="Darker Grotesque"/>
              </a:rPr>
              <a:t>As manufacturers continue to explore the potential of AI, we can expect to see continued innovation and growth in this dynamic and exciting field.</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9302710" y="-9878930"/>
            <a:ext cx="14071607" cy="1449322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2926973" y="5448300"/>
            <a:ext cx="11716518" cy="1223412"/>
          </a:xfrm>
          <a:prstGeom prst="rect">
            <a:avLst/>
          </a:prstGeom>
        </p:spPr>
        <p:txBody>
          <a:bodyPr wrap="square" lIns="0" tIns="0" rIns="0" bIns="0" rtlCol="0" anchor="t">
            <a:spAutoFit/>
          </a:bodyPr>
          <a:lstStyle/>
          <a:p>
            <a:pPr algn="ctr">
              <a:lnSpc>
                <a:spcPts val="7200"/>
              </a:lnSpc>
            </a:pPr>
            <a:r>
              <a:rPr lang="en-US" sz="13800" dirty="0">
                <a:solidFill>
                  <a:srgbClr val="FFFFFF"/>
                </a:solidFill>
                <a:latin typeface="Lalezar"/>
              </a:rPr>
              <a:t>THANK YOU</a:t>
            </a:r>
          </a:p>
        </p:txBody>
      </p:sp>
      <p:pic>
        <p:nvPicPr>
          <p:cNvPr id="7" name="Picture 7"/>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spTree>
    <p:extLst>
      <p:ext uri="{BB962C8B-B14F-4D97-AF65-F5344CB8AC3E}">
        <p14:creationId xmlns:p14="http://schemas.microsoft.com/office/powerpoint/2010/main" val="1606474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9302710" y="-9878930"/>
            <a:ext cx="14071607" cy="1449322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19170"/>
            <a:ext cx="11676638" cy="1060403"/>
          </a:xfrm>
          <a:prstGeom prst="rect">
            <a:avLst/>
          </a:prstGeom>
        </p:spPr>
        <p:txBody>
          <a:bodyPr lIns="0" tIns="0" rIns="0" bIns="0" rtlCol="0" anchor="t">
            <a:spAutoFit/>
          </a:bodyPr>
          <a:lstStyle/>
          <a:p>
            <a:pPr>
              <a:lnSpc>
                <a:spcPts val="8000"/>
              </a:lnSpc>
            </a:pPr>
            <a:r>
              <a:rPr lang="en-US" sz="8000">
                <a:solidFill>
                  <a:srgbClr val="FFFFFF"/>
                </a:solidFill>
                <a:latin typeface="Lalezar"/>
              </a:rPr>
              <a:t>INTRODUCTION</a:t>
            </a:r>
          </a:p>
        </p:txBody>
      </p:sp>
      <p:sp>
        <p:nvSpPr>
          <p:cNvPr id="7" name="TextBox 7"/>
          <p:cNvSpPr txBox="1"/>
          <p:nvPr/>
        </p:nvSpPr>
        <p:spPr>
          <a:xfrm>
            <a:off x="1999482" y="2947569"/>
            <a:ext cx="14051827" cy="6133440"/>
          </a:xfrm>
          <a:prstGeom prst="rect">
            <a:avLst/>
          </a:prstGeom>
        </p:spPr>
        <p:txBody>
          <a:bodyPr lIns="0" tIns="0" rIns="0" bIns="0" rtlCol="0" anchor="t">
            <a:spAutoFit/>
          </a:bodyPr>
          <a:lstStyle/>
          <a:p>
            <a:pPr marL="626109" lvl="1" indent="-313054">
              <a:lnSpc>
                <a:spcPts val="3479"/>
              </a:lnSpc>
              <a:buFont typeface="Arial"/>
              <a:buChar char="•"/>
            </a:pPr>
            <a:r>
              <a:rPr lang="en-US" sz="2899">
                <a:solidFill>
                  <a:srgbClr val="FFFFFF"/>
                </a:solidFill>
                <a:latin typeface="Darker Grotesque"/>
              </a:rPr>
              <a:t>AI is a branch of computer science that deals with the development of intelligent machines that can perform tasks that typically require human intelligence, such as learning, reasoning, and decision-making.</a:t>
            </a:r>
          </a:p>
          <a:p>
            <a:pPr>
              <a:lnSpc>
                <a:spcPts val="3479"/>
              </a:lnSpc>
            </a:pPr>
            <a:endParaRPr lang="en-US" sz="2899">
              <a:solidFill>
                <a:srgbClr val="FFFFFF"/>
              </a:solidFill>
              <a:latin typeface="Darker Grotesque"/>
            </a:endParaRPr>
          </a:p>
          <a:p>
            <a:pPr marL="626109" lvl="1" indent="-313054">
              <a:lnSpc>
                <a:spcPts val="3479"/>
              </a:lnSpc>
              <a:buFont typeface="Arial"/>
              <a:buChar char="•"/>
            </a:pPr>
            <a:r>
              <a:rPr lang="en-US" sz="2899">
                <a:solidFill>
                  <a:srgbClr val="FFFFFF"/>
                </a:solidFill>
                <a:latin typeface="Darker Grotesque"/>
              </a:rPr>
              <a:t>The use of AI in manufacturing is becoming increasingly important as the industry faces a number of challenges, such as increased global competition, the need for increased productivity and efficiency, and the need for more accurate and predictive maintenance.</a:t>
            </a:r>
          </a:p>
          <a:p>
            <a:pPr>
              <a:lnSpc>
                <a:spcPts val="3479"/>
              </a:lnSpc>
            </a:pPr>
            <a:endParaRPr lang="en-US" sz="2899">
              <a:solidFill>
                <a:srgbClr val="FFFFFF"/>
              </a:solidFill>
              <a:latin typeface="Darker Grotesque"/>
            </a:endParaRPr>
          </a:p>
          <a:p>
            <a:pPr marL="626109" lvl="1" indent="-313054">
              <a:lnSpc>
                <a:spcPts val="3479"/>
              </a:lnSpc>
              <a:buFont typeface="Arial"/>
              <a:buChar char="•"/>
            </a:pPr>
            <a:r>
              <a:rPr lang="en-US" sz="2899">
                <a:solidFill>
                  <a:srgbClr val="FFFFFF"/>
                </a:solidFill>
                <a:latin typeface="Darker Grotesque"/>
              </a:rPr>
              <a:t>In manufacturing, AI is being used to automate processes, improve quality control, and enhance production efficiency.</a:t>
            </a:r>
          </a:p>
          <a:p>
            <a:pPr>
              <a:lnSpc>
                <a:spcPts val="3479"/>
              </a:lnSpc>
            </a:pPr>
            <a:endParaRPr lang="en-US" sz="2899">
              <a:solidFill>
                <a:srgbClr val="FFFFFF"/>
              </a:solidFill>
              <a:latin typeface="Darker Grotesque"/>
            </a:endParaRPr>
          </a:p>
          <a:p>
            <a:pPr marL="626109" lvl="1" indent="-313054">
              <a:lnSpc>
                <a:spcPts val="3479"/>
              </a:lnSpc>
              <a:buFont typeface="Arial"/>
              <a:buChar char="•"/>
            </a:pPr>
            <a:r>
              <a:rPr lang="en-US" sz="2899">
                <a:solidFill>
                  <a:srgbClr val="FFFFFF"/>
                </a:solidFill>
                <a:latin typeface="Darker Grotesque"/>
              </a:rPr>
              <a:t>The implementation of AI technologies has the potential to address all the challenges faced by manufacturers by providing them with advanced analytics and decision-making tools that can optimize production processes, improve quality control, and reduce downtime.</a:t>
            </a:r>
          </a:p>
        </p:txBody>
      </p:sp>
      <p:pic>
        <p:nvPicPr>
          <p:cNvPr id="8" name="Picture 8"/>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9" name="Group 9"/>
          <p:cNvGrpSpPr/>
          <p:nvPr/>
        </p:nvGrpSpPr>
        <p:grpSpPr>
          <a:xfrm>
            <a:off x="1999482" y="1004888"/>
            <a:ext cx="3743139" cy="187802"/>
            <a:chOff x="0" y="0"/>
            <a:chExt cx="985847" cy="49462"/>
          </a:xfrm>
        </p:grpSpPr>
        <p:sp>
          <p:nvSpPr>
            <p:cNvPr id="10" name="Freeform 10"/>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1" name="TextBox 11"/>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2" name="Group 12"/>
          <p:cNvGrpSpPr/>
          <p:nvPr/>
        </p:nvGrpSpPr>
        <p:grpSpPr>
          <a:xfrm>
            <a:off x="1999482" y="10156348"/>
            <a:ext cx="15259818" cy="187802"/>
            <a:chOff x="0" y="0"/>
            <a:chExt cx="4019047" cy="49462"/>
          </a:xfrm>
        </p:grpSpPr>
        <p:sp>
          <p:nvSpPr>
            <p:cNvPr id="13" name="Freeform 13"/>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4" name="TextBox 14"/>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866979" flipH="1">
            <a:off x="12020961" y="5029695"/>
            <a:ext cx="16616966" cy="17114853"/>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0012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Why AI in Manufacturing ?</a:t>
            </a:r>
          </a:p>
        </p:txBody>
      </p:sp>
      <p:sp>
        <p:nvSpPr>
          <p:cNvPr id="7" name="TextBox 7"/>
          <p:cNvSpPr txBox="1"/>
          <p:nvPr/>
        </p:nvSpPr>
        <p:spPr>
          <a:xfrm>
            <a:off x="1999482" y="2644144"/>
            <a:ext cx="14051827" cy="5534026"/>
          </a:xfrm>
          <a:prstGeom prst="rect">
            <a:avLst/>
          </a:prstGeom>
        </p:spPr>
        <p:txBody>
          <a:bodyPr lIns="0" tIns="0" rIns="0" bIns="0" rtlCol="0" anchor="t">
            <a:spAutoFit/>
          </a:bodyPr>
          <a:lstStyle/>
          <a:p>
            <a:pPr marL="647698" lvl="1" indent="-323849">
              <a:lnSpc>
                <a:spcPts val="7499"/>
              </a:lnSpc>
              <a:buFont typeface="Arial"/>
              <a:buChar char="•"/>
            </a:pPr>
            <a:r>
              <a:rPr lang="en-US" sz="2999" dirty="0">
                <a:solidFill>
                  <a:srgbClr val="FFFFFF"/>
                </a:solidFill>
                <a:latin typeface="Darker Grotesque"/>
              </a:rPr>
              <a:t>Increased productivity and efficiency</a:t>
            </a:r>
          </a:p>
          <a:p>
            <a:pPr marL="647698" lvl="1" indent="-323849">
              <a:lnSpc>
                <a:spcPts val="7499"/>
              </a:lnSpc>
              <a:buFont typeface="Arial"/>
              <a:buChar char="•"/>
            </a:pPr>
            <a:r>
              <a:rPr lang="en-US" sz="2999" dirty="0">
                <a:solidFill>
                  <a:srgbClr val="FFFFFF"/>
                </a:solidFill>
                <a:latin typeface="Darker Grotesque"/>
              </a:rPr>
              <a:t>Reduced downtime and maintenance costs</a:t>
            </a:r>
          </a:p>
          <a:p>
            <a:pPr marL="647698" lvl="1" indent="-323849">
              <a:lnSpc>
                <a:spcPts val="7499"/>
              </a:lnSpc>
              <a:buFont typeface="Arial"/>
              <a:buChar char="•"/>
            </a:pPr>
            <a:r>
              <a:rPr lang="en-US" sz="2999" dirty="0">
                <a:solidFill>
                  <a:srgbClr val="FFFFFF"/>
                </a:solidFill>
                <a:latin typeface="Darker Grotesque"/>
              </a:rPr>
              <a:t>Improved quality control and predictive maintenance</a:t>
            </a:r>
          </a:p>
          <a:p>
            <a:pPr marL="647698" lvl="1" indent="-323849">
              <a:lnSpc>
                <a:spcPts val="7499"/>
              </a:lnSpc>
              <a:buFont typeface="Arial"/>
              <a:buChar char="•"/>
            </a:pPr>
            <a:r>
              <a:rPr lang="en-US" sz="2999" dirty="0">
                <a:solidFill>
                  <a:srgbClr val="FFFFFF"/>
                </a:solidFill>
                <a:latin typeface="Darker Grotesque"/>
              </a:rPr>
              <a:t>Enhanced safety and reduced risk of accidents</a:t>
            </a:r>
          </a:p>
          <a:p>
            <a:pPr marL="647698" lvl="1" indent="-323849">
              <a:lnSpc>
                <a:spcPts val="7499"/>
              </a:lnSpc>
              <a:buFont typeface="Arial"/>
              <a:buChar char="•"/>
            </a:pPr>
            <a:r>
              <a:rPr lang="en-US" sz="2999" dirty="0">
                <a:solidFill>
                  <a:srgbClr val="FFFFFF"/>
                </a:solidFill>
                <a:latin typeface="Darker Grotesque"/>
              </a:rPr>
              <a:t>Optimized supply chain management and inventory control</a:t>
            </a:r>
          </a:p>
          <a:p>
            <a:pPr marL="647698" lvl="1" indent="-323849">
              <a:lnSpc>
                <a:spcPts val="7499"/>
              </a:lnSpc>
              <a:buFont typeface="Arial"/>
              <a:buChar char="•"/>
            </a:pPr>
            <a:r>
              <a:rPr lang="en-US" sz="2999" dirty="0">
                <a:solidFill>
                  <a:srgbClr val="FFFFFF"/>
                </a:solidFill>
                <a:latin typeface="Darker Grotesque"/>
              </a:rPr>
              <a:t>Improved customer satisfaction and product customization</a:t>
            </a:r>
          </a:p>
        </p:txBody>
      </p:sp>
      <p:pic>
        <p:nvPicPr>
          <p:cNvPr id="8" name="Picture 8"/>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9" name="Group 9"/>
          <p:cNvGrpSpPr/>
          <p:nvPr/>
        </p:nvGrpSpPr>
        <p:grpSpPr>
          <a:xfrm>
            <a:off x="1999482" y="1004888"/>
            <a:ext cx="3743139" cy="187802"/>
            <a:chOff x="0" y="0"/>
            <a:chExt cx="985847" cy="49462"/>
          </a:xfrm>
        </p:grpSpPr>
        <p:sp>
          <p:nvSpPr>
            <p:cNvPr id="10" name="Freeform 10"/>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1" name="TextBox 11"/>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2" name="Group 12"/>
          <p:cNvGrpSpPr/>
          <p:nvPr/>
        </p:nvGrpSpPr>
        <p:grpSpPr>
          <a:xfrm>
            <a:off x="1999482" y="10156348"/>
            <a:ext cx="15259818" cy="187802"/>
            <a:chOff x="0" y="0"/>
            <a:chExt cx="4019047" cy="49462"/>
          </a:xfrm>
        </p:grpSpPr>
        <p:sp>
          <p:nvSpPr>
            <p:cNvPr id="13" name="Freeform 13"/>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4" name="TextBox 14"/>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9302710" y="-9878930"/>
            <a:ext cx="14071607" cy="1449322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0012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AI applications in Manufacturing</a:t>
            </a:r>
          </a:p>
        </p:txBody>
      </p:sp>
      <p:pic>
        <p:nvPicPr>
          <p:cNvPr id="7" name="Picture 7"/>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4" name="Group 14"/>
          <p:cNvGrpSpPr/>
          <p:nvPr/>
        </p:nvGrpSpPr>
        <p:grpSpPr>
          <a:xfrm>
            <a:off x="1999482" y="3160184"/>
            <a:ext cx="14051827" cy="3966632"/>
            <a:chOff x="0" y="0"/>
            <a:chExt cx="18735769" cy="5288843"/>
          </a:xfrm>
        </p:grpSpPr>
        <p:sp>
          <p:nvSpPr>
            <p:cNvPr id="15" name="TextBox 15"/>
            <p:cNvSpPr txBox="1"/>
            <p:nvPr/>
          </p:nvSpPr>
          <p:spPr>
            <a:xfrm>
              <a:off x="0" y="0"/>
              <a:ext cx="18735769" cy="965137"/>
            </a:xfrm>
            <a:prstGeom prst="rect">
              <a:avLst/>
            </a:prstGeom>
          </p:spPr>
          <p:txBody>
            <a:bodyPr lIns="0" tIns="0" rIns="0" bIns="0" rtlCol="0" anchor="t">
              <a:spAutoFit/>
            </a:bodyPr>
            <a:lstStyle/>
            <a:p>
              <a:pPr marL="1036309" lvl="1" indent="-518154">
                <a:lnSpc>
                  <a:spcPts val="5759"/>
                </a:lnSpc>
                <a:buFont typeface="Arial"/>
                <a:buChar char="•"/>
              </a:pPr>
              <a:r>
                <a:rPr lang="en-US" sz="4799">
                  <a:solidFill>
                    <a:srgbClr val="FFFFFF"/>
                  </a:solidFill>
                  <a:latin typeface="Darker Grotesque Bold"/>
                </a:rPr>
                <a:t>Predictive maintenance:</a:t>
              </a:r>
            </a:p>
          </p:txBody>
        </p:sp>
        <p:sp>
          <p:nvSpPr>
            <p:cNvPr id="16" name="TextBox 16"/>
            <p:cNvSpPr txBox="1"/>
            <p:nvPr/>
          </p:nvSpPr>
          <p:spPr>
            <a:xfrm>
              <a:off x="757586" y="1672263"/>
              <a:ext cx="14944106" cy="3616580"/>
            </a:xfrm>
            <a:prstGeom prst="rect">
              <a:avLst/>
            </a:prstGeom>
          </p:spPr>
          <p:txBody>
            <a:bodyPr lIns="0" tIns="0" rIns="0" bIns="0" rtlCol="0" anchor="t">
              <a:spAutoFit/>
            </a:bodyPr>
            <a:lstStyle/>
            <a:p>
              <a:pPr>
                <a:lnSpc>
                  <a:spcPts val="5445"/>
                </a:lnSpc>
                <a:spcBef>
                  <a:spcPct val="0"/>
                </a:spcBef>
              </a:pPr>
              <a:r>
                <a:rPr lang="en-US" sz="3889">
                  <a:solidFill>
                    <a:srgbClr val="FFFFFF"/>
                  </a:solidFill>
                  <a:latin typeface="Darker Grotesque"/>
                </a:rPr>
                <a:t>AI can be used to predict equipment failure and perform maintenance activities before the failure occurs. This reduces downtime and maintenance costs, increasing productivity and efficiency.</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15572"/>
          <a:stretch>
            <a:fillRect/>
          </a:stretch>
        </p:blipFill>
        <p:spPr>
          <a:xfrm>
            <a:off x="0" y="0"/>
            <a:ext cx="18288000" cy="10287000"/>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0012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AI applications in Manufacturing</a:t>
            </a:r>
          </a:p>
        </p:txBody>
      </p:sp>
      <p:pic>
        <p:nvPicPr>
          <p:cNvPr id="7" name="Picture 7"/>
          <p:cNvPicPr>
            <a:picLocks noChangeAspect="1"/>
          </p:cNvPicPr>
          <p:nvPr/>
        </p:nvPicPr>
        <p:blipFill>
          <a:blip r:embed="rId6">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4" name="Group 14"/>
          <p:cNvGrpSpPr/>
          <p:nvPr/>
        </p:nvGrpSpPr>
        <p:grpSpPr>
          <a:xfrm>
            <a:off x="1999482" y="3035529"/>
            <a:ext cx="14051827" cy="4655153"/>
            <a:chOff x="0" y="0"/>
            <a:chExt cx="18735769" cy="6206870"/>
          </a:xfrm>
        </p:grpSpPr>
        <p:sp>
          <p:nvSpPr>
            <p:cNvPr id="15" name="TextBox 15"/>
            <p:cNvSpPr txBox="1"/>
            <p:nvPr/>
          </p:nvSpPr>
          <p:spPr>
            <a:xfrm>
              <a:off x="0" y="0"/>
              <a:ext cx="18735769" cy="965137"/>
            </a:xfrm>
            <a:prstGeom prst="rect">
              <a:avLst/>
            </a:prstGeom>
          </p:spPr>
          <p:txBody>
            <a:bodyPr lIns="0" tIns="0" rIns="0" bIns="0" rtlCol="0" anchor="t">
              <a:spAutoFit/>
            </a:bodyPr>
            <a:lstStyle/>
            <a:p>
              <a:pPr marL="1036309" lvl="1" indent="-518154">
                <a:lnSpc>
                  <a:spcPts val="5759"/>
                </a:lnSpc>
                <a:buFont typeface="Arial"/>
                <a:buChar char="•"/>
              </a:pPr>
              <a:r>
                <a:rPr lang="en-US" sz="4799">
                  <a:solidFill>
                    <a:srgbClr val="FFFFFF"/>
                  </a:solidFill>
                  <a:latin typeface="Darker Grotesque Bold"/>
                </a:rPr>
                <a:t>Quality control</a:t>
              </a:r>
            </a:p>
          </p:txBody>
        </p:sp>
        <p:sp>
          <p:nvSpPr>
            <p:cNvPr id="16" name="TextBox 16"/>
            <p:cNvSpPr txBox="1"/>
            <p:nvPr/>
          </p:nvSpPr>
          <p:spPr>
            <a:xfrm>
              <a:off x="757586" y="1672263"/>
              <a:ext cx="14944106" cy="4534607"/>
            </a:xfrm>
            <a:prstGeom prst="rect">
              <a:avLst/>
            </a:prstGeom>
          </p:spPr>
          <p:txBody>
            <a:bodyPr lIns="0" tIns="0" rIns="0" bIns="0" rtlCol="0" anchor="t">
              <a:spAutoFit/>
            </a:bodyPr>
            <a:lstStyle/>
            <a:p>
              <a:pPr>
                <a:lnSpc>
                  <a:spcPts val="5445"/>
                </a:lnSpc>
                <a:spcBef>
                  <a:spcPct val="0"/>
                </a:spcBef>
              </a:pPr>
              <a:r>
                <a:rPr lang="en-US" sz="3889">
                  <a:solidFill>
                    <a:srgbClr val="FFFFFF"/>
                  </a:solidFill>
                  <a:latin typeface="Darker Grotesque"/>
                </a:rPr>
                <a:t>AI can be used to detect defects and anomalies in the manufacturing process, enabling manufacturers to take corrective action before products leave the production line. This reduces waste and improves quality, increasing efficiency and customer satisfaction.</a:t>
              </a:r>
            </a:p>
          </p:txBody>
        </p:sp>
      </p:grpSp>
      <p:pic>
        <p:nvPicPr>
          <p:cNvPr id="17" name="Picture 3">
            <a:extLst>
              <a:ext uri="{FF2B5EF4-FFF2-40B4-BE49-F238E27FC236}">
                <a16:creationId xmlns:a16="http://schemas.microsoft.com/office/drawing/2014/main" id="{D83C0FBD-C620-8E01-D5FB-8A2DC99CBB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3866979" flipH="1">
            <a:off x="12020961" y="5029695"/>
            <a:ext cx="16616966" cy="1711485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9302710" y="-9878930"/>
            <a:ext cx="14071607" cy="1449322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0012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AI applications in Manufacturing</a:t>
            </a:r>
          </a:p>
        </p:txBody>
      </p:sp>
      <p:pic>
        <p:nvPicPr>
          <p:cNvPr id="7" name="Picture 7"/>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4" name="Group 14"/>
          <p:cNvGrpSpPr/>
          <p:nvPr/>
        </p:nvGrpSpPr>
        <p:grpSpPr>
          <a:xfrm>
            <a:off x="1989957" y="3035529"/>
            <a:ext cx="14051827" cy="3966632"/>
            <a:chOff x="0" y="0"/>
            <a:chExt cx="18735769" cy="5288843"/>
          </a:xfrm>
        </p:grpSpPr>
        <p:sp>
          <p:nvSpPr>
            <p:cNvPr id="15" name="TextBox 15"/>
            <p:cNvSpPr txBox="1"/>
            <p:nvPr/>
          </p:nvSpPr>
          <p:spPr>
            <a:xfrm>
              <a:off x="0" y="0"/>
              <a:ext cx="18735769" cy="965137"/>
            </a:xfrm>
            <a:prstGeom prst="rect">
              <a:avLst/>
            </a:prstGeom>
          </p:spPr>
          <p:txBody>
            <a:bodyPr lIns="0" tIns="0" rIns="0" bIns="0" rtlCol="0" anchor="t">
              <a:spAutoFit/>
            </a:bodyPr>
            <a:lstStyle/>
            <a:p>
              <a:pPr marL="1036309" lvl="1" indent="-518154">
                <a:lnSpc>
                  <a:spcPts val="5759"/>
                </a:lnSpc>
                <a:buFont typeface="Arial"/>
                <a:buChar char="•"/>
              </a:pPr>
              <a:r>
                <a:rPr lang="en-US" sz="4799">
                  <a:solidFill>
                    <a:srgbClr val="FFFFFF"/>
                  </a:solidFill>
                  <a:latin typeface="Darker Grotesque Bold"/>
                </a:rPr>
                <a:t>Optimizing production processes</a:t>
              </a:r>
            </a:p>
          </p:txBody>
        </p:sp>
        <p:sp>
          <p:nvSpPr>
            <p:cNvPr id="16" name="TextBox 16"/>
            <p:cNvSpPr txBox="1"/>
            <p:nvPr/>
          </p:nvSpPr>
          <p:spPr>
            <a:xfrm>
              <a:off x="757586" y="1672263"/>
              <a:ext cx="14944106" cy="3616580"/>
            </a:xfrm>
            <a:prstGeom prst="rect">
              <a:avLst/>
            </a:prstGeom>
          </p:spPr>
          <p:txBody>
            <a:bodyPr lIns="0" tIns="0" rIns="0" bIns="0" rtlCol="0" anchor="t">
              <a:spAutoFit/>
            </a:bodyPr>
            <a:lstStyle/>
            <a:p>
              <a:pPr>
                <a:lnSpc>
                  <a:spcPts val="5445"/>
                </a:lnSpc>
                <a:spcBef>
                  <a:spcPct val="0"/>
                </a:spcBef>
              </a:pPr>
              <a:r>
                <a:rPr lang="en-US" sz="3889">
                  <a:solidFill>
                    <a:srgbClr val="FFFFFF"/>
                  </a:solidFill>
                  <a:latin typeface="Darker Grotesque"/>
                </a:rPr>
                <a:t>AI can analyze large amounts of data to identify patterns and inefficiencies in production processes. This information can be used to optimize processes, reducing waste, and increasing productivity.</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0012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AI applications in Manufacturing</a:t>
            </a:r>
          </a:p>
        </p:txBody>
      </p:sp>
      <p:pic>
        <p:nvPicPr>
          <p:cNvPr id="7" name="Picture 7"/>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4" name="Group 14"/>
          <p:cNvGrpSpPr/>
          <p:nvPr/>
        </p:nvGrpSpPr>
        <p:grpSpPr>
          <a:xfrm>
            <a:off x="1999482" y="3035529"/>
            <a:ext cx="14051827" cy="3278112"/>
            <a:chOff x="0" y="0"/>
            <a:chExt cx="18735769" cy="4370816"/>
          </a:xfrm>
        </p:grpSpPr>
        <p:sp>
          <p:nvSpPr>
            <p:cNvPr id="15" name="TextBox 15"/>
            <p:cNvSpPr txBox="1"/>
            <p:nvPr/>
          </p:nvSpPr>
          <p:spPr>
            <a:xfrm>
              <a:off x="0" y="0"/>
              <a:ext cx="18735769" cy="965137"/>
            </a:xfrm>
            <a:prstGeom prst="rect">
              <a:avLst/>
            </a:prstGeom>
          </p:spPr>
          <p:txBody>
            <a:bodyPr lIns="0" tIns="0" rIns="0" bIns="0" rtlCol="0" anchor="t">
              <a:spAutoFit/>
            </a:bodyPr>
            <a:lstStyle/>
            <a:p>
              <a:pPr marL="1036309" lvl="1" indent="-518154">
                <a:lnSpc>
                  <a:spcPts val="5759"/>
                </a:lnSpc>
                <a:buFont typeface="Arial"/>
                <a:buChar char="•"/>
              </a:pPr>
              <a:r>
                <a:rPr lang="en-US" sz="4799">
                  <a:solidFill>
                    <a:srgbClr val="FFFFFF"/>
                  </a:solidFill>
                  <a:latin typeface="Darker Grotesque Bold"/>
                </a:rPr>
                <a:t>Supply chain management</a:t>
              </a:r>
            </a:p>
          </p:txBody>
        </p:sp>
        <p:sp>
          <p:nvSpPr>
            <p:cNvPr id="16" name="TextBox 16"/>
            <p:cNvSpPr txBox="1"/>
            <p:nvPr/>
          </p:nvSpPr>
          <p:spPr>
            <a:xfrm>
              <a:off x="757586" y="1672263"/>
              <a:ext cx="14944106" cy="2698553"/>
            </a:xfrm>
            <a:prstGeom prst="rect">
              <a:avLst/>
            </a:prstGeom>
          </p:spPr>
          <p:txBody>
            <a:bodyPr lIns="0" tIns="0" rIns="0" bIns="0" rtlCol="0" anchor="t">
              <a:spAutoFit/>
            </a:bodyPr>
            <a:lstStyle/>
            <a:p>
              <a:pPr>
                <a:lnSpc>
                  <a:spcPts val="5445"/>
                </a:lnSpc>
                <a:spcBef>
                  <a:spcPct val="0"/>
                </a:spcBef>
              </a:pPr>
              <a:r>
                <a:rPr lang="en-US" sz="3889">
                  <a:solidFill>
                    <a:srgbClr val="FFFFFF"/>
                  </a:solidFill>
                  <a:latin typeface="Darker Grotesque"/>
                </a:rPr>
                <a:t>AI can be used to optimize the supply chain by predicting demand, reducing lead times, and minimizing inventory levels. This reduces costs and improves efficiency.</a:t>
              </a:r>
            </a:p>
          </p:txBody>
        </p:sp>
      </p:grpSp>
      <p:pic>
        <p:nvPicPr>
          <p:cNvPr id="17" name="Picture 3">
            <a:extLst>
              <a:ext uri="{FF2B5EF4-FFF2-40B4-BE49-F238E27FC236}">
                <a16:creationId xmlns:a16="http://schemas.microsoft.com/office/drawing/2014/main" id="{614FAC81-00A0-8496-2FF8-4E55A2A21F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866979" flipH="1">
            <a:off x="12020961" y="5029695"/>
            <a:ext cx="16616966" cy="1711485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9302710" y="-9878930"/>
            <a:ext cx="14071607" cy="1449322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0012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AI applications in Manufacturing</a:t>
            </a:r>
          </a:p>
        </p:txBody>
      </p:sp>
      <p:pic>
        <p:nvPicPr>
          <p:cNvPr id="7" name="Picture 7"/>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4" name="Group 14"/>
          <p:cNvGrpSpPr/>
          <p:nvPr/>
        </p:nvGrpSpPr>
        <p:grpSpPr>
          <a:xfrm>
            <a:off x="1999482" y="3035529"/>
            <a:ext cx="14051827" cy="3966632"/>
            <a:chOff x="0" y="0"/>
            <a:chExt cx="18735769" cy="5288843"/>
          </a:xfrm>
        </p:grpSpPr>
        <p:sp>
          <p:nvSpPr>
            <p:cNvPr id="15" name="TextBox 15"/>
            <p:cNvSpPr txBox="1"/>
            <p:nvPr/>
          </p:nvSpPr>
          <p:spPr>
            <a:xfrm>
              <a:off x="0" y="0"/>
              <a:ext cx="18735769" cy="965137"/>
            </a:xfrm>
            <a:prstGeom prst="rect">
              <a:avLst/>
            </a:prstGeom>
          </p:spPr>
          <p:txBody>
            <a:bodyPr lIns="0" tIns="0" rIns="0" bIns="0" rtlCol="0" anchor="t">
              <a:spAutoFit/>
            </a:bodyPr>
            <a:lstStyle/>
            <a:p>
              <a:pPr marL="1036309" lvl="1" indent="-518154">
                <a:lnSpc>
                  <a:spcPts val="5759"/>
                </a:lnSpc>
                <a:buFont typeface="Arial"/>
                <a:buChar char="•"/>
              </a:pPr>
              <a:r>
                <a:rPr lang="en-US" sz="4799">
                  <a:solidFill>
                    <a:srgbClr val="FFFFFF"/>
                  </a:solidFill>
                  <a:latin typeface="Darker Grotesque Bold"/>
                </a:rPr>
                <a:t>Robotics and automation</a:t>
              </a:r>
            </a:p>
          </p:txBody>
        </p:sp>
        <p:sp>
          <p:nvSpPr>
            <p:cNvPr id="16" name="TextBox 16"/>
            <p:cNvSpPr txBox="1"/>
            <p:nvPr/>
          </p:nvSpPr>
          <p:spPr>
            <a:xfrm>
              <a:off x="757586" y="1672263"/>
              <a:ext cx="14944106" cy="3616580"/>
            </a:xfrm>
            <a:prstGeom prst="rect">
              <a:avLst/>
            </a:prstGeom>
          </p:spPr>
          <p:txBody>
            <a:bodyPr lIns="0" tIns="0" rIns="0" bIns="0" rtlCol="0" anchor="t">
              <a:spAutoFit/>
            </a:bodyPr>
            <a:lstStyle/>
            <a:p>
              <a:pPr>
                <a:lnSpc>
                  <a:spcPts val="5445"/>
                </a:lnSpc>
                <a:spcBef>
                  <a:spcPct val="0"/>
                </a:spcBef>
              </a:pPr>
              <a:r>
                <a:rPr lang="en-US" sz="3889">
                  <a:solidFill>
                    <a:srgbClr val="FFFFFF"/>
                  </a:solidFill>
                  <a:latin typeface="Darker Grotesque"/>
                </a:rPr>
                <a:t>AI-powered robots can perform tasks that are dangerous, repetitive, or require high precision. This reduces the risk of accidents and frees up human workers to perform tasks that require more skill and creativity.</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15572"/>
          <a:stretch>
            <a:fillRect/>
          </a:stretch>
        </p:blipFill>
        <p:spPr>
          <a:xfrm>
            <a:off x="0" y="0"/>
            <a:ext cx="18288000" cy="10287000"/>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338514" y="-2103114"/>
            <a:ext cx="14071607" cy="14493228"/>
          </a:xfrm>
          <a:prstGeom prst="rect">
            <a:avLst/>
          </a:prstGeom>
        </p:spPr>
      </p:pic>
      <p:sp>
        <p:nvSpPr>
          <p:cNvPr id="5" name="AutoShape 5"/>
          <p:cNvSpPr/>
          <p:nvPr/>
        </p:nvSpPr>
        <p:spPr>
          <a:xfrm>
            <a:off x="863423" y="1004888"/>
            <a:ext cx="16561153"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999482" y="1700120"/>
            <a:ext cx="14655822" cy="963934"/>
          </a:xfrm>
          <a:prstGeom prst="rect">
            <a:avLst/>
          </a:prstGeom>
        </p:spPr>
        <p:txBody>
          <a:bodyPr lIns="0" tIns="0" rIns="0" bIns="0" rtlCol="0" anchor="t">
            <a:spAutoFit/>
          </a:bodyPr>
          <a:lstStyle/>
          <a:p>
            <a:pPr>
              <a:lnSpc>
                <a:spcPts val="7200"/>
              </a:lnSpc>
            </a:pPr>
            <a:r>
              <a:rPr lang="en-US" sz="7200">
                <a:solidFill>
                  <a:srgbClr val="FFFFFF"/>
                </a:solidFill>
                <a:latin typeface="Lalezar"/>
              </a:rPr>
              <a:t>Types of AI in Manufacturing</a:t>
            </a:r>
          </a:p>
        </p:txBody>
      </p:sp>
      <p:pic>
        <p:nvPicPr>
          <p:cNvPr id="7" name="Picture 7"/>
          <p:cNvPicPr>
            <a:picLocks noChangeAspect="1"/>
          </p:cNvPicPr>
          <p:nvPr/>
        </p:nvPicPr>
        <p:blipFill>
          <a:blip r:embed="rId5">
            <a:alphaModFix amt="26000"/>
          </a:blip>
          <a:srcRect/>
          <a:stretch>
            <a:fillRect/>
          </a:stretch>
        </p:blipFill>
        <p:spPr>
          <a:xfrm rot="-5400000">
            <a:off x="325086" y="5257691"/>
            <a:ext cx="1445201" cy="368526"/>
          </a:xfrm>
          <a:prstGeom prst="rect">
            <a:avLst/>
          </a:prstGeom>
        </p:spPr>
      </p:pic>
      <p:grpSp>
        <p:nvGrpSpPr>
          <p:cNvPr id="8" name="Group 8"/>
          <p:cNvGrpSpPr/>
          <p:nvPr/>
        </p:nvGrpSpPr>
        <p:grpSpPr>
          <a:xfrm>
            <a:off x="1999482" y="1004888"/>
            <a:ext cx="3743139" cy="187802"/>
            <a:chOff x="0" y="0"/>
            <a:chExt cx="985847" cy="49462"/>
          </a:xfrm>
        </p:grpSpPr>
        <p:sp>
          <p:nvSpPr>
            <p:cNvPr id="9" name="Freeform 9"/>
            <p:cNvSpPr/>
            <p:nvPr/>
          </p:nvSpPr>
          <p:spPr>
            <a:xfrm>
              <a:off x="0" y="0"/>
              <a:ext cx="985847" cy="49462"/>
            </a:xfrm>
            <a:custGeom>
              <a:avLst/>
              <a:gdLst/>
              <a:ahLst/>
              <a:cxnLst/>
              <a:rect l="l" t="t" r="r" b="b"/>
              <a:pathLst>
                <a:path w="985847" h="49462">
                  <a:moveTo>
                    <a:pt x="0" y="0"/>
                  </a:moveTo>
                  <a:lnTo>
                    <a:pt x="985847" y="0"/>
                  </a:lnTo>
                  <a:lnTo>
                    <a:pt x="985847" y="49462"/>
                  </a:lnTo>
                  <a:lnTo>
                    <a:pt x="0" y="49462"/>
                  </a:lnTo>
                  <a:close/>
                </a:path>
              </a:pathLst>
            </a:custGeom>
            <a:solidFill>
              <a:srgbClr val="9FFF24"/>
            </a:solidFill>
          </p:spPr>
        </p:sp>
        <p:sp>
          <p:nvSpPr>
            <p:cNvPr id="10" name="TextBox 10"/>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grpSp>
        <p:nvGrpSpPr>
          <p:cNvPr id="11" name="Group 11"/>
          <p:cNvGrpSpPr/>
          <p:nvPr/>
        </p:nvGrpSpPr>
        <p:grpSpPr>
          <a:xfrm>
            <a:off x="1999482" y="10156348"/>
            <a:ext cx="15259818" cy="187802"/>
            <a:chOff x="0" y="0"/>
            <a:chExt cx="4019047" cy="49462"/>
          </a:xfrm>
        </p:grpSpPr>
        <p:sp>
          <p:nvSpPr>
            <p:cNvPr id="12" name="Freeform 12"/>
            <p:cNvSpPr/>
            <p:nvPr/>
          </p:nvSpPr>
          <p:spPr>
            <a:xfrm>
              <a:off x="0" y="0"/>
              <a:ext cx="4019047" cy="49462"/>
            </a:xfrm>
            <a:custGeom>
              <a:avLst/>
              <a:gdLst/>
              <a:ahLst/>
              <a:cxnLst/>
              <a:rect l="l" t="t" r="r" b="b"/>
              <a:pathLst>
                <a:path w="4019047" h="49462">
                  <a:moveTo>
                    <a:pt x="0" y="0"/>
                  </a:moveTo>
                  <a:lnTo>
                    <a:pt x="4019047" y="0"/>
                  </a:lnTo>
                  <a:lnTo>
                    <a:pt x="4019047" y="49462"/>
                  </a:lnTo>
                  <a:lnTo>
                    <a:pt x="0" y="49462"/>
                  </a:lnTo>
                  <a:close/>
                </a:path>
              </a:pathLst>
            </a:custGeom>
            <a:solidFill>
              <a:srgbClr val="9FFF24"/>
            </a:solidFill>
          </p:spPr>
        </p:sp>
        <p:sp>
          <p:nvSpPr>
            <p:cNvPr id="13" name="TextBox 13"/>
            <p:cNvSpPr txBox="1"/>
            <p:nvPr/>
          </p:nvSpPr>
          <p:spPr>
            <a:xfrm>
              <a:off x="0" y="38100"/>
              <a:ext cx="812800" cy="774700"/>
            </a:xfrm>
            <a:prstGeom prst="rect">
              <a:avLst/>
            </a:prstGeom>
          </p:spPr>
          <p:txBody>
            <a:bodyPr lIns="50800" tIns="50800" rIns="50800" bIns="50800" rtlCol="0" anchor="ctr"/>
            <a:lstStyle/>
            <a:p>
              <a:pPr algn="ctr">
                <a:lnSpc>
                  <a:spcPts val="2520"/>
                </a:lnSpc>
              </a:pPr>
              <a:endParaRPr/>
            </a:p>
          </p:txBody>
        </p:sp>
      </p:grpSp>
      <p:sp>
        <p:nvSpPr>
          <p:cNvPr id="14" name="TextBox 14"/>
          <p:cNvSpPr txBox="1"/>
          <p:nvPr/>
        </p:nvSpPr>
        <p:spPr>
          <a:xfrm>
            <a:off x="1999482" y="3974188"/>
            <a:ext cx="12401623" cy="2252899"/>
          </a:xfrm>
          <a:prstGeom prst="rect">
            <a:avLst/>
          </a:prstGeom>
        </p:spPr>
        <p:txBody>
          <a:bodyPr lIns="0" tIns="0" rIns="0" bIns="0" rtlCol="0" anchor="t">
            <a:spAutoFit/>
          </a:bodyPr>
          <a:lstStyle/>
          <a:p>
            <a:pPr marL="929197" lvl="1" indent="-464599">
              <a:lnSpc>
                <a:spcPts val="6025"/>
              </a:lnSpc>
              <a:buFont typeface="Arial"/>
              <a:buChar char="•"/>
            </a:pPr>
            <a:r>
              <a:rPr lang="en-US" sz="4303">
                <a:solidFill>
                  <a:srgbClr val="FFFFFF"/>
                </a:solidFill>
                <a:latin typeface="Darker Grotesque"/>
              </a:rPr>
              <a:t>Machine learning. </a:t>
            </a:r>
          </a:p>
          <a:p>
            <a:pPr marL="929197" lvl="1" indent="-464599">
              <a:lnSpc>
                <a:spcPts val="6025"/>
              </a:lnSpc>
              <a:buFont typeface="Arial"/>
              <a:buChar char="•"/>
            </a:pPr>
            <a:r>
              <a:rPr lang="en-US" sz="4303">
                <a:solidFill>
                  <a:srgbClr val="FFFFFF"/>
                </a:solidFill>
                <a:latin typeface="Darker Grotesque"/>
              </a:rPr>
              <a:t>Deep learning.</a:t>
            </a:r>
          </a:p>
          <a:p>
            <a:pPr marL="929197" lvl="1" indent="-464599">
              <a:lnSpc>
                <a:spcPts val="6025"/>
              </a:lnSpc>
              <a:buFont typeface="Arial"/>
              <a:buChar char="•"/>
            </a:pPr>
            <a:r>
              <a:rPr lang="en-US" sz="4303">
                <a:solidFill>
                  <a:srgbClr val="FFFFFF"/>
                </a:solidFill>
                <a:latin typeface="Darker Grotesque"/>
              </a:rPr>
              <a:t>Natural language processing.</a:t>
            </a:r>
          </a:p>
        </p:txBody>
      </p:sp>
      <p:pic>
        <p:nvPicPr>
          <p:cNvPr id="15" name="Picture 3">
            <a:extLst>
              <a:ext uri="{FF2B5EF4-FFF2-40B4-BE49-F238E27FC236}">
                <a16:creationId xmlns:a16="http://schemas.microsoft.com/office/drawing/2014/main" id="{1311E3E5-9032-6596-E712-57A8A30857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866979" flipH="1">
            <a:off x="12020961" y="5029695"/>
            <a:ext cx="16616966" cy="1711485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781</Words>
  <Application>Microsoft Office PowerPoint</Application>
  <PresentationFormat>Custom</PresentationFormat>
  <Paragraphs>73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Darker Grotesque</vt:lpstr>
      <vt:lpstr>Arial</vt:lpstr>
      <vt:lpstr>Darker Grotesque Bold</vt:lpstr>
      <vt:lpstr>Lalezar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Black and Green Modern Web Designer Portfolio</dc:title>
  <cp:lastModifiedBy>Abhinav Aditya</cp:lastModifiedBy>
  <cp:revision>3</cp:revision>
  <dcterms:created xsi:type="dcterms:W3CDTF">2006-08-16T00:00:00Z</dcterms:created>
  <dcterms:modified xsi:type="dcterms:W3CDTF">2023-04-11T21:38:32Z</dcterms:modified>
  <dc:identifier>DAFf0376BhY</dc:identifier>
</cp:coreProperties>
</file>