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8937"/>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65E0CE-F4F8-4B71-991F-0BA812700E95}" type="datetimeFigureOut">
              <a:rPr lang="en-US" smtClean="0"/>
              <a:pPr/>
              <a:t>5/2/2022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7867D76-7BE3-4992-9796-8B0291C1687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65E0CE-F4F8-4B71-991F-0BA812700E95}"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65E0CE-F4F8-4B71-991F-0BA812700E95}"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65E0CE-F4F8-4B71-991F-0BA812700E95}"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65E0CE-F4F8-4B71-991F-0BA812700E95}"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7D76-7BE3-4992-9796-8B0291C1687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65E0CE-F4F8-4B71-991F-0BA812700E95}"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65E0CE-F4F8-4B71-991F-0BA812700E95}" type="datetimeFigureOut">
              <a:rPr lang="en-US" smtClean="0"/>
              <a:pPr/>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165E0CE-F4F8-4B71-991F-0BA812700E95}" type="datetimeFigureOut">
              <a:rPr lang="en-US" smtClean="0"/>
              <a:pPr/>
              <a:t>5/2/2022</a:t>
            </a:fld>
            <a:endParaRPr lang="en-US"/>
          </a:p>
        </p:txBody>
      </p:sp>
      <p:sp>
        <p:nvSpPr>
          <p:cNvPr id="8" name="Slide Number Placeholder 7"/>
          <p:cNvSpPr>
            <a:spLocks noGrp="1"/>
          </p:cNvSpPr>
          <p:nvPr>
            <p:ph type="sldNum" sz="quarter" idx="11"/>
          </p:nvPr>
        </p:nvSpPr>
        <p:spPr/>
        <p:txBody>
          <a:bodyPr/>
          <a:lstStyle/>
          <a:p>
            <a:fld id="{07867D76-7BE3-4992-9796-8B0291C1687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5E0CE-F4F8-4B71-991F-0BA812700E95}" type="datetimeFigureOut">
              <a:rPr lang="en-US" smtClean="0"/>
              <a:pPr/>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65E0CE-F4F8-4B71-991F-0BA812700E95}"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7867D76-7BE3-4992-9796-8B0291C168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165E0CE-F4F8-4B71-991F-0BA812700E95}"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67D76-7BE3-4992-9796-8B0291C168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165E0CE-F4F8-4B71-991F-0BA812700E95}" type="datetimeFigureOut">
              <a:rPr lang="en-US" smtClean="0"/>
              <a:pPr/>
              <a:t>5/2/2022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7867D76-7BE3-4992-9796-8B0291C168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n.mathworks.com/help/vision/ref/mserregions.html" TargetMode="External"/><Relationship Id="rId2" Type="http://schemas.openxmlformats.org/officeDocument/2006/relationships/hyperlink" Target="https://in.mathworks.com/help/vision/ref/detectmserfeatures.html" TargetMode="External"/><Relationship Id="rId1" Type="http://schemas.openxmlformats.org/officeDocument/2006/relationships/slideLayout" Target="../slideLayouts/slideLayout2.xml"/><Relationship Id="rId5" Type="http://schemas.openxmlformats.org/officeDocument/2006/relationships/hyperlink" Target="https://in.mathworks.com/help/matlab/ref/sub2ind.html?searchHighlight=sub2ind&amp;s_tid=srchtitle_sub2ind_1" TargetMode="External"/><Relationship Id="rId4" Type="http://schemas.openxmlformats.org/officeDocument/2006/relationships/hyperlink" Target="https://in.mathworks.com/help/matlab/ref/vertcat.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n.mathworks.com/help/images/ref/imgradient.html?s_tid=doc_ta" TargetMode="External"/><Relationship Id="rId2" Type="http://schemas.openxmlformats.org/officeDocument/2006/relationships/hyperlink" Target="https://in.mathworks.com/help/images/ref/edge.html?searchHighlight=edge&amp;s_tid=srchtitle_edge_1" TargetMode="External"/><Relationship Id="rId1" Type="http://schemas.openxmlformats.org/officeDocument/2006/relationships/slideLayout" Target="../slideLayouts/slideLayout2.xml"/><Relationship Id="rId4" Type="http://schemas.openxmlformats.org/officeDocument/2006/relationships/hyperlink" Target="https://in.mathworks.com/help/images/ref/imshowpair.html?s_tid=doc_t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in.mathworks.com/help/images/ref/regionprops.html?s_tid=doc_ta" TargetMode="External"/><Relationship Id="rId2" Type="http://schemas.openxmlformats.org/officeDocument/2006/relationships/hyperlink" Target="https://in.mathworks.com/help/images/ref/bwconncomp.html?s_tid=doc_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n.mathworks.com/help/images/ref/strel.html?searchHighlight=strel&amp;s_tid=srchtitle_strel_1" TargetMode="External"/><Relationship Id="rId2" Type="http://schemas.openxmlformats.org/officeDocument/2006/relationships/hyperlink" Target="https://in.mathworks.com/help/matlab/ref/std.html?searchHighlight=std&amp;s_tid=srchtitle_std_1" TargetMode="External"/><Relationship Id="rId1" Type="http://schemas.openxmlformats.org/officeDocument/2006/relationships/slideLayout" Target="../slideLayouts/slideLayout2.xml"/><Relationship Id="rId4" Type="http://schemas.openxmlformats.org/officeDocument/2006/relationships/hyperlink" Target="https://in.mathworks.com/help/images/ref/imclose.html?s_tid=doc_ta"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0.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hyperlink" Target="https://in.mathworks.com/help/images/ref/imopen.html?s_tid=doc_ta" TargetMode="External"/><Relationship Id="rId2" Type="http://schemas.openxmlformats.org/officeDocument/2006/relationships/hyperlink" Target="https://in.mathworks.com/help/images/ref/imclose.html?s_tid=doc_ta"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60" name="Picture 2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p:nvPr>
        </p:nvSpPr>
        <p:spPr>
          <a:xfrm>
            <a:off x="0" y="0"/>
            <a:ext cx="9144000" cy="1844824"/>
          </a:xfrm>
        </p:spPr>
        <p:txBody>
          <a:bodyPr>
            <a:noAutofit/>
          </a:bodyPr>
          <a:lstStyle/>
          <a:p>
            <a:pPr algn="ctr"/>
            <a:r>
              <a:rPr lang="en-IN" sz="5000" b="1" dirty="0" smtClean="0">
                <a:latin typeface="Arial Rounded MT Bold" pitchFamily="34" charset="0"/>
              </a:rPr>
              <a:t>Text Recognition using </a:t>
            </a:r>
          </a:p>
          <a:p>
            <a:pPr algn="ctr"/>
            <a:r>
              <a:rPr lang="en-IN" sz="5000" b="1" u="sng" dirty="0" smtClean="0">
                <a:latin typeface="Arial Rounded MT Bold" pitchFamily="34" charset="0"/>
              </a:rPr>
              <a:t>OCR</a:t>
            </a:r>
            <a:endParaRPr lang="en-US" sz="5000" b="1" u="sng" dirty="0">
              <a:latin typeface="Arial Rounded MT Bold" pitchFamily="34" charset="0"/>
            </a:endParaRPr>
          </a:p>
        </p:txBody>
      </p:sp>
      <p:pic>
        <p:nvPicPr>
          <p:cNvPr id="35848" name="Picture 8" descr="Image to Word, Image to Excel, Image to Text - OCR Online"/>
          <p:cNvPicPr>
            <a:picLocks noChangeAspect="1" noChangeArrowheads="1"/>
          </p:cNvPicPr>
          <p:nvPr/>
        </p:nvPicPr>
        <p:blipFill>
          <a:blip r:embed="rId3" cstate="print"/>
          <a:srcRect/>
          <a:stretch>
            <a:fillRect/>
          </a:stretch>
        </p:blipFill>
        <p:spPr bwMode="auto">
          <a:xfrm>
            <a:off x="1115615" y="1844824"/>
            <a:ext cx="3336371" cy="2001822"/>
          </a:xfrm>
          <a:prstGeom prst="rect">
            <a:avLst/>
          </a:prstGeom>
          <a:noFill/>
        </p:spPr>
      </p:pic>
      <p:sp>
        <p:nvSpPr>
          <p:cNvPr id="10" name="Subtitle 2"/>
          <p:cNvSpPr txBox="1">
            <a:spLocks/>
          </p:cNvSpPr>
          <p:nvPr/>
        </p:nvSpPr>
        <p:spPr>
          <a:xfrm>
            <a:off x="4932040" y="1340768"/>
            <a:ext cx="4607496" cy="1224136"/>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5000" b="1" i="0" u="sng" strike="noStrike" kern="1200" cap="none" spc="0" normalizeH="0" baseline="0" noProof="0" dirty="0">
              <a:ln>
                <a:noFill/>
              </a:ln>
              <a:solidFill>
                <a:schemeClr val="tx1"/>
              </a:solidFill>
              <a:effectLst/>
              <a:uLnTx/>
              <a:uFillTx/>
              <a:latin typeface="+mn-lt"/>
              <a:ea typeface="+mn-ea"/>
              <a:cs typeface="+mn-cs"/>
            </a:endParaRPr>
          </a:p>
        </p:txBody>
      </p:sp>
      <p:pic>
        <p:nvPicPr>
          <p:cNvPr id="35859" name="Picture 19" descr="How To Use Image to Text Converter (OCR Converter)"/>
          <p:cNvPicPr>
            <a:picLocks noChangeAspect="1" noChangeArrowheads="1"/>
          </p:cNvPicPr>
          <p:nvPr/>
        </p:nvPicPr>
        <p:blipFill>
          <a:blip r:embed="rId4" cstate="print"/>
          <a:srcRect/>
          <a:stretch>
            <a:fillRect/>
          </a:stretch>
        </p:blipFill>
        <p:spPr bwMode="auto">
          <a:xfrm>
            <a:off x="-1" y="3501008"/>
            <a:ext cx="6300193" cy="3356991"/>
          </a:xfrm>
          <a:prstGeom prst="rect">
            <a:avLst/>
          </a:prstGeom>
          <a:noFill/>
        </p:spPr>
      </p:pic>
      <p:sp>
        <p:nvSpPr>
          <p:cNvPr id="11" name="Subtitle 2"/>
          <p:cNvSpPr txBox="1">
            <a:spLocks/>
          </p:cNvSpPr>
          <p:nvPr/>
        </p:nvSpPr>
        <p:spPr>
          <a:xfrm>
            <a:off x="5724128" y="3933056"/>
            <a:ext cx="3419872" cy="2232248"/>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Bhoomika Choudhary(1095)</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000" b="1" dirty="0" smtClean="0"/>
              <a:t>Abhinav Kumar(1124)</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Ashish Ravidas(1323)</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000" b="1" dirty="0" smtClean="0"/>
              <a:t>Kratika Singhal(1196)</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000" b="1" dirty="0" smtClean="0"/>
              <a:t>Amrita Kumari(1183)</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50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5000" b="1" i="0" u="sng"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2466" t="7322" r="3625" b="14853"/>
          <a:stretch>
            <a:fillRect/>
          </a:stretch>
        </p:blipFill>
        <p:spPr>
          <a:xfrm>
            <a:off x="1547664" y="1988840"/>
            <a:ext cx="5832648" cy="2232248"/>
          </a:xfrm>
          <a:prstGeom prst="rect">
            <a:avLst/>
          </a:prstGeom>
        </p:spPr>
      </p:pic>
      <p:sp>
        <p:nvSpPr>
          <p:cNvPr id="3" name="Content Placeholder 2"/>
          <p:cNvSpPr>
            <a:spLocks noGrp="1"/>
          </p:cNvSpPr>
          <p:nvPr>
            <p:ph idx="1"/>
          </p:nvPr>
        </p:nvSpPr>
        <p:spPr>
          <a:xfrm>
            <a:off x="457200" y="692696"/>
            <a:ext cx="7467600" cy="5433467"/>
          </a:xfrm>
        </p:spPr>
        <p:txBody>
          <a:bodyPr>
            <a:normAutofit/>
          </a:bodyPr>
          <a:lstStyle/>
          <a:p>
            <a:pPr lvl="0">
              <a:buFont typeface="Wingdings" pitchFamily="2" charset="2"/>
              <a:buChar char="Ø"/>
            </a:pPr>
            <a:r>
              <a:rPr lang="en-IN" sz="2000" dirty="0" smtClean="0"/>
              <a:t>This mask can now be used to remove pixels that are within the MSER  regions but are likely not part of text. Remove gradient grown edge pixels</a:t>
            </a:r>
            <a:endParaRPr lang="en-US"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pPr>
              <a:buNone/>
            </a:pPr>
            <a:r>
              <a:rPr lang="en-IN" sz="2000" dirty="0" smtClean="0"/>
              <a:t>	In this image, letters have been further separated from the background and many of the non-text regions have been separated from text.</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363272" cy="5937523"/>
          </a:xfrm>
        </p:spPr>
        <p:txBody>
          <a:bodyPr>
            <a:normAutofit/>
          </a:bodyPr>
          <a:lstStyle/>
          <a:p>
            <a:pPr>
              <a:buFont typeface="Wingdings" pitchFamily="2" charset="2"/>
              <a:buChar char="q"/>
            </a:pPr>
            <a:r>
              <a:rPr lang="en-US" dirty="0" smtClean="0"/>
              <a:t>Filter Character Candidates Using Connected Component Analysis</a:t>
            </a:r>
          </a:p>
          <a:p>
            <a:pPr lvl="1">
              <a:buFont typeface="Wingdings" pitchFamily="2" charset="2"/>
              <a:buChar char="Ø"/>
            </a:pPr>
            <a:r>
              <a:rPr lang="en-IN" dirty="0" smtClean="0"/>
              <a:t>   </a:t>
            </a:r>
            <a:r>
              <a:rPr lang="en-IN" sz="2000" dirty="0" smtClean="0"/>
              <a:t>Some of the remaining connected components can now be removed by using their region properties. The thresholds used below may vary for different fonts, image sizes, or languages.</a:t>
            </a:r>
          </a:p>
          <a:p>
            <a:pPr lvl="1">
              <a:buFont typeface="Wingdings" pitchFamily="2" charset="2"/>
              <a:buChar char="Ø"/>
            </a:pPr>
            <a:r>
              <a:rPr lang="en-IN" sz="2000" dirty="0" smtClean="0"/>
              <a:t>We find the regions properties for connected components (like area, eccentricity, solidity)</a:t>
            </a:r>
            <a:endParaRPr lang="en-US" sz="2000" dirty="0" smtClean="0"/>
          </a:p>
          <a:p>
            <a:pPr lvl="1">
              <a:buFont typeface="Wingdings" pitchFamily="2" charset="2"/>
              <a:buChar char="Ø"/>
            </a:pPr>
            <a:r>
              <a:rPr lang="en-IN" sz="2000" dirty="0" smtClean="0"/>
              <a:t>Compare those property values with standard </a:t>
            </a:r>
            <a:r>
              <a:rPr lang="en-US" sz="2000" dirty="0" smtClean="0"/>
              <a:t>measurements</a:t>
            </a:r>
            <a:r>
              <a:rPr lang="en-IN" sz="2000" dirty="0" smtClean="0"/>
              <a:t>.Like area should lie b/w specific range, and so on .</a:t>
            </a:r>
            <a:endParaRPr lang="en-US" sz="2000" dirty="0" smtClean="0"/>
          </a:p>
          <a:p>
            <a:pPr lvl="1">
              <a:buFont typeface="Wingdings" pitchFamily="2" charset="2"/>
              <a:buChar char="Ø"/>
            </a:pPr>
            <a:r>
              <a:rPr lang="en-US" sz="2000" dirty="0" smtClean="0"/>
              <a:t>Eliminate regions that do not follow common text measurements and visualizing result of filtering.</a:t>
            </a:r>
          </a:p>
          <a:p>
            <a:pPr>
              <a:buNone/>
            </a:pP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3625" t="8886" r="3625" b="14025"/>
          <a:stretch>
            <a:fillRect/>
          </a:stretch>
        </p:blipFill>
        <p:spPr>
          <a:xfrm>
            <a:off x="1259632" y="4509120"/>
            <a:ext cx="5760640" cy="21602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14059" t="-32" r="15219" b="-32"/>
          <a:stretch>
            <a:fillRect/>
          </a:stretch>
        </p:blipFill>
        <p:spPr>
          <a:xfrm>
            <a:off x="4572000" y="3068960"/>
            <a:ext cx="4104456" cy="2664296"/>
          </a:xfrm>
          <a:prstGeom prst="rect">
            <a:avLst/>
          </a:prstGeom>
        </p:spPr>
      </p:pic>
      <p:sp>
        <p:nvSpPr>
          <p:cNvPr id="3" name="Content Placeholder 2"/>
          <p:cNvSpPr>
            <a:spLocks noGrp="1"/>
          </p:cNvSpPr>
          <p:nvPr>
            <p:ph idx="1"/>
          </p:nvPr>
        </p:nvSpPr>
        <p:spPr>
          <a:xfrm>
            <a:off x="457200" y="332656"/>
            <a:ext cx="7467600" cy="5793507"/>
          </a:xfrm>
        </p:spPr>
        <p:txBody>
          <a:bodyPr>
            <a:normAutofit lnSpcReduction="10000"/>
          </a:bodyPr>
          <a:lstStyle/>
          <a:p>
            <a:pPr>
              <a:buFont typeface="Wingdings" pitchFamily="2" charset="2"/>
              <a:buChar char="q"/>
            </a:pPr>
            <a:r>
              <a:rPr lang="en-US" dirty="0" smtClean="0"/>
              <a:t>Character Candidates Using the Stroke Width Image.</a:t>
            </a:r>
          </a:p>
          <a:p>
            <a:pPr lvl="1">
              <a:buFont typeface="Wingdings" pitchFamily="2" charset="2"/>
              <a:buChar char="Ø"/>
            </a:pPr>
            <a:r>
              <a:rPr lang="en-US" sz="2200" dirty="0" smtClean="0"/>
              <a:t>Another useful discriminator for text in images is the variation in  stroke width within each text candidate. Characters in most languages  have a similar stroke width or thickness throughout. It is therefore  useful to remove regions where the stroke width exhibits too much variation . </a:t>
            </a:r>
          </a:p>
          <a:p>
            <a:pPr lvl="1">
              <a:buFont typeface="Wingdings" pitchFamily="2" charset="2"/>
              <a:buChar char="Ø"/>
            </a:pPr>
            <a:r>
              <a:rPr lang="en-US" sz="2200" dirty="0" smtClean="0"/>
              <a:t>First compute distance</a:t>
            </a:r>
          </a:p>
          <a:p>
            <a:pPr lvl="1">
              <a:buNone/>
            </a:pPr>
            <a:r>
              <a:rPr lang="en-US" sz="2200" dirty="0" smtClean="0"/>
              <a:t>    b/w each pixels with </a:t>
            </a:r>
          </a:p>
          <a:p>
            <a:pPr lvl="1">
              <a:buNone/>
            </a:pPr>
            <a:r>
              <a:rPr lang="en-US" sz="2200" dirty="0" smtClean="0"/>
              <a:t>    the nearest non zero</a:t>
            </a:r>
          </a:p>
          <a:p>
            <a:pPr lvl="1">
              <a:buNone/>
            </a:pPr>
            <a:r>
              <a:rPr lang="en-US" sz="2200" dirty="0" smtClean="0"/>
              <a:t>    pixel [</a:t>
            </a:r>
            <a:r>
              <a:rPr lang="en-US" sz="2200" dirty="0" err="1" smtClean="0"/>
              <a:t>bwdist</a:t>
            </a:r>
            <a:r>
              <a:rPr lang="en-US" sz="2200" dirty="0" smtClean="0"/>
              <a:t> ()]</a:t>
            </a:r>
          </a:p>
          <a:p>
            <a:pPr lvl="1">
              <a:buFont typeface="Wingdings" pitchFamily="2" charset="2"/>
              <a:buChar char="Ø"/>
            </a:pPr>
            <a:r>
              <a:rPr lang="en-US" sz="2200" dirty="0" smtClean="0"/>
              <a:t>And then compute the </a:t>
            </a:r>
          </a:p>
          <a:p>
            <a:pPr lvl="1">
              <a:buNone/>
            </a:pPr>
            <a:r>
              <a:rPr lang="en-US" sz="2200" dirty="0" smtClean="0"/>
              <a:t>    stroke width image, by</a:t>
            </a:r>
          </a:p>
          <a:p>
            <a:pPr lvl="1">
              <a:buNone/>
            </a:pPr>
            <a:r>
              <a:rPr lang="en-US" sz="2200" dirty="0" smtClean="0"/>
              <a:t>    using </a:t>
            </a:r>
            <a:r>
              <a:rPr lang="en-US" sz="2200" dirty="0" err="1" smtClean="0"/>
              <a:t>helperstrokewidth</a:t>
            </a:r>
            <a:r>
              <a:rPr lang="en-US" sz="2200" dirty="0" smtClean="0"/>
              <a:t>(</a:t>
            </a:r>
          </a:p>
          <a:p>
            <a:pPr lvl="1">
              <a:buNone/>
            </a:pPr>
            <a:r>
              <a:rPr lang="en-US" sz="2200" dirty="0" smtClean="0"/>
              <a:t>    </a:t>
            </a:r>
            <a:r>
              <a:rPr lang="en-US" sz="2200" dirty="0" err="1" smtClean="0"/>
              <a:t>distanceimage</a:t>
            </a: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7467600" cy="5433467"/>
          </a:xfrm>
        </p:spPr>
        <p:txBody>
          <a:bodyPr>
            <a:normAutofit/>
          </a:bodyPr>
          <a:lstStyle/>
          <a:p>
            <a:pPr>
              <a:buFont typeface="Wingdings" pitchFamily="2" charset="2"/>
              <a:buChar char="Ø"/>
            </a:pPr>
            <a:r>
              <a:rPr lang="en-US" sz="2000" b="1" dirty="0" smtClean="0"/>
              <a:t>Note that most non-text regions show a large variation in stroke width. These can now be filtered using the coefficient of stroke width variation</a:t>
            </a:r>
            <a:endParaRPr lang="en-US" sz="2000" dirty="0" smtClean="0"/>
          </a:p>
          <a:p>
            <a:pPr>
              <a:buFont typeface="Wingdings" pitchFamily="2" charset="2"/>
              <a:buChar char="Ø"/>
            </a:pPr>
            <a:r>
              <a:rPr lang="en-US" sz="2000" dirty="0" smtClean="0"/>
              <a:t>So we find out remaining components by compute normalized stroke width variation and compare to common value and remove from text candidates.</a:t>
            </a:r>
          </a:p>
          <a:p>
            <a:pPr>
              <a:buNone/>
            </a:pPr>
            <a:endParaRPr lang="en-US" sz="2000"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2319" t="7357" r="3772" b="16619"/>
          <a:stretch>
            <a:fillRect/>
          </a:stretch>
        </p:blipFill>
        <p:spPr>
          <a:xfrm>
            <a:off x="1187624" y="3645024"/>
            <a:ext cx="5832648" cy="223224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16378" t="67" r="17538" b="67"/>
          <a:stretch>
            <a:fillRect/>
          </a:stretch>
        </p:blipFill>
        <p:spPr>
          <a:xfrm>
            <a:off x="5076056" y="1412776"/>
            <a:ext cx="3744416" cy="2448272"/>
          </a:xfrm>
          <a:prstGeom prst="rect">
            <a:avLst/>
          </a:prstGeom>
        </p:spPr>
      </p:pic>
      <p:sp>
        <p:nvSpPr>
          <p:cNvPr id="3" name="Content Placeholder 2"/>
          <p:cNvSpPr>
            <a:spLocks noGrp="1"/>
          </p:cNvSpPr>
          <p:nvPr>
            <p:ph idx="1"/>
          </p:nvPr>
        </p:nvSpPr>
        <p:spPr>
          <a:xfrm>
            <a:off x="457200" y="476672"/>
            <a:ext cx="7467600" cy="5649491"/>
          </a:xfrm>
        </p:spPr>
        <p:txBody>
          <a:bodyPr/>
          <a:lstStyle/>
          <a:p>
            <a:pPr>
              <a:buFont typeface="Wingdings" pitchFamily="2" charset="2"/>
              <a:buChar char="q"/>
            </a:pPr>
            <a:r>
              <a:rPr lang="en-US" dirty="0" smtClean="0"/>
              <a:t>Determine Bounding Boxes Enclosing Text Regions. </a:t>
            </a:r>
          </a:p>
          <a:p>
            <a:pPr>
              <a:buFont typeface="Wingdings" pitchFamily="2" charset="2"/>
              <a:buChar char="Ø"/>
            </a:pPr>
            <a:r>
              <a:rPr lang="en-US" sz="2000" dirty="0" smtClean="0"/>
              <a:t>To compute a bounding box of the </a:t>
            </a:r>
          </a:p>
          <a:p>
            <a:pPr>
              <a:buNone/>
            </a:pPr>
            <a:r>
              <a:rPr lang="en-US" sz="2000" dirty="0" smtClean="0"/>
              <a:t>	text region, we will first merge the </a:t>
            </a:r>
          </a:p>
          <a:p>
            <a:pPr>
              <a:buNone/>
            </a:pPr>
            <a:r>
              <a:rPr lang="en-US" sz="2000" dirty="0" smtClean="0"/>
              <a:t>	individual characters into a single </a:t>
            </a:r>
          </a:p>
          <a:p>
            <a:pPr>
              <a:buNone/>
            </a:pPr>
            <a:r>
              <a:rPr lang="en-US" sz="2000" dirty="0" smtClean="0"/>
              <a:t>	connected component. This can be</a:t>
            </a:r>
          </a:p>
          <a:p>
            <a:pPr>
              <a:buNone/>
            </a:pPr>
            <a:r>
              <a:rPr lang="en-US" sz="2000" dirty="0" smtClean="0"/>
              <a:t>	 accomplished using morphological </a:t>
            </a:r>
          </a:p>
          <a:p>
            <a:pPr>
              <a:buNone/>
            </a:pPr>
            <a:r>
              <a:rPr lang="en-US" sz="2000" dirty="0" smtClean="0"/>
              <a:t>	closing (tends to close gaps in the </a:t>
            </a:r>
          </a:p>
          <a:p>
            <a:pPr>
              <a:buNone/>
            </a:pPr>
            <a:r>
              <a:rPr lang="en-US" sz="2000" dirty="0" smtClean="0"/>
              <a:t>	image.) followed by opening to </a:t>
            </a:r>
          </a:p>
          <a:p>
            <a:pPr>
              <a:buNone/>
            </a:pPr>
            <a:r>
              <a:rPr lang="en-US" sz="2000" dirty="0" smtClean="0"/>
              <a:t>	clean up any outliers.</a:t>
            </a:r>
          </a:p>
          <a:p>
            <a:pPr>
              <a:buFont typeface="Wingdings" pitchFamily="2" charset="2"/>
              <a:buChar char="Ø"/>
            </a:pPr>
            <a:r>
              <a:rPr lang="en-US" sz="2000" dirty="0" smtClean="0"/>
              <a:t>Then finding bounding</a:t>
            </a:r>
          </a:p>
          <a:p>
            <a:pPr>
              <a:buNone/>
            </a:pPr>
            <a:r>
              <a:rPr lang="en-US" sz="2000" dirty="0" smtClean="0"/>
              <a:t>	 boxes of large regions </a:t>
            </a:r>
          </a:p>
          <a:p>
            <a:pPr>
              <a:buNone/>
            </a:pPr>
            <a:r>
              <a:rPr lang="en-US" sz="2000" dirty="0" smtClean="0"/>
              <a:t>	(where major text region)</a:t>
            </a:r>
          </a:p>
          <a:p>
            <a:pPr>
              <a:buFont typeface="Wingdings" pitchFamily="2" charset="2"/>
              <a:buChar char="q"/>
            </a:pPr>
            <a:endParaRPr lang="en-US" dirty="0" smtClean="0"/>
          </a:p>
          <a:p>
            <a:pPr>
              <a:buFont typeface="Wingdings" pitchFamily="2" charset="2"/>
              <a:buChar char="q"/>
            </a:pPr>
            <a:endParaRPr lang="en-US" dirty="0"/>
          </a:p>
        </p:txBody>
      </p:sp>
      <p:pic>
        <p:nvPicPr>
          <p:cNvPr id="5" name="Picture 4"/>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7103" t="1243" r="7103" b="8941"/>
          <a:stretch>
            <a:fillRect/>
          </a:stretch>
        </p:blipFill>
        <p:spPr>
          <a:xfrm>
            <a:off x="4067944" y="4293096"/>
            <a:ext cx="4608512" cy="20162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467600" cy="5361459"/>
          </a:xfrm>
        </p:spPr>
        <p:txBody>
          <a:bodyPr>
            <a:normAutofit/>
          </a:bodyPr>
          <a:lstStyle/>
          <a:p>
            <a:pPr>
              <a:buFont typeface="Wingdings" pitchFamily="2" charset="2"/>
              <a:buChar char="q"/>
            </a:pPr>
            <a:r>
              <a:rPr lang="en-US" dirty="0" smtClean="0"/>
              <a:t> Perform Optical Character Recognition on Text Region </a:t>
            </a:r>
          </a:p>
          <a:p>
            <a:pPr>
              <a:buNone/>
            </a:pPr>
            <a:endParaRPr lang="en-US" dirty="0" smtClean="0"/>
          </a:p>
          <a:p>
            <a:pPr lvl="1">
              <a:buFont typeface="Wingdings" pitchFamily="2" charset="2"/>
              <a:buChar char="Ø"/>
            </a:pPr>
            <a:r>
              <a:rPr lang="en-US" sz="2000" dirty="0" smtClean="0"/>
              <a:t>The segmentation of text from a cluttered scene can greatly improve OCR results. Since our algorithm already produced a well segmented text region, we can use  the binary text mask to improve the accuracy of the recognition results.</a:t>
            </a:r>
          </a:p>
          <a:p>
            <a:pPr lvl="1">
              <a:buFont typeface="Wingdings" pitchFamily="2" charset="2"/>
              <a:buChar char="Ø"/>
            </a:pPr>
            <a:r>
              <a:rPr lang="en-US" sz="2000" dirty="0" err="1" smtClean="0"/>
              <a:t>Ocrtext</a:t>
            </a:r>
            <a:r>
              <a:rPr lang="en-US" sz="2000" dirty="0" smtClean="0"/>
              <a:t> = </a:t>
            </a:r>
            <a:r>
              <a:rPr lang="en-US" sz="2000" dirty="0" err="1" smtClean="0"/>
              <a:t>Ocr</a:t>
            </a:r>
            <a:r>
              <a:rPr lang="en-US" sz="2000" dirty="0" smtClean="0"/>
              <a:t>(</a:t>
            </a:r>
            <a:r>
              <a:rPr lang="en-US" sz="2000" dirty="0" err="1" smtClean="0"/>
              <a:t>afterstrokewidthtextmask</a:t>
            </a:r>
            <a:r>
              <a:rPr lang="en-US" sz="2000" dirty="0" smtClean="0"/>
              <a:t> ,boxes) ;</a:t>
            </a:r>
          </a:p>
          <a:p>
            <a:pPr lvl="1">
              <a:buFont typeface="Wingdings" pitchFamily="2" charset="2"/>
              <a:buChar char="Ø"/>
            </a:pPr>
            <a:r>
              <a:rPr lang="en-US" sz="2000" dirty="0" err="1" smtClean="0"/>
              <a:t>Ocr.text</a:t>
            </a:r>
            <a:r>
              <a:rPr lang="en-US" sz="2000" dirty="0" smtClean="0"/>
              <a:t>; % to get the text output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itchFamily="82" charset="0"/>
              </a:rPr>
              <a:t>FUNCTIONS USED</a:t>
            </a:r>
            <a:endParaRPr lang="en-US" dirty="0">
              <a:latin typeface="Algerian" pitchFamily="82" charset="0"/>
            </a:endParaRPr>
          </a:p>
        </p:txBody>
      </p:sp>
      <p:sp>
        <p:nvSpPr>
          <p:cNvPr id="3" name="Content Placeholder 2"/>
          <p:cNvSpPr>
            <a:spLocks noGrp="1"/>
          </p:cNvSpPr>
          <p:nvPr>
            <p:ph idx="1"/>
          </p:nvPr>
        </p:nvSpPr>
        <p:spPr>
          <a:xfrm>
            <a:off x="251520" y="1600200"/>
            <a:ext cx="7673280" cy="4925144"/>
          </a:xfrm>
        </p:spPr>
        <p:txBody>
          <a:bodyPr>
            <a:normAutofit fontScale="70000" lnSpcReduction="20000"/>
          </a:bodyPr>
          <a:lstStyle/>
          <a:p>
            <a:pPr lvl="0"/>
            <a:r>
              <a:rPr lang="en-US" sz="3800" dirty="0" err="1" smtClean="0"/>
              <a:t>detectMSERFeatures</a:t>
            </a:r>
            <a:r>
              <a:rPr lang="en-US" sz="3800" dirty="0" smtClean="0"/>
              <a:t>(</a:t>
            </a:r>
            <a:r>
              <a:rPr lang="en-US" sz="3800" dirty="0" smtClean="0">
                <a:hlinkClick r:id="rId2"/>
              </a:rPr>
              <a:t>I</a:t>
            </a:r>
            <a:r>
              <a:rPr lang="en-US" sz="3800" dirty="0" smtClean="0"/>
              <a:t>):</a:t>
            </a:r>
            <a:r>
              <a:rPr lang="en-US" dirty="0" smtClean="0"/>
              <a:t> returns an </a:t>
            </a:r>
            <a:r>
              <a:rPr lang="en-US" dirty="0" smtClean="0">
                <a:hlinkClick r:id="rId3"/>
              </a:rPr>
              <a:t>MSER Regions</a:t>
            </a:r>
            <a:r>
              <a:rPr lang="en-US" dirty="0" smtClean="0"/>
              <a:t> object, regions, containing information about MSER features detected in the 2-D grayscale input image, I. This object uses Maximally Stable </a:t>
            </a:r>
            <a:r>
              <a:rPr lang="en-US" dirty="0" err="1" smtClean="0"/>
              <a:t>Extremal</a:t>
            </a:r>
            <a:r>
              <a:rPr lang="en-US" dirty="0" smtClean="0"/>
              <a:t> Regions (MSER) algorithm to find regions.</a:t>
            </a:r>
          </a:p>
          <a:p>
            <a:pPr lvl="0"/>
            <a:endParaRPr lang="en-US" dirty="0" smtClean="0"/>
          </a:p>
          <a:p>
            <a:pPr lvl="0"/>
            <a:r>
              <a:rPr lang="en-US" sz="3800" b="1" dirty="0" err="1" smtClean="0"/>
              <a:t>vertcat</a:t>
            </a:r>
            <a:r>
              <a:rPr lang="en-US" sz="3800" b="1" dirty="0" smtClean="0"/>
              <a:t>(</a:t>
            </a:r>
            <a:r>
              <a:rPr lang="en-US" sz="3800" b="1" dirty="0" smtClean="0">
                <a:hlinkClick r:id="rId4"/>
              </a:rPr>
              <a:t>A1,A2,…,An</a:t>
            </a:r>
            <a:r>
              <a:rPr lang="en-US" sz="3800" b="1" dirty="0" smtClean="0"/>
              <a:t>):</a:t>
            </a:r>
            <a:r>
              <a:rPr lang="en-US" dirty="0" smtClean="0"/>
              <a:t> concatenates A1, A2, … , An vertically. </a:t>
            </a:r>
            <a:r>
              <a:rPr lang="en-US" dirty="0" err="1" smtClean="0"/>
              <a:t>vertcat</a:t>
            </a:r>
            <a:r>
              <a:rPr lang="en-US" dirty="0" smtClean="0"/>
              <a:t> is equivalent to using square brackets for vertically concatenating arrays. For example, [A; B] is equal to </a:t>
            </a:r>
            <a:r>
              <a:rPr lang="en-US" dirty="0" err="1" smtClean="0"/>
              <a:t>vertcat</a:t>
            </a:r>
            <a:r>
              <a:rPr lang="en-US" dirty="0" smtClean="0"/>
              <a:t>(A,B) when A and B are compatible arrays.</a:t>
            </a:r>
          </a:p>
          <a:p>
            <a:pPr lvl="0">
              <a:buNone/>
            </a:pPr>
            <a:r>
              <a:rPr lang="en-US" b="1" dirty="0" smtClean="0"/>
              <a:t> </a:t>
            </a:r>
            <a:endParaRPr lang="en-US" dirty="0" smtClean="0"/>
          </a:p>
          <a:p>
            <a:pPr lvl="0"/>
            <a:r>
              <a:rPr lang="en-US" sz="3800" dirty="0" smtClean="0"/>
              <a:t>sub2ind(</a:t>
            </a:r>
            <a:r>
              <a:rPr lang="en-US" sz="3800" dirty="0" err="1" smtClean="0">
                <a:hlinkClick r:id="rId5"/>
              </a:rPr>
              <a:t>sz</a:t>
            </a:r>
            <a:r>
              <a:rPr lang="en-US" sz="3800" dirty="0" err="1" smtClean="0"/>
              <a:t>,</a:t>
            </a:r>
            <a:r>
              <a:rPr lang="en-US" sz="3800" dirty="0" err="1" smtClean="0">
                <a:hlinkClick r:id="rId5"/>
              </a:rPr>
              <a:t>row</a:t>
            </a:r>
            <a:r>
              <a:rPr lang="en-US" sz="3800" dirty="0" err="1" smtClean="0"/>
              <a:t>,</a:t>
            </a:r>
            <a:r>
              <a:rPr lang="en-US" sz="3800" dirty="0" err="1" smtClean="0">
                <a:hlinkClick r:id="rId5"/>
              </a:rPr>
              <a:t>col</a:t>
            </a:r>
            <a:r>
              <a:rPr lang="en-US" sz="3800" dirty="0" smtClean="0"/>
              <a:t>):</a:t>
            </a:r>
            <a:r>
              <a:rPr lang="en-US" dirty="0" smtClean="0"/>
              <a:t> returns the linear indices </a:t>
            </a:r>
            <a:r>
              <a:rPr lang="en-US" dirty="0" err="1" smtClean="0"/>
              <a:t>ind</a:t>
            </a:r>
            <a:r>
              <a:rPr lang="en-US" dirty="0" smtClean="0"/>
              <a:t> corresponding to the row and column subscripts in row and </a:t>
            </a:r>
            <a:r>
              <a:rPr lang="en-US" dirty="0" err="1" smtClean="0"/>
              <a:t>col</a:t>
            </a:r>
            <a:r>
              <a:rPr lang="en-US" dirty="0" smtClean="0"/>
              <a:t> for a matrix of size </a:t>
            </a:r>
            <a:r>
              <a:rPr lang="en-US" dirty="0" err="1" smtClean="0"/>
              <a:t>sz</a:t>
            </a:r>
            <a:r>
              <a:rPr lang="en-US" dirty="0" smtClean="0"/>
              <a:t>. Here </a:t>
            </a:r>
            <a:r>
              <a:rPr lang="en-US" dirty="0" err="1" smtClean="0"/>
              <a:t>sz</a:t>
            </a:r>
            <a:r>
              <a:rPr lang="en-US" dirty="0" smtClean="0"/>
              <a:t> is a vector with two elements, where </a:t>
            </a:r>
            <a:r>
              <a:rPr lang="en-US" dirty="0" err="1" smtClean="0"/>
              <a:t>sz</a:t>
            </a:r>
            <a:r>
              <a:rPr lang="en-US" dirty="0" smtClean="0"/>
              <a:t>(1) specifies the number of rows and </a:t>
            </a:r>
            <a:r>
              <a:rPr lang="en-US" dirty="0" err="1" smtClean="0"/>
              <a:t>sz</a:t>
            </a:r>
            <a:r>
              <a:rPr lang="en-US" dirty="0" smtClean="0"/>
              <a:t>(2) specifies the number of columns.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649491"/>
          </a:xfrm>
        </p:spPr>
        <p:txBody>
          <a:bodyPr>
            <a:normAutofit fontScale="70000" lnSpcReduction="20000"/>
          </a:bodyPr>
          <a:lstStyle/>
          <a:p>
            <a:pPr lvl="0"/>
            <a:r>
              <a:rPr lang="en-US" sz="3400" dirty="0" smtClean="0"/>
              <a:t>edge(</a:t>
            </a:r>
            <a:r>
              <a:rPr lang="en-US" sz="3400" dirty="0" err="1" smtClean="0">
                <a:hlinkClick r:id="rId2"/>
              </a:rPr>
              <a:t>I</a:t>
            </a:r>
            <a:r>
              <a:rPr lang="en-US" sz="3400" dirty="0" err="1" smtClean="0"/>
              <a:t>,method</a:t>
            </a:r>
            <a:r>
              <a:rPr lang="en-US" sz="3400" dirty="0" smtClean="0"/>
              <a:t>) :</a:t>
            </a:r>
            <a:r>
              <a:rPr lang="en-US" dirty="0" smtClean="0"/>
              <a:t>returns a binary image  containing 1s where the function finds edges in the grayscale or binary image I and 0s elsewhere. By default, edge uses the </a:t>
            </a:r>
            <a:r>
              <a:rPr lang="en-US" dirty="0" err="1" smtClean="0"/>
              <a:t>Sobel</a:t>
            </a:r>
            <a:r>
              <a:rPr lang="en-US" dirty="0" smtClean="0"/>
              <a:t> edge detection method(like ‘canny’).</a:t>
            </a:r>
            <a:r>
              <a:rPr lang="en-US" b="1" dirty="0" smtClean="0"/>
              <a:t> </a:t>
            </a:r>
          </a:p>
          <a:p>
            <a:pPr lvl="0"/>
            <a:endParaRPr lang="en-US" dirty="0" smtClean="0"/>
          </a:p>
          <a:p>
            <a:pPr lvl="0"/>
            <a:r>
              <a:rPr lang="en-US" sz="3400" dirty="0" err="1" smtClean="0"/>
              <a:t>imgradient</a:t>
            </a:r>
            <a:r>
              <a:rPr lang="en-US" sz="3400" dirty="0" smtClean="0"/>
              <a:t>(</a:t>
            </a:r>
            <a:r>
              <a:rPr lang="en-US" sz="3400" dirty="0" smtClean="0">
                <a:hlinkClick r:id="rId3"/>
              </a:rPr>
              <a:t>I</a:t>
            </a:r>
            <a:r>
              <a:rPr lang="en-US" sz="3400" dirty="0" smtClean="0"/>
              <a:t>)=[</a:t>
            </a:r>
            <a:r>
              <a:rPr lang="en-US" sz="3400" dirty="0" err="1" smtClean="0"/>
              <a:t>Gmag,GDir</a:t>
            </a:r>
            <a:r>
              <a:rPr lang="en-US" sz="3400" dirty="0" smtClean="0"/>
              <a:t>] : </a:t>
            </a:r>
            <a:r>
              <a:rPr lang="en-US" dirty="0" smtClean="0"/>
              <a:t>returns the gradient magnitude, </a:t>
            </a:r>
            <a:r>
              <a:rPr lang="en-US" dirty="0" err="1" smtClean="0"/>
              <a:t>Gmag</a:t>
            </a:r>
            <a:r>
              <a:rPr lang="en-US" dirty="0" smtClean="0"/>
              <a:t>, and the gradient direction, </a:t>
            </a:r>
            <a:r>
              <a:rPr lang="en-US" dirty="0" err="1" smtClean="0"/>
              <a:t>Gdir</a:t>
            </a:r>
            <a:r>
              <a:rPr lang="en-US" dirty="0" smtClean="0"/>
              <a:t>, of the 2-D grayscale or binary image I.</a:t>
            </a:r>
          </a:p>
          <a:p>
            <a:pPr lvl="0"/>
            <a:endParaRPr lang="en-US" dirty="0" smtClean="0"/>
          </a:p>
          <a:p>
            <a:pPr lvl="0"/>
            <a:r>
              <a:rPr lang="en-US" sz="3400" dirty="0" err="1" smtClean="0"/>
              <a:t>imshowpair</a:t>
            </a:r>
            <a:r>
              <a:rPr lang="en-US" sz="3400" dirty="0" smtClean="0"/>
              <a:t>(</a:t>
            </a:r>
            <a:r>
              <a:rPr lang="en-US" sz="3400" dirty="0" smtClean="0">
                <a:hlinkClick r:id="rId4"/>
              </a:rPr>
              <a:t>A</a:t>
            </a:r>
            <a:r>
              <a:rPr lang="en-US" sz="3400" dirty="0" smtClean="0"/>
              <a:t>,</a:t>
            </a:r>
            <a:r>
              <a:rPr lang="en-US" sz="3400" dirty="0" smtClean="0">
                <a:hlinkClick r:id="rId4"/>
              </a:rPr>
              <a:t>B</a:t>
            </a:r>
            <a:r>
              <a:rPr lang="en-US" sz="3400" dirty="0" smtClean="0"/>
              <a:t>, </a:t>
            </a:r>
            <a:r>
              <a:rPr lang="en-US" sz="3400" dirty="0" smtClean="0">
                <a:hlinkClick r:id="rId4"/>
              </a:rPr>
              <a:t>method</a:t>
            </a:r>
            <a:r>
              <a:rPr lang="en-US" sz="3400" dirty="0" smtClean="0"/>
              <a:t>)</a:t>
            </a:r>
            <a:r>
              <a:rPr lang="en-US" dirty="0" smtClean="0"/>
              <a:t> creates a composite RGB image showing A and B overlaid in different color bands. To choose another type of visualization of the two images, use the </a:t>
            </a:r>
            <a:r>
              <a:rPr lang="en-US" dirty="0" smtClean="0">
                <a:hlinkClick r:id="rId4"/>
              </a:rPr>
              <a:t>method</a:t>
            </a:r>
            <a:r>
              <a:rPr lang="en-US" dirty="0" smtClean="0"/>
              <a:t> argument. If A and B are different sizes, </a:t>
            </a:r>
            <a:r>
              <a:rPr lang="en-US" dirty="0" err="1" smtClean="0"/>
              <a:t>imshowpair</a:t>
            </a:r>
            <a:r>
              <a:rPr lang="en-US" dirty="0" smtClean="0"/>
              <a:t> pads the smaller dimensions with zeros on the bottom and right edges so that the two images are the same size. By default, </a:t>
            </a:r>
            <a:r>
              <a:rPr lang="en-US" dirty="0" err="1" smtClean="0"/>
              <a:t>imshowpair</a:t>
            </a:r>
            <a:r>
              <a:rPr lang="en-US" dirty="0" smtClean="0"/>
              <a:t> scales the intensity values of A and B independently from each other. </a:t>
            </a:r>
            <a:r>
              <a:rPr lang="en-US" dirty="0" err="1" smtClean="0"/>
              <a:t>imshowpair</a:t>
            </a:r>
            <a:r>
              <a:rPr lang="en-US" dirty="0" smtClean="0"/>
              <a:t> returns </a:t>
            </a:r>
            <a:r>
              <a:rPr lang="en-US" dirty="0" err="1" smtClean="0"/>
              <a:t>obj</a:t>
            </a:r>
            <a:r>
              <a:rPr lang="en-US" dirty="0" smtClean="0"/>
              <a:t>, an image object.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7467600" cy="5289451"/>
          </a:xfrm>
        </p:spPr>
        <p:txBody>
          <a:bodyPr>
            <a:normAutofit fontScale="62500" lnSpcReduction="20000"/>
          </a:bodyPr>
          <a:lstStyle/>
          <a:p>
            <a:pPr lvl="0"/>
            <a:r>
              <a:rPr lang="en-US" sz="3800" dirty="0" err="1" smtClean="0"/>
              <a:t>bwconncomp</a:t>
            </a:r>
            <a:r>
              <a:rPr lang="en-US" sz="3800" dirty="0" smtClean="0"/>
              <a:t>(</a:t>
            </a:r>
            <a:r>
              <a:rPr lang="en-US" sz="3800" dirty="0" err="1" smtClean="0">
                <a:hlinkClick r:id="rId2"/>
              </a:rPr>
              <a:t>Binaryimage</a:t>
            </a:r>
            <a:r>
              <a:rPr lang="en-US" sz="3800" dirty="0" smtClean="0"/>
              <a:t>)=CC:</a:t>
            </a:r>
            <a:r>
              <a:rPr lang="en-US" dirty="0" smtClean="0"/>
              <a:t> finds and counts the connected components (CC) in the binary image . The CC output structure contains the total number of connected components, such as regions of interest (ROIs), in the image and the pixel indices assigned to each component.</a:t>
            </a:r>
          </a:p>
          <a:p>
            <a:pPr>
              <a:buNone/>
            </a:pPr>
            <a:endParaRPr lang="en-US" dirty="0" smtClean="0"/>
          </a:p>
          <a:p>
            <a:pPr lvl="0"/>
            <a:r>
              <a:rPr lang="en-US" sz="3800" dirty="0" err="1" smtClean="0"/>
              <a:t>regionprops</a:t>
            </a:r>
            <a:r>
              <a:rPr lang="en-US" sz="3800" dirty="0" smtClean="0"/>
              <a:t>(</a:t>
            </a:r>
            <a:r>
              <a:rPr lang="en-US" sz="3800" dirty="0" err="1" smtClean="0">
                <a:hlinkClick r:id="rId2"/>
              </a:rPr>
              <a:t>Binaryimage</a:t>
            </a:r>
            <a:r>
              <a:rPr lang="en-US" sz="3800" dirty="0" err="1" smtClean="0"/>
              <a:t>,</a:t>
            </a:r>
            <a:r>
              <a:rPr lang="en-US" sz="3800" dirty="0" err="1" smtClean="0">
                <a:hlinkClick r:id="rId3"/>
              </a:rPr>
              <a:t>properties</a:t>
            </a:r>
            <a:r>
              <a:rPr lang="en-US" sz="3800" dirty="0" smtClean="0"/>
              <a:t>)=stats:</a:t>
            </a:r>
            <a:r>
              <a:rPr lang="en-US" dirty="0" smtClean="0"/>
              <a:t> returns measurements for the set of properties for each 8-connected component (object) in the binary image. You can use </a:t>
            </a:r>
            <a:r>
              <a:rPr lang="en-US" dirty="0" err="1" smtClean="0"/>
              <a:t>regionprops</a:t>
            </a:r>
            <a:r>
              <a:rPr lang="en-US" dirty="0" smtClean="0"/>
              <a:t> on contiguous regions and </a:t>
            </a:r>
            <a:r>
              <a:rPr lang="en-US" dirty="0" err="1" smtClean="0"/>
              <a:t>discontiguous</a:t>
            </a:r>
            <a:r>
              <a:rPr lang="en-US" dirty="0" smtClean="0"/>
              <a:t> regions .</a:t>
            </a:r>
          </a:p>
          <a:p>
            <a:pPr>
              <a:buNone/>
            </a:pPr>
            <a:r>
              <a:rPr lang="en-US" dirty="0" smtClean="0"/>
              <a:t>	</a:t>
            </a:r>
            <a:r>
              <a:rPr lang="en-US" dirty="0" err="1" smtClean="0"/>
              <a:t>regionprops</a:t>
            </a:r>
            <a:r>
              <a:rPr lang="en-US" dirty="0" smtClean="0"/>
              <a:t> returns the "Area", "</a:t>
            </a:r>
            <a:r>
              <a:rPr lang="en-US" dirty="0" err="1" smtClean="0"/>
              <a:t>Centroid</a:t>
            </a:r>
            <a:r>
              <a:rPr lang="en-US" dirty="0" smtClean="0"/>
              <a:t>", and  "</a:t>
            </a:r>
            <a:r>
              <a:rPr lang="en-US" dirty="0" err="1" smtClean="0"/>
              <a:t>BoundingBox</a:t>
            </a:r>
            <a:r>
              <a:rPr lang="en-US" dirty="0" smtClean="0"/>
              <a:t>"  measurements.</a:t>
            </a:r>
          </a:p>
          <a:p>
            <a:pPr>
              <a:buNone/>
            </a:pPr>
            <a:r>
              <a:rPr lang="en-US" dirty="0" smtClean="0"/>
              <a:t>  </a:t>
            </a:r>
          </a:p>
          <a:p>
            <a:pPr lvl="0"/>
            <a:r>
              <a:rPr lang="en-US" sz="3800" dirty="0" err="1" smtClean="0"/>
              <a:t>bwdist</a:t>
            </a:r>
            <a:r>
              <a:rPr lang="en-US" sz="3800" dirty="0" smtClean="0"/>
              <a:t>(</a:t>
            </a:r>
            <a:r>
              <a:rPr lang="en-US" sz="3800" dirty="0" err="1" smtClean="0">
                <a:hlinkClick r:id="rId2"/>
              </a:rPr>
              <a:t>Binaryimage</a:t>
            </a:r>
            <a:r>
              <a:rPr lang="en-US" sz="3800" dirty="0" smtClean="0"/>
              <a:t>)= D :</a:t>
            </a:r>
            <a:r>
              <a:rPr lang="en-US" dirty="0" smtClean="0"/>
              <a:t> computes the Euclidean distance transform of the binary image . For each pixel in Binary image, the distance transform assigns a number that is the distance between that pixel and the nearest nonzero pixel of Binary image.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467600" cy="5361459"/>
          </a:xfrm>
        </p:spPr>
        <p:txBody>
          <a:bodyPr>
            <a:normAutofit/>
          </a:bodyPr>
          <a:lstStyle/>
          <a:p>
            <a:pPr lvl="0"/>
            <a:r>
              <a:rPr lang="en-US" sz="2400" dirty="0" smtClean="0"/>
              <a:t>std(</a:t>
            </a:r>
            <a:r>
              <a:rPr lang="en-US" sz="2400" dirty="0" smtClean="0">
                <a:hlinkClick r:id="rId2"/>
              </a:rPr>
              <a:t>A</a:t>
            </a:r>
            <a:r>
              <a:rPr lang="en-US" sz="2400" dirty="0" smtClean="0"/>
              <a:t>) </a:t>
            </a:r>
            <a:r>
              <a:rPr lang="en-US" sz="2100" dirty="0" smtClean="0"/>
              <a:t>: returns the standard deviation of the elements of A along the first array dimension whose size does not equal 1. By default, the standard deviation is normalized by N-1, where N is the number of observations.</a:t>
            </a:r>
          </a:p>
          <a:p>
            <a:pPr>
              <a:buNone/>
            </a:pPr>
            <a:endParaRPr lang="en-US" sz="2100" dirty="0" smtClean="0"/>
          </a:p>
          <a:p>
            <a:pPr lvl="0"/>
            <a:r>
              <a:rPr lang="en-US" sz="2400" dirty="0" err="1" smtClean="0"/>
              <a:t>strel</a:t>
            </a:r>
            <a:r>
              <a:rPr lang="en-US" sz="2400" dirty="0" smtClean="0"/>
              <a:t>("</a:t>
            </a:r>
            <a:r>
              <a:rPr lang="en-US" sz="2400" dirty="0" err="1" smtClean="0"/>
              <a:t>disk",</a:t>
            </a:r>
            <a:r>
              <a:rPr lang="en-US" sz="2400" dirty="0" err="1" smtClean="0">
                <a:hlinkClick r:id="rId3"/>
              </a:rPr>
              <a:t>r</a:t>
            </a:r>
            <a:r>
              <a:rPr lang="en-US" sz="2400" dirty="0" smtClean="0"/>
              <a:t>)=SE: </a:t>
            </a:r>
            <a:r>
              <a:rPr lang="en-US" sz="2100" dirty="0" smtClean="0"/>
              <a:t> creates a disk-shaped structuring element, where r specifies the radius.</a:t>
            </a:r>
            <a:r>
              <a:rPr lang="en-US" sz="2100" b="1" u="sng" dirty="0" smtClean="0"/>
              <a:t> </a:t>
            </a:r>
            <a:endParaRPr lang="en-US" sz="2100" dirty="0" smtClean="0"/>
          </a:p>
          <a:p>
            <a:pPr lvl="0"/>
            <a:r>
              <a:rPr lang="en-US" sz="2400" dirty="0" err="1" smtClean="0"/>
              <a:t>imclose</a:t>
            </a:r>
            <a:r>
              <a:rPr lang="en-US" sz="2400" dirty="0" smtClean="0"/>
              <a:t>(</a:t>
            </a:r>
            <a:r>
              <a:rPr lang="en-US" sz="2400" dirty="0" smtClean="0">
                <a:hlinkClick r:id="rId4"/>
              </a:rPr>
              <a:t>I</a:t>
            </a:r>
            <a:r>
              <a:rPr lang="en-US" sz="2400" dirty="0" smtClean="0"/>
              <a:t>,</a:t>
            </a:r>
            <a:r>
              <a:rPr lang="en-US" sz="2400" dirty="0" smtClean="0">
                <a:hlinkClick r:id="rId4"/>
              </a:rPr>
              <a:t>SE</a:t>
            </a:r>
            <a:r>
              <a:rPr lang="en-US" sz="2400" dirty="0" smtClean="0"/>
              <a:t>) = J : </a:t>
            </a:r>
            <a:r>
              <a:rPr lang="en-US" sz="2100" dirty="0" smtClean="0"/>
              <a:t>performs morphological closing on the grayscale or binary image I, using the structuring element SE. The morphological close operation is a dilation followed by an erosion, using the same structuring element for both operations.</a:t>
            </a:r>
          </a:p>
          <a:p>
            <a:endParaRPr lang="en-US" sz="2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59016" cy="1143000"/>
          </a:xfrm>
        </p:spPr>
        <p:txBody>
          <a:bodyPr/>
          <a:lstStyle/>
          <a:p>
            <a:pPr algn="ctr"/>
            <a:r>
              <a:rPr lang="en-IN" dirty="0" smtClean="0">
                <a:latin typeface="Algerian" pitchFamily="82" charset="0"/>
              </a:rPr>
              <a:t>ROADMAP...</a:t>
            </a:r>
            <a:endParaRPr lang="en-US" dirty="0">
              <a:latin typeface="Algerian" pitchFamily="82" charset="0"/>
            </a:endParaRPr>
          </a:p>
        </p:txBody>
      </p:sp>
      <p:grpSp>
        <p:nvGrpSpPr>
          <p:cNvPr id="4" name="Group 3">
            <a:extLst>
              <a:ext uri="{FF2B5EF4-FFF2-40B4-BE49-F238E27FC236}">
                <a16:creationId xmlns="" xmlns:a16="http://schemas.microsoft.com/office/drawing/2014/main" id="{11938295-A178-4C19-9F7A-9E11DEF15291}"/>
              </a:ext>
            </a:extLst>
          </p:cNvPr>
          <p:cNvGrpSpPr/>
          <p:nvPr/>
        </p:nvGrpSpPr>
        <p:grpSpPr>
          <a:xfrm>
            <a:off x="323528" y="2348880"/>
            <a:ext cx="1918256" cy="3461485"/>
            <a:chOff x="495491" y="1087655"/>
            <a:chExt cx="1918256" cy="3461485"/>
          </a:xfrm>
        </p:grpSpPr>
        <p:sp>
          <p:nvSpPr>
            <p:cNvPr id="5" name="Rectangle: Top Corners Rounded 5">
              <a:extLst>
                <a:ext uri="{FF2B5EF4-FFF2-40B4-BE49-F238E27FC236}">
                  <a16:creationId xmlns="" xmlns:a16="http://schemas.microsoft.com/office/drawing/2014/main" id="{5EC9A66E-22A3-4414-9531-5780378DBF9F}"/>
                </a:ext>
              </a:extLst>
            </p:cNvPr>
            <p:cNvSpPr/>
            <p:nvPr/>
          </p:nvSpPr>
          <p:spPr bwMode="auto">
            <a:xfrm>
              <a:off x="495491" y="1087655"/>
              <a:ext cx="1918256" cy="722095"/>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6" name="Rectangle 5">
              <a:extLst>
                <a:ext uri="{FF2B5EF4-FFF2-40B4-BE49-F238E27FC236}">
                  <a16:creationId xmlns="" xmlns:a16="http://schemas.microsoft.com/office/drawing/2014/main" id="{53DE7687-02C0-45D8-AF5F-0EFED34BF488}"/>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a:solidFill>
                    <a:schemeClr val="tx1">
                      <a:lumMod val="75000"/>
                      <a:lumOff val="25000"/>
                    </a:schemeClr>
                  </a:solidFill>
                </a:rPr>
                <a:t>What is digital image processing</a:t>
              </a:r>
              <a:r>
                <a:rPr lang="en-US" sz="1400" b="1" dirty="0" smtClean="0">
                  <a:solidFill>
                    <a:schemeClr val="tx1">
                      <a:lumMod val="75000"/>
                      <a:lumOff val="25000"/>
                    </a:schemeClr>
                  </a:solidFill>
                </a:rPr>
                <a:t>?</a:t>
              </a:r>
            </a:p>
            <a:p>
              <a:pPr algn="ctr"/>
              <a:r>
                <a:rPr lang="en-IN" sz="1400" b="1" dirty="0" smtClean="0">
                  <a:solidFill>
                    <a:schemeClr val="tx1">
                      <a:lumMod val="75000"/>
                      <a:lumOff val="25000"/>
                    </a:schemeClr>
                  </a:solidFill>
                </a:rPr>
                <a:t>(Basic Introduction)</a:t>
              </a:r>
              <a:endParaRPr lang="en-US" sz="1600" dirty="0">
                <a:solidFill>
                  <a:schemeClr val="tx1">
                    <a:lumMod val="75000"/>
                    <a:lumOff val="25000"/>
                  </a:schemeClr>
                </a:solidFill>
              </a:endParaRPr>
            </a:p>
          </p:txBody>
        </p:sp>
      </p:grpSp>
      <p:grpSp>
        <p:nvGrpSpPr>
          <p:cNvPr id="7" name="Group 6">
            <a:extLst>
              <a:ext uri="{FF2B5EF4-FFF2-40B4-BE49-F238E27FC236}">
                <a16:creationId xmlns="" xmlns:a16="http://schemas.microsoft.com/office/drawing/2014/main" id="{84B944AA-3CC2-40E1-8DB7-3737E1420A72}"/>
              </a:ext>
            </a:extLst>
          </p:cNvPr>
          <p:cNvGrpSpPr/>
          <p:nvPr/>
        </p:nvGrpSpPr>
        <p:grpSpPr>
          <a:xfrm>
            <a:off x="2470575" y="2348880"/>
            <a:ext cx="1918256" cy="3461485"/>
            <a:chOff x="495491" y="1087655"/>
            <a:chExt cx="1918256" cy="3461485"/>
          </a:xfrm>
        </p:grpSpPr>
        <p:sp>
          <p:nvSpPr>
            <p:cNvPr id="8" name="Rectangle: Top Corners Rounded 22">
              <a:extLst>
                <a:ext uri="{FF2B5EF4-FFF2-40B4-BE49-F238E27FC236}">
                  <a16:creationId xmlns="" xmlns:a16="http://schemas.microsoft.com/office/drawing/2014/main" id="{0740AB7A-B05E-40F4-8C06-6FAEDBBA485F}"/>
                </a:ext>
              </a:extLst>
            </p:cNvPr>
            <p:cNvSpPr/>
            <p:nvPr/>
          </p:nvSpPr>
          <p:spPr bwMode="auto">
            <a:xfrm>
              <a:off x="495491" y="1087655"/>
              <a:ext cx="1918256" cy="722095"/>
            </a:xfrm>
            <a:prstGeom prst="round2SameRect">
              <a:avLst>
                <a:gd name="adj1" fmla="val 8975"/>
                <a:gd name="adj2" fmla="val 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9" name="Rectangle 8">
              <a:extLst>
                <a:ext uri="{FF2B5EF4-FFF2-40B4-BE49-F238E27FC236}">
                  <a16:creationId xmlns="" xmlns:a16="http://schemas.microsoft.com/office/drawing/2014/main" id="{5D39347A-69AB-4434-A1D5-E64998ED28F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smtClean="0">
                  <a:solidFill>
                    <a:schemeClr val="tx1">
                      <a:lumMod val="75000"/>
                      <a:lumOff val="25000"/>
                    </a:schemeClr>
                  </a:solidFill>
                </a:rPr>
                <a:t>How text detection is performed?</a:t>
              </a:r>
            </a:p>
            <a:p>
              <a:pPr algn="ctr"/>
              <a:r>
                <a:rPr lang="en-IN" sz="1400" b="1" dirty="0" smtClean="0">
                  <a:solidFill>
                    <a:schemeClr val="tx1">
                      <a:lumMod val="75000"/>
                      <a:lumOff val="25000"/>
                    </a:schemeClr>
                  </a:solidFill>
                </a:rPr>
                <a:t>(Steps and algorithm involved)</a:t>
              </a:r>
              <a:endParaRPr lang="en-US" sz="1400" b="1" dirty="0">
                <a:solidFill>
                  <a:schemeClr val="tx1">
                    <a:lumMod val="75000"/>
                    <a:lumOff val="25000"/>
                  </a:schemeClr>
                </a:solidFill>
              </a:endParaRPr>
            </a:p>
          </p:txBody>
        </p:sp>
      </p:grpSp>
      <p:grpSp>
        <p:nvGrpSpPr>
          <p:cNvPr id="10" name="Group 9">
            <a:extLst>
              <a:ext uri="{FF2B5EF4-FFF2-40B4-BE49-F238E27FC236}">
                <a16:creationId xmlns="" xmlns:a16="http://schemas.microsoft.com/office/drawing/2014/main" id="{2E85C621-E261-4F94-ABC1-A0D050F1E5A3}"/>
              </a:ext>
            </a:extLst>
          </p:cNvPr>
          <p:cNvGrpSpPr/>
          <p:nvPr/>
        </p:nvGrpSpPr>
        <p:grpSpPr>
          <a:xfrm>
            <a:off x="4617622" y="2348880"/>
            <a:ext cx="1918256" cy="3461485"/>
            <a:chOff x="495491" y="1087655"/>
            <a:chExt cx="1918256" cy="3461485"/>
          </a:xfrm>
        </p:grpSpPr>
        <p:sp>
          <p:nvSpPr>
            <p:cNvPr id="11" name="Rectangle: Top Corners Rounded 26">
              <a:extLst>
                <a:ext uri="{FF2B5EF4-FFF2-40B4-BE49-F238E27FC236}">
                  <a16:creationId xmlns="" xmlns:a16="http://schemas.microsoft.com/office/drawing/2014/main" id="{224B3E0B-74F9-45E2-BC54-BFA1B95A9E0A}"/>
                </a:ext>
              </a:extLst>
            </p:cNvPr>
            <p:cNvSpPr/>
            <p:nvPr/>
          </p:nvSpPr>
          <p:spPr bwMode="auto">
            <a:xfrm>
              <a:off x="495491" y="1087655"/>
              <a:ext cx="1918256" cy="722095"/>
            </a:xfrm>
            <a:prstGeom prst="round2SameRect">
              <a:avLst>
                <a:gd name="adj1" fmla="val 8975"/>
                <a:gd name="adj2" fmla="val 0"/>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12" name="Rectangle 11">
              <a:extLst>
                <a:ext uri="{FF2B5EF4-FFF2-40B4-BE49-F238E27FC236}">
                  <a16:creationId xmlns="" xmlns:a16="http://schemas.microsoft.com/office/drawing/2014/main" id="{CE60B71A-8594-48E2-8982-C85086885F1F}"/>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smtClean="0">
                  <a:solidFill>
                    <a:schemeClr val="tx1">
                      <a:lumMod val="75000"/>
                      <a:lumOff val="25000"/>
                    </a:schemeClr>
                  </a:solidFill>
                </a:rPr>
                <a:t>What are the various </a:t>
              </a:r>
              <a:r>
                <a:rPr lang="en-US" sz="1400" b="1" dirty="0">
                  <a:solidFill>
                    <a:schemeClr val="tx1">
                      <a:lumMod val="75000"/>
                      <a:lumOff val="25000"/>
                    </a:schemeClr>
                  </a:solidFill>
                </a:rPr>
                <a:t>F</a:t>
              </a:r>
              <a:r>
                <a:rPr lang="en-US" sz="1400" b="1" dirty="0" smtClean="0">
                  <a:solidFill>
                    <a:schemeClr val="tx1">
                      <a:lumMod val="75000"/>
                      <a:lumOff val="25000"/>
                    </a:schemeClr>
                  </a:solidFill>
                </a:rPr>
                <a:t>unctions involved?</a:t>
              </a:r>
              <a:endParaRPr lang="en-US" sz="1600" dirty="0">
                <a:solidFill>
                  <a:schemeClr val="tx1">
                    <a:lumMod val="75000"/>
                    <a:lumOff val="25000"/>
                  </a:schemeClr>
                </a:solidFill>
              </a:endParaRPr>
            </a:p>
          </p:txBody>
        </p:sp>
      </p:grpSp>
      <p:grpSp>
        <p:nvGrpSpPr>
          <p:cNvPr id="13" name="Group 12">
            <a:extLst>
              <a:ext uri="{FF2B5EF4-FFF2-40B4-BE49-F238E27FC236}">
                <a16:creationId xmlns="" xmlns:a16="http://schemas.microsoft.com/office/drawing/2014/main" id="{9F68980C-6F8F-468A-818A-FEFB3DFB2669}"/>
              </a:ext>
            </a:extLst>
          </p:cNvPr>
          <p:cNvGrpSpPr/>
          <p:nvPr/>
        </p:nvGrpSpPr>
        <p:grpSpPr>
          <a:xfrm>
            <a:off x="6764670" y="2348880"/>
            <a:ext cx="1918256" cy="3461485"/>
            <a:chOff x="495491" y="1087655"/>
            <a:chExt cx="1918256" cy="3461485"/>
          </a:xfrm>
        </p:grpSpPr>
        <p:sp>
          <p:nvSpPr>
            <p:cNvPr id="14" name="Rectangle: Top Corners Rounded 30">
              <a:extLst>
                <a:ext uri="{FF2B5EF4-FFF2-40B4-BE49-F238E27FC236}">
                  <a16:creationId xmlns="" xmlns:a16="http://schemas.microsoft.com/office/drawing/2014/main" id="{4D91B28D-4A70-4A9D-8B0C-E8B63AC11176}"/>
                </a:ext>
              </a:extLst>
            </p:cNvPr>
            <p:cNvSpPr/>
            <p:nvPr/>
          </p:nvSpPr>
          <p:spPr bwMode="auto">
            <a:xfrm>
              <a:off x="495491" y="1087655"/>
              <a:ext cx="1918256" cy="722095"/>
            </a:xfrm>
            <a:prstGeom prst="round2SameRect">
              <a:avLst>
                <a:gd name="adj1" fmla="val 8975"/>
                <a:gd name="adj2" fmla="val 0"/>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sp>
          <p:nvSpPr>
            <p:cNvPr id="15" name="Rectangle 14">
              <a:extLst>
                <a:ext uri="{FF2B5EF4-FFF2-40B4-BE49-F238E27FC236}">
                  <a16:creationId xmlns="" xmlns:a16="http://schemas.microsoft.com/office/drawing/2014/main" id="{10D0C041-D7F8-4ECF-8C2E-709B85EAC238}"/>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r>
                <a:rPr lang="en-US" sz="1400" b="1" dirty="0" smtClean="0">
                  <a:solidFill>
                    <a:schemeClr val="tx1">
                      <a:lumMod val="75000"/>
                      <a:lumOff val="25000"/>
                    </a:schemeClr>
                  </a:solidFill>
                </a:rPr>
                <a:t>Where do we see its Applications?</a:t>
              </a:r>
              <a:endParaRPr lang="en-US" sz="1600" dirty="0">
                <a:solidFill>
                  <a:schemeClr val="tx1">
                    <a:lumMod val="75000"/>
                    <a:lumOff val="25000"/>
                  </a:schemeClr>
                </a:solidFill>
              </a:endParaRPr>
            </a:p>
          </p:txBody>
        </p:sp>
      </p:grpSp>
      <p:sp>
        <p:nvSpPr>
          <p:cNvPr id="16" name="Oval 15">
            <a:hlinkClick r:id="rId2" action="ppaction://hlinksldjump"/>
            <a:extLst>
              <a:ext uri="{FF2B5EF4-FFF2-40B4-BE49-F238E27FC236}">
                <a16:creationId xmlns="" xmlns:a16="http://schemas.microsoft.com/office/drawing/2014/main" id="{D63770C0-D63B-4968-9F42-F10317CD2997}"/>
              </a:ext>
            </a:extLst>
          </p:cNvPr>
          <p:cNvSpPr/>
          <p:nvPr/>
        </p:nvSpPr>
        <p:spPr bwMode="auto">
          <a:xfrm>
            <a:off x="897846" y="2698497"/>
            <a:ext cx="769620" cy="769620"/>
          </a:xfrm>
          <a:prstGeom prst="ellipse">
            <a:avLst/>
          </a:prstGeom>
          <a:solidFill>
            <a:schemeClr val="bg1"/>
          </a:solidFill>
          <a:ln w="28575">
            <a:solidFill>
              <a:schemeClr val="accent1"/>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1"/>
                </a:solidFill>
              </a:rPr>
              <a:t>01</a:t>
            </a:r>
          </a:p>
        </p:txBody>
      </p:sp>
      <p:sp>
        <p:nvSpPr>
          <p:cNvPr id="17" name="Oval 16">
            <a:hlinkClick r:id="rId3" action="ppaction://hlinksldjump"/>
            <a:extLst>
              <a:ext uri="{FF2B5EF4-FFF2-40B4-BE49-F238E27FC236}">
                <a16:creationId xmlns="" xmlns:a16="http://schemas.microsoft.com/office/drawing/2014/main" id="{117DBB8F-9C0B-4B1A-B55F-E4DA686E814C}"/>
              </a:ext>
            </a:extLst>
          </p:cNvPr>
          <p:cNvSpPr/>
          <p:nvPr/>
        </p:nvSpPr>
        <p:spPr bwMode="auto">
          <a:xfrm>
            <a:off x="3044893" y="2698497"/>
            <a:ext cx="769620" cy="769620"/>
          </a:xfrm>
          <a:prstGeom prst="ellipse">
            <a:avLst/>
          </a:prstGeom>
          <a:solidFill>
            <a:schemeClr val="bg1"/>
          </a:solidFill>
          <a:ln w="28575">
            <a:solidFill>
              <a:schemeClr val="accent2"/>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2"/>
                </a:solidFill>
              </a:rPr>
              <a:t>02</a:t>
            </a:r>
          </a:p>
        </p:txBody>
      </p:sp>
      <p:sp>
        <p:nvSpPr>
          <p:cNvPr id="18" name="Oval 17">
            <a:hlinkClick r:id="rId4" action="ppaction://hlinksldjump"/>
            <a:extLst>
              <a:ext uri="{FF2B5EF4-FFF2-40B4-BE49-F238E27FC236}">
                <a16:creationId xmlns="" xmlns:a16="http://schemas.microsoft.com/office/drawing/2014/main" id="{EF081A90-11D6-4642-A7A5-C19AAA10C619}"/>
              </a:ext>
            </a:extLst>
          </p:cNvPr>
          <p:cNvSpPr/>
          <p:nvPr/>
        </p:nvSpPr>
        <p:spPr bwMode="auto">
          <a:xfrm>
            <a:off x="5191940" y="2698497"/>
            <a:ext cx="769620" cy="769620"/>
          </a:xfrm>
          <a:prstGeom prst="ellipse">
            <a:avLst/>
          </a:prstGeom>
          <a:solidFill>
            <a:schemeClr val="bg1"/>
          </a:solidFill>
          <a:ln w="28575">
            <a:solidFill>
              <a:schemeClr val="accent3"/>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3"/>
                </a:solidFill>
              </a:rPr>
              <a:t>03</a:t>
            </a:r>
          </a:p>
        </p:txBody>
      </p:sp>
      <p:sp>
        <p:nvSpPr>
          <p:cNvPr id="19" name="Oval 18">
            <a:hlinkClick r:id="rId5" action="ppaction://hlinksldjump"/>
            <a:extLst>
              <a:ext uri="{FF2B5EF4-FFF2-40B4-BE49-F238E27FC236}">
                <a16:creationId xmlns="" xmlns:a16="http://schemas.microsoft.com/office/drawing/2014/main" id="{33F38087-56DC-42D4-B00E-6B1F7BB0966E}"/>
              </a:ext>
            </a:extLst>
          </p:cNvPr>
          <p:cNvSpPr/>
          <p:nvPr/>
        </p:nvSpPr>
        <p:spPr bwMode="auto">
          <a:xfrm>
            <a:off x="7338988" y="2698497"/>
            <a:ext cx="769620" cy="769620"/>
          </a:xfrm>
          <a:prstGeom prst="ellipse">
            <a:avLst/>
          </a:prstGeom>
          <a:solidFill>
            <a:schemeClr val="bg1"/>
          </a:solidFill>
          <a:ln w="28575">
            <a:solidFill>
              <a:schemeClr val="accent4"/>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4"/>
                </a:solidFill>
              </a:rPr>
              <a:t>04</a:t>
            </a:r>
          </a:p>
        </p:txBody>
      </p:sp>
      <p:pic>
        <p:nvPicPr>
          <p:cNvPr id="51208" name="Picture 8">
            <a:hlinkClick r:id="" action="ppaction://noaction" highlightClick="1"/>
          </p:cNvPr>
          <p:cNvPicPr>
            <a:picLocks noChangeAspect="1" noChangeArrowheads="1"/>
          </p:cNvPicPr>
          <p:nvPr/>
        </p:nvPicPr>
        <p:blipFill>
          <a:blip r:embed="rId6" cstate="print"/>
          <a:srcRect/>
          <a:stretch>
            <a:fillRect/>
          </a:stretch>
        </p:blipFill>
        <p:spPr bwMode="auto">
          <a:xfrm>
            <a:off x="6565404" y="188640"/>
            <a:ext cx="1944216" cy="1944216"/>
          </a:xfrm>
          <a:prstGeom prst="smileyFace">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2" presetClass="entr" presetSubtype="4" accel="20000" decel="6000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2" presetClass="entr" presetSubtype="4" accel="20000" decel="6000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2" presetClass="entr" presetSubtype="4" accel="20000" decel="6000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2" presetClass="entr" presetSubtype="4" accel="20000" decel="6000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467600" cy="5577483"/>
          </a:xfrm>
        </p:spPr>
        <p:txBody>
          <a:bodyPr>
            <a:normAutofit/>
          </a:bodyPr>
          <a:lstStyle/>
          <a:p>
            <a:pPr lvl="0"/>
            <a:r>
              <a:rPr lang="en-US" sz="2400" dirty="0" err="1" smtClean="0"/>
              <a:t>imclose</a:t>
            </a:r>
            <a:r>
              <a:rPr lang="en-US" sz="2400" dirty="0" smtClean="0"/>
              <a:t>(</a:t>
            </a:r>
            <a:r>
              <a:rPr lang="en-US" sz="2400" dirty="0" smtClean="0">
                <a:hlinkClick r:id="rId2"/>
              </a:rPr>
              <a:t>I</a:t>
            </a:r>
            <a:r>
              <a:rPr lang="en-US" sz="2400" dirty="0" smtClean="0"/>
              <a:t>,</a:t>
            </a:r>
            <a:r>
              <a:rPr lang="en-US" sz="2400" dirty="0" smtClean="0">
                <a:hlinkClick r:id="rId2"/>
              </a:rPr>
              <a:t>SE</a:t>
            </a:r>
            <a:r>
              <a:rPr lang="en-US" sz="2400" dirty="0" smtClean="0"/>
              <a:t>) = J : </a:t>
            </a:r>
            <a:r>
              <a:rPr lang="en-US" sz="2100" dirty="0" smtClean="0"/>
              <a:t>performs morphological closing on the grayscale or binary image I, using the structuring element SE. The morphological close operation is a dilation followed by an erosion, using the same structuring element for both operations.</a:t>
            </a:r>
          </a:p>
          <a:p>
            <a:pPr>
              <a:buNone/>
            </a:pPr>
            <a:endParaRPr lang="en-US" sz="2100" dirty="0" smtClean="0"/>
          </a:p>
          <a:p>
            <a:pPr lvl="0"/>
            <a:r>
              <a:rPr lang="en-US" sz="2400" dirty="0" err="1" smtClean="0"/>
              <a:t>imopen</a:t>
            </a:r>
            <a:r>
              <a:rPr lang="en-US" sz="2400" dirty="0" smtClean="0"/>
              <a:t>(</a:t>
            </a:r>
            <a:r>
              <a:rPr lang="en-US" sz="2400" dirty="0" smtClean="0">
                <a:hlinkClick r:id="rId3"/>
              </a:rPr>
              <a:t>I</a:t>
            </a:r>
            <a:r>
              <a:rPr lang="en-US" sz="2400" dirty="0" smtClean="0"/>
              <a:t>,</a:t>
            </a:r>
            <a:r>
              <a:rPr lang="en-US" sz="2400" dirty="0" smtClean="0">
                <a:hlinkClick r:id="rId3"/>
              </a:rPr>
              <a:t>SE</a:t>
            </a:r>
            <a:r>
              <a:rPr lang="en-US" sz="2400" dirty="0" smtClean="0"/>
              <a:t>)= J:</a:t>
            </a:r>
            <a:r>
              <a:rPr lang="en-US" sz="2100" dirty="0" smtClean="0"/>
              <a:t> performs morphological opening on the grayscale or binary image I using the structuring element SE. The morphological opening operation is an erosion followed by a dilation, using the same structuring element for both operations.</a:t>
            </a:r>
          </a:p>
          <a:p>
            <a:endParaRPr lang="en-US" sz="2100" dirty="0"/>
          </a:p>
        </p:txBody>
      </p:sp>
      <p:pic>
        <p:nvPicPr>
          <p:cNvPr id="4" name="Picture 2" descr="Background pattern of random question marks photo by sergign on Envato  Elements"/>
          <p:cNvPicPr>
            <a:picLocks noChangeAspect="1" noChangeArrowheads="1"/>
          </p:cNvPicPr>
          <p:nvPr/>
        </p:nvPicPr>
        <p:blipFill>
          <a:blip r:embed="rId4" cstate="print"/>
          <a:srcRect/>
          <a:stretch>
            <a:fillRect/>
          </a:stretch>
        </p:blipFill>
        <p:spPr bwMode="auto">
          <a:xfrm>
            <a:off x="2699792" y="4581128"/>
            <a:ext cx="3395917" cy="214913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itchFamily="82" charset="0"/>
              </a:rPr>
              <a:t>APPLICATIONS</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IN" sz="2400" dirty="0" err="1" smtClean="0"/>
              <a:t>Preprocessing</a:t>
            </a:r>
            <a:r>
              <a:rPr lang="en-IN" sz="2400" dirty="0" smtClean="0"/>
              <a:t> and Extraction of </a:t>
            </a:r>
            <a:r>
              <a:rPr lang="en-IN" sz="2400" dirty="0" err="1" smtClean="0"/>
              <a:t>fileds</a:t>
            </a:r>
            <a:r>
              <a:rPr lang="en-IN" sz="2400" dirty="0" smtClean="0"/>
              <a:t> of bank check.</a:t>
            </a:r>
          </a:p>
          <a:p>
            <a:r>
              <a:rPr lang="en-IN" sz="2400" dirty="0" smtClean="0"/>
              <a:t>Used as a signal reader in auto pilot driving cars.</a:t>
            </a:r>
          </a:p>
          <a:p>
            <a:r>
              <a:rPr lang="en-IN" sz="2400" dirty="0" smtClean="0"/>
              <a:t>Makes our life easy by optimising the search on browser</a:t>
            </a:r>
            <a:endParaRPr lang="en-US" sz="2400" dirty="0"/>
          </a:p>
        </p:txBody>
      </p:sp>
      <p:pic>
        <p:nvPicPr>
          <p:cNvPr id="70658" name="Picture 2" descr="Bank check OCR with OpenCV and Python (Part II) - PyImageSearch"/>
          <p:cNvPicPr>
            <a:picLocks noChangeAspect="1" noChangeArrowheads="1"/>
          </p:cNvPicPr>
          <p:nvPr/>
        </p:nvPicPr>
        <p:blipFill>
          <a:blip r:embed="rId2" cstate="print"/>
          <a:srcRect/>
          <a:stretch>
            <a:fillRect/>
          </a:stretch>
        </p:blipFill>
        <p:spPr bwMode="auto">
          <a:xfrm>
            <a:off x="2123728" y="3789040"/>
            <a:ext cx="4612674" cy="263691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Picture 4" descr="Python for Matlab Programmers | An introduction to numeric Python  programming for experienced MATLAB developers."/>
          <p:cNvPicPr>
            <a:picLocks noChangeAspect="1" noChangeArrowheads="1"/>
          </p:cNvPicPr>
          <p:nvPr/>
        </p:nvPicPr>
        <p:blipFill>
          <a:blip r:embed="rId2" cstate="print">
            <a:lum bright="-4000" contrast="-18000"/>
          </a:blip>
          <a:srcRect/>
          <a:stretch>
            <a:fillRect/>
          </a:stretch>
        </p:blipFill>
        <p:spPr bwMode="auto">
          <a:xfrm>
            <a:off x="5826637" y="4365105"/>
            <a:ext cx="3317363" cy="2492896"/>
          </a:xfrm>
          <a:prstGeom prst="rect">
            <a:avLst/>
          </a:prstGeom>
          <a:noFill/>
        </p:spPr>
      </p:pic>
      <p:sp>
        <p:nvSpPr>
          <p:cNvPr id="2" name="Title 1"/>
          <p:cNvSpPr>
            <a:spLocks noGrp="1"/>
          </p:cNvSpPr>
          <p:nvPr>
            <p:ph type="title"/>
          </p:nvPr>
        </p:nvSpPr>
        <p:spPr>
          <a:xfrm>
            <a:off x="467544" y="332656"/>
            <a:ext cx="7467600" cy="1143000"/>
          </a:xfrm>
        </p:spPr>
        <p:txBody>
          <a:bodyPr/>
          <a:lstStyle/>
          <a:p>
            <a:pPr algn="ctr"/>
            <a:r>
              <a:rPr lang="en-IN" dirty="0" smtClean="0">
                <a:latin typeface="Algerian" pitchFamily="82" charset="0"/>
              </a:rPr>
              <a:t>CONCLUSION</a:t>
            </a:r>
            <a:endParaRPr lang="en-US" dirty="0">
              <a:latin typeface="Algerian" pitchFamily="82" charset="0"/>
            </a:endParaRPr>
          </a:p>
        </p:txBody>
      </p:sp>
      <p:sp>
        <p:nvSpPr>
          <p:cNvPr id="3" name="Content Placeholder 2"/>
          <p:cNvSpPr>
            <a:spLocks noGrp="1"/>
          </p:cNvSpPr>
          <p:nvPr>
            <p:ph idx="1"/>
          </p:nvPr>
        </p:nvSpPr>
        <p:spPr>
          <a:xfrm>
            <a:off x="467544" y="1772816"/>
            <a:ext cx="7467600" cy="4525963"/>
          </a:xfrm>
        </p:spPr>
        <p:txBody>
          <a:bodyPr>
            <a:normAutofit fontScale="77500" lnSpcReduction="20000"/>
          </a:bodyPr>
          <a:lstStyle/>
          <a:p>
            <a:pPr>
              <a:buFont typeface="Wingdings" panose="05000000000000000000" pitchFamily="2" charset="2"/>
              <a:buChar char="§"/>
            </a:pPr>
            <a:r>
              <a:rPr lang="en-US" dirty="0" smtClean="0"/>
              <a:t>We have implemented text recognition using OCR. Our algorithm successfully detects the text region from the image, which consists of meaningful information &amp; then recognizes the characters.</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We have applied our algorithm on many images and found that it successfully recognizes them.</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This project successfully detects the</a:t>
            </a:r>
          </a:p>
          <a:p>
            <a:pPr>
              <a:buNone/>
            </a:pPr>
            <a:r>
              <a:rPr lang="en-US" dirty="0" smtClean="0"/>
              <a:t>	embedded text to a great extent, </a:t>
            </a:r>
          </a:p>
          <a:p>
            <a:pPr>
              <a:buNone/>
            </a:pPr>
            <a:r>
              <a:rPr lang="en-US" dirty="0" smtClean="0"/>
              <a:t>	although it has its own limitations.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atin typeface="Algerian" pitchFamily="82" charset="0"/>
              </a:rPr>
              <a:t>introduction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Automatically Detect and Recognize Text in Natural Images This example shows how to detect regions containing text in an image. It is a common task performed on unstructured scenes, for example when capturing video from a moving vehicle for the purpose of alerting a driver about a road sign. Segmenting out the text from a cluttered scene greatly helps with additional tasks such as optical character recognition (OCR).</a:t>
            </a:r>
          </a:p>
          <a:p>
            <a:r>
              <a:rPr lang="en-US" dirty="0" smtClean="0"/>
              <a:t>The automated text detection algorithm in this example starts with a large number of text region candidates and progressively removes those  less likely to contain text. To highlight this algorithm's flexibility, it is applied to images containing a road sign, a poster and a set of license plates.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itchFamily="82" charset="0"/>
              </a:rPr>
              <a:t>METHODOLOGY</a:t>
            </a:r>
            <a:endParaRPr lang="en-US" dirty="0">
              <a:latin typeface="Algerian" pitchFamily="82" charset="0"/>
            </a:endParaRPr>
          </a:p>
        </p:txBody>
      </p:sp>
      <p:sp>
        <p:nvSpPr>
          <p:cNvPr id="3" name="Content Placeholder 2"/>
          <p:cNvSpPr>
            <a:spLocks noGrp="1"/>
          </p:cNvSpPr>
          <p:nvPr>
            <p:ph idx="1"/>
          </p:nvPr>
        </p:nvSpPr>
        <p:spPr>
          <a:xfrm>
            <a:off x="457200" y="1600200"/>
            <a:ext cx="7467600" cy="4853136"/>
          </a:xfrm>
        </p:spPr>
        <p:txBody>
          <a:bodyPr>
            <a:normAutofit fontScale="70000" lnSpcReduction="20000"/>
          </a:bodyPr>
          <a:lstStyle/>
          <a:p>
            <a:r>
              <a:rPr lang="en-US" dirty="0" smtClean="0"/>
              <a:t> The software model uses image processing technology. The programs are implemented in MATLAB. </a:t>
            </a:r>
          </a:p>
          <a:p>
            <a:pPr>
              <a:buNone/>
            </a:pPr>
            <a:endParaRPr lang="en-US" dirty="0" smtClean="0"/>
          </a:p>
          <a:p>
            <a:r>
              <a:rPr lang="en-US" dirty="0" smtClean="0"/>
              <a:t>The algorithm is divided into the following parts: </a:t>
            </a:r>
          </a:p>
          <a:p>
            <a:pPr lvl="1">
              <a:buFont typeface="Wingdings" panose="05000000000000000000" pitchFamily="2" charset="2"/>
              <a:buChar char="Ø"/>
            </a:pPr>
            <a:r>
              <a:rPr lang="en-US" dirty="0" smtClean="0"/>
              <a:t>Capture image, </a:t>
            </a:r>
          </a:p>
          <a:p>
            <a:pPr lvl="1">
              <a:buFont typeface="Wingdings" panose="05000000000000000000" pitchFamily="2" charset="2"/>
              <a:buChar char="Ø"/>
            </a:pPr>
            <a:r>
              <a:rPr lang="en-US" dirty="0" smtClean="0"/>
              <a:t>Edge Enhanced MSER </a:t>
            </a:r>
          </a:p>
          <a:p>
            <a:pPr lvl="1">
              <a:buFont typeface="Wingdings" panose="05000000000000000000" pitchFamily="2" charset="2"/>
              <a:buChar char="Ø"/>
            </a:pPr>
            <a:r>
              <a:rPr lang="en-US" dirty="0" smtClean="0"/>
              <a:t>Geometric Filtering</a:t>
            </a:r>
          </a:p>
          <a:p>
            <a:pPr lvl="1">
              <a:buFont typeface="Wingdings" panose="05000000000000000000" pitchFamily="2" charset="2"/>
              <a:buChar char="Ø"/>
            </a:pPr>
            <a:r>
              <a:rPr lang="en-US" dirty="0" smtClean="0"/>
              <a:t>Stroke Width Computation</a:t>
            </a:r>
          </a:p>
          <a:p>
            <a:pPr lvl="1">
              <a:buFont typeface="Wingdings" panose="05000000000000000000" pitchFamily="2" charset="2"/>
              <a:buChar char="Ø"/>
            </a:pPr>
            <a:r>
              <a:rPr lang="en-US" dirty="0" smtClean="0"/>
              <a:t>Letter Pairing</a:t>
            </a:r>
          </a:p>
          <a:p>
            <a:pPr lvl="1">
              <a:buFont typeface="Wingdings" panose="05000000000000000000" pitchFamily="2" charset="2"/>
              <a:buChar char="Ø"/>
            </a:pPr>
            <a:r>
              <a:rPr lang="en-US" dirty="0" smtClean="0"/>
              <a:t>Text Line Formation.</a:t>
            </a:r>
          </a:p>
          <a:p>
            <a:pPr lvl="1">
              <a:buFont typeface="Wingdings" panose="05000000000000000000" pitchFamily="2" charset="2"/>
              <a:buChar char="Ø"/>
            </a:pPr>
            <a:r>
              <a:rPr lang="en-IN" dirty="0" smtClean="0"/>
              <a:t>Word Separation</a:t>
            </a:r>
          </a:p>
          <a:p>
            <a:pPr lvl="1">
              <a:buNone/>
            </a:pPr>
            <a:endParaRPr lang="en-US" dirty="0" smtClean="0"/>
          </a:p>
          <a:p>
            <a:r>
              <a:rPr lang="en-US" dirty="0" smtClean="0"/>
              <a:t> The flow chart of various stages involved in this text recognition system implementation is shown in the following figure. </a:t>
            </a:r>
            <a:endParaRPr lang="en-IN"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lgerian" pitchFamily="82" charset="0"/>
              </a:rPr>
              <a:t>FLOW CHART</a:t>
            </a:r>
            <a:endParaRPr lang="en-US" dirty="0">
              <a:latin typeface="Algerian" pitchFamily="82" charset="0"/>
            </a:endParaRPr>
          </a:p>
        </p:txBody>
      </p:sp>
      <p:grpSp>
        <p:nvGrpSpPr>
          <p:cNvPr id="30" name="Group 29">
            <a:extLst>
              <a:ext uri="{FF2B5EF4-FFF2-40B4-BE49-F238E27FC236}">
                <a16:creationId xmlns="" xmlns:a16="http://schemas.microsoft.com/office/drawing/2014/main" id="{991AE6CF-023F-4FD1-BBAA-5E13CE9D7868}"/>
              </a:ext>
            </a:extLst>
          </p:cNvPr>
          <p:cNvGrpSpPr/>
          <p:nvPr/>
        </p:nvGrpSpPr>
        <p:grpSpPr>
          <a:xfrm>
            <a:off x="75326" y="2831739"/>
            <a:ext cx="1870039" cy="1768433"/>
            <a:chOff x="1752600" y="2038350"/>
            <a:chExt cx="1604846" cy="1517650"/>
          </a:xfrm>
          <a:solidFill>
            <a:srgbClr val="FFCC66"/>
          </a:solidFill>
        </p:grpSpPr>
        <p:sp>
          <p:nvSpPr>
            <p:cNvPr id="31" name="Block Arc 30">
              <a:extLst>
                <a:ext uri="{FF2B5EF4-FFF2-40B4-BE49-F238E27FC236}">
                  <a16:creationId xmlns="" xmlns:a16="http://schemas.microsoft.com/office/drawing/2014/main" id="{1F3CD996-57BB-492B-B6DB-8EF70C0DCA46}"/>
                </a:ext>
              </a:extLst>
            </p:cNvPr>
            <p:cNvSpPr/>
            <p:nvPr/>
          </p:nvSpPr>
          <p:spPr bwMode="auto">
            <a:xfrm>
              <a:off x="1752600" y="2038350"/>
              <a:ext cx="1517650" cy="1517650"/>
            </a:xfrm>
            <a:prstGeom prst="blockArc">
              <a:avLst>
                <a:gd name="adj1" fmla="val 3555861"/>
                <a:gd name="adj2" fmla="val 19907927"/>
                <a:gd name="adj3" fmla="val 11294"/>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2" name="Isosceles Triangle 31">
              <a:extLst>
                <a:ext uri="{FF2B5EF4-FFF2-40B4-BE49-F238E27FC236}">
                  <a16:creationId xmlns="" xmlns:a16="http://schemas.microsoft.com/office/drawing/2014/main" id="{59C2F2EA-24B6-4B4A-BFFB-5A4A3D1D2C15}"/>
                </a:ext>
              </a:extLst>
            </p:cNvPr>
            <p:cNvSpPr/>
            <p:nvPr/>
          </p:nvSpPr>
          <p:spPr bwMode="auto">
            <a:xfrm rot="9090263">
              <a:off x="2949493" y="2463183"/>
              <a:ext cx="407953" cy="237388"/>
            </a:xfrm>
            <a:prstGeom prst="triangle">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33" name="Group 32">
            <a:extLst>
              <a:ext uri="{FF2B5EF4-FFF2-40B4-BE49-F238E27FC236}">
                <a16:creationId xmlns="" xmlns:a16="http://schemas.microsoft.com/office/drawing/2014/main" id="{FD6F8A48-C3DB-432C-BE28-5DC0F933F07D}"/>
              </a:ext>
            </a:extLst>
          </p:cNvPr>
          <p:cNvGrpSpPr/>
          <p:nvPr/>
        </p:nvGrpSpPr>
        <p:grpSpPr>
          <a:xfrm flipV="1">
            <a:off x="1516059" y="2970474"/>
            <a:ext cx="1870039" cy="1768433"/>
            <a:chOff x="3559423" y="2038350"/>
            <a:chExt cx="1604846" cy="1517650"/>
          </a:xfrm>
          <a:solidFill>
            <a:srgbClr val="FFCC99"/>
          </a:solidFill>
        </p:grpSpPr>
        <p:sp>
          <p:nvSpPr>
            <p:cNvPr id="34" name="Block Arc 33">
              <a:extLst>
                <a:ext uri="{FF2B5EF4-FFF2-40B4-BE49-F238E27FC236}">
                  <a16:creationId xmlns="" xmlns:a16="http://schemas.microsoft.com/office/drawing/2014/main" id="{4360C6D8-B586-47FE-9862-102AC26A478E}"/>
                </a:ext>
              </a:extLst>
            </p:cNvPr>
            <p:cNvSpPr/>
            <p:nvPr/>
          </p:nvSpPr>
          <p:spPr bwMode="auto">
            <a:xfrm>
              <a:off x="3559423" y="2038350"/>
              <a:ext cx="1517650" cy="1517650"/>
            </a:xfrm>
            <a:prstGeom prst="blockArc">
              <a:avLst>
                <a:gd name="adj1" fmla="val 9481174"/>
                <a:gd name="adj2" fmla="val 19907927"/>
                <a:gd name="adj3" fmla="val 11294"/>
              </a:avLst>
            </a:prstGeom>
            <a:solidFill>
              <a:schemeClr val="accent2"/>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5" name="Isosceles Triangle 34">
              <a:extLst>
                <a:ext uri="{FF2B5EF4-FFF2-40B4-BE49-F238E27FC236}">
                  <a16:creationId xmlns="" xmlns:a16="http://schemas.microsoft.com/office/drawing/2014/main" id="{2D6C7F8B-57E9-4777-924F-A1AD7B5DA037}"/>
                </a:ext>
              </a:extLst>
            </p:cNvPr>
            <p:cNvSpPr/>
            <p:nvPr/>
          </p:nvSpPr>
          <p:spPr bwMode="auto">
            <a:xfrm rot="9090263">
              <a:off x="4756316" y="2463183"/>
              <a:ext cx="407953" cy="237388"/>
            </a:xfrm>
            <a:prstGeom prst="triangle">
              <a:avLst/>
            </a:prstGeom>
            <a:solidFill>
              <a:schemeClr val="accent2"/>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36" name="Group 35">
            <a:extLst>
              <a:ext uri="{FF2B5EF4-FFF2-40B4-BE49-F238E27FC236}">
                <a16:creationId xmlns="" xmlns:a16="http://schemas.microsoft.com/office/drawing/2014/main" id="{49762B1E-20E5-465E-A280-907F52C27FEB}"/>
              </a:ext>
            </a:extLst>
          </p:cNvPr>
          <p:cNvGrpSpPr/>
          <p:nvPr/>
        </p:nvGrpSpPr>
        <p:grpSpPr>
          <a:xfrm>
            <a:off x="2954572" y="2837282"/>
            <a:ext cx="1870039" cy="1768433"/>
            <a:chOff x="3559423" y="2038350"/>
            <a:chExt cx="1604846" cy="1517650"/>
          </a:xfrm>
          <a:solidFill>
            <a:srgbClr val="FFCCCC"/>
          </a:solidFill>
        </p:grpSpPr>
        <p:sp>
          <p:nvSpPr>
            <p:cNvPr id="37" name="Block Arc 36">
              <a:extLst>
                <a:ext uri="{FF2B5EF4-FFF2-40B4-BE49-F238E27FC236}">
                  <a16:creationId xmlns=""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8" name="Isosceles Triangle 37">
              <a:extLst>
                <a:ext uri="{FF2B5EF4-FFF2-40B4-BE49-F238E27FC236}">
                  <a16:creationId xmlns="" xmlns:a16="http://schemas.microsoft.com/office/drawing/2014/main" id="{1B76F53E-87C6-401B-905A-1BB870490451}"/>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39" name="Group 38">
            <a:extLst>
              <a:ext uri="{FF2B5EF4-FFF2-40B4-BE49-F238E27FC236}">
                <a16:creationId xmlns="" xmlns:a16="http://schemas.microsoft.com/office/drawing/2014/main" id="{02AA2166-9F9F-4DC9-8C8A-46B97FC6CBDC}"/>
              </a:ext>
            </a:extLst>
          </p:cNvPr>
          <p:cNvGrpSpPr/>
          <p:nvPr/>
        </p:nvGrpSpPr>
        <p:grpSpPr>
          <a:xfrm flipV="1">
            <a:off x="4393641" y="2970474"/>
            <a:ext cx="1870039" cy="1768433"/>
            <a:chOff x="3559423" y="2038350"/>
            <a:chExt cx="1604846" cy="1517650"/>
          </a:xfrm>
          <a:solidFill>
            <a:schemeClr val="accent4"/>
          </a:solidFill>
        </p:grpSpPr>
        <p:sp>
          <p:nvSpPr>
            <p:cNvPr id="40" name="Block Arc 39">
              <a:extLst>
                <a:ext uri="{FF2B5EF4-FFF2-40B4-BE49-F238E27FC236}">
                  <a16:creationId xmlns="" xmlns:a16="http://schemas.microsoft.com/office/drawing/2014/main" id="{F5D0C336-2678-4E8B-A93E-60BB66FDEE81}"/>
                </a:ext>
              </a:extLst>
            </p:cNvPr>
            <p:cNvSpPr/>
            <p:nvPr/>
          </p:nvSpPr>
          <p:spPr bwMode="auto">
            <a:xfrm>
              <a:off x="3559423" y="2038350"/>
              <a:ext cx="1517650" cy="1517650"/>
            </a:xfrm>
            <a:prstGeom prst="blockArc">
              <a:avLst>
                <a:gd name="adj1" fmla="val 9481174"/>
                <a:gd name="adj2" fmla="val 19907927"/>
                <a:gd name="adj3" fmla="val 11294"/>
              </a:avLst>
            </a:prstGeom>
            <a:solidFill>
              <a:schemeClr val="accent3">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1" name="Isosceles Triangle 40">
              <a:extLst>
                <a:ext uri="{FF2B5EF4-FFF2-40B4-BE49-F238E27FC236}">
                  <a16:creationId xmlns="" xmlns:a16="http://schemas.microsoft.com/office/drawing/2014/main" id="{C917A7F5-5231-4F5B-9D12-830B4DE413DF}"/>
                </a:ext>
              </a:extLst>
            </p:cNvPr>
            <p:cNvSpPr/>
            <p:nvPr/>
          </p:nvSpPr>
          <p:spPr bwMode="auto">
            <a:xfrm rot="9090263">
              <a:off x="4756316" y="2463183"/>
              <a:ext cx="407953" cy="237388"/>
            </a:xfrm>
            <a:prstGeom prst="triangle">
              <a:avLst/>
            </a:prstGeom>
            <a:solidFill>
              <a:schemeClr val="accent3">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43" name="Oval 42">
            <a:extLst>
              <a:ext uri="{FF2B5EF4-FFF2-40B4-BE49-F238E27FC236}">
                <a16:creationId xmlns="" xmlns:a16="http://schemas.microsoft.com/office/drawing/2014/main" id="{C5816729-644F-46E4-963E-89B90130A688}"/>
              </a:ext>
            </a:extLst>
          </p:cNvPr>
          <p:cNvSpPr/>
          <p:nvPr/>
        </p:nvSpPr>
        <p:spPr>
          <a:xfrm>
            <a:off x="445213" y="3212978"/>
            <a:ext cx="1005956" cy="10059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01</a:t>
            </a:r>
          </a:p>
        </p:txBody>
      </p:sp>
      <p:sp>
        <p:nvSpPr>
          <p:cNvPr id="44" name="Oval 43">
            <a:extLst>
              <a:ext uri="{FF2B5EF4-FFF2-40B4-BE49-F238E27FC236}">
                <a16:creationId xmlns="" xmlns:a16="http://schemas.microsoft.com/office/drawing/2014/main" id="{78C65B67-4245-44FC-BEE0-90EE04D5F750}"/>
              </a:ext>
            </a:extLst>
          </p:cNvPr>
          <p:cNvSpPr/>
          <p:nvPr/>
        </p:nvSpPr>
        <p:spPr>
          <a:xfrm>
            <a:off x="3306098" y="3212976"/>
            <a:ext cx="1005956" cy="1005955"/>
          </a:xfrm>
          <a:prstGeom prst="ellipse">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03</a:t>
            </a:r>
          </a:p>
        </p:txBody>
      </p:sp>
      <p:sp>
        <p:nvSpPr>
          <p:cNvPr id="45" name="Oval 44">
            <a:extLst>
              <a:ext uri="{FF2B5EF4-FFF2-40B4-BE49-F238E27FC236}">
                <a16:creationId xmlns="" xmlns:a16="http://schemas.microsoft.com/office/drawing/2014/main" id="{1C458E00-35EF-4FBF-836D-677CBB28915F}"/>
              </a:ext>
            </a:extLst>
          </p:cNvPr>
          <p:cNvSpPr/>
          <p:nvPr/>
        </p:nvSpPr>
        <p:spPr>
          <a:xfrm>
            <a:off x="6216809" y="3218521"/>
            <a:ext cx="1005956" cy="1005955"/>
          </a:xfrm>
          <a:prstGeom prst="ellipse">
            <a:avLst/>
          </a:prstGeom>
          <a:solidFill>
            <a:srgbClr val="DB8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05</a:t>
            </a:r>
          </a:p>
        </p:txBody>
      </p:sp>
      <p:sp>
        <p:nvSpPr>
          <p:cNvPr id="46" name="Oval 45">
            <a:extLst>
              <a:ext uri="{FF2B5EF4-FFF2-40B4-BE49-F238E27FC236}">
                <a16:creationId xmlns="" xmlns:a16="http://schemas.microsoft.com/office/drawing/2014/main" id="{9D89BCB6-F9FF-418D-AB16-BA18BCA48E71}"/>
              </a:ext>
            </a:extLst>
          </p:cNvPr>
          <p:cNvSpPr/>
          <p:nvPr/>
        </p:nvSpPr>
        <p:spPr>
          <a:xfrm>
            <a:off x="4763528" y="3351711"/>
            <a:ext cx="1005956" cy="100595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04</a:t>
            </a:r>
          </a:p>
        </p:txBody>
      </p:sp>
      <p:sp>
        <p:nvSpPr>
          <p:cNvPr id="47" name="Oval 46">
            <a:extLst>
              <a:ext uri="{FF2B5EF4-FFF2-40B4-BE49-F238E27FC236}">
                <a16:creationId xmlns="" xmlns:a16="http://schemas.microsoft.com/office/drawing/2014/main" id="{871B83D8-036A-4945-9A4F-6E6719B0F89C}"/>
              </a:ext>
            </a:extLst>
          </p:cNvPr>
          <p:cNvSpPr/>
          <p:nvPr/>
        </p:nvSpPr>
        <p:spPr>
          <a:xfrm>
            <a:off x="1871706" y="3351710"/>
            <a:ext cx="1005956" cy="1005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02</a:t>
            </a:r>
          </a:p>
        </p:txBody>
      </p:sp>
      <p:sp>
        <p:nvSpPr>
          <p:cNvPr id="49" name="Inhaltsplatzhalter 4">
            <a:extLst>
              <a:ext uri="{FF2B5EF4-FFF2-40B4-BE49-F238E27FC236}">
                <a16:creationId xmlns="" xmlns:a16="http://schemas.microsoft.com/office/drawing/2014/main" id="{3382766D-66A3-426E-B13F-7EEC65FC7D2C}"/>
              </a:ext>
            </a:extLst>
          </p:cNvPr>
          <p:cNvSpPr txBox="1">
            <a:spLocks/>
          </p:cNvSpPr>
          <p:nvPr/>
        </p:nvSpPr>
        <p:spPr>
          <a:xfrm>
            <a:off x="0" y="1844824"/>
            <a:ext cx="2051720" cy="64633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2400" b="1" dirty="0">
                <a:solidFill>
                  <a:srgbClr val="FFCC66"/>
                </a:solidFill>
                <a:latin typeface="+mj-lt"/>
              </a:rPr>
              <a:t>Step 01</a:t>
            </a:r>
            <a:r>
              <a:rPr lang="en-US" sz="2400" b="1" dirty="0">
                <a:solidFill>
                  <a:schemeClr val="accent1"/>
                </a:solidFill>
                <a:latin typeface="+mj-lt"/>
              </a:rPr>
              <a:t/>
            </a:r>
            <a:br>
              <a:rPr lang="en-US" sz="2400" b="1" dirty="0">
                <a:solidFill>
                  <a:schemeClr val="accent1"/>
                </a:solidFill>
                <a:latin typeface="+mj-lt"/>
              </a:rPr>
            </a:br>
            <a:r>
              <a:rPr lang="en-US" sz="1800" dirty="0" smtClean="0">
                <a:solidFill>
                  <a:schemeClr val="tx1">
                    <a:lumMod val="75000"/>
                    <a:lumOff val="25000"/>
                  </a:schemeClr>
                </a:solidFill>
                <a:latin typeface="+mj-lt"/>
              </a:rPr>
              <a:t>Image Loading</a:t>
            </a:r>
            <a:endParaRPr lang="en-US" sz="1800" dirty="0">
              <a:solidFill>
                <a:schemeClr val="tx1">
                  <a:lumMod val="75000"/>
                  <a:lumOff val="25000"/>
                </a:schemeClr>
              </a:solidFill>
              <a:latin typeface="+mj-lt"/>
            </a:endParaRPr>
          </a:p>
        </p:txBody>
      </p:sp>
      <p:grpSp>
        <p:nvGrpSpPr>
          <p:cNvPr id="53" name="Group 52">
            <a:extLst>
              <a:ext uri="{FF2B5EF4-FFF2-40B4-BE49-F238E27FC236}">
                <a16:creationId xmlns="" xmlns:a16="http://schemas.microsoft.com/office/drawing/2014/main" id="{49762B1E-20E5-465E-A280-907F52C27FEB}"/>
              </a:ext>
            </a:extLst>
          </p:cNvPr>
          <p:cNvGrpSpPr/>
          <p:nvPr/>
        </p:nvGrpSpPr>
        <p:grpSpPr>
          <a:xfrm>
            <a:off x="5843648" y="2847655"/>
            <a:ext cx="1870039" cy="1768433"/>
            <a:chOff x="3559423" y="2038350"/>
            <a:chExt cx="1604846" cy="1517650"/>
          </a:xfrm>
          <a:solidFill>
            <a:srgbClr val="FFCCCC"/>
          </a:solidFill>
        </p:grpSpPr>
        <p:sp>
          <p:nvSpPr>
            <p:cNvPr id="54" name="Block Arc 53">
              <a:extLst>
                <a:ext uri="{FF2B5EF4-FFF2-40B4-BE49-F238E27FC236}">
                  <a16:creationId xmlns=""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solidFill>
              <a:srgbClr val="DB8937"/>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5" name="Isosceles Triangle 54">
              <a:extLst>
                <a:ext uri="{FF2B5EF4-FFF2-40B4-BE49-F238E27FC236}">
                  <a16:creationId xmlns="" xmlns:a16="http://schemas.microsoft.com/office/drawing/2014/main" id="{1B76F53E-87C6-401B-905A-1BB870490451}"/>
                </a:ext>
              </a:extLst>
            </p:cNvPr>
            <p:cNvSpPr/>
            <p:nvPr/>
          </p:nvSpPr>
          <p:spPr bwMode="auto">
            <a:xfrm rot="9090263">
              <a:off x="4756316" y="2463183"/>
              <a:ext cx="407953" cy="237388"/>
            </a:xfrm>
            <a:prstGeom prst="triangle">
              <a:avLst/>
            </a:prstGeom>
            <a:solidFill>
              <a:srgbClr val="DB8937"/>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56" name="Group 55">
            <a:extLst>
              <a:ext uri="{FF2B5EF4-FFF2-40B4-BE49-F238E27FC236}">
                <a16:creationId xmlns="" xmlns:a16="http://schemas.microsoft.com/office/drawing/2014/main" id="{02AA2166-9F9F-4DC9-8C8A-46B97FC6CBDC}"/>
              </a:ext>
            </a:extLst>
          </p:cNvPr>
          <p:cNvGrpSpPr/>
          <p:nvPr/>
        </p:nvGrpSpPr>
        <p:grpSpPr>
          <a:xfrm flipV="1">
            <a:off x="7273961" y="2970474"/>
            <a:ext cx="1870039" cy="1768433"/>
            <a:chOff x="3559423" y="2038350"/>
            <a:chExt cx="1604846" cy="1517650"/>
          </a:xfrm>
          <a:solidFill>
            <a:schemeClr val="accent4"/>
          </a:solidFill>
        </p:grpSpPr>
        <p:sp>
          <p:nvSpPr>
            <p:cNvPr id="57" name="Block Arc 56">
              <a:extLst>
                <a:ext uri="{FF2B5EF4-FFF2-40B4-BE49-F238E27FC236}">
                  <a16:creationId xmlns="" xmlns:a16="http://schemas.microsoft.com/office/drawing/2014/main" id="{F5D0C336-2678-4E8B-A93E-60BB66FDEE81}"/>
                </a:ext>
              </a:extLst>
            </p:cNvPr>
            <p:cNvSpPr/>
            <p:nvPr/>
          </p:nvSpPr>
          <p:spPr bwMode="auto">
            <a:xfrm>
              <a:off x="3559423" y="2038350"/>
              <a:ext cx="1517650" cy="1517650"/>
            </a:xfrm>
            <a:prstGeom prst="blockArc">
              <a:avLst>
                <a:gd name="adj1" fmla="val 9481174"/>
                <a:gd name="adj2" fmla="val 19907927"/>
                <a:gd name="adj3" fmla="val 11294"/>
              </a:avLst>
            </a:prstGeom>
            <a:solidFill>
              <a:schemeClr val="accent4"/>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8" name="Isosceles Triangle 57">
              <a:extLst>
                <a:ext uri="{FF2B5EF4-FFF2-40B4-BE49-F238E27FC236}">
                  <a16:creationId xmlns="" xmlns:a16="http://schemas.microsoft.com/office/drawing/2014/main" id="{C917A7F5-5231-4F5B-9D12-830B4DE413DF}"/>
                </a:ext>
              </a:extLst>
            </p:cNvPr>
            <p:cNvSpPr/>
            <p:nvPr/>
          </p:nvSpPr>
          <p:spPr bwMode="auto">
            <a:xfrm rot="9090263">
              <a:off x="4756316" y="2463183"/>
              <a:ext cx="407953" cy="237388"/>
            </a:xfrm>
            <a:prstGeom prst="triangle">
              <a:avLst/>
            </a:prstGeom>
            <a:solidFill>
              <a:schemeClr val="accent4"/>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60" name="Oval 59">
            <a:extLst>
              <a:ext uri="{FF2B5EF4-FFF2-40B4-BE49-F238E27FC236}">
                <a16:creationId xmlns="" xmlns:a16="http://schemas.microsoft.com/office/drawing/2014/main" id="{9D89BCB6-F9FF-418D-AB16-BA18BCA48E71}"/>
              </a:ext>
            </a:extLst>
          </p:cNvPr>
          <p:cNvSpPr/>
          <p:nvPr/>
        </p:nvSpPr>
        <p:spPr>
          <a:xfrm>
            <a:off x="7643848" y="3351711"/>
            <a:ext cx="1005956" cy="10059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06</a:t>
            </a:r>
            <a:endParaRPr lang="en-US" sz="2400" b="1" dirty="0"/>
          </a:p>
        </p:txBody>
      </p:sp>
      <p:sp>
        <p:nvSpPr>
          <p:cNvPr id="65" name="Inhaltsplatzhalter 4">
            <a:extLst>
              <a:ext uri="{FF2B5EF4-FFF2-40B4-BE49-F238E27FC236}">
                <a16:creationId xmlns="" xmlns:a16="http://schemas.microsoft.com/office/drawing/2014/main" id="{3382766D-66A3-426E-B13F-7EEC65FC7D2C}"/>
              </a:ext>
            </a:extLst>
          </p:cNvPr>
          <p:cNvSpPr txBox="1">
            <a:spLocks/>
          </p:cNvSpPr>
          <p:nvPr/>
        </p:nvSpPr>
        <p:spPr>
          <a:xfrm>
            <a:off x="1115616" y="4941168"/>
            <a:ext cx="2339752" cy="64633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2400" b="1" dirty="0">
                <a:solidFill>
                  <a:srgbClr val="FFCC66"/>
                </a:solidFill>
                <a:latin typeface="+mj-lt"/>
              </a:rPr>
              <a:t>Step </a:t>
            </a:r>
            <a:r>
              <a:rPr lang="en-US" sz="2400" b="1" dirty="0" smtClean="0">
                <a:solidFill>
                  <a:srgbClr val="FFCC66"/>
                </a:solidFill>
                <a:latin typeface="+mj-lt"/>
              </a:rPr>
              <a:t>02</a:t>
            </a:r>
            <a:r>
              <a:rPr lang="en-US" sz="2400" b="1" dirty="0">
                <a:solidFill>
                  <a:schemeClr val="accent1"/>
                </a:solidFill>
                <a:latin typeface="+mj-lt"/>
              </a:rPr>
              <a:t/>
            </a:r>
            <a:br>
              <a:rPr lang="en-US" sz="2400" b="1" dirty="0">
                <a:solidFill>
                  <a:schemeClr val="accent1"/>
                </a:solidFill>
                <a:latin typeface="+mj-lt"/>
              </a:rPr>
            </a:br>
            <a:r>
              <a:rPr lang="en-US" sz="1800" dirty="0" smtClean="0">
                <a:solidFill>
                  <a:schemeClr val="tx1">
                    <a:lumMod val="75000"/>
                    <a:lumOff val="25000"/>
                  </a:schemeClr>
                </a:solidFill>
                <a:latin typeface="+mj-lt"/>
              </a:rPr>
              <a:t>MSER Region Detection</a:t>
            </a:r>
            <a:endParaRPr lang="en-US" sz="1800" dirty="0">
              <a:solidFill>
                <a:schemeClr val="tx1">
                  <a:lumMod val="75000"/>
                  <a:lumOff val="25000"/>
                </a:schemeClr>
              </a:solidFill>
              <a:latin typeface="+mj-lt"/>
            </a:endParaRPr>
          </a:p>
        </p:txBody>
      </p:sp>
      <p:sp>
        <p:nvSpPr>
          <p:cNvPr id="66" name="Inhaltsplatzhalter 4">
            <a:extLst>
              <a:ext uri="{FF2B5EF4-FFF2-40B4-BE49-F238E27FC236}">
                <a16:creationId xmlns="" xmlns:a16="http://schemas.microsoft.com/office/drawing/2014/main" id="{3382766D-66A3-426E-B13F-7EEC65FC7D2C}"/>
              </a:ext>
            </a:extLst>
          </p:cNvPr>
          <p:cNvSpPr txBox="1">
            <a:spLocks/>
          </p:cNvSpPr>
          <p:nvPr/>
        </p:nvSpPr>
        <p:spPr>
          <a:xfrm>
            <a:off x="2699792" y="1844824"/>
            <a:ext cx="2232248" cy="64633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2400" b="1" dirty="0">
                <a:solidFill>
                  <a:srgbClr val="FFCC66"/>
                </a:solidFill>
                <a:latin typeface="+mj-lt"/>
              </a:rPr>
              <a:t>Step </a:t>
            </a:r>
            <a:r>
              <a:rPr lang="en-US" sz="2400" b="1" dirty="0" smtClean="0">
                <a:solidFill>
                  <a:srgbClr val="FFCC66"/>
                </a:solidFill>
                <a:latin typeface="+mj-lt"/>
              </a:rPr>
              <a:t>03</a:t>
            </a:r>
            <a:r>
              <a:rPr lang="en-US" sz="2400" b="1" dirty="0">
                <a:solidFill>
                  <a:schemeClr val="accent1"/>
                </a:solidFill>
                <a:latin typeface="+mj-lt"/>
              </a:rPr>
              <a:t/>
            </a:r>
            <a:br>
              <a:rPr lang="en-US" sz="2400" b="1" dirty="0">
                <a:solidFill>
                  <a:schemeClr val="accent1"/>
                </a:solidFill>
                <a:latin typeface="+mj-lt"/>
              </a:rPr>
            </a:br>
            <a:r>
              <a:rPr lang="en-US" sz="1800" dirty="0" smtClean="0">
                <a:solidFill>
                  <a:schemeClr val="tx1">
                    <a:lumMod val="75000"/>
                    <a:lumOff val="25000"/>
                  </a:schemeClr>
                </a:solidFill>
                <a:latin typeface="+mj-lt"/>
              </a:rPr>
              <a:t>Canny Edges Detection</a:t>
            </a:r>
            <a:endParaRPr lang="en-US" sz="1800" dirty="0">
              <a:solidFill>
                <a:schemeClr val="tx1">
                  <a:lumMod val="75000"/>
                  <a:lumOff val="25000"/>
                </a:schemeClr>
              </a:solidFill>
              <a:latin typeface="+mj-lt"/>
            </a:endParaRPr>
          </a:p>
        </p:txBody>
      </p:sp>
      <p:sp>
        <p:nvSpPr>
          <p:cNvPr id="67" name="Inhaltsplatzhalter 4">
            <a:extLst>
              <a:ext uri="{FF2B5EF4-FFF2-40B4-BE49-F238E27FC236}">
                <a16:creationId xmlns="" xmlns:a16="http://schemas.microsoft.com/office/drawing/2014/main" id="{3382766D-66A3-426E-B13F-7EEC65FC7D2C}"/>
              </a:ext>
            </a:extLst>
          </p:cNvPr>
          <p:cNvSpPr txBox="1">
            <a:spLocks/>
          </p:cNvSpPr>
          <p:nvPr/>
        </p:nvSpPr>
        <p:spPr>
          <a:xfrm>
            <a:off x="3851920" y="4941168"/>
            <a:ext cx="2448272" cy="92333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2400" b="1" dirty="0">
                <a:solidFill>
                  <a:srgbClr val="FFCC66"/>
                </a:solidFill>
                <a:latin typeface="+mj-lt"/>
              </a:rPr>
              <a:t>Step </a:t>
            </a:r>
            <a:r>
              <a:rPr lang="en-US" sz="2400" b="1" dirty="0" smtClean="0">
                <a:solidFill>
                  <a:srgbClr val="FFCC66"/>
                </a:solidFill>
                <a:latin typeface="+mj-lt"/>
              </a:rPr>
              <a:t>04</a:t>
            </a:r>
            <a:r>
              <a:rPr lang="en-US" sz="2400" b="1" dirty="0">
                <a:solidFill>
                  <a:schemeClr val="accent1"/>
                </a:solidFill>
                <a:latin typeface="+mj-lt"/>
              </a:rPr>
              <a:t/>
            </a:r>
            <a:br>
              <a:rPr lang="en-US" sz="2400" b="1" dirty="0">
                <a:solidFill>
                  <a:schemeClr val="accent1"/>
                </a:solidFill>
                <a:latin typeface="+mj-lt"/>
              </a:rPr>
            </a:br>
            <a:r>
              <a:rPr lang="en-US" sz="1800" b="1" dirty="0" smtClean="0">
                <a:solidFill>
                  <a:schemeClr val="tx1"/>
                </a:solidFill>
                <a:latin typeface="+mj-lt"/>
              </a:rPr>
              <a:t>Character Candidate </a:t>
            </a:r>
            <a:r>
              <a:rPr lang="en-US" sz="1800" b="1" dirty="0" err="1" smtClean="0">
                <a:solidFill>
                  <a:schemeClr val="tx1"/>
                </a:solidFill>
                <a:latin typeface="+mj-lt"/>
              </a:rPr>
              <a:t>Filteration</a:t>
            </a:r>
            <a:endParaRPr lang="en-US" sz="1800" dirty="0">
              <a:solidFill>
                <a:schemeClr val="tx1"/>
              </a:solidFill>
              <a:latin typeface="+mj-lt"/>
            </a:endParaRPr>
          </a:p>
        </p:txBody>
      </p:sp>
      <p:sp>
        <p:nvSpPr>
          <p:cNvPr id="68" name="Inhaltsplatzhalter 4">
            <a:extLst>
              <a:ext uri="{FF2B5EF4-FFF2-40B4-BE49-F238E27FC236}">
                <a16:creationId xmlns="" xmlns:a16="http://schemas.microsoft.com/office/drawing/2014/main" id="{3382766D-66A3-426E-B13F-7EEC65FC7D2C}"/>
              </a:ext>
            </a:extLst>
          </p:cNvPr>
          <p:cNvSpPr txBox="1">
            <a:spLocks/>
          </p:cNvSpPr>
          <p:nvPr/>
        </p:nvSpPr>
        <p:spPr>
          <a:xfrm>
            <a:off x="5364088" y="1844824"/>
            <a:ext cx="2232248" cy="92333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2400" b="1" dirty="0">
                <a:solidFill>
                  <a:srgbClr val="FFCC66"/>
                </a:solidFill>
                <a:latin typeface="+mj-lt"/>
              </a:rPr>
              <a:t>Step </a:t>
            </a:r>
            <a:r>
              <a:rPr lang="en-US" sz="2400" b="1" dirty="0" smtClean="0">
                <a:solidFill>
                  <a:srgbClr val="FFCC66"/>
                </a:solidFill>
                <a:latin typeface="+mj-lt"/>
              </a:rPr>
              <a:t>05</a:t>
            </a:r>
            <a:r>
              <a:rPr lang="en-US" sz="2400" b="1" dirty="0">
                <a:solidFill>
                  <a:schemeClr val="accent1"/>
                </a:solidFill>
                <a:latin typeface="+mj-lt"/>
              </a:rPr>
              <a:t/>
            </a:r>
            <a:br>
              <a:rPr lang="en-US" sz="2400" b="1" dirty="0">
                <a:solidFill>
                  <a:schemeClr val="accent1"/>
                </a:solidFill>
                <a:latin typeface="+mj-lt"/>
              </a:rPr>
            </a:br>
            <a:r>
              <a:rPr lang="en-US" sz="1800" dirty="0" smtClean="0">
                <a:solidFill>
                  <a:schemeClr val="tx1">
                    <a:lumMod val="75000"/>
                    <a:lumOff val="25000"/>
                  </a:schemeClr>
                </a:solidFill>
                <a:latin typeface="+mj-lt"/>
              </a:rPr>
              <a:t>Text Region Boundary Determination</a:t>
            </a:r>
            <a:endParaRPr lang="en-US" sz="1800" dirty="0">
              <a:solidFill>
                <a:schemeClr val="tx1">
                  <a:lumMod val="75000"/>
                  <a:lumOff val="25000"/>
                </a:schemeClr>
              </a:solidFill>
              <a:latin typeface="+mj-lt"/>
            </a:endParaRPr>
          </a:p>
        </p:txBody>
      </p:sp>
      <p:sp>
        <p:nvSpPr>
          <p:cNvPr id="69" name="Inhaltsplatzhalter 4">
            <a:extLst>
              <a:ext uri="{FF2B5EF4-FFF2-40B4-BE49-F238E27FC236}">
                <a16:creationId xmlns="" xmlns:a16="http://schemas.microsoft.com/office/drawing/2014/main" id="{3382766D-66A3-426E-B13F-7EEC65FC7D2C}"/>
              </a:ext>
            </a:extLst>
          </p:cNvPr>
          <p:cNvSpPr txBox="1">
            <a:spLocks/>
          </p:cNvSpPr>
          <p:nvPr/>
        </p:nvSpPr>
        <p:spPr>
          <a:xfrm>
            <a:off x="6911752" y="4874677"/>
            <a:ext cx="2232248" cy="92333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2400" b="1" dirty="0">
                <a:solidFill>
                  <a:srgbClr val="FFCC66"/>
                </a:solidFill>
                <a:latin typeface="+mj-lt"/>
              </a:rPr>
              <a:t>Step </a:t>
            </a:r>
            <a:r>
              <a:rPr lang="en-US" sz="2400" b="1" dirty="0" smtClean="0">
                <a:solidFill>
                  <a:srgbClr val="FFCC66"/>
                </a:solidFill>
                <a:latin typeface="+mj-lt"/>
              </a:rPr>
              <a:t>06</a:t>
            </a:r>
            <a:r>
              <a:rPr lang="en-US" sz="2400" b="1" dirty="0">
                <a:solidFill>
                  <a:schemeClr val="accent1"/>
                </a:solidFill>
                <a:latin typeface="+mj-lt"/>
              </a:rPr>
              <a:t/>
            </a:r>
            <a:br>
              <a:rPr lang="en-US" sz="2400" b="1" dirty="0">
                <a:solidFill>
                  <a:schemeClr val="accent1"/>
                </a:solidFill>
                <a:latin typeface="+mj-lt"/>
              </a:rPr>
            </a:br>
            <a:r>
              <a:rPr lang="en-US" sz="1800" dirty="0" smtClean="0">
                <a:solidFill>
                  <a:schemeClr val="tx1">
                    <a:lumMod val="75000"/>
                    <a:lumOff val="25000"/>
                  </a:schemeClr>
                </a:solidFill>
                <a:latin typeface="+mj-lt"/>
              </a:rPr>
              <a:t>OCR performance on text region</a:t>
            </a:r>
            <a:endParaRPr lang="en-US" sz="1800" dirty="0">
              <a:solidFill>
                <a:schemeClr val="tx1">
                  <a:lumMod val="75000"/>
                  <a:lumOff val="25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arn(outVertical)">
                                      <p:cBhvr>
                                        <p:cTn id="18" dur="500"/>
                                        <p:tgtEl>
                                          <p:spTgt spid="49"/>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fltVal val="0"/>
                                          </p:val>
                                        </p:tav>
                                        <p:tav tm="100000">
                                          <p:val>
                                            <p:strVal val="#ppt_w"/>
                                          </p:val>
                                        </p:tav>
                                      </p:tavLst>
                                    </p:anim>
                                    <p:anim calcmode="lin" valueType="num">
                                      <p:cBhvr>
                                        <p:cTn id="35" dur="500" fill="hold"/>
                                        <p:tgtEl>
                                          <p:spTgt spid="44"/>
                                        </p:tgtEl>
                                        <p:attrNameLst>
                                          <p:attrName>ppt_h</p:attrName>
                                        </p:attrNameLst>
                                      </p:cBhvr>
                                      <p:tavLst>
                                        <p:tav tm="0">
                                          <p:val>
                                            <p:fltVal val="0"/>
                                          </p:val>
                                        </p:tav>
                                        <p:tav tm="100000">
                                          <p:val>
                                            <p:strVal val="#ppt_h"/>
                                          </p:val>
                                        </p:tav>
                                      </p:tavLst>
                                    </p:anim>
                                    <p:animEffect transition="in" filter="fade">
                                      <p:cBhvr>
                                        <p:cTn id="36" dur="500"/>
                                        <p:tgtEl>
                                          <p:spTgt spid="44"/>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ppt_w</p:attrName>
                                        </p:attrNameLst>
                                      </p:cBhvr>
                                      <p:tavLst>
                                        <p:tav tm="0">
                                          <p:val>
                                            <p:fltVal val="0"/>
                                          </p:val>
                                        </p:tav>
                                        <p:tav tm="100000">
                                          <p:val>
                                            <p:strVal val="#ppt_w"/>
                                          </p:val>
                                        </p:tav>
                                      </p:tavLst>
                                    </p:anim>
                                    <p:anim calcmode="lin" valueType="num">
                                      <p:cBhvr>
                                        <p:cTn id="47" dur="500" fill="hold"/>
                                        <p:tgtEl>
                                          <p:spTgt spid="46"/>
                                        </p:tgtEl>
                                        <p:attrNameLst>
                                          <p:attrName>ppt_h</p:attrName>
                                        </p:attrNameLst>
                                      </p:cBhvr>
                                      <p:tavLst>
                                        <p:tav tm="0">
                                          <p:val>
                                            <p:fltVal val="0"/>
                                          </p:val>
                                        </p:tav>
                                        <p:tav tm="100000">
                                          <p:val>
                                            <p:strVal val="#ppt_h"/>
                                          </p:val>
                                        </p:tav>
                                      </p:tavLst>
                                    </p:anim>
                                    <p:animEffect transition="in" filter="fade">
                                      <p:cBhvr>
                                        <p:cTn id="48" dur="500"/>
                                        <p:tgtEl>
                                          <p:spTgt spid="46"/>
                                        </p:tgtEl>
                                      </p:cBhvr>
                                    </p:animEffect>
                                  </p:childTnLst>
                                </p:cTn>
                              </p:par>
                            </p:childTnLst>
                          </p:cTn>
                        </p:par>
                        <p:par>
                          <p:cTn id="49" fill="hold">
                            <p:stCondLst>
                              <p:cond delay="3500"/>
                            </p:stCondLst>
                            <p:childTnLst>
                              <p:par>
                                <p:cTn id="50" presetID="53" presetClass="entr" presetSubtype="16"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childTnLst>
                          </p:cTn>
                        </p:par>
                        <p:par>
                          <p:cTn id="55" fill="hold">
                            <p:stCondLst>
                              <p:cond delay="4000"/>
                            </p:stCondLst>
                            <p:childTnLst>
                              <p:par>
                                <p:cTn id="56" presetID="53" presetClass="entr" presetSubtype="16"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500" fill="hold"/>
                                        <p:tgtEl>
                                          <p:spTgt spid="53"/>
                                        </p:tgtEl>
                                        <p:attrNameLst>
                                          <p:attrName>ppt_w</p:attrName>
                                        </p:attrNameLst>
                                      </p:cBhvr>
                                      <p:tavLst>
                                        <p:tav tm="0">
                                          <p:val>
                                            <p:fltVal val="0"/>
                                          </p:val>
                                        </p:tav>
                                        <p:tav tm="100000">
                                          <p:val>
                                            <p:strVal val="#ppt_w"/>
                                          </p:val>
                                        </p:tav>
                                      </p:tavLst>
                                    </p:anim>
                                    <p:anim calcmode="lin" valueType="num">
                                      <p:cBhvr>
                                        <p:cTn id="65" dur="500" fill="hold"/>
                                        <p:tgtEl>
                                          <p:spTgt spid="53"/>
                                        </p:tgtEl>
                                        <p:attrNameLst>
                                          <p:attrName>ppt_h</p:attrName>
                                        </p:attrNameLst>
                                      </p:cBhvr>
                                      <p:tavLst>
                                        <p:tav tm="0">
                                          <p:val>
                                            <p:fltVal val="0"/>
                                          </p:val>
                                        </p:tav>
                                        <p:tav tm="100000">
                                          <p:val>
                                            <p:strVal val="#ppt_h"/>
                                          </p:val>
                                        </p:tav>
                                      </p:tavLst>
                                    </p:anim>
                                    <p:animEffect transition="in" filter="fade">
                                      <p:cBhvr>
                                        <p:cTn id="66" dur="500"/>
                                        <p:tgtEl>
                                          <p:spTgt spid="53"/>
                                        </p:tgtEl>
                                      </p:cBhvr>
                                    </p:animEffect>
                                  </p:childTnLst>
                                </p:cTn>
                              </p:par>
                            </p:childTnLst>
                          </p:cTn>
                        </p:par>
                        <p:par>
                          <p:cTn id="67" fill="hold">
                            <p:stCondLst>
                              <p:cond delay="5000"/>
                            </p:stCondLst>
                            <p:childTnLst>
                              <p:par>
                                <p:cTn id="68" presetID="53" presetClass="entr" presetSubtype="16" fill="hold" grpId="0" nodeType="afterEffect">
                                  <p:stCondLst>
                                    <p:cond delay="0"/>
                                  </p:stCondLst>
                                  <p:childTnLst>
                                    <p:set>
                                      <p:cBhvr>
                                        <p:cTn id="69" dur="1" fill="hold">
                                          <p:stCondLst>
                                            <p:cond delay="0"/>
                                          </p:stCondLst>
                                        </p:cTn>
                                        <p:tgtEl>
                                          <p:spTgt spid="60"/>
                                        </p:tgtEl>
                                        <p:attrNameLst>
                                          <p:attrName>style.visibility</p:attrName>
                                        </p:attrNameLst>
                                      </p:cBhvr>
                                      <p:to>
                                        <p:strVal val="visible"/>
                                      </p:to>
                                    </p:set>
                                    <p:anim calcmode="lin" valueType="num">
                                      <p:cBhvr>
                                        <p:cTn id="70" dur="500" fill="hold"/>
                                        <p:tgtEl>
                                          <p:spTgt spid="60"/>
                                        </p:tgtEl>
                                        <p:attrNameLst>
                                          <p:attrName>ppt_w</p:attrName>
                                        </p:attrNameLst>
                                      </p:cBhvr>
                                      <p:tavLst>
                                        <p:tav tm="0">
                                          <p:val>
                                            <p:fltVal val="0"/>
                                          </p:val>
                                        </p:tav>
                                        <p:tav tm="100000">
                                          <p:val>
                                            <p:strVal val="#ppt_w"/>
                                          </p:val>
                                        </p:tav>
                                      </p:tavLst>
                                    </p:anim>
                                    <p:anim calcmode="lin" valueType="num">
                                      <p:cBhvr>
                                        <p:cTn id="71" dur="500" fill="hold"/>
                                        <p:tgtEl>
                                          <p:spTgt spid="60"/>
                                        </p:tgtEl>
                                        <p:attrNameLst>
                                          <p:attrName>ppt_h</p:attrName>
                                        </p:attrNameLst>
                                      </p:cBhvr>
                                      <p:tavLst>
                                        <p:tav tm="0">
                                          <p:val>
                                            <p:fltVal val="0"/>
                                          </p:val>
                                        </p:tav>
                                        <p:tav tm="100000">
                                          <p:val>
                                            <p:strVal val="#ppt_h"/>
                                          </p:val>
                                        </p:tav>
                                      </p:tavLst>
                                    </p:anim>
                                    <p:animEffect transition="in" filter="fade">
                                      <p:cBhvr>
                                        <p:cTn id="72" dur="500"/>
                                        <p:tgtEl>
                                          <p:spTgt spid="60"/>
                                        </p:tgtEl>
                                      </p:cBhvr>
                                    </p:animEffect>
                                  </p:childTnLst>
                                </p:cTn>
                              </p:par>
                            </p:childTnLst>
                          </p:cTn>
                        </p:par>
                        <p:par>
                          <p:cTn id="73" fill="hold">
                            <p:stCondLst>
                              <p:cond delay="5500"/>
                            </p:stCondLst>
                            <p:childTnLst>
                              <p:par>
                                <p:cTn id="74" presetID="53" presetClass="entr" presetSubtype="16" fill="hold" nodeType="after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p:cTn id="76" dur="500" fill="hold"/>
                                        <p:tgtEl>
                                          <p:spTgt spid="56"/>
                                        </p:tgtEl>
                                        <p:attrNameLst>
                                          <p:attrName>ppt_w</p:attrName>
                                        </p:attrNameLst>
                                      </p:cBhvr>
                                      <p:tavLst>
                                        <p:tav tm="0">
                                          <p:val>
                                            <p:fltVal val="0"/>
                                          </p:val>
                                        </p:tav>
                                        <p:tav tm="100000">
                                          <p:val>
                                            <p:strVal val="#ppt_w"/>
                                          </p:val>
                                        </p:tav>
                                      </p:tavLst>
                                    </p:anim>
                                    <p:anim calcmode="lin" valueType="num">
                                      <p:cBhvr>
                                        <p:cTn id="77" dur="500" fill="hold"/>
                                        <p:tgtEl>
                                          <p:spTgt spid="56"/>
                                        </p:tgtEl>
                                        <p:attrNameLst>
                                          <p:attrName>ppt_h</p:attrName>
                                        </p:attrNameLst>
                                      </p:cBhvr>
                                      <p:tavLst>
                                        <p:tav tm="0">
                                          <p:val>
                                            <p:fltVal val="0"/>
                                          </p:val>
                                        </p:tav>
                                        <p:tav tm="100000">
                                          <p:val>
                                            <p:strVal val="#ppt_h"/>
                                          </p:val>
                                        </p:tav>
                                      </p:tavLst>
                                    </p:anim>
                                    <p:animEffect transition="in" filter="fade">
                                      <p:cBhvr>
                                        <p:cTn id="78" dur="500"/>
                                        <p:tgtEl>
                                          <p:spTgt spid="56"/>
                                        </p:tgtEl>
                                      </p:cBhvr>
                                    </p:animEffect>
                                  </p:childTnLst>
                                </p:cTn>
                              </p:par>
                              <p:par>
                                <p:cTn id="79" presetID="16" presetClass="entr" presetSubtype="37"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barn(outVertical)">
                                      <p:cBhvr>
                                        <p:cTn id="81" dur="500"/>
                                        <p:tgtEl>
                                          <p:spTgt spid="65"/>
                                        </p:tgtEl>
                                      </p:cBhvr>
                                    </p:animEffect>
                                  </p:childTnLst>
                                </p:cTn>
                              </p:par>
                              <p:par>
                                <p:cTn id="82" presetID="16" presetClass="entr" presetSubtype="37" fill="hold" grpId="0"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arn(outVertical)">
                                      <p:cBhvr>
                                        <p:cTn id="84" dur="500"/>
                                        <p:tgtEl>
                                          <p:spTgt spid="66"/>
                                        </p:tgtEl>
                                      </p:cBhvr>
                                    </p:animEffect>
                                  </p:childTnLst>
                                </p:cTn>
                              </p:par>
                              <p:par>
                                <p:cTn id="85" presetID="16" presetClass="entr" presetSubtype="37"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barn(outVertical)">
                                      <p:cBhvr>
                                        <p:cTn id="87" dur="500"/>
                                        <p:tgtEl>
                                          <p:spTgt spid="67"/>
                                        </p:tgtEl>
                                      </p:cBhvr>
                                    </p:animEffect>
                                  </p:childTnLst>
                                </p:cTn>
                              </p:par>
                              <p:par>
                                <p:cTn id="88" presetID="16" presetClass="entr" presetSubtype="37" fill="hold" grpId="0"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barn(outVertical)">
                                      <p:cBhvr>
                                        <p:cTn id="90" dur="500"/>
                                        <p:tgtEl>
                                          <p:spTgt spid="68"/>
                                        </p:tgtEl>
                                      </p:cBhvr>
                                    </p:animEffect>
                                  </p:childTnLst>
                                </p:cTn>
                              </p:par>
                              <p:par>
                                <p:cTn id="91" presetID="16" presetClass="entr" presetSubtype="37"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barn(outVertical)">
                                      <p:cBhvr>
                                        <p:cTn id="9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9" grpId="0"/>
      <p:bldP spid="60" grpId="0" animBg="1"/>
      <p:bldP spid="65" grpId="0"/>
      <p:bldP spid="66" grpId="0"/>
      <p:bldP spid="67"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FLOW WORK PROCESS</a:t>
            </a:r>
            <a:endParaRPr lang="en-US" dirty="0">
              <a:latin typeface="Algerian" pitchFamily="82" charset="0"/>
            </a:endParaRPr>
          </a:p>
        </p:txBody>
      </p:sp>
      <p:sp>
        <p:nvSpPr>
          <p:cNvPr id="3" name="Content Placeholder 2"/>
          <p:cNvSpPr>
            <a:spLocks noGrp="1"/>
          </p:cNvSpPr>
          <p:nvPr>
            <p:ph idx="1"/>
          </p:nvPr>
        </p:nvSpPr>
        <p:spPr/>
        <p:txBody>
          <a:bodyPr/>
          <a:lstStyle/>
          <a:p>
            <a:pPr>
              <a:buFont typeface="Wingdings" pitchFamily="2" charset="2"/>
              <a:buChar char="q"/>
            </a:pPr>
            <a:r>
              <a:rPr lang="en-IN" dirty="0" smtClean="0"/>
              <a:t>Image Loading</a:t>
            </a: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16231" r="16525" b="-925"/>
          <a:stretch>
            <a:fillRect/>
          </a:stretch>
        </p:blipFill>
        <p:spPr>
          <a:xfrm>
            <a:off x="2411760" y="2780928"/>
            <a:ext cx="4176464" cy="28083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16231" r="16525" b="-12"/>
          <a:stretch>
            <a:fillRect/>
          </a:stretch>
        </p:blipFill>
        <p:spPr>
          <a:xfrm>
            <a:off x="2123728" y="3717032"/>
            <a:ext cx="4176464" cy="2808312"/>
          </a:xfrm>
          <a:prstGeom prst="rect">
            <a:avLst/>
          </a:prstGeom>
        </p:spPr>
      </p:pic>
      <p:sp>
        <p:nvSpPr>
          <p:cNvPr id="3" name="Content Placeholder 2"/>
          <p:cNvSpPr>
            <a:spLocks noGrp="1"/>
          </p:cNvSpPr>
          <p:nvPr>
            <p:ph idx="1"/>
          </p:nvPr>
        </p:nvSpPr>
        <p:spPr>
          <a:xfrm>
            <a:off x="179512" y="332656"/>
            <a:ext cx="8496944" cy="5793507"/>
          </a:xfrm>
        </p:spPr>
        <p:txBody>
          <a:bodyPr>
            <a:normAutofit/>
          </a:bodyPr>
          <a:lstStyle/>
          <a:p>
            <a:pPr>
              <a:buFont typeface="Wingdings" pitchFamily="2" charset="2"/>
              <a:buChar char="q"/>
            </a:pPr>
            <a:r>
              <a:rPr lang="en-US" dirty="0" smtClean="0"/>
              <a:t>MSER Regions Detection</a:t>
            </a:r>
          </a:p>
          <a:p>
            <a:pPr lvl="1">
              <a:buFont typeface="Wingdings" pitchFamily="2" charset="2"/>
              <a:buChar char="Ø"/>
            </a:pPr>
            <a:r>
              <a:rPr lang="en-US" sz="2000" dirty="0" smtClean="0"/>
              <a:t>Since text characters usually have consistent color, we begin by finding regions of similar intensities in the image using the MSER region detector </a:t>
            </a:r>
          </a:p>
          <a:p>
            <a:pPr lvl="1">
              <a:buFont typeface="Wingdings" pitchFamily="2" charset="2"/>
              <a:buChar char="Ø"/>
            </a:pPr>
            <a:r>
              <a:rPr lang="en-US" sz="2000" dirty="0" smtClean="0"/>
              <a:t>By function detect MSER Features ( I ,’Region Area Range’, [limits]) which returns an MSER Regions containing information about MSER features detected in the 2-D grayscale input image, I. This object uses Maximally Stable </a:t>
            </a:r>
            <a:r>
              <a:rPr lang="en-US" sz="2000" dirty="0" err="1" smtClean="0"/>
              <a:t>Extremal</a:t>
            </a:r>
            <a:r>
              <a:rPr lang="en-US" sz="2000" dirty="0" smtClean="0"/>
              <a:t> Regions (MSER) algorithm to find regions.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467600" cy="5793507"/>
          </a:xfrm>
        </p:spPr>
        <p:txBody>
          <a:bodyPr/>
          <a:lstStyle/>
          <a:p>
            <a:pPr>
              <a:buFont typeface="Wingdings" pitchFamily="2" charset="2"/>
              <a:buChar char="q"/>
            </a:pPr>
            <a:r>
              <a:rPr lang="en-IN" dirty="0" smtClean="0"/>
              <a:t>Canny edges </a:t>
            </a:r>
            <a:r>
              <a:rPr lang="en-IN" dirty="0" err="1" smtClean="0"/>
              <a:t>Detectionand</a:t>
            </a:r>
            <a:r>
              <a:rPr lang="en-IN" dirty="0" smtClean="0"/>
              <a:t> intersection of canny edges with MSER regions</a:t>
            </a:r>
          </a:p>
          <a:p>
            <a:pPr lvl="1">
              <a:buFont typeface="Wingdings" pitchFamily="2" charset="2"/>
              <a:buChar char="Ø"/>
            </a:pPr>
            <a:endParaRPr lang="en-IN" sz="2000" dirty="0" smtClean="0"/>
          </a:p>
          <a:p>
            <a:pPr marL="962406" lvl="1" indent="-514350">
              <a:buFont typeface="+mj-lt"/>
              <a:buAutoNum type="alphaLcPeriod"/>
            </a:pPr>
            <a:r>
              <a:rPr lang="en-IN" sz="2000" dirty="0" smtClean="0"/>
              <a:t>Use Canny Edge Detector to Further Segment the Text Since written text is typically placed on clear background, it tends to produce high response to edge detection. Further more, an intersection of MSER regions with the edges is going to produce regions that are even more likely to belong to text. </a:t>
            </a:r>
            <a:r>
              <a:rPr lang="en-US" sz="2000" dirty="0" smtClean="0"/>
              <a:t>then Find intersection between edges and MSER regions.</a:t>
            </a:r>
          </a:p>
          <a:p>
            <a:pPr>
              <a:buNone/>
            </a:pP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3625" t="11253" r="4784" b="13837"/>
          <a:stretch>
            <a:fillRect/>
          </a:stretch>
        </p:blipFill>
        <p:spPr>
          <a:xfrm>
            <a:off x="1403648" y="4221088"/>
            <a:ext cx="5688632" cy="20882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467600" cy="5865515"/>
          </a:xfrm>
        </p:spPr>
        <p:txBody>
          <a:bodyPr>
            <a:normAutofit/>
          </a:bodyPr>
          <a:lstStyle/>
          <a:p>
            <a:pPr marL="550926" lvl="0" indent="-514350">
              <a:buFont typeface="Wingdings" pitchFamily="2" charset="2"/>
              <a:buChar char="Ø"/>
            </a:pPr>
            <a:endParaRPr lang="en-IN" sz="2000" dirty="0" smtClean="0"/>
          </a:p>
          <a:p>
            <a:pPr marL="550926" lvl="0" indent="-514350">
              <a:buFont typeface="Wingdings" pitchFamily="2" charset="2"/>
              <a:buChar char="Ø"/>
            </a:pPr>
            <a:r>
              <a:rPr lang="en-IN" sz="2000" dirty="0" smtClean="0"/>
              <a:t>Note that the original MSER regions in |</a:t>
            </a:r>
            <a:r>
              <a:rPr lang="en-IN" sz="2000" dirty="0" err="1" smtClean="0"/>
              <a:t>mserMask</a:t>
            </a:r>
            <a:r>
              <a:rPr lang="en-IN" sz="2000" dirty="0" smtClean="0"/>
              <a:t>| still contain  pixels that are not part of the text. We can use the edge mask together with edge gradients to eliminate those regions. Grow the edges outward by using image gradients around edge locations.</a:t>
            </a:r>
            <a:endParaRPr lang="en-US" sz="2000" dirty="0" smtClean="0"/>
          </a:p>
          <a:p>
            <a:pPr marL="550926" indent="-514350">
              <a:buFont typeface="Wingdings" pitchFamily="2" charset="2"/>
              <a:buChar char="Ø"/>
            </a:pPr>
            <a:endParaRPr lang="en-IN" sz="2000" dirty="0" smtClean="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l="17391" r="16525" b="1752"/>
          <a:stretch>
            <a:fillRect/>
          </a:stretch>
        </p:blipFill>
        <p:spPr>
          <a:xfrm>
            <a:off x="2339752" y="2780928"/>
            <a:ext cx="4104456" cy="27363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1432</TotalTime>
  <Words>909</Words>
  <Application>Microsoft Office PowerPoint</Application>
  <PresentationFormat>On-screen Show (4:3)</PresentationFormat>
  <Paragraphs>138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Technic</vt:lpstr>
      <vt:lpstr>Slide 1</vt:lpstr>
      <vt:lpstr>ROADMAP...</vt:lpstr>
      <vt:lpstr>introduction </vt:lpstr>
      <vt:lpstr>METHODOLOGY</vt:lpstr>
      <vt:lpstr>FLOW CHART</vt:lpstr>
      <vt:lpstr>FLOW WORK PROCESS</vt:lpstr>
      <vt:lpstr>Slide 7</vt:lpstr>
      <vt:lpstr>Slide 8</vt:lpstr>
      <vt:lpstr>Slide 9</vt:lpstr>
      <vt:lpstr>Slide 10</vt:lpstr>
      <vt:lpstr>Slide 11</vt:lpstr>
      <vt:lpstr>Slide 12</vt:lpstr>
      <vt:lpstr>Slide 13</vt:lpstr>
      <vt:lpstr>Slide 14</vt:lpstr>
      <vt:lpstr>Slide 15</vt:lpstr>
      <vt:lpstr>FUNCTIONS USED</vt:lpstr>
      <vt:lpstr>Slide 17</vt:lpstr>
      <vt:lpstr>Slide 18</vt:lpstr>
      <vt:lpstr>Slide 19</vt:lpstr>
      <vt:lpstr>Slide 20</vt:lpstr>
      <vt:lpstr>APPLICATIONS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15</cp:revision>
  <dcterms:created xsi:type="dcterms:W3CDTF">2022-03-10T19:38:27Z</dcterms:created>
  <dcterms:modified xsi:type="dcterms:W3CDTF">2022-05-02T12:16:36Z</dcterms:modified>
</cp:coreProperties>
</file>