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37"/>
  </p:notesMasterIdLst>
  <p:handoutMasterIdLst>
    <p:handoutMasterId r:id="rId38"/>
  </p:handoutMasterIdLst>
  <p:sldIdLst>
    <p:sldId id="256" r:id="rId5"/>
    <p:sldId id="289" r:id="rId6"/>
    <p:sldId id="301" r:id="rId7"/>
    <p:sldId id="264" r:id="rId8"/>
    <p:sldId id="295" r:id="rId9"/>
    <p:sldId id="296" r:id="rId10"/>
    <p:sldId id="297" r:id="rId11"/>
    <p:sldId id="298" r:id="rId12"/>
    <p:sldId id="299" r:id="rId13"/>
    <p:sldId id="300"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8" d="100"/>
          <a:sy n="78" d="100"/>
        </p:scale>
        <p:origin x="878"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7/18/2024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fa.wikipedia.org/wiki/%D8%B3%DB%8C%E2%80%8C%D8%A7%D8%B3%E2%80%8C%D8%A7%D8%B3" TargetMode="External"/><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06298" y="4464688"/>
            <a:ext cx="6451514" cy="1122202"/>
          </a:xfrm>
        </p:spPr>
        <p:txBody>
          <a:bodyPr/>
          <a:lstStyle/>
          <a:p>
            <a:r>
              <a:rPr lang="en-US" dirty="0"/>
              <a:t>MERN Stack Development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906298" y="5586890"/>
            <a:ext cx="4941770" cy="396660"/>
          </a:xfrm>
        </p:spPr>
        <p:txBody>
          <a:bodyPr/>
          <a:lstStyle/>
          <a:p>
            <a:r>
              <a:rPr lang="en-US" dirty="0"/>
              <a:t>Ritik Dwivedi</a:t>
            </a:r>
          </a:p>
        </p:txBody>
      </p:sp>
      <p:pic>
        <p:nvPicPr>
          <p:cNvPr id="14340" name="Picture 4" descr="Understanding the MERN Stack for Full-Stack Development | by Ilolo Izu |  Medium">
            <a:extLst>
              <a:ext uri="{FF2B5EF4-FFF2-40B4-BE49-F238E27FC236}">
                <a16:creationId xmlns:a16="http://schemas.microsoft.com/office/drawing/2014/main" id="{9B522619-76A5-1D58-7AF8-40B7ADD36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298" y="874450"/>
            <a:ext cx="64579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B7D0-D904-F546-03EA-336EE20961A8}"/>
              </a:ext>
            </a:extLst>
          </p:cNvPr>
          <p:cNvSpPr>
            <a:spLocks noGrp="1"/>
          </p:cNvSpPr>
          <p:nvPr>
            <p:ph type="title"/>
          </p:nvPr>
        </p:nvSpPr>
        <p:spPr/>
        <p:txBody>
          <a:bodyPr/>
          <a:lstStyle/>
          <a:p>
            <a:r>
              <a:rPr lang="en-US" dirty="0"/>
              <a:t>Semantic html</a:t>
            </a:r>
            <a:endParaRPr lang="en-IN" dirty="0"/>
          </a:p>
        </p:txBody>
      </p:sp>
      <p:sp>
        <p:nvSpPr>
          <p:cNvPr id="3" name="Text Placeholder 2">
            <a:extLst>
              <a:ext uri="{FF2B5EF4-FFF2-40B4-BE49-F238E27FC236}">
                <a16:creationId xmlns:a16="http://schemas.microsoft.com/office/drawing/2014/main" id="{08A2ECD9-C2F0-20FF-4205-4825DA94E860}"/>
              </a:ext>
            </a:extLst>
          </p:cNvPr>
          <p:cNvSpPr>
            <a:spLocks noGrp="1"/>
          </p:cNvSpPr>
          <p:nvPr>
            <p:ph type="body" idx="1"/>
          </p:nvPr>
        </p:nvSpPr>
        <p:spPr/>
        <p:txBody>
          <a:bodyPr/>
          <a:lstStyle/>
          <a:p>
            <a:r>
              <a:rPr lang="en-US" dirty="0"/>
              <a:t>Semantic HTML is a coding style. It is the use of HTML markup to reinforce the semantics or meaning of the content.</a:t>
            </a:r>
          </a:p>
          <a:p>
            <a:r>
              <a:rPr lang="en-US" dirty="0"/>
              <a:t>&lt;article&gt;, &lt;navbar&gt;, &lt;footer&gt;</a:t>
            </a:r>
            <a:endParaRPr lang="en-IN" dirty="0"/>
          </a:p>
        </p:txBody>
      </p:sp>
    </p:spTree>
    <p:extLst>
      <p:ext uri="{BB962C8B-B14F-4D97-AF65-F5344CB8AC3E}">
        <p14:creationId xmlns:p14="http://schemas.microsoft.com/office/powerpoint/2010/main" val="350965599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566593" y="1729812"/>
            <a:ext cx="4518414" cy="2301415"/>
          </a:xfrm>
        </p:spPr>
        <p:txBody>
          <a:bodyPr/>
          <a:lstStyle/>
          <a:p>
            <a:r>
              <a:rPr lang="en-IN" b="1" dirty="0">
                <a:effectLst/>
              </a:rPr>
              <a:t>Cascading Style Sheets (CSS)</a:t>
            </a:r>
            <a:endParaRPr lang="en-IN" dirty="0"/>
          </a:p>
        </p:txBody>
      </p:sp>
      <p:sp>
        <p:nvSpPr>
          <p:cNvPr id="3" name="AutoShape 2" descr="CSS - Wikipedia">
            <a:extLst>
              <a:ext uri="{FF2B5EF4-FFF2-40B4-BE49-F238E27FC236}">
                <a16:creationId xmlns:a16="http://schemas.microsoft.com/office/drawing/2014/main" id="{B5FD9C1B-F85F-D188-8752-542F5842E78D}"/>
              </a:ext>
            </a:extLst>
          </p:cNvPr>
          <p:cNvSpPr>
            <a:spLocks noChangeAspect="1" noChangeArrowheads="1"/>
          </p:cNvSpPr>
          <p:nvPr/>
        </p:nvSpPr>
        <p:spPr bwMode="auto">
          <a:xfrm>
            <a:off x="5943600" y="3276600"/>
            <a:ext cx="1364226" cy="1364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CSS3 | Technologies | JOSHMARTIN">
            <a:extLst>
              <a:ext uri="{FF2B5EF4-FFF2-40B4-BE49-F238E27FC236}">
                <a16:creationId xmlns:a16="http://schemas.microsoft.com/office/drawing/2014/main" id="{D0590CD6-8A7A-A522-EDC5-1D073D8B984E}"/>
              </a:ext>
            </a:extLst>
          </p:cNvPr>
          <p:cNvSpPr>
            <a:spLocks noChangeAspect="1" noChangeArrowheads="1"/>
          </p:cNvSpPr>
          <p:nvPr/>
        </p:nvSpPr>
        <p:spPr bwMode="auto">
          <a:xfrm>
            <a:off x="5943600" y="3276600"/>
            <a:ext cx="1364226" cy="1364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Learn CSS - Free Course - GeeksforGeeks">
            <a:extLst>
              <a:ext uri="{FF2B5EF4-FFF2-40B4-BE49-F238E27FC236}">
                <a16:creationId xmlns:a16="http://schemas.microsoft.com/office/drawing/2014/main" id="{653A6E67-2398-F7CB-1F2F-F3580A7EF12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F7AA21B-3B0D-F055-7CC6-B548BBE004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82445" y="4788310"/>
            <a:ext cx="890667" cy="1258067"/>
          </a:xfrm>
          <a:prstGeom prst="rect">
            <a:avLst/>
          </a:prstGeom>
        </p:spPr>
      </p:pic>
    </p:spTree>
    <p:extLst>
      <p:ext uri="{BB962C8B-B14F-4D97-AF65-F5344CB8AC3E}">
        <p14:creationId xmlns:p14="http://schemas.microsoft.com/office/powerpoint/2010/main" val="2449795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F4C-E6A9-818F-2D67-D75596710115}"/>
              </a:ext>
            </a:extLst>
          </p:cNvPr>
          <p:cNvSpPr>
            <a:spLocks noGrp="1"/>
          </p:cNvSpPr>
          <p:nvPr>
            <p:ph type="title"/>
          </p:nvPr>
        </p:nvSpPr>
        <p:spPr/>
        <p:txBody>
          <a:bodyPr/>
          <a:lstStyle/>
          <a:p>
            <a:r>
              <a:rPr lang="en-US" dirty="0"/>
              <a:t>Intro</a:t>
            </a:r>
            <a:endParaRPr lang="en-IN" dirty="0"/>
          </a:p>
        </p:txBody>
      </p:sp>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3660773"/>
            <a:ext cx="5111750" cy="1068543"/>
          </a:xfrm>
        </p:spPr>
        <p:txBody>
          <a:bodyPr/>
          <a:lstStyle/>
          <a:p>
            <a:r>
              <a:rPr lang="en-US" b="1" dirty="0">
                <a:effectLst/>
              </a:rPr>
              <a:t>(CSS)</a:t>
            </a:r>
            <a:r>
              <a:rPr lang="en-US" dirty="0"/>
              <a:t> is a language used to style web pages. It describes how HTML elements are displayed on screen, paper, or in other media</a:t>
            </a:r>
          </a:p>
          <a:p>
            <a:endParaRPr lang="en-US" dirty="0"/>
          </a:p>
          <a:p>
            <a:endParaRPr lang="en-US" dirty="0"/>
          </a:p>
        </p:txBody>
      </p:sp>
    </p:spTree>
    <p:extLst>
      <p:ext uri="{BB962C8B-B14F-4D97-AF65-F5344CB8AC3E}">
        <p14:creationId xmlns:p14="http://schemas.microsoft.com/office/powerpoint/2010/main" val="243834680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2104103"/>
            <a:ext cx="5037466" cy="2748851"/>
          </a:xfrm>
        </p:spPr>
        <p:txBody>
          <a:bodyPr/>
          <a:lstStyle/>
          <a:p>
            <a:endParaRPr lang="en-US" dirty="0"/>
          </a:p>
          <a:p>
            <a:r>
              <a:rPr lang="en-US" dirty="0"/>
              <a:t>“Cascading” refers to the process of going through the style declarations and defining weight or importance to the styling rules that help the browser to select what rules have to be applied in times of conflict.</a:t>
            </a:r>
          </a:p>
          <a:p>
            <a:endParaRPr lang="en-US" dirty="0"/>
          </a:p>
          <a:p>
            <a:endParaRPr lang="en-US" dirty="0"/>
          </a:p>
        </p:txBody>
      </p:sp>
      <p:pic>
        <p:nvPicPr>
          <p:cNvPr id="3074" name="Picture 2" descr="CSS - Syntax">
            <a:extLst>
              <a:ext uri="{FF2B5EF4-FFF2-40B4-BE49-F238E27FC236}">
                <a16:creationId xmlns:a16="http://schemas.microsoft.com/office/drawing/2014/main" id="{054B8042-7412-B38D-4D55-873D1922B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742" y="3757920"/>
            <a:ext cx="4029331" cy="124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1723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F4C-E6A9-818F-2D67-D75596710115}"/>
              </a:ext>
            </a:extLst>
          </p:cNvPr>
          <p:cNvSpPr>
            <a:spLocks noGrp="1"/>
          </p:cNvSpPr>
          <p:nvPr>
            <p:ph type="title"/>
          </p:nvPr>
        </p:nvSpPr>
        <p:spPr/>
        <p:txBody>
          <a:bodyPr/>
          <a:lstStyle/>
          <a:p>
            <a:r>
              <a:rPr lang="en-US" dirty="0"/>
              <a:t>Box model</a:t>
            </a:r>
            <a:endParaRPr lang="en-IN" dirty="0"/>
          </a:p>
        </p:txBody>
      </p:sp>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3660773"/>
            <a:ext cx="5111750" cy="1068543"/>
          </a:xfrm>
        </p:spPr>
        <p:txBody>
          <a:bodyPr/>
          <a:lstStyle/>
          <a:p>
            <a:r>
              <a:rPr lang="en-US" dirty="0"/>
              <a:t>It describes how elements on a web page are structured and how their sizes and spaces are calculated.</a:t>
            </a:r>
          </a:p>
          <a:p>
            <a:endParaRPr lang="en-US" dirty="0"/>
          </a:p>
        </p:txBody>
      </p:sp>
    </p:spTree>
    <p:extLst>
      <p:ext uri="{BB962C8B-B14F-4D97-AF65-F5344CB8AC3E}">
        <p14:creationId xmlns:p14="http://schemas.microsoft.com/office/powerpoint/2010/main" val="141894637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2104103"/>
            <a:ext cx="5111750" cy="2625213"/>
          </a:xfrm>
        </p:spPr>
        <p:txBody>
          <a:bodyPr/>
          <a:lstStyle/>
          <a:p>
            <a:pPr>
              <a:buFont typeface="Arial" panose="020B0604020202020204" pitchFamily="34" charset="0"/>
              <a:buChar char="•"/>
            </a:pPr>
            <a:r>
              <a:rPr lang="en-US" b="1" dirty="0"/>
              <a:t>Content</a:t>
            </a:r>
            <a:r>
              <a:rPr lang="en-US" dirty="0"/>
              <a:t> - The content of the box, where text and images appear</a:t>
            </a:r>
          </a:p>
          <a:p>
            <a:pPr>
              <a:buFont typeface="Arial" panose="020B0604020202020204" pitchFamily="34" charset="0"/>
              <a:buChar char="•"/>
            </a:pPr>
            <a:r>
              <a:rPr lang="en-US" b="1" dirty="0"/>
              <a:t>Padding</a:t>
            </a:r>
            <a:r>
              <a:rPr lang="en-US" dirty="0"/>
              <a:t> - Clears an area around the content. The padding is transparent</a:t>
            </a:r>
          </a:p>
          <a:p>
            <a:pPr>
              <a:buFont typeface="Arial" panose="020B0604020202020204" pitchFamily="34" charset="0"/>
              <a:buChar char="•"/>
            </a:pPr>
            <a:r>
              <a:rPr lang="en-US" b="1" dirty="0"/>
              <a:t>Border</a:t>
            </a:r>
            <a:r>
              <a:rPr lang="en-US" dirty="0"/>
              <a:t> - A border that goes around the padding and content</a:t>
            </a:r>
          </a:p>
          <a:p>
            <a:pPr>
              <a:buFont typeface="Arial" panose="020B0604020202020204" pitchFamily="34" charset="0"/>
              <a:buChar char="•"/>
            </a:pPr>
            <a:r>
              <a:rPr lang="en-US" b="1" dirty="0"/>
              <a:t>Margin</a:t>
            </a:r>
            <a:r>
              <a:rPr lang="en-US" dirty="0"/>
              <a:t> - Clears an area outside the border. The margin is transparent</a:t>
            </a:r>
          </a:p>
          <a:p>
            <a:endParaRPr lang="en-US" dirty="0"/>
          </a:p>
        </p:txBody>
      </p:sp>
      <p:pic>
        <p:nvPicPr>
          <p:cNvPr id="4098" name="Picture 2" descr="Basic CSS: The CSS Box Model">
            <a:extLst>
              <a:ext uri="{FF2B5EF4-FFF2-40B4-BE49-F238E27FC236}">
                <a16:creationId xmlns:a16="http://schemas.microsoft.com/office/drawing/2014/main" id="{BEC81C45-1EAA-15A3-29A2-A735F8FC0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522" y="1897626"/>
            <a:ext cx="4299976" cy="241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78997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F4C-E6A9-818F-2D67-D75596710115}"/>
              </a:ext>
            </a:extLst>
          </p:cNvPr>
          <p:cNvSpPr>
            <a:spLocks noGrp="1"/>
          </p:cNvSpPr>
          <p:nvPr>
            <p:ph type="title"/>
          </p:nvPr>
        </p:nvSpPr>
        <p:spPr/>
        <p:txBody>
          <a:bodyPr/>
          <a:lstStyle/>
          <a:p>
            <a:r>
              <a:rPr lang="en-IN" b="1" dirty="0">
                <a:effectLst/>
              </a:rPr>
              <a:t>Pseudo elements and Pseudo classes</a:t>
            </a:r>
            <a:endParaRPr lang="en-IN" dirty="0"/>
          </a:p>
        </p:txBody>
      </p:sp>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3660773"/>
            <a:ext cx="5111750" cy="1068543"/>
          </a:xfrm>
        </p:spPr>
        <p:txBody>
          <a:bodyPr/>
          <a:lstStyle/>
          <a:p>
            <a:r>
              <a:rPr lang="en-US" dirty="0"/>
              <a:t>Pseudo-elements and pseudo-classes are powerful features in CSS that allow you to style elements based on their state, position, or content without adding additional HTML markup.</a:t>
            </a:r>
          </a:p>
        </p:txBody>
      </p:sp>
    </p:spTree>
    <p:extLst>
      <p:ext uri="{BB962C8B-B14F-4D97-AF65-F5344CB8AC3E}">
        <p14:creationId xmlns:p14="http://schemas.microsoft.com/office/powerpoint/2010/main" val="408847588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1831258"/>
            <a:ext cx="5111750" cy="3195484"/>
          </a:xfrm>
        </p:spPr>
        <p:txBody>
          <a:bodyPr/>
          <a:lstStyle/>
          <a:p>
            <a:r>
              <a:rPr lang="en-US" b="1" dirty="0">
                <a:effectLst/>
              </a:rPr>
              <a:t>Pseudo-elements</a:t>
            </a:r>
            <a:r>
              <a:rPr lang="en-US" dirty="0"/>
              <a:t> allows us to create items that do not normally exist in the document tree.</a:t>
            </a:r>
          </a:p>
          <a:p>
            <a:r>
              <a:rPr lang="en-US" dirty="0"/>
              <a:t>Common pseudo-elements include ::before, ::after, ::first-line, and ::first-letter.</a:t>
            </a:r>
          </a:p>
          <a:p>
            <a:endParaRPr lang="en-US" dirty="0"/>
          </a:p>
          <a:p>
            <a:r>
              <a:rPr lang="en-US" dirty="0"/>
              <a:t>p::before {</a:t>
            </a:r>
          </a:p>
          <a:p>
            <a:r>
              <a:rPr lang="en-US" dirty="0"/>
              <a:t>  content: "Note: ";</a:t>
            </a:r>
          </a:p>
          <a:p>
            <a:r>
              <a:rPr lang="en-US" dirty="0"/>
              <a:t>  color: red;</a:t>
            </a:r>
          </a:p>
          <a:p>
            <a:r>
              <a:rPr lang="en-US" dirty="0"/>
              <a:t>  font-weight: bold;</a:t>
            </a:r>
          </a:p>
          <a:p>
            <a:r>
              <a:rPr lang="en-US" dirty="0"/>
              <a:t>}</a:t>
            </a:r>
          </a:p>
          <a:p>
            <a:endParaRPr lang="en-US" dirty="0"/>
          </a:p>
        </p:txBody>
      </p:sp>
    </p:spTree>
    <p:extLst>
      <p:ext uri="{BB962C8B-B14F-4D97-AF65-F5344CB8AC3E}">
        <p14:creationId xmlns:p14="http://schemas.microsoft.com/office/powerpoint/2010/main" val="327548766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1831258"/>
            <a:ext cx="5111750" cy="3195484"/>
          </a:xfrm>
        </p:spPr>
        <p:txBody>
          <a:bodyPr>
            <a:normAutofit/>
          </a:bodyPr>
          <a:lstStyle/>
          <a:p>
            <a:r>
              <a:rPr lang="en-US" b="1" dirty="0"/>
              <a:t>Pseudo-classes</a:t>
            </a:r>
            <a:r>
              <a:rPr lang="en-US" dirty="0"/>
              <a:t> are used to define the special states of an element. They enable you to apply styles to elements based on their state or position in the document tree.</a:t>
            </a:r>
          </a:p>
          <a:p>
            <a:r>
              <a:rPr lang="en-US" dirty="0"/>
              <a:t>Common pseudo-classes include :active, :focus, :visited.</a:t>
            </a:r>
          </a:p>
          <a:p>
            <a:endParaRPr lang="en-US" dirty="0"/>
          </a:p>
          <a:p>
            <a:r>
              <a:rPr lang="en-IN" dirty="0"/>
              <a:t>a:active </a:t>
            </a:r>
          </a:p>
          <a:p>
            <a:r>
              <a:rPr lang="en-IN" dirty="0"/>
              <a:t>{</a:t>
            </a:r>
          </a:p>
          <a:p>
            <a:r>
              <a:rPr lang="en-IN" dirty="0"/>
              <a:t> </a:t>
            </a:r>
            <a:r>
              <a:rPr lang="en-IN" dirty="0" err="1"/>
              <a:t>color</a:t>
            </a:r>
            <a:r>
              <a:rPr lang="en-IN" dirty="0"/>
              <a:t>: green; </a:t>
            </a:r>
          </a:p>
          <a:p>
            <a:r>
              <a:rPr lang="en-IN" dirty="0"/>
              <a:t>}</a:t>
            </a:r>
            <a:endParaRPr lang="en-US" dirty="0"/>
          </a:p>
        </p:txBody>
      </p:sp>
    </p:spTree>
    <p:extLst>
      <p:ext uri="{BB962C8B-B14F-4D97-AF65-F5344CB8AC3E}">
        <p14:creationId xmlns:p14="http://schemas.microsoft.com/office/powerpoint/2010/main" val="104411372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F4C-E6A9-818F-2D67-D75596710115}"/>
              </a:ext>
            </a:extLst>
          </p:cNvPr>
          <p:cNvSpPr>
            <a:spLocks noGrp="1"/>
          </p:cNvSpPr>
          <p:nvPr>
            <p:ph type="title"/>
          </p:nvPr>
        </p:nvSpPr>
        <p:spPr/>
        <p:txBody>
          <a:bodyPr/>
          <a:lstStyle/>
          <a:p>
            <a:r>
              <a:rPr lang="en-US" dirty="0"/>
              <a:t>Position property</a:t>
            </a:r>
            <a:endParaRPr lang="en-IN" dirty="0"/>
          </a:p>
        </p:txBody>
      </p:sp>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3660773"/>
            <a:ext cx="5111750" cy="1068543"/>
          </a:xfrm>
        </p:spPr>
        <p:txBody>
          <a:bodyPr/>
          <a:lstStyle/>
          <a:p>
            <a:r>
              <a:rPr lang="en-US" dirty="0"/>
              <a:t>The `position` property in CSS is used to specify the positioning method of an element. It determines how an element is placed in the document flow and how it interacts with other elements.</a:t>
            </a:r>
          </a:p>
        </p:txBody>
      </p:sp>
    </p:spTree>
    <p:extLst>
      <p:ext uri="{BB962C8B-B14F-4D97-AF65-F5344CB8AC3E}">
        <p14:creationId xmlns:p14="http://schemas.microsoft.com/office/powerpoint/2010/main" val="123981621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content</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HTML and CSS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0106" y="2265306"/>
            <a:ext cx="5433204" cy="365125"/>
          </a:xfrm>
        </p:spPr>
        <p:txBody>
          <a:bodyPr>
            <a:normAutofit lnSpcReduction="10000"/>
          </a:bodyPr>
          <a:lstStyle/>
          <a:p>
            <a:r>
              <a:rPr lang="en-US" dirty="0" err="1"/>
              <a:t>Javascript</a:t>
            </a:r>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0106" y="2999977"/>
            <a:ext cx="5433204" cy="365125"/>
          </a:xfrm>
        </p:spPr>
        <p:txBody>
          <a:bodyPr>
            <a:normAutofit lnSpcReduction="10000"/>
          </a:bodyPr>
          <a:lstStyle/>
          <a:p>
            <a:r>
              <a:rPr lang="en-US" dirty="0"/>
              <a:t>REACT </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3734648"/>
            <a:ext cx="5433204" cy="365125"/>
          </a:xfrm>
        </p:spPr>
        <p:txBody>
          <a:bodyPr>
            <a:normAutofit lnSpcReduction="10000"/>
          </a:bodyPr>
          <a:lstStyle/>
          <a:p>
            <a:r>
              <a:rPr lang="en-US" dirty="0"/>
              <a:t>Node JS and Express</a:t>
            </a:r>
          </a:p>
        </p:txBody>
      </p:sp>
      <p:sp>
        <p:nvSpPr>
          <p:cNvPr id="19" name="Text Placeholder 8">
            <a:extLst>
              <a:ext uri="{FF2B5EF4-FFF2-40B4-BE49-F238E27FC236}">
                <a16:creationId xmlns:a16="http://schemas.microsoft.com/office/drawing/2014/main" id="{65AB33AE-0B35-E786-95E4-C315784CB3EE}"/>
              </a:ext>
            </a:extLst>
          </p:cNvPr>
          <p:cNvSpPr txBox="1">
            <a:spLocks/>
          </p:cNvSpPr>
          <p:nvPr/>
        </p:nvSpPr>
        <p:spPr>
          <a:xfrm>
            <a:off x="5920106" y="4469319"/>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
            </a:r>
            <a:r>
              <a:rPr lang="en-IN" dirty="0" err="1"/>
              <a:t>ongoDB</a:t>
            </a:r>
            <a:r>
              <a:rPr lang="en-IN" dirty="0"/>
              <a:t>/Mongoose</a:t>
            </a:r>
          </a:p>
        </p:txBody>
      </p:sp>
    </p:spTree>
    <p:extLst>
      <p:ext uri="{BB962C8B-B14F-4D97-AF65-F5344CB8AC3E}">
        <p14:creationId xmlns:p14="http://schemas.microsoft.com/office/powerpoint/2010/main" val="184494182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1307691"/>
            <a:ext cx="5111750" cy="3421626"/>
          </a:xfrm>
        </p:spPr>
        <p:txBody>
          <a:bodyPr/>
          <a:lstStyle/>
          <a:p>
            <a:r>
              <a:rPr lang="en-US" b="1" dirty="0"/>
              <a:t>1. `static`</a:t>
            </a:r>
            <a:r>
              <a:rPr lang="en-US" dirty="0"/>
              <a:t>:</a:t>
            </a:r>
          </a:p>
          <a:p>
            <a:r>
              <a:rPr lang="en-US" dirty="0"/>
              <a:t>Default position value.</a:t>
            </a:r>
          </a:p>
          <a:p>
            <a:r>
              <a:rPr lang="en-US" dirty="0"/>
              <a:t>Elements are positioned according to the normal flow of the document.</a:t>
            </a:r>
          </a:p>
          <a:p>
            <a:endParaRPr lang="en-US" dirty="0"/>
          </a:p>
          <a:p>
            <a:r>
              <a:rPr lang="en-IN" dirty="0"/>
              <a:t>.element </a:t>
            </a:r>
          </a:p>
          <a:p>
            <a:r>
              <a:rPr lang="en-IN" dirty="0"/>
              <a:t>{</a:t>
            </a:r>
          </a:p>
          <a:p>
            <a:r>
              <a:rPr lang="en-IN" dirty="0"/>
              <a:t> position: static; </a:t>
            </a:r>
          </a:p>
          <a:p>
            <a:r>
              <a:rPr lang="en-IN" dirty="0"/>
              <a:t>} </a:t>
            </a:r>
            <a:endParaRPr lang="en-US" dirty="0"/>
          </a:p>
          <a:p>
            <a:endParaRPr lang="en-US" dirty="0"/>
          </a:p>
          <a:p>
            <a:endParaRPr lang="en-US" dirty="0"/>
          </a:p>
        </p:txBody>
      </p:sp>
      <p:pic>
        <p:nvPicPr>
          <p:cNvPr id="8" name="Picture 7">
            <a:extLst>
              <a:ext uri="{FF2B5EF4-FFF2-40B4-BE49-F238E27FC236}">
                <a16:creationId xmlns:a16="http://schemas.microsoft.com/office/drawing/2014/main" id="{9E91B5AF-4F7E-CE02-F4D0-F8846E74A532}"/>
              </a:ext>
            </a:extLst>
          </p:cNvPr>
          <p:cNvPicPr>
            <a:picLocks noChangeAspect="1"/>
          </p:cNvPicPr>
          <p:nvPr/>
        </p:nvPicPr>
        <p:blipFill>
          <a:blip r:embed="rId2"/>
          <a:stretch>
            <a:fillRect/>
          </a:stretch>
        </p:blipFill>
        <p:spPr>
          <a:xfrm>
            <a:off x="3853323" y="3781447"/>
            <a:ext cx="3343742" cy="1895740"/>
          </a:xfrm>
          <a:prstGeom prst="rect">
            <a:avLst/>
          </a:prstGeom>
        </p:spPr>
      </p:pic>
    </p:spTree>
    <p:extLst>
      <p:ext uri="{BB962C8B-B14F-4D97-AF65-F5344CB8AC3E}">
        <p14:creationId xmlns:p14="http://schemas.microsoft.com/office/powerpoint/2010/main" val="276135803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1307691"/>
            <a:ext cx="5111750" cy="3421626"/>
          </a:xfrm>
        </p:spPr>
        <p:txBody>
          <a:bodyPr/>
          <a:lstStyle/>
          <a:p>
            <a:r>
              <a:rPr lang="en-US" b="1" dirty="0"/>
              <a:t>2. `relative`:</a:t>
            </a:r>
          </a:p>
          <a:p>
            <a:r>
              <a:rPr lang="en-US" b="1" dirty="0"/>
              <a:t> </a:t>
            </a:r>
            <a:r>
              <a:rPr lang="en-US" dirty="0"/>
              <a:t>Positioned relative to its normal position.</a:t>
            </a:r>
          </a:p>
          <a:p>
            <a:r>
              <a:rPr lang="en-US" dirty="0"/>
              <a:t> Can be moved using the `top`, `right`, `bottom`, and `left` properties.</a:t>
            </a:r>
          </a:p>
          <a:p>
            <a:endParaRPr lang="en-US" dirty="0"/>
          </a:p>
          <a:p>
            <a:r>
              <a:rPr lang="en-US" dirty="0"/>
              <a:t>.element {</a:t>
            </a:r>
          </a:p>
          <a:p>
            <a:r>
              <a:rPr lang="en-US" dirty="0"/>
              <a:t> position: relative; </a:t>
            </a:r>
          </a:p>
          <a:p>
            <a:r>
              <a:rPr lang="en-US" dirty="0"/>
              <a:t>top: 10px; </a:t>
            </a:r>
          </a:p>
          <a:p>
            <a:r>
              <a:rPr lang="en-US" dirty="0"/>
              <a:t>left: 20px; </a:t>
            </a:r>
          </a:p>
          <a:p>
            <a:r>
              <a:rPr lang="en-US" dirty="0"/>
              <a:t>}</a:t>
            </a:r>
          </a:p>
          <a:p>
            <a:endParaRPr lang="en-US" dirty="0"/>
          </a:p>
        </p:txBody>
      </p:sp>
      <p:pic>
        <p:nvPicPr>
          <p:cNvPr id="5" name="Picture 4">
            <a:extLst>
              <a:ext uri="{FF2B5EF4-FFF2-40B4-BE49-F238E27FC236}">
                <a16:creationId xmlns:a16="http://schemas.microsoft.com/office/drawing/2014/main" id="{373D75FE-4DF8-5FF3-1275-50740C44FDB5}"/>
              </a:ext>
            </a:extLst>
          </p:cNvPr>
          <p:cNvPicPr>
            <a:picLocks noChangeAspect="1"/>
          </p:cNvPicPr>
          <p:nvPr/>
        </p:nvPicPr>
        <p:blipFill>
          <a:blip r:embed="rId2"/>
          <a:stretch>
            <a:fillRect/>
          </a:stretch>
        </p:blipFill>
        <p:spPr>
          <a:xfrm>
            <a:off x="5639177" y="2690682"/>
            <a:ext cx="3391373" cy="2038635"/>
          </a:xfrm>
          <a:prstGeom prst="rect">
            <a:avLst/>
          </a:prstGeom>
        </p:spPr>
      </p:pic>
    </p:spTree>
    <p:extLst>
      <p:ext uri="{BB962C8B-B14F-4D97-AF65-F5344CB8AC3E}">
        <p14:creationId xmlns:p14="http://schemas.microsoft.com/office/powerpoint/2010/main" val="188775040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1307691"/>
            <a:ext cx="5111750" cy="3421626"/>
          </a:xfrm>
        </p:spPr>
        <p:txBody>
          <a:bodyPr/>
          <a:lstStyle/>
          <a:p>
            <a:r>
              <a:rPr lang="en-US" b="1" dirty="0"/>
              <a:t>3.`absolute`:</a:t>
            </a:r>
          </a:p>
          <a:p>
            <a:r>
              <a:rPr lang="en-US" dirty="0"/>
              <a:t>Positioned relative to the nearest positioned ancestor    (instead of positioned relative to the viewport, like fixed).</a:t>
            </a:r>
          </a:p>
          <a:p>
            <a:r>
              <a:rPr lang="en-US" dirty="0"/>
              <a:t>If no positioned ancestor, it's positioned relative to the initial containing block.</a:t>
            </a:r>
          </a:p>
          <a:p>
            <a:endParaRPr lang="en-US" dirty="0"/>
          </a:p>
          <a:p>
            <a:r>
              <a:rPr lang="en-US" dirty="0"/>
              <a:t>.element { position: absolute; top: 30px; left: 40px; }</a:t>
            </a:r>
          </a:p>
        </p:txBody>
      </p:sp>
      <p:pic>
        <p:nvPicPr>
          <p:cNvPr id="4" name="Picture 3">
            <a:extLst>
              <a:ext uri="{FF2B5EF4-FFF2-40B4-BE49-F238E27FC236}">
                <a16:creationId xmlns:a16="http://schemas.microsoft.com/office/drawing/2014/main" id="{25563E8A-98F2-536E-B9AC-D6CB529C416B}"/>
              </a:ext>
            </a:extLst>
          </p:cNvPr>
          <p:cNvPicPr>
            <a:picLocks noChangeAspect="1"/>
          </p:cNvPicPr>
          <p:nvPr/>
        </p:nvPicPr>
        <p:blipFill>
          <a:blip r:embed="rId2"/>
          <a:stretch>
            <a:fillRect/>
          </a:stretch>
        </p:blipFill>
        <p:spPr>
          <a:xfrm>
            <a:off x="3252080" y="3859482"/>
            <a:ext cx="3758319" cy="2143258"/>
          </a:xfrm>
          <a:prstGeom prst="rect">
            <a:avLst/>
          </a:prstGeom>
        </p:spPr>
      </p:pic>
    </p:spTree>
    <p:extLst>
      <p:ext uri="{BB962C8B-B14F-4D97-AF65-F5344CB8AC3E}">
        <p14:creationId xmlns:p14="http://schemas.microsoft.com/office/powerpoint/2010/main" val="39474292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1307691"/>
            <a:ext cx="5111750" cy="3421626"/>
          </a:xfrm>
        </p:spPr>
        <p:txBody>
          <a:bodyPr/>
          <a:lstStyle/>
          <a:p>
            <a:r>
              <a:rPr lang="en-US" b="1" dirty="0"/>
              <a:t>4. `fixed`:</a:t>
            </a:r>
          </a:p>
          <a:p>
            <a:r>
              <a:rPr lang="en-US" dirty="0"/>
              <a:t>Positioned relative to the viewport.</a:t>
            </a:r>
          </a:p>
          <a:p>
            <a:r>
              <a:rPr lang="en-US" dirty="0"/>
              <a:t>Stays fixed even when the page is scrolled.</a:t>
            </a:r>
          </a:p>
          <a:p>
            <a:endParaRPr lang="en-US" dirty="0"/>
          </a:p>
          <a:p>
            <a:r>
              <a:rPr lang="en-US" dirty="0"/>
              <a:t>.element {</a:t>
            </a:r>
          </a:p>
          <a:p>
            <a:r>
              <a:rPr lang="en-US" dirty="0"/>
              <a:t> position: fixed;</a:t>
            </a:r>
          </a:p>
          <a:p>
            <a:r>
              <a:rPr lang="en-US" dirty="0"/>
              <a:t> top: 0; </a:t>
            </a:r>
          </a:p>
          <a:p>
            <a:r>
              <a:rPr lang="en-US" dirty="0"/>
              <a:t> right: 0; </a:t>
            </a:r>
          </a:p>
          <a:p>
            <a:r>
              <a:rPr lang="en-US" dirty="0"/>
              <a:t>}</a:t>
            </a:r>
          </a:p>
        </p:txBody>
      </p:sp>
      <p:pic>
        <p:nvPicPr>
          <p:cNvPr id="5" name="Picture 4">
            <a:extLst>
              <a:ext uri="{FF2B5EF4-FFF2-40B4-BE49-F238E27FC236}">
                <a16:creationId xmlns:a16="http://schemas.microsoft.com/office/drawing/2014/main" id="{E473D335-1799-2F62-9F4E-1DEE1A453D01}"/>
              </a:ext>
            </a:extLst>
          </p:cNvPr>
          <p:cNvPicPr>
            <a:picLocks noChangeAspect="1"/>
          </p:cNvPicPr>
          <p:nvPr/>
        </p:nvPicPr>
        <p:blipFill>
          <a:blip r:embed="rId2"/>
          <a:stretch>
            <a:fillRect/>
          </a:stretch>
        </p:blipFill>
        <p:spPr>
          <a:xfrm>
            <a:off x="3841710" y="2776419"/>
            <a:ext cx="3505689" cy="1952898"/>
          </a:xfrm>
          <a:prstGeom prst="rect">
            <a:avLst/>
          </a:prstGeom>
        </p:spPr>
      </p:pic>
    </p:spTree>
    <p:extLst>
      <p:ext uri="{BB962C8B-B14F-4D97-AF65-F5344CB8AC3E}">
        <p14:creationId xmlns:p14="http://schemas.microsoft.com/office/powerpoint/2010/main" val="226650752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F4C-E6A9-818F-2D67-D75596710115}"/>
              </a:ext>
            </a:extLst>
          </p:cNvPr>
          <p:cNvSpPr>
            <a:spLocks noGrp="1"/>
          </p:cNvSpPr>
          <p:nvPr>
            <p:ph type="title"/>
          </p:nvPr>
        </p:nvSpPr>
        <p:spPr/>
        <p:txBody>
          <a:bodyPr/>
          <a:lstStyle/>
          <a:p>
            <a:r>
              <a:rPr lang="en-US" dirty="0"/>
              <a:t>Display property</a:t>
            </a:r>
            <a:endParaRPr lang="en-IN" dirty="0"/>
          </a:p>
        </p:txBody>
      </p:sp>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3660773"/>
            <a:ext cx="5111750" cy="1068543"/>
          </a:xfrm>
        </p:spPr>
        <p:txBody>
          <a:bodyPr/>
          <a:lstStyle/>
          <a:p>
            <a:r>
              <a:rPr lang="en-US" dirty="0"/>
              <a:t>The </a:t>
            </a:r>
            <a:r>
              <a:rPr lang="en-US" b="1" dirty="0">
                <a:solidFill>
                  <a:srgbClr val="EB5757"/>
                </a:solidFill>
                <a:effectLst/>
                <a:latin typeface="SFMono-Regular"/>
              </a:rPr>
              <a:t>display</a:t>
            </a:r>
            <a:r>
              <a:rPr lang="en-US" dirty="0"/>
              <a:t> property in CSS is used to define how an HTML element should be displayed on the web page. It specifies the type of box used for an HTML element, influencing its layout and visibility.</a:t>
            </a:r>
          </a:p>
        </p:txBody>
      </p:sp>
    </p:spTree>
    <p:extLst>
      <p:ext uri="{BB962C8B-B14F-4D97-AF65-F5344CB8AC3E}">
        <p14:creationId xmlns:p14="http://schemas.microsoft.com/office/powerpoint/2010/main" val="79673313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AFAA0A-7777-72C1-E8BC-AA2E712449DA}"/>
              </a:ext>
            </a:extLst>
          </p:cNvPr>
          <p:cNvPicPr>
            <a:picLocks noChangeAspect="1"/>
          </p:cNvPicPr>
          <p:nvPr/>
        </p:nvPicPr>
        <p:blipFill>
          <a:blip r:embed="rId2"/>
          <a:stretch>
            <a:fillRect/>
          </a:stretch>
        </p:blipFill>
        <p:spPr>
          <a:xfrm>
            <a:off x="713624" y="1447523"/>
            <a:ext cx="10764752" cy="3962953"/>
          </a:xfrm>
          <a:prstGeom prst="rect">
            <a:avLst/>
          </a:prstGeom>
        </p:spPr>
      </p:pic>
    </p:spTree>
    <p:extLst>
      <p:ext uri="{BB962C8B-B14F-4D97-AF65-F5344CB8AC3E}">
        <p14:creationId xmlns:p14="http://schemas.microsoft.com/office/powerpoint/2010/main" val="25874699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F4C-E6A9-818F-2D67-D75596710115}"/>
              </a:ext>
            </a:extLst>
          </p:cNvPr>
          <p:cNvSpPr>
            <a:spLocks noGrp="1"/>
          </p:cNvSpPr>
          <p:nvPr>
            <p:ph type="title"/>
          </p:nvPr>
        </p:nvSpPr>
        <p:spPr/>
        <p:txBody>
          <a:bodyPr/>
          <a:lstStyle/>
          <a:p>
            <a:r>
              <a:rPr lang="en-US" dirty="0"/>
              <a:t>Z-index</a:t>
            </a:r>
            <a:endParaRPr lang="en-IN" dirty="0"/>
          </a:p>
        </p:txBody>
      </p:sp>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3660773"/>
            <a:ext cx="5111750" cy="1363511"/>
          </a:xfrm>
        </p:spPr>
        <p:txBody>
          <a:bodyPr>
            <a:noAutofit/>
          </a:bodyPr>
          <a:lstStyle/>
          <a:p>
            <a:r>
              <a:rPr lang="en-US" dirty="0"/>
              <a:t>When elements are positioned, they can overlap other elements.</a:t>
            </a:r>
          </a:p>
          <a:p>
            <a:r>
              <a:rPr lang="en-US" dirty="0"/>
              <a:t>The `z-index` property specifies the stack order of an element (which element should be placed in front of, or behind, the others).</a:t>
            </a:r>
          </a:p>
        </p:txBody>
      </p:sp>
      <p:pic>
        <p:nvPicPr>
          <p:cNvPr id="10243" name="Picture 3" descr="The z-index CSS property puts components on different planes">
            <a:extLst>
              <a:ext uri="{FF2B5EF4-FFF2-40B4-BE49-F238E27FC236}">
                <a16:creationId xmlns:a16="http://schemas.microsoft.com/office/drawing/2014/main" id="{575C9C86-1B0D-C143-00F1-5D50E145B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418" y="2443009"/>
            <a:ext cx="417195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85755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2FF370-AF4D-EACA-84C9-2F05D5D7612C}"/>
              </a:ext>
            </a:extLst>
          </p:cNvPr>
          <p:cNvSpPr>
            <a:spLocks noGrp="1"/>
          </p:cNvSpPr>
          <p:nvPr>
            <p:ph type="body" idx="1"/>
          </p:nvPr>
        </p:nvSpPr>
        <p:spPr>
          <a:xfrm>
            <a:off x="1332578" y="1945916"/>
            <a:ext cx="5111750" cy="2596587"/>
          </a:xfrm>
        </p:spPr>
        <p:txBody>
          <a:bodyPr/>
          <a:lstStyle/>
          <a:p>
            <a:r>
              <a:rPr lang="en-US" dirty="0" err="1"/>
              <a:t>Img</a:t>
            </a:r>
            <a:endParaRPr lang="en-US" dirty="0"/>
          </a:p>
          <a:p>
            <a:r>
              <a:rPr lang="en-US" dirty="0"/>
              <a:t>{</a:t>
            </a:r>
          </a:p>
          <a:p>
            <a:r>
              <a:rPr lang="en-US" dirty="0"/>
              <a:t>position: absolute; </a:t>
            </a:r>
          </a:p>
          <a:p>
            <a:r>
              <a:rPr lang="en-US" dirty="0"/>
              <a:t>left: 0px; </a:t>
            </a:r>
          </a:p>
          <a:p>
            <a:r>
              <a:rPr lang="en-US" dirty="0"/>
              <a:t>top: 0px;</a:t>
            </a:r>
          </a:p>
          <a:p>
            <a:r>
              <a:rPr lang="en-US" dirty="0"/>
              <a:t>z-index: -1; </a:t>
            </a:r>
          </a:p>
          <a:p>
            <a:r>
              <a:rPr lang="en-US" dirty="0"/>
              <a:t>}</a:t>
            </a:r>
            <a:endParaRPr lang="en-IN" dirty="0"/>
          </a:p>
        </p:txBody>
      </p:sp>
    </p:spTree>
    <p:extLst>
      <p:ext uri="{BB962C8B-B14F-4D97-AF65-F5344CB8AC3E}">
        <p14:creationId xmlns:p14="http://schemas.microsoft.com/office/powerpoint/2010/main" val="139348068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F4C-E6A9-818F-2D67-D75596710115}"/>
              </a:ext>
            </a:extLst>
          </p:cNvPr>
          <p:cNvSpPr>
            <a:spLocks noGrp="1"/>
          </p:cNvSpPr>
          <p:nvPr>
            <p:ph type="title"/>
          </p:nvPr>
        </p:nvSpPr>
        <p:spPr>
          <a:xfrm>
            <a:off x="1362075" y="968477"/>
            <a:ext cx="5111750" cy="1204912"/>
          </a:xfrm>
        </p:spPr>
        <p:txBody>
          <a:bodyPr/>
          <a:lstStyle/>
          <a:p>
            <a:r>
              <a:rPr lang="en-US" dirty="0"/>
              <a:t>Media queries</a:t>
            </a:r>
            <a:endParaRPr lang="en-IN" dirty="0"/>
          </a:p>
        </p:txBody>
      </p:sp>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2788416"/>
            <a:ext cx="5111750" cy="2589829"/>
          </a:xfrm>
        </p:spPr>
        <p:txBody>
          <a:bodyPr>
            <a:noAutofit/>
          </a:bodyPr>
          <a:lstStyle/>
          <a:p>
            <a:r>
              <a:rPr lang="en-US" dirty="0"/>
              <a:t>A media query in CSS allows you to apply different styles based on the characteristics of the user's device</a:t>
            </a:r>
          </a:p>
          <a:p>
            <a:endParaRPr lang="en-US" dirty="0"/>
          </a:p>
          <a:p>
            <a:r>
              <a:rPr lang="en-US" dirty="0"/>
              <a:t>@media screen and (max-width: 600px) </a:t>
            </a:r>
          </a:p>
          <a:p>
            <a:r>
              <a:rPr lang="en-US" dirty="0"/>
              <a:t>{ </a:t>
            </a:r>
          </a:p>
          <a:p>
            <a:r>
              <a:rPr lang="en-US" dirty="0"/>
              <a:t>body </a:t>
            </a:r>
          </a:p>
          <a:p>
            <a:r>
              <a:rPr lang="en-US" dirty="0"/>
              <a:t>{ background-color: </a:t>
            </a:r>
            <a:r>
              <a:rPr lang="en-US" dirty="0" err="1"/>
              <a:t>lightblue</a:t>
            </a:r>
            <a:r>
              <a:rPr lang="en-US" dirty="0"/>
              <a:t>; } </a:t>
            </a:r>
          </a:p>
          <a:p>
            <a:r>
              <a:rPr lang="en-US" dirty="0"/>
              <a:t>}</a:t>
            </a:r>
          </a:p>
        </p:txBody>
      </p:sp>
      <p:pic>
        <p:nvPicPr>
          <p:cNvPr id="18434" name="Picture 2" descr="A complete guide to CSS Media Query | BrowserStack">
            <a:extLst>
              <a:ext uri="{FF2B5EF4-FFF2-40B4-BE49-F238E27FC236}">
                <a16:creationId xmlns:a16="http://schemas.microsoft.com/office/drawing/2014/main" id="{B94C4B68-948E-1F8D-901B-8C9E2250D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917" y="3676649"/>
            <a:ext cx="4831786" cy="2236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2691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2FF370-AF4D-EACA-84C9-2F05D5D7612C}"/>
              </a:ext>
            </a:extLst>
          </p:cNvPr>
          <p:cNvSpPr>
            <a:spLocks noGrp="1"/>
          </p:cNvSpPr>
          <p:nvPr>
            <p:ph type="body" idx="1"/>
          </p:nvPr>
        </p:nvSpPr>
        <p:spPr>
          <a:xfrm>
            <a:off x="1312913" y="2240884"/>
            <a:ext cx="5111750" cy="2596587"/>
          </a:xfrm>
        </p:spPr>
        <p:txBody>
          <a:bodyPr/>
          <a:lstStyle/>
          <a:p>
            <a:r>
              <a:rPr lang="en-US" b="1" dirty="0"/>
              <a:t>Benefits of using media queries:</a:t>
            </a:r>
            <a:endParaRPr lang="en-US" dirty="0"/>
          </a:p>
          <a:p>
            <a:pPr>
              <a:buFont typeface="Arial" panose="020B0604020202020204" pitchFamily="34" charset="0"/>
              <a:buChar char="•"/>
            </a:pPr>
            <a:r>
              <a:rPr lang="en-US" b="1" dirty="0"/>
              <a:t>Responsive design:</a:t>
            </a:r>
            <a:r>
              <a:rPr lang="en-US" dirty="0"/>
              <a:t> Ensures your website looks and functions well on all devices, from desktops to mobile phones.</a:t>
            </a:r>
          </a:p>
          <a:p>
            <a:pPr>
              <a:buFont typeface="Arial" panose="020B0604020202020204" pitchFamily="34" charset="0"/>
              <a:buChar char="•"/>
            </a:pPr>
            <a:r>
              <a:rPr lang="en-US" b="1" dirty="0"/>
              <a:t>Improved user experience:</a:t>
            </a:r>
            <a:r>
              <a:rPr lang="en-US" dirty="0"/>
              <a:t> Makes your website easier to navigate and interact with on different screen sizes.</a:t>
            </a:r>
          </a:p>
          <a:p>
            <a:pPr>
              <a:buFont typeface="Arial" panose="020B0604020202020204" pitchFamily="34" charset="0"/>
              <a:buChar char="•"/>
            </a:pPr>
            <a:r>
              <a:rPr lang="en-US" b="1" dirty="0"/>
              <a:t>SEO boost:</a:t>
            </a:r>
            <a:r>
              <a:rPr lang="en-US" dirty="0"/>
              <a:t> Search engines love responsive websites, which can improve your ranking in search results.</a:t>
            </a:r>
          </a:p>
          <a:p>
            <a:endParaRPr lang="en-IN" dirty="0"/>
          </a:p>
        </p:txBody>
      </p:sp>
    </p:spTree>
    <p:extLst>
      <p:ext uri="{BB962C8B-B14F-4D97-AF65-F5344CB8AC3E}">
        <p14:creationId xmlns:p14="http://schemas.microsoft.com/office/powerpoint/2010/main" val="104230821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566593" y="1729812"/>
            <a:ext cx="4518414" cy="2301415"/>
          </a:xfrm>
        </p:spPr>
        <p:txBody>
          <a:bodyPr/>
          <a:lstStyle/>
          <a:p>
            <a:r>
              <a:rPr lang="en-US" dirty="0"/>
              <a:t>Hyper text markup language</a:t>
            </a:r>
            <a:endParaRPr lang="en-IN" dirty="0"/>
          </a:p>
        </p:txBody>
      </p:sp>
      <p:pic>
        <p:nvPicPr>
          <p:cNvPr id="15362" name="Picture 2" descr="HTML - Wikipedia">
            <a:extLst>
              <a:ext uri="{FF2B5EF4-FFF2-40B4-BE49-F238E27FC236}">
                <a16:creationId xmlns:a16="http://schemas.microsoft.com/office/drawing/2014/main" id="{ECAB8916-3EA9-701D-DD8C-23F6B8FCA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206" y="5061308"/>
            <a:ext cx="1024859" cy="102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117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F4C-E6A9-818F-2D67-D75596710115}"/>
              </a:ext>
            </a:extLst>
          </p:cNvPr>
          <p:cNvSpPr>
            <a:spLocks noGrp="1"/>
          </p:cNvSpPr>
          <p:nvPr>
            <p:ph type="title"/>
          </p:nvPr>
        </p:nvSpPr>
        <p:spPr>
          <a:xfrm>
            <a:off x="1362075" y="968477"/>
            <a:ext cx="5111750" cy="1204912"/>
          </a:xfrm>
        </p:spPr>
        <p:txBody>
          <a:bodyPr/>
          <a:lstStyle/>
          <a:p>
            <a:r>
              <a:rPr lang="en-US" dirty="0"/>
              <a:t>flexbox</a:t>
            </a:r>
            <a:endParaRPr lang="en-IN" dirty="0"/>
          </a:p>
        </p:txBody>
      </p:sp>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a:xfrm>
            <a:off x="1362075" y="2788416"/>
            <a:ext cx="5111750" cy="2589829"/>
          </a:xfrm>
        </p:spPr>
        <p:txBody>
          <a:bodyPr>
            <a:noAutofit/>
          </a:bodyPr>
          <a:lstStyle/>
          <a:p>
            <a:r>
              <a:rPr lang="en-US" dirty="0"/>
              <a:t>Flexbox is a layout model in CSS that gives us a way where we can flexibly arrange elements in rows or columns, making it easy to create responsive and adaptable web designs.</a:t>
            </a:r>
          </a:p>
          <a:p>
            <a:endParaRPr lang="en-US" dirty="0"/>
          </a:p>
          <a:p>
            <a:r>
              <a:rPr lang="en-US" b="1" dirty="0">
                <a:effectLst/>
              </a:rPr>
              <a:t>Note: </a:t>
            </a:r>
            <a:r>
              <a:rPr lang="en-US" dirty="0">
                <a:effectLst/>
              </a:rPr>
              <a:t>Whenever we give display flex to parent all the child becomes block level element.</a:t>
            </a:r>
            <a:endParaRPr lang="en-US" dirty="0"/>
          </a:p>
        </p:txBody>
      </p:sp>
    </p:spTree>
    <p:extLst>
      <p:ext uri="{BB962C8B-B14F-4D97-AF65-F5344CB8AC3E}">
        <p14:creationId xmlns:p14="http://schemas.microsoft.com/office/powerpoint/2010/main" val="43996848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FD2943-A922-1DB1-F012-665A699E4FD6}"/>
              </a:ext>
            </a:extLst>
          </p:cNvPr>
          <p:cNvSpPr>
            <a:spLocks noGrp="1"/>
          </p:cNvSpPr>
          <p:nvPr>
            <p:ph type="body" idx="1"/>
          </p:nvPr>
        </p:nvSpPr>
        <p:spPr>
          <a:xfrm>
            <a:off x="1362075" y="1356852"/>
            <a:ext cx="5111750" cy="4581832"/>
          </a:xfrm>
        </p:spPr>
        <p:txBody>
          <a:bodyPr>
            <a:normAutofit/>
          </a:bodyPr>
          <a:lstStyle/>
          <a:p>
            <a:r>
              <a:rPr lang="en-US" b="1" dirty="0"/>
              <a:t>Think of the elements as a team:</a:t>
            </a:r>
          </a:p>
          <a:p>
            <a:endParaRPr lang="en-US" dirty="0"/>
          </a:p>
          <a:p>
            <a:r>
              <a:rPr lang="en-US" b="1" dirty="0"/>
              <a:t>Flex container</a:t>
            </a:r>
            <a:r>
              <a:rPr lang="en-US" dirty="0"/>
              <a:t>: The team captain, holding everyone together and defining the layout direction (row or column).</a:t>
            </a:r>
          </a:p>
          <a:p>
            <a:r>
              <a:rPr lang="en-US" b="1" dirty="0"/>
              <a:t>Flex items</a:t>
            </a:r>
            <a:r>
              <a:rPr lang="en-US" dirty="0"/>
              <a:t>: Players on the team, adjusting their size and position based on the captain's orders.</a:t>
            </a:r>
          </a:p>
          <a:p>
            <a:r>
              <a:rPr lang="en-US" b="1" dirty="0"/>
              <a:t>Properties</a:t>
            </a:r>
            <a:r>
              <a:rPr lang="en-US" dirty="0"/>
              <a:t>: Captain's tools to control how the team works:</a:t>
            </a:r>
          </a:p>
          <a:p>
            <a:r>
              <a:rPr lang="en-US" dirty="0"/>
              <a:t> `flex-grow`: Determines how much an item can grow to fill available space.</a:t>
            </a:r>
          </a:p>
          <a:p>
            <a:r>
              <a:rPr lang="en-US" dirty="0"/>
              <a:t> `flex-shrink`: Determines how much an item can shrink when space is limited.</a:t>
            </a:r>
          </a:p>
          <a:p>
            <a:r>
              <a:rPr lang="en-US" dirty="0"/>
              <a:t> `justify-content`: Aligns items horizontally within the container (center, left, right, etc.).</a:t>
            </a:r>
          </a:p>
          <a:p>
            <a:r>
              <a:rPr lang="en-US" dirty="0"/>
              <a:t> `align-items`: Aligns items vertically within the container (center, top, bottom, etc.)</a:t>
            </a:r>
            <a:endParaRPr lang="en-IN" dirty="0"/>
          </a:p>
        </p:txBody>
      </p:sp>
    </p:spTree>
    <p:extLst>
      <p:ext uri="{BB962C8B-B14F-4D97-AF65-F5344CB8AC3E}">
        <p14:creationId xmlns:p14="http://schemas.microsoft.com/office/powerpoint/2010/main" val="375697023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807975" y="2125858"/>
            <a:ext cx="4179570" cy="1524735"/>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Intro</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277316"/>
            <a:ext cx="5111750" cy="930891"/>
          </a:xfrm>
        </p:spPr>
        <p:txBody>
          <a:bodyPr vert="horz" lIns="91440" tIns="45720" rIns="91440" bIns="45720" rtlCol="0" anchor="t">
            <a:noAutofit/>
          </a:bodyPr>
          <a:lstStyle/>
          <a:p>
            <a:r>
              <a:rPr lang="en-US" dirty="0"/>
              <a:t>HTML stands for Hyper Text Markup Language. It's the standard markup language for creating web pages.</a:t>
            </a:r>
          </a:p>
        </p:txBody>
      </p:sp>
    </p:spTree>
    <p:extLst>
      <p:ext uri="{BB962C8B-B14F-4D97-AF65-F5344CB8AC3E}">
        <p14:creationId xmlns:p14="http://schemas.microsoft.com/office/powerpoint/2010/main" val="134637220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283417" y="1917290"/>
            <a:ext cx="5111750" cy="3819678"/>
          </a:xfrm>
        </p:spPr>
        <p:txBody>
          <a:bodyPr/>
          <a:lstStyle/>
          <a:p>
            <a:r>
              <a:rPr lang="en-US" b="1" dirty="0"/>
              <a:t>Hyper:</a:t>
            </a:r>
            <a:r>
              <a:rPr lang="en-US" dirty="0"/>
              <a:t> In computing, "hyper" is a prefix used to indicate links between information.</a:t>
            </a:r>
          </a:p>
          <a:p>
            <a:endParaRPr lang="en-US" dirty="0"/>
          </a:p>
          <a:p>
            <a:r>
              <a:rPr lang="en-US" b="1" dirty="0"/>
              <a:t>Text:</a:t>
            </a:r>
            <a:r>
              <a:rPr lang="en-US" dirty="0"/>
              <a:t> Refers to the written or displayed content. In the case of HTML, this content could be anything from plain text to images and multimedia.</a:t>
            </a:r>
          </a:p>
          <a:p>
            <a:endParaRPr lang="en-US" dirty="0"/>
          </a:p>
          <a:p>
            <a:r>
              <a:rPr lang="en-US" b="1" dirty="0"/>
              <a:t>Markup:</a:t>
            </a:r>
            <a:r>
              <a:rPr lang="en-US" dirty="0"/>
              <a:t> In the context of HTML, "markup" refers to the process of adding special notations or tags to a document to provide information about the structure of the document.</a:t>
            </a:r>
          </a:p>
          <a:p>
            <a:endParaRPr lang="en-IN" dirty="0"/>
          </a:p>
        </p:txBody>
      </p:sp>
    </p:spTree>
    <p:extLst>
      <p:ext uri="{BB962C8B-B14F-4D97-AF65-F5344CB8AC3E}">
        <p14:creationId xmlns:p14="http://schemas.microsoft.com/office/powerpoint/2010/main" val="304951965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04FE-82F5-D93E-9539-E0FED5077243}"/>
              </a:ext>
            </a:extLst>
          </p:cNvPr>
          <p:cNvSpPr>
            <a:spLocks noGrp="1"/>
          </p:cNvSpPr>
          <p:nvPr>
            <p:ph type="title"/>
          </p:nvPr>
        </p:nvSpPr>
        <p:spPr>
          <a:xfrm>
            <a:off x="1362075" y="1286028"/>
            <a:ext cx="5111750" cy="1204912"/>
          </a:xfrm>
        </p:spPr>
        <p:txBody>
          <a:bodyPr/>
          <a:lstStyle/>
          <a:p>
            <a:r>
              <a:rPr lang="en-US" dirty="0"/>
              <a:t>!Doctype</a:t>
            </a:r>
            <a:endParaRPr lang="en-IN" dirty="0"/>
          </a:p>
        </p:txBody>
      </p:sp>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2982348"/>
            <a:ext cx="5111750" cy="1525588"/>
          </a:xfrm>
        </p:spPr>
        <p:txBody>
          <a:bodyPr>
            <a:normAutofit/>
          </a:bodyPr>
          <a:lstStyle/>
          <a:p>
            <a:r>
              <a:rPr lang="en-US" dirty="0"/>
              <a:t>It is a declaration that specifies the document type and version of HTML being used in a web page.</a:t>
            </a:r>
          </a:p>
          <a:p>
            <a:endParaRPr lang="en-US" dirty="0"/>
          </a:p>
          <a:p>
            <a:r>
              <a:rPr lang="en-US" dirty="0"/>
              <a:t>It helps browsers render the content correctly. </a:t>
            </a:r>
          </a:p>
          <a:p>
            <a:endParaRPr lang="en-US" dirty="0"/>
          </a:p>
        </p:txBody>
      </p:sp>
    </p:spTree>
    <p:extLst>
      <p:ext uri="{BB962C8B-B14F-4D97-AF65-F5344CB8AC3E}">
        <p14:creationId xmlns:p14="http://schemas.microsoft.com/office/powerpoint/2010/main" val="205988019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F7A1-3520-2138-0C9B-36892C23CCA6}"/>
              </a:ext>
            </a:extLst>
          </p:cNvPr>
          <p:cNvSpPr>
            <a:spLocks noGrp="1"/>
          </p:cNvSpPr>
          <p:nvPr>
            <p:ph type="title"/>
          </p:nvPr>
        </p:nvSpPr>
        <p:spPr/>
        <p:txBody>
          <a:bodyPr/>
          <a:lstStyle/>
          <a:p>
            <a:r>
              <a:rPr lang="en-US" dirty="0"/>
              <a:t>html5</a:t>
            </a:r>
            <a:endParaRPr lang="en-IN" dirty="0"/>
          </a:p>
        </p:txBody>
      </p:sp>
      <p:sp>
        <p:nvSpPr>
          <p:cNvPr id="3" name="Text Placeholder 2">
            <a:extLst>
              <a:ext uri="{FF2B5EF4-FFF2-40B4-BE49-F238E27FC236}">
                <a16:creationId xmlns:a16="http://schemas.microsoft.com/office/drawing/2014/main" id="{8E02BBEC-75DD-971D-05FF-EA70DAE7ED39}"/>
              </a:ext>
            </a:extLst>
          </p:cNvPr>
          <p:cNvSpPr>
            <a:spLocks noGrp="1"/>
          </p:cNvSpPr>
          <p:nvPr>
            <p:ph type="body" idx="1"/>
          </p:nvPr>
        </p:nvSpPr>
        <p:spPr>
          <a:xfrm>
            <a:off x="1362075" y="3660773"/>
            <a:ext cx="5111750" cy="2169755"/>
          </a:xfrm>
        </p:spPr>
        <p:txBody>
          <a:bodyPr/>
          <a:lstStyle/>
          <a:p>
            <a:r>
              <a:rPr lang="en-IN" b="1" dirty="0"/>
              <a:t>DOCTYPE</a:t>
            </a:r>
            <a:r>
              <a:rPr lang="en-IN" dirty="0"/>
              <a:t>: Simplified declaration</a:t>
            </a:r>
          </a:p>
          <a:p>
            <a:r>
              <a:rPr lang="en-US" b="1" dirty="0"/>
              <a:t>Structure</a:t>
            </a:r>
            <a:r>
              <a:rPr lang="en-US" dirty="0"/>
              <a:t>: Enhanced for both content structuring and web applications.</a:t>
            </a:r>
            <a:endParaRPr lang="en-IN" dirty="0"/>
          </a:p>
          <a:p>
            <a:r>
              <a:rPr lang="en-IN" b="1" dirty="0"/>
              <a:t>Audio</a:t>
            </a:r>
            <a:r>
              <a:rPr lang="en-IN" dirty="0"/>
              <a:t> and </a:t>
            </a:r>
            <a:r>
              <a:rPr lang="en-IN" b="1" dirty="0"/>
              <a:t>Video</a:t>
            </a:r>
            <a:r>
              <a:rPr lang="en-IN" dirty="0"/>
              <a:t> tags</a:t>
            </a:r>
          </a:p>
          <a:p>
            <a:r>
              <a:rPr lang="en-IN" dirty="0"/>
              <a:t>Semantic tags</a:t>
            </a:r>
          </a:p>
        </p:txBody>
      </p:sp>
    </p:spTree>
    <p:extLst>
      <p:ext uri="{BB962C8B-B14F-4D97-AF65-F5344CB8AC3E}">
        <p14:creationId xmlns:p14="http://schemas.microsoft.com/office/powerpoint/2010/main" val="24212012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F4C-E6A9-818F-2D67-D75596710115}"/>
              </a:ext>
            </a:extLst>
          </p:cNvPr>
          <p:cNvSpPr>
            <a:spLocks noGrp="1"/>
          </p:cNvSpPr>
          <p:nvPr>
            <p:ph type="title"/>
          </p:nvPr>
        </p:nvSpPr>
        <p:spPr/>
        <p:txBody>
          <a:bodyPr/>
          <a:lstStyle/>
          <a:p>
            <a:r>
              <a:rPr lang="en-US" dirty="0"/>
              <a:t>Meta tag</a:t>
            </a:r>
            <a:endParaRPr lang="en-IN" dirty="0"/>
          </a:p>
        </p:txBody>
      </p:sp>
      <p:sp>
        <p:nvSpPr>
          <p:cNvPr id="3" name="Text Placeholder 2">
            <a:extLst>
              <a:ext uri="{FF2B5EF4-FFF2-40B4-BE49-F238E27FC236}">
                <a16:creationId xmlns:a16="http://schemas.microsoft.com/office/drawing/2014/main" id="{D82663CE-301C-482E-3A6F-70C70D60ADD6}"/>
              </a:ext>
            </a:extLst>
          </p:cNvPr>
          <p:cNvSpPr>
            <a:spLocks noGrp="1"/>
          </p:cNvSpPr>
          <p:nvPr>
            <p:ph type="body" idx="1"/>
          </p:nvPr>
        </p:nvSpPr>
        <p:spPr/>
        <p:txBody>
          <a:bodyPr/>
          <a:lstStyle/>
          <a:p>
            <a:r>
              <a:rPr lang="en-US" dirty="0"/>
              <a:t>The &lt;meta&gt; tag provides additional information about the web page, such as the author, description, and keywords.</a:t>
            </a:r>
          </a:p>
          <a:p>
            <a:endParaRPr lang="en-US" dirty="0"/>
          </a:p>
          <a:p>
            <a:r>
              <a:rPr lang="en-US" dirty="0"/>
              <a:t>It is located within the &lt;head&gt; section of the HTML document.</a:t>
            </a:r>
            <a:endParaRPr lang="en-IN" dirty="0"/>
          </a:p>
        </p:txBody>
      </p:sp>
    </p:spTree>
    <p:extLst>
      <p:ext uri="{BB962C8B-B14F-4D97-AF65-F5344CB8AC3E}">
        <p14:creationId xmlns:p14="http://schemas.microsoft.com/office/powerpoint/2010/main" val="384568735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2FF370-AF4D-EACA-84C9-2F05D5D7612C}"/>
              </a:ext>
            </a:extLst>
          </p:cNvPr>
          <p:cNvSpPr>
            <a:spLocks noGrp="1"/>
          </p:cNvSpPr>
          <p:nvPr>
            <p:ph type="body" idx="1"/>
          </p:nvPr>
        </p:nvSpPr>
        <p:spPr>
          <a:xfrm>
            <a:off x="1332578" y="1945916"/>
            <a:ext cx="5111750" cy="2596587"/>
          </a:xfrm>
        </p:spPr>
        <p:txBody>
          <a:bodyPr/>
          <a:lstStyle/>
          <a:p>
            <a:r>
              <a:rPr lang="en-US" dirty="0"/>
              <a:t>Provides a brief description of the page, often used by search engines in search results.</a:t>
            </a:r>
          </a:p>
          <a:p>
            <a:endParaRPr lang="en-US" dirty="0"/>
          </a:p>
          <a:p>
            <a:r>
              <a:rPr lang="en-US" dirty="0"/>
              <a:t>It is an integral part of HTML document structure and is used to enhance the document's functionality, visibility, and compatibility.</a:t>
            </a:r>
          </a:p>
          <a:p>
            <a:endParaRPr lang="en-US" dirty="0"/>
          </a:p>
          <a:p>
            <a:r>
              <a:rPr lang="en-IN" dirty="0"/>
              <a:t>&lt;meta charset="UTF-8"&gt;</a:t>
            </a:r>
          </a:p>
        </p:txBody>
      </p:sp>
    </p:spTree>
    <p:extLst>
      <p:ext uri="{BB962C8B-B14F-4D97-AF65-F5344CB8AC3E}">
        <p14:creationId xmlns:p14="http://schemas.microsoft.com/office/powerpoint/2010/main" val="575088211"/>
      </p:ext>
    </p:extLst>
  </p:cSld>
  <p:clrMapOvr>
    <a:masterClrMapping/>
  </p:clrMapOvr>
  <p:transition spd="slow">
    <p:wipe/>
  </p:transition>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2.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1177</Words>
  <Application>Microsoft Office PowerPoint</Application>
  <PresentationFormat>Widescreen</PresentationFormat>
  <Paragraphs>136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SFMono-Regular</vt:lpstr>
      <vt:lpstr>Tenorite</vt:lpstr>
      <vt:lpstr>Monoline</vt:lpstr>
      <vt:lpstr>MERN Stack Development</vt:lpstr>
      <vt:lpstr>content</vt:lpstr>
      <vt:lpstr>Hyper text markup language</vt:lpstr>
      <vt:lpstr>Intro</vt:lpstr>
      <vt:lpstr>PowerPoint Presentation</vt:lpstr>
      <vt:lpstr>!Doctype</vt:lpstr>
      <vt:lpstr>html5</vt:lpstr>
      <vt:lpstr>Meta tag</vt:lpstr>
      <vt:lpstr>PowerPoint Presentation</vt:lpstr>
      <vt:lpstr>Semantic html</vt:lpstr>
      <vt:lpstr>Cascading Style Sheets (CSS)</vt:lpstr>
      <vt:lpstr>Intro</vt:lpstr>
      <vt:lpstr>PowerPoint Presentation</vt:lpstr>
      <vt:lpstr>Box model</vt:lpstr>
      <vt:lpstr>PowerPoint Presentation</vt:lpstr>
      <vt:lpstr>Pseudo elements and Pseudo classes</vt:lpstr>
      <vt:lpstr>PowerPoint Presentation</vt:lpstr>
      <vt:lpstr>PowerPoint Presentation</vt:lpstr>
      <vt:lpstr>Position property</vt:lpstr>
      <vt:lpstr>PowerPoint Presentation</vt:lpstr>
      <vt:lpstr>PowerPoint Presentation</vt:lpstr>
      <vt:lpstr>PowerPoint Presentation</vt:lpstr>
      <vt:lpstr>PowerPoint Presentation</vt:lpstr>
      <vt:lpstr>Display property</vt:lpstr>
      <vt:lpstr>PowerPoint Presentation</vt:lpstr>
      <vt:lpstr>Z-index</vt:lpstr>
      <vt:lpstr>PowerPoint Presentation</vt:lpstr>
      <vt:lpstr>Media queries</vt:lpstr>
      <vt:lpstr>PowerPoint Presentation</vt:lpstr>
      <vt:lpstr>flexbox</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2024-07-18T00:35:07Z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