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19"/>
  </p:notesMasterIdLst>
  <p:handoutMasterIdLst>
    <p:handoutMasterId r:id="rId120"/>
  </p:handoutMasterIdLst>
  <p:sldIdLst>
    <p:sldId id="256" r:id="rId5"/>
    <p:sldId id="301" r:id="rId6"/>
    <p:sldId id="264" r:id="rId7"/>
    <p:sldId id="295" r:id="rId8"/>
    <p:sldId id="324" r:id="rId9"/>
    <p:sldId id="296" r:id="rId10"/>
    <p:sldId id="323"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8" r:id="rId34"/>
    <p:sldId id="347" r:id="rId35"/>
    <p:sldId id="350" r:id="rId36"/>
    <p:sldId id="351" r:id="rId37"/>
    <p:sldId id="352" r:id="rId38"/>
    <p:sldId id="353" r:id="rId39"/>
    <p:sldId id="354" r:id="rId40"/>
    <p:sldId id="355" r:id="rId41"/>
    <p:sldId id="356" r:id="rId42"/>
    <p:sldId id="357" r:id="rId43"/>
    <p:sldId id="358" r:id="rId44"/>
    <p:sldId id="359" r:id="rId45"/>
    <p:sldId id="360" r:id="rId46"/>
    <p:sldId id="362" r:id="rId47"/>
    <p:sldId id="363" r:id="rId48"/>
    <p:sldId id="364" r:id="rId49"/>
    <p:sldId id="365" r:id="rId50"/>
    <p:sldId id="366" r:id="rId51"/>
    <p:sldId id="367" r:id="rId52"/>
    <p:sldId id="368" r:id="rId53"/>
    <p:sldId id="371" r:id="rId54"/>
    <p:sldId id="369" r:id="rId55"/>
    <p:sldId id="370" r:id="rId56"/>
    <p:sldId id="372" r:id="rId57"/>
    <p:sldId id="373" r:id="rId58"/>
    <p:sldId id="374" r:id="rId59"/>
    <p:sldId id="377" r:id="rId60"/>
    <p:sldId id="378" r:id="rId61"/>
    <p:sldId id="379" r:id="rId62"/>
    <p:sldId id="375" r:id="rId63"/>
    <p:sldId id="376" r:id="rId64"/>
    <p:sldId id="380" r:id="rId65"/>
    <p:sldId id="381" r:id="rId66"/>
    <p:sldId id="382" r:id="rId67"/>
    <p:sldId id="383" r:id="rId68"/>
    <p:sldId id="384" r:id="rId69"/>
    <p:sldId id="385" r:id="rId70"/>
    <p:sldId id="386" r:id="rId71"/>
    <p:sldId id="387" r:id="rId72"/>
    <p:sldId id="389" r:id="rId73"/>
    <p:sldId id="388" r:id="rId74"/>
    <p:sldId id="390" r:id="rId75"/>
    <p:sldId id="391" r:id="rId76"/>
    <p:sldId id="392" r:id="rId77"/>
    <p:sldId id="393" r:id="rId78"/>
    <p:sldId id="394" r:id="rId79"/>
    <p:sldId id="395" r:id="rId80"/>
    <p:sldId id="396" r:id="rId81"/>
    <p:sldId id="397" r:id="rId82"/>
    <p:sldId id="398" r:id="rId83"/>
    <p:sldId id="399" r:id="rId84"/>
    <p:sldId id="400" r:id="rId85"/>
    <p:sldId id="401" r:id="rId86"/>
    <p:sldId id="402" r:id="rId87"/>
    <p:sldId id="403" r:id="rId88"/>
    <p:sldId id="404" r:id="rId89"/>
    <p:sldId id="405" r:id="rId90"/>
    <p:sldId id="406" r:id="rId91"/>
    <p:sldId id="408" r:id="rId92"/>
    <p:sldId id="407" r:id="rId93"/>
    <p:sldId id="409" r:id="rId94"/>
    <p:sldId id="410" r:id="rId95"/>
    <p:sldId id="411" r:id="rId96"/>
    <p:sldId id="413" r:id="rId97"/>
    <p:sldId id="414" r:id="rId98"/>
    <p:sldId id="415" r:id="rId99"/>
    <p:sldId id="416" r:id="rId100"/>
    <p:sldId id="417" r:id="rId101"/>
    <p:sldId id="418" r:id="rId102"/>
    <p:sldId id="419" r:id="rId103"/>
    <p:sldId id="420" r:id="rId104"/>
    <p:sldId id="421" r:id="rId105"/>
    <p:sldId id="422" r:id="rId106"/>
    <p:sldId id="423" r:id="rId107"/>
    <p:sldId id="424" r:id="rId108"/>
    <p:sldId id="425" r:id="rId109"/>
    <p:sldId id="426" r:id="rId110"/>
    <p:sldId id="427" r:id="rId111"/>
    <p:sldId id="428" r:id="rId112"/>
    <p:sldId id="429" r:id="rId113"/>
    <p:sldId id="430" r:id="rId114"/>
    <p:sldId id="431" r:id="rId115"/>
    <p:sldId id="432" r:id="rId116"/>
    <p:sldId id="433" r:id="rId117"/>
    <p:sldId id="349"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09" autoAdjust="0"/>
  </p:normalViewPr>
  <p:slideViewPr>
    <p:cSldViewPr snapToGrid="0">
      <p:cViewPr>
        <p:scale>
          <a:sx n="80" d="100"/>
          <a:sy n="80" d="100"/>
        </p:scale>
        <p:origin x="619" y="-29"/>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notesMaster" Target="notesMasters/notesMaster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handoutMaster" Target="handoutMasters/handoutMaster1.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commentAuthors" Target="commentAuthor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06298" y="4464688"/>
            <a:ext cx="6451514" cy="1122202"/>
          </a:xfrm>
        </p:spPr>
        <p:txBody>
          <a:bodyPr/>
          <a:lstStyle/>
          <a:p>
            <a:r>
              <a:rPr lang="en-US" dirty="0"/>
              <a:t>MERN Stack Development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906298" y="5586890"/>
            <a:ext cx="4941770" cy="396660"/>
          </a:xfrm>
        </p:spPr>
        <p:txBody>
          <a:bodyPr/>
          <a:lstStyle/>
          <a:p>
            <a:r>
              <a:rPr lang="en-US" dirty="0"/>
              <a:t>Ritik Dwivedi</a:t>
            </a:r>
          </a:p>
        </p:txBody>
      </p:sp>
      <p:pic>
        <p:nvPicPr>
          <p:cNvPr id="14340" name="Picture 4" descr="Understanding the MERN Stack for Full-Stack Development | by Ilolo Izu |  Medium">
            <a:extLst>
              <a:ext uri="{FF2B5EF4-FFF2-40B4-BE49-F238E27FC236}">
                <a16:creationId xmlns:a16="http://schemas.microsoft.com/office/drawing/2014/main" id="{9B522619-76A5-1D58-7AF8-40B7ADD36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298" y="874450"/>
            <a:ext cx="64579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94503" y="2015613"/>
            <a:ext cx="9347866" cy="5275007"/>
          </a:xfrm>
        </p:spPr>
        <p:txBody>
          <a:bodyPr>
            <a:normAutofit/>
          </a:bodyPr>
          <a:lstStyle/>
          <a:p>
            <a:pPr marL="342900" indent="-342900">
              <a:buFont typeface="Wingdings" panose="05000000000000000000" pitchFamily="2" charset="2"/>
              <a:buChar char="§"/>
            </a:pPr>
            <a:r>
              <a:rPr lang="en-US" sz="2000" b="1" dirty="0"/>
              <a:t>Global Scope: </a:t>
            </a:r>
            <a:r>
              <a:rPr lang="en-US" sz="2000" dirty="0"/>
              <a:t>Variables declared outside any function or block. Accessible anywhere in the code.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Function Scope: </a:t>
            </a:r>
            <a:r>
              <a:rPr lang="en-US" sz="2000" dirty="0"/>
              <a:t>Variables declared within a function using var. Accessible only within that function.</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Block Scope:</a:t>
            </a:r>
            <a:r>
              <a:rPr lang="en-US" sz="2000" dirty="0"/>
              <a:t> Variables declared within a block (e.g., inside {}) using let or const. Accessible only within that block.</a:t>
            </a:r>
            <a:endParaRPr lang="en-IN" sz="2000" dirty="0"/>
          </a:p>
          <a:p>
            <a:pPr marL="342900" indent="-342900">
              <a:buFont typeface="Wingdings" panose="05000000000000000000" pitchFamily="2" charset="2"/>
              <a:buChar char="§"/>
            </a:pP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Scope</a:t>
            </a:r>
            <a:endParaRPr lang="en-IN" sz="3200" dirty="0"/>
          </a:p>
        </p:txBody>
      </p:sp>
    </p:spTree>
    <p:extLst>
      <p:ext uri="{BB962C8B-B14F-4D97-AF65-F5344CB8AC3E}">
        <p14:creationId xmlns:p14="http://schemas.microsoft.com/office/powerpoint/2010/main" val="448074147"/>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9D72EA-4A5A-9494-2F7F-62A3D9CECEE4}"/>
              </a:ext>
            </a:extLst>
          </p:cNvPr>
          <p:cNvSpPr/>
          <p:nvPr/>
        </p:nvSpPr>
        <p:spPr>
          <a:xfrm>
            <a:off x="2825291" y="2608149"/>
            <a:ext cx="686993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Event Loop</a:t>
            </a:r>
          </a:p>
        </p:txBody>
      </p:sp>
    </p:spTree>
    <p:extLst>
      <p:ext uri="{BB962C8B-B14F-4D97-AF65-F5344CB8AC3E}">
        <p14:creationId xmlns:p14="http://schemas.microsoft.com/office/powerpoint/2010/main" val="291145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4905375" y="2352675"/>
            <a:ext cx="4013122" cy="3361746"/>
          </a:xfrm>
        </p:spPr>
        <p:txBody>
          <a:bodyPr>
            <a:normAutofit/>
          </a:bodyPr>
          <a:lstStyle/>
          <a:p>
            <a:endParaRPr lang="en-US" sz="2000" dirty="0"/>
          </a:p>
        </p:txBody>
      </p:sp>
      <p:pic>
        <p:nvPicPr>
          <p:cNvPr id="1028" name="Picture 4" descr="Understanding the Event Loop in JavaScript">
            <a:extLst>
              <a:ext uri="{FF2B5EF4-FFF2-40B4-BE49-F238E27FC236}">
                <a16:creationId xmlns:a16="http://schemas.microsoft.com/office/drawing/2014/main" id="{F3BB9015-33C4-6A85-47C7-B7ECBBA30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992" y="821218"/>
            <a:ext cx="9272114" cy="521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716949"/>
      </p:ext>
    </p:extLst>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5699" y="862474"/>
            <a:ext cx="9480602" cy="5432322"/>
          </a:xfrm>
        </p:spPr>
        <p:txBody>
          <a:bodyPr>
            <a:normAutofit/>
          </a:bodyPr>
          <a:lstStyle/>
          <a:p>
            <a:endParaRPr lang="en-US" sz="2000" dirty="0"/>
          </a:p>
          <a:p>
            <a:r>
              <a:rPr lang="en-US" sz="2000" dirty="0"/>
              <a:t>JavaScript is single-threaded, meaning it executes one operation at a time. However, it uses the event loop to manage asynchronous operations such as callbacks, promises, and other events.</a:t>
            </a:r>
          </a:p>
          <a:p>
            <a:endParaRPr lang="en-US" sz="2000" dirty="0"/>
          </a:p>
          <a:p>
            <a:endParaRPr lang="en-US" sz="2000" dirty="0"/>
          </a:p>
          <a:p>
            <a:r>
              <a:rPr lang="en-US" sz="2000" dirty="0"/>
              <a:t>1. Execution Context: JavaScript code runs inside an execution context.</a:t>
            </a:r>
          </a:p>
          <a:p>
            <a:r>
              <a:rPr lang="en-US" sz="2000" dirty="0"/>
              <a:t>2. Memory Allocation: Initially, memory is allocated to variables and functions.</a:t>
            </a:r>
          </a:p>
          <a:p>
            <a:r>
              <a:rPr lang="en-US" sz="2000" dirty="0"/>
              <a:t>3. Function Invocation: When a function is invoked, a new execution context is created for it.</a:t>
            </a:r>
          </a:p>
          <a:p>
            <a:endParaRPr lang="en-US" sz="2000" dirty="0"/>
          </a:p>
        </p:txBody>
      </p:sp>
    </p:spTree>
    <p:extLst>
      <p:ext uri="{BB962C8B-B14F-4D97-AF65-F5344CB8AC3E}">
        <p14:creationId xmlns:p14="http://schemas.microsoft.com/office/powerpoint/2010/main" val="834446150"/>
      </p:ext>
    </p:extLst>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84249" y="567199"/>
            <a:ext cx="9480602" cy="5432322"/>
          </a:xfrm>
        </p:spPr>
        <p:txBody>
          <a:bodyPr>
            <a:normAutofit/>
          </a:bodyPr>
          <a:lstStyle/>
          <a:p>
            <a:endParaRPr lang="en-US" sz="2000" dirty="0"/>
          </a:p>
          <a:p>
            <a:r>
              <a:rPr lang="en-US" sz="2000" dirty="0"/>
              <a:t>4. Call Stack: Code in the call stack executes first.</a:t>
            </a:r>
          </a:p>
          <a:p>
            <a:r>
              <a:rPr lang="en-US" sz="2000" dirty="0"/>
              <a:t>5. Queues:</a:t>
            </a:r>
          </a:p>
          <a:p>
            <a:r>
              <a:rPr lang="en-US" sz="2000" dirty="0"/>
              <a:t>    - Callbacks: If there are callbacks, they move to the callback queue or microtask queue and wait for call Stack to be completed.</a:t>
            </a:r>
          </a:p>
          <a:p>
            <a:r>
              <a:rPr lang="en-US" sz="2000" dirty="0"/>
              <a:t>    - Microtask Queue: After the call stack is empty, the microtask queue is checked and tasks are executed. (Promises)</a:t>
            </a:r>
          </a:p>
          <a:p>
            <a:r>
              <a:rPr lang="en-US" sz="2000" dirty="0"/>
              <a:t>    - Callback Queue: Once the microtask queue is clear, tasks in the callback queue are executed. (</a:t>
            </a:r>
            <a:r>
              <a:rPr lang="en-US" sz="2000" dirty="0" err="1"/>
              <a:t>SetTimeout</a:t>
            </a:r>
            <a:r>
              <a:rPr lang="en-US" sz="2000" dirty="0"/>
              <a:t>)</a:t>
            </a:r>
          </a:p>
          <a:p>
            <a:endParaRPr lang="en-US" sz="2000" dirty="0"/>
          </a:p>
          <a:p>
            <a:r>
              <a:rPr lang="en-US" sz="2000" dirty="0"/>
              <a:t>This sequence ensures that microtasks have priority over regular callbacks.</a:t>
            </a:r>
          </a:p>
        </p:txBody>
      </p:sp>
    </p:spTree>
    <p:extLst>
      <p:ext uri="{BB962C8B-B14F-4D97-AF65-F5344CB8AC3E}">
        <p14:creationId xmlns:p14="http://schemas.microsoft.com/office/powerpoint/2010/main" val="3760745352"/>
      </p:ext>
    </p:extLst>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9D72EA-4A5A-9494-2F7F-62A3D9CECEE4}"/>
              </a:ext>
            </a:extLst>
          </p:cNvPr>
          <p:cNvSpPr/>
          <p:nvPr/>
        </p:nvSpPr>
        <p:spPr>
          <a:xfrm>
            <a:off x="2263316" y="2817699"/>
            <a:ext cx="6869930"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JSON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6452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5699" y="862474"/>
            <a:ext cx="9480602" cy="5432322"/>
          </a:xfrm>
        </p:spPr>
        <p:txBody>
          <a:bodyPr>
            <a:normAutofit/>
          </a:bodyPr>
          <a:lstStyle/>
          <a:p>
            <a:endParaRPr lang="en-US" sz="2000" dirty="0"/>
          </a:p>
          <a:p>
            <a:r>
              <a:rPr lang="en-US" sz="2000" dirty="0"/>
              <a:t>JSON, which stands for JavaScript Object Notation, is a lightweight data interchange format that is easy for humans to read and write, and easy for machines to parse and generate.</a:t>
            </a:r>
          </a:p>
          <a:p>
            <a:endParaRPr lang="en-US" sz="2000" dirty="0"/>
          </a:p>
          <a:p>
            <a:r>
              <a:rPr lang="en-US" sz="2000" dirty="0"/>
              <a:t>JSON supports various data types, including strings, numbers, objects, arrays, </a:t>
            </a:r>
            <a:r>
              <a:rPr lang="en-US" sz="2000" dirty="0" err="1"/>
              <a:t>booleans</a:t>
            </a:r>
            <a:r>
              <a:rPr lang="en-US" sz="2000" dirty="0"/>
              <a:t>, and null.</a:t>
            </a:r>
          </a:p>
          <a:p>
            <a:endParaRPr lang="en-US" sz="2000" dirty="0"/>
          </a:p>
          <a:p>
            <a:r>
              <a:rPr lang="en-US" sz="2000" dirty="0"/>
              <a:t>{</a:t>
            </a:r>
          </a:p>
          <a:p>
            <a:r>
              <a:rPr lang="en-US" sz="2000" dirty="0"/>
              <a:t>  "name": "John",</a:t>
            </a:r>
          </a:p>
          <a:p>
            <a:r>
              <a:rPr lang="en-US" sz="2000" dirty="0"/>
              <a:t>  "age": 30,</a:t>
            </a:r>
          </a:p>
          <a:p>
            <a:r>
              <a:rPr lang="en-US" sz="2000" dirty="0"/>
              <a:t>  "</a:t>
            </a:r>
            <a:r>
              <a:rPr lang="en-US" sz="2000" dirty="0" err="1"/>
              <a:t>isStudent</a:t>
            </a:r>
            <a:r>
              <a:rPr lang="en-US" sz="2000" dirty="0"/>
              <a:t>": false</a:t>
            </a:r>
          </a:p>
          <a:p>
            <a:r>
              <a:rPr lang="en-US" sz="2000" dirty="0"/>
              <a:t>}</a:t>
            </a:r>
          </a:p>
        </p:txBody>
      </p:sp>
    </p:spTree>
    <p:extLst>
      <p:ext uri="{BB962C8B-B14F-4D97-AF65-F5344CB8AC3E}">
        <p14:creationId xmlns:p14="http://schemas.microsoft.com/office/powerpoint/2010/main" val="1003974479"/>
      </p:ext>
    </p:extLst>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927074" y="281449"/>
            <a:ext cx="9480602" cy="5432322"/>
          </a:xfrm>
        </p:spPr>
        <p:txBody>
          <a:bodyPr>
            <a:normAutofit lnSpcReduction="10000"/>
          </a:bodyPr>
          <a:lstStyle/>
          <a:p>
            <a:endParaRPr lang="en-US" sz="2000" dirty="0"/>
          </a:p>
          <a:p>
            <a:r>
              <a:rPr lang="en-US" sz="2000" dirty="0"/>
              <a:t>What can you do with it?</a:t>
            </a:r>
          </a:p>
          <a:p>
            <a:endParaRPr lang="en-US" sz="2000" dirty="0"/>
          </a:p>
          <a:p>
            <a:pPr marL="342900" indent="-342900">
              <a:buFontTx/>
              <a:buChar char="-"/>
            </a:pPr>
            <a:r>
              <a:rPr lang="en-US" sz="2000" dirty="0"/>
              <a:t>Web Development: Send data between client and server, configure applications, and store data.</a:t>
            </a:r>
          </a:p>
          <a:p>
            <a:pPr marL="342900" indent="-342900">
              <a:buFontTx/>
              <a:buChar char="-"/>
            </a:pPr>
            <a:endParaRPr lang="en-US" sz="2000" dirty="0"/>
          </a:p>
          <a:p>
            <a:pPr marL="342900" indent="-342900">
              <a:buFontTx/>
              <a:buChar char="-"/>
            </a:pPr>
            <a:r>
              <a:rPr lang="en-US" sz="2000" dirty="0"/>
              <a:t>APIs: Build RESTful APIs to expose data and functionality to other applications.</a:t>
            </a:r>
          </a:p>
          <a:p>
            <a:pPr marL="342900" indent="-342900">
              <a:buFontTx/>
              <a:buChar char="-"/>
            </a:pPr>
            <a:endParaRPr lang="en-US" sz="2000" dirty="0"/>
          </a:p>
          <a:p>
            <a:pPr marL="342900" indent="-342900">
              <a:buFontTx/>
              <a:buChar char="-"/>
            </a:pPr>
            <a:r>
              <a:rPr lang="en-US" sz="2000" dirty="0"/>
              <a:t>Data Storage: Store configuration files, user settings, and other structured data efficiently.</a:t>
            </a:r>
          </a:p>
          <a:p>
            <a:pPr marL="342900" indent="-342900">
              <a:buFontTx/>
              <a:buChar char="-"/>
            </a:pPr>
            <a:endParaRPr lang="en-US" sz="2000" dirty="0"/>
          </a:p>
          <a:p>
            <a:r>
              <a:rPr lang="en-US" sz="2000" dirty="0"/>
              <a:t>- Data Sharing: Easily share data between platforms and applications via JSON files.</a:t>
            </a:r>
          </a:p>
        </p:txBody>
      </p:sp>
    </p:spTree>
    <p:extLst>
      <p:ext uri="{BB962C8B-B14F-4D97-AF65-F5344CB8AC3E}">
        <p14:creationId xmlns:p14="http://schemas.microsoft.com/office/powerpoint/2010/main" val="358193251"/>
      </p:ext>
    </p:extLst>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927074" y="281449"/>
            <a:ext cx="9480602" cy="5432322"/>
          </a:xfrm>
        </p:spPr>
        <p:txBody>
          <a:bodyPr>
            <a:normAutofit/>
          </a:bodyPr>
          <a:lstStyle/>
          <a:p>
            <a:endParaRPr lang="en-US" sz="2000" dirty="0"/>
          </a:p>
          <a:p>
            <a:r>
              <a:rPr lang="en-US" sz="2800" b="1" dirty="0"/>
              <a:t>JSON Methods:</a:t>
            </a:r>
          </a:p>
          <a:p>
            <a:endParaRPr lang="en-US" sz="2000" dirty="0"/>
          </a:p>
          <a:p>
            <a:r>
              <a:rPr lang="en-US" sz="2400" b="1" dirty="0"/>
              <a:t>`</a:t>
            </a:r>
            <a:r>
              <a:rPr lang="en-US" sz="2400" b="1" dirty="0" err="1"/>
              <a:t>JSON.parse</a:t>
            </a:r>
            <a:r>
              <a:rPr lang="en-US" sz="2400" b="1" dirty="0"/>
              <a:t>()`:</a:t>
            </a:r>
          </a:p>
          <a:p>
            <a:r>
              <a:rPr lang="en-US" sz="2000" dirty="0"/>
              <a:t>    This method is used to parse a JSON string and convert it into a JavaScript object.</a:t>
            </a:r>
          </a:p>
          <a:p>
            <a:endParaRPr lang="en-US" sz="2000" dirty="0"/>
          </a:p>
          <a:p>
            <a:r>
              <a:rPr lang="en-US" sz="2000" dirty="0"/>
              <a:t>const </a:t>
            </a:r>
            <a:r>
              <a:rPr lang="en-US" sz="2000" dirty="0" err="1"/>
              <a:t>jsonString</a:t>
            </a:r>
            <a:r>
              <a:rPr lang="en-US" sz="2000" dirty="0"/>
              <a:t> = '{"name": "John", "age": 30}';</a:t>
            </a:r>
          </a:p>
          <a:p>
            <a:r>
              <a:rPr lang="en-US" sz="2000" dirty="0"/>
              <a:t>const </a:t>
            </a:r>
            <a:r>
              <a:rPr lang="en-US" sz="2000" dirty="0" err="1"/>
              <a:t>jsonObj</a:t>
            </a:r>
            <a:r>
              <a:rPr lang="en-US" sz="2000" dirty="0"/>
              <a:t> = </a:t>
            </a:r>
            <a:r>
              <a:rPr lang="en-US" sz="2000" dirty="0" err="1"/>
              <a:t>JSON.parse</a:t>
            </a:r>
            <a:r>
              <a:rPr lang="en-US" sz="2000" dirty="0"/>
              <a:t>(</a:t>
            </a:r>
            <a:r>
              <a:rPr lang="en-US" sz="2000" dirty="0" err="1"/>
              <a:t>jsonString</a:t>
            </a:r>
            <a:r>
              <a:rPr lang="en-US" sz="2000" dirty="0"/>
              <a:t>);</a:t>
            </a:r>
          </a:p>
          <a:p>
            <a:r>
              <a:rPr lang="en-US" sz="2000" dirty="0"/>
              <a:t>console.log(jsonObj.name); // Output: John</a:t>
            </a:r>
          </a:p>
        </p:txBody>
      </p:sp>
    </p:spTree>
    <p:extLst>
      <p:ext uri="{BB962C8B-B14F-4D97-AF65-F5344CB8AC3E}">
        <p14:creationId xmlns:p14="http://schemas.microsoft.com/office/powerpoint/2010/main" val="669696712"/>
      </p:ext>
    </p:extLst>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5699" y="1425678"/>
            <a:ext cx="9480602" cy="5432322"/>
          </a:xfrm>
        </p:spPr>
        <p:txBody>
          <a:bodyPr>
            <a:normAutofit/>
          </a:bodyPr>
          <a:lstStyle/>
          <a:p>
            <a:endParaRPr lang="en-US" sz="2000" dirty="0"/>
          </a:p>
          <a:p>
            <a:r>
              <a:rPr lang="en-US" sz="2000" dirty="0"/>
              <a:t>`</a:t>
            </a:r>
            <a:r>
              <a:rPr lang="en-US" sz="2400" b="1" dirty="0" err="1"/>
              <a:t>JSON.stringify</a:t>
            </a:r>
            <a:r>
              <a:rPr lang="en-US" sz="2400" b="1" dirty="0"/>
              <a:t>()`:</a:t>
            </a:r>
          </a:p>
          <a:p>
            <a:r>
              <a:rPr lang="en-US" sz="2000" dirty="0"/>
              <a:t>    - This method is used to convert a JavaScript object into a JSON string.</a:t>
            </a:r>
          </a:p>
          <a:p>
            <a:endParaRPr lang="en-US" sz="2000" dirty="0"/>
          </a:p>
          <a:p>
            <a:r>
              <a:rPr lang="en-US" sz="2000" dirty="0"/>
              <a:t>const person = { name: "Alice", age: 25 };</a:t>
            </a:r>
          </a:p>
          <a:p>
            <a:r>
              <a:rPr lang="en-US" sz="2000" dirty="0"/>
              <a:t>const </a:t>
            </a:r>
            <a:r>
              <a:rPr lang="en-US" sz="2000" dirty="0" err="1"/>
              <a:t>jsonString</a:t>
            </a:r>
            <a:r>
              <a:rPr lang="en-US" sz="2000" dirty="0"/>
              <a:t> = </a:t>
            </a:r>
            <a:r>
              <a:rPr lang="en-US" sz="2000" dirty="0" err="1"/>
              <a:t>JSON.stringify</a:t>
            </a:r>
            <a:r>
              <a:rPr lang="en-US" sz="2000" dirty="0"/>
              <a:t>(person);</a:t>
            </a:r>
          </a:p>
          <a:p>
            <a:r>
              <a:rPr lang="en-US" sz="2000" dirty="0"/>
              <a:t>console.log(</a:t>
            </a:r>
            <a:r>
              <a:rPr lang="en-US" sz="2000" dirty="0" err="1"/>
              <a:t>jsonString</a:t>
            </a:r>
            <a:r>
              <a:rPr lang="en-US" sz="2000" dirty="0"/>
              <a:t>); // Output: {"name":"Alice","age":25}</a:t>
            </a:r>
          </a:p>
        </p:txBody>
      </p:sp>
    </p:spTree>
    <p:extLst>
      <p:ext uri="{BB962C8B-B14F-4D97-AF65-F5344CB8AC3E}">
        <p14:creationId xmlns:p14="http://schemas.microsoft.com/office/powerpoint/2010/main" val="955542134"/>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9D72EA-4A5A-9494-2F7F-62A3D9CECEE4}"/>
              </a:ext>
            </a:extLst>
          </p:cNvPr>
          <p:cNvSpPr/>
          <p:nvPr/>
        </p:nvSpPr>
        <p:spPr>
          <a:xfrm>
            <a:off x="2301416" y="2055699"/>
            <a:ext cx="6869930"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Making HTTP requests in JavaScript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69259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605549"/>
            <a:ext cx="9347866" cy="5275007"/>
          </a:xfrm>
        </p:spPr>
        <p:txBody>
          <a:bodyPr>
            <a:normAutofit/>
          </a:bodyPr>
          <a:lstStyle/>
          <a:p>
            <a:pPr marL="342900" indent="-342900">
              <a:buFont typeface="Wingdings" panose="05000000000000000000" pitchFamily="2" charset="2"/>
              <a:buChar char="§"/>
            </a:pPr>
            <a:r>
              <a:rPr lang="en-US" sz="2000" dirty="0"/>
              <a:t>In JavaScript, variables are used to store data values.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There are 3 types, we can declare variables – Var, Let and Const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Variables</a:t>
            </a:r>
            <a:endParaRPr lang="en-IN" sz="3200" dirty="0"/>
          </a:p>
        </p:txBody>
      </p:sp>
    </p:spTree>
    <p:extLst>
      <p:ext uri="{BB962C8B-B14F-4D97-AF65-F5344CB8AC3E}">
        <p14:creationId xmlns:p14="http://schemas.microsoft.com/office/powerpoint/2010/main" val="2207674340"/>
      </p:ext>
    </p:extLst>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917549" y="452899"/>
            <a:ext cx="9480602" cy="5432322"/>
          </a:xfrm>
        </p:spPr>
        <p:txBody>
          <a:bodyPr>
            <a:normAutofit/>
          </a:bodyPr>
          <a:lstStyle/>
          <a:p>
            <a:endParaRPr lang="en-US" sz="2000" dirty="0"/>
          </a:p>
          <a:p>
            <a:r>
              <a:rPr lang="en-US" sz="2400" b="1" dirty="0"/>
              <a:t> Fetch API:</a:t>
            </a:r>
          </a:p>
          <a:p>
            <a:endParaRPr lang="en-US" sz="2400" b="1" dirty="0"/>
          </a:p>
          <a:p>
            <a:r>
              <a:rPr lang="en-US" sz="2000" dirty="0"/>
              <a:t>1. Modern Approach: The Fetch API is a more modern and flexible approach to making HTTP requests in JavaScript.</a:t>
            </a:r>
          </a:p>
          <a:p>
            <a:endParaRPr lang="en-US" sz="2000" dirty="0"/>
          </a:p>
          <a:p>
            <a:r>
              <a:rPr lang="en-US" sz="2000" dirty="0"/>
              <a:t>2. Promise-Based: Fetch is based on Promises, which makes the code cleaner and more readable.</a:t>
            </a:r>
          </a:p>
          <a:p>
            <a:endParaRPr lang="en-US" sz="2000" dirty="0"/>
          </a:p>
          <a:p>
            <a:r>
              <a:rPr lang="en-US" sz="2000" dirty="0"/>
              <a:t>3. Simplicity: Fetch provides a simpler and cleaner syntax.</a:t>
            </a:r>
          </a:p>
          <a:p>
            <a:endParaRPr lang="en-US" sz="2000" dirty="0"/>
          </a:p>
          <a:p>
            <a:r>
              <a:rPr lang="en-US" sz="2000" dirty="0"/>
              <a:t>5. Cross-Origin Requests: Fetch is designed with cross-origin requests in mind, making it easier to handle CORS (Cross-Origin Resource Sharing).</a:t>
            </a:r>
          </a:p>
        </p:txBody>
      </p:sp>
    </p:spTree>
    <p:extLst>
      <p:ext uri="{BB962C8B-B14F-4D97-AF65-F5344CB8AC3E}">
        <p14:creationId xmlns:p14="http://schemas.microsoft.com/office/powerpoint/2010/main" val="4134079090"/>
      </p:ext>
    </p:extLst>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917549" y="452899"/>
            <a:ext cx="9480602" cy="5432322"/>
          </a:xfrm>
        </p:spPr>
        <p:txBody>
          <a:bodyPr>
            <a:normAutofit/>
          </a:bodyPr>
          <a:lstStyle/>
          <a:p>
            <a:endParaRPr lang="en-US" sz="2000" dirty="0"/>
          </a:p>
          <a:p>
            <a:r>
              <a:rPr lang="en-US" sz="2000" dirty="0"/>
              <a:t>Ex: </a:t>
            </a:r>
          </a:p>
        </p:txBody>
      </p:sp>
    </p:spTree>
    <p:extLst>
      <p:ext uri="{BB962C8B-B14F-4D97-AF65-F5344CB8AC3E}">
        <p14:creationId xmlns:p14="http://schemas.microsoft.com/office/powerpoint/2010/main" val="1403093550"/>
      </p:ext>
    </p:extLst>
  </p:cSld>
  <p:clrMapOvr>
    <a:masterClrMapping/>
  </p:clrMapOvr>
  <p:transition spd="slow">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917549" y="452899"/>
            <a:ext cx="9480602" cy="5432322"/>
          </a:xfrm>
        </p:spPr>
        <p:txBody>
          <a:bodyPr>
            <a:normAutofit/>
          </a:bodyPr>
          <a:lstStyle/>
          <a:p>
            <a:endParaRPr lang="en-US" sz="2000" dirty="0"/>
          </a:p>
          <a:p>
            <a:r>
              <a:rPr lang="en-US" sz="2400" b="1" dirty="0"/>
              <a:t> AXIOS:</a:t>
            </a:r>
          </a:p>
          <a:p>
            <a:endParaRPr lang="en-US" sz="2400" b="1" dirty="0"/>
          </a:p>
          <a:p>
            <a:r>
              <a:rPr lang="en-US" sz="2000" dirty="0" err="1"/>
              <a:t>Axios</a:t>
            </a:r>
            <a:r>
              <a:rPr lang="en-US" sz="2000" dirty="0"/>
              <a:t> is a promise-based HTTP client for the browser and Node.js. It provides a more powerful and flexible API compared to fetch.</a:t>
            </a:r>
          </a:p>
          <a:p>
            <a:endParaRPr lang="en-US" sz="2000" dirty="0"/>
          </a:p>
          <a:p>
            <a:r>
              <a:rPr lang="en-US" sz="2000" dirty="0"/>
              <a:t>Installation</a:t>
            </a:r>
          </a:p>
          <a:p>
            <a:r>
              <a:rPr lang="en-US" sz="2000" dirty="0"/>
              <a:t>To use </a:t>
            </a:r>
            <a:r>
              <a:rPr lang="en-US" sz="2000" dirty="0" err="1"/>
              <a:t>Axios</a:t>
            </a:r>
            <a:r>
              <a:rPr lang="en-US" sz="2000" dirty="0"/>
              <a:t> in your project, you need to install it using </a:t>
            </a:r>
            <a:r>
              <a:rPr lang="en-US" sz="2000" dirty="0" err="1"/>
              <a:t>npm</a:t>
            </a:r>
            <a:r>
              <a:rPr lang="en-US" sz="2000" dirty="0"/>
              <a:t> or yarn:</a:t>
            </a:r>
          </a:p>
          <a:p>
            <a:endParaRPr lang="en-US" sz="2000" dirty="0"/>
          </a:p>
          <a:p>
            <a:r>
              <a:rPr lang="en-US" sz="2000" dirty="0" err="1"/>
              <a:t>npm</a:t>
            </a:r>
            <a:r>
              <a:rPr lang="en-US" sz="2000" dirty="0"/>
              <a:t> install </a:t>
            </a:r>
            <a:r>
              <a:rPr lang="en-US" sz="2000" dirty="0" err="1"/>
              <a:t>axios</a:t>
            </a:r>
            <a:endParaRPr lang="en-US" sz="2000" dirty="0"/>
          </a:p>
        </p:txBody>
      </p:sp>
    </p:spTree>
    <p:extLst>
      <p:ext uri="{BB962C8B-B14F-4D97-AF65-F5344CB8AC3E}">
        <p14:creationId xmlns:p14="http://schemas.microsoft.com/office/powerpoint/2010/main" val="2194906419"/>
      </p:ext>
    </p:extLst>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917549" y="452899"/>
            <a:ext cx="9480602" cy="5432322"/>
          </a:xfrm>
        </p:spPr>
        <p:txBody>
          <a:bodyPr>
            <a:normAutofit/>
          </a:bodyPr>
          <a:lstStyle/>
          <a:p>
            <a:endParaRPr lang="en-US" sz="2000" dirty="0"/>
          </a:p>
          <a:p>
            <a:r>
              <a:rPr lang="en-US" sz="2000" dirty="0"/>
              <a:t>Ex: </a:t>
            </a:r>
          </a:p>
        </p:txBody>
      </p:sp>
    </p:spTree>
    <p:extLst>
      <p:ext uri="{BB962C8B-B14F-4D97-AF65-F5344CB8AC3E}">
        <p14:creationId xmlns:p14="http://schemas.microsoft.com/office/powerpoint/2010/main" val="3412553513"/>
      </p:ext>
    </p:extLst>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350283" y="1582329"/>
            <a:ext cx="4518414" cy="2301415"/>
          </a:xfrm>
        </p:spPr>
        <p:txBody>
          <a:bodyPr>
            <a:normAutofit/>
          </a:bodyPr>
          <a:lstStyle/>
          <a:p>
            <a:r>
              <a:rPr lang="en-US" sz="5400" dirty="0"/>
              <a:t>Thanks!</a:t>
            </a:r>
            <a:endParaRPr lang="en-IN" sz="5400" dirty="0"/>
          </a:p>
        </p:txBody>
      </p:sp>
    </p:spTree>
    <p:extLst>
      <p:ext uri="{BB962C8B-B14F-4D97-AF65-F5344CB8AC3E}">
        <p14:creationId xmlns:p14="http://schemas.microsoft.com/office/powerpoint/2010/main" val="1625392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172930"/>
            <a:ext cx="9347866" cy="5275007"/>
          </a:xfrm>
        </p:spPr>
        <p:txBody>
          <a:bodyPr>
            <a:normAutofit/>
          </a:bodyPr>
          <a:lstStyle/>
          <a:p>
            <a:pPr marL="342900" indent="-342900">
              <a:buFont typeface="Wingdings" panose="05000000000000000000" pitchFamily="2" charset="2"/>
              <a:buChar char="§"/>
            </a:pPr>
            <a:r>
              <a:rPr lang="en-US" sz="2000" dirty="0"/>
              <a:t>Variables declared with `</a:t>
            </a:r>
            <a:r>
              <a:rPr lang="en-US" sz="2000" b="1" dirty="0"/>
              <a:t>var</a:t>
            </a:r>
            <a:r>
              <a:rPr lang="en-US" sz="2000" dirty="0"/>
              <a:t>` are function-scoped, meaning they are only accessible within the function where they are declared.</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`var` variables are hoisted to the top of their scope. This means you can use a `var` variable before it's declared in the code.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`var` allows variable redeclaration within the same scope.</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Var</a:t>
            </a:r>
            <a:endParaRPr lang="en-IN" sz="3200" dirty="0"/>
          </a:p>
        </p:txBody>
      </p:sp>
    </p:spTree>
    <p:extLst>
      <p:ext uri="{BB962C8B-B14F-4D97-AF65-F5344CB8AC3E}">
        <p14:creationId xmlns:p14="http://schemas.microsoft.com/office/powerpoint/2010/main" val="21168317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35176" y="1647176"/>
            <a:ext cx="6150957" cy="3563647"/>
          </a:xfrm>
        </p:spPr>
        <p:txBody>
          <a:bodyPr>
            <a:normAutofit/>
          </a:bodyPr>
          <a:lstStyle/>
          <a:p>
            <a:r>
              <a:rPr lang="en-IN" sz="2000" dirty="0"/>
              <a:t>function example() { </a:t>
            </a:r>
          </a:p>
          <a:p>
            <a:r>
              <a:rPr lang="en-IN" sz="2000" dirty="0"/>
              <a:t>  if (true) {</a:t>
            </a:r>
          </a:p>
          <a:p>
            <a:r>
              <a:rPr lang="en-IN" sz="2000" dirty="0"/>
              <a:t>     var x = 10; </a:t>
            </a:r>
          </a:p>
          <a:p>
            <a:r>
              <a:rPr lang="en-IN" sz="2000" dirty="0"/>
              <a:t>     console.log(x); // Outputs 10 </a:t>
            </a:r>
          </a:p>
          <a:p>
            <a:r>
              <a:rPr lang="en-IN" sz="2000" dirty="0"/>
              <a:t>  } </a:t>
            </a:r>
          </a:p>
          <a:p>
            <a:r>
              <a:rPr lang="en-IN" sz="2000" dirty="0"/>
              <a:t>console.log(x); // Outputs 10 </a:t>
            </a:r>
          </a:p>
          <a:p>
            <a:r>
              <a:rPr lang="en-IN" sz="2000" dirty="0"/>
              <a:t>}</a:t>
            </a:r>
          </a:p>
        </p:txBody>
      </p:sp>
    </p:spTree>
    <p:extLst>
      <p:ext uri="{BB962C8B-B14F-4D97-AF65-F5344CB8AC3E}">
        <p14:creationId xmlns:p14="http://schemas.microsoft.com/office/powerpoint/2010/main" val="355544032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172930"/>
            <a:ext cx="9347866" cy="5275007"/>
          </a:xfrm>
        </p:spPr>
        <p:txBody>
          <a:bodyPr>
            <a:normAutofit/>
          </a:bodyPr>
          <a:lstStyle/>
          <a:p>
            <a:pPr marL="342900" indent="-342900">
              <a:buFont typeface="Wingdings" panose="05000000000000000000" pitchFamily="2" charset="2"/>
              <a:buChar char="§"/>
            </a:pPr>
            <a:r>
              <a:rPr lang="en-US" sz="2000" dirty="0"/>
              <a:t>Variables declared with `</a:t>
            </a:r>
            <a:r>
              <a:rPr lang="en-US" sz="2000" b="1" dirty="0"/>
              <a:t>let</a:t>
            </a:r>
            <a:r>
              <a:rPr lang="en-US" sz="2000" dirty="0"/>
              <a:t>` are block-scoped, meaning they are only accessible within the block (enclosed by curly braces) where they are declared.</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Unlike `</a:t>
            </a:r>
            <a:r>
              <a:rPr lang="en-US" sz="2000" b="1" dirty="0"/>
              <a:t>var</a:t>
            </a:r>
            <a:r>
              <a:rPr lang="en-US" sz="2000" dirty="0"/>
              <a:t>`, variables declared with `</a:t>
            </a:r>
            <a:r>
              <a:rPr lang="en-US" sz="2000" b="1" dirty="0"/>
              <a:t>let</a:t>
            </a:r>
            <a:r>
              <a:rPr lang="en-US" sz="2000" dirty="0"/>
              <a:t>` are not hoisted to the top of their scope. They are hoisted but not initialized, so you cannot use them before the declaration.</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a:t>
            </a:r>
            <a:r>
              <a:rPr lang="en-US" sz="2000" b="1" dirty="0"/>
              <a:t>let</a:t>
            </a:r>
            <a:r>
              <a:rPr lang="en-US" sz="2000" dirty="0"/>
              <a:t>` allows you to reassign the variable, but you cannot redeclare it in the same scope.</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let</a:t>
            </a:r>
            <a:endParaRPr lang="en-IN" sz="3200" dirty="0"/>
          </a:p>
        </p:txBody>
      </p:sp>
    </p:spTree>
    <p:extLst>
      <p:ext uri="{BB962C8B-B14F-4D97-AF65-F5344CB8AC3E}">
        <p14:creationId xmlns:p14="http://schemas.microsoft.com/office/powerpoint/2010/main" val="6596332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35176" y="1647176"/>
            <a:ext cx="6150957" cy="3563647"/>
          </a:xfrm>
        </p:spPr>
        <p:txBody>
          <a:bodyPr>
            <a:normAutofit/>
          </a:bodyPr>
          <a:lstStyle/>
          <a:p>
            <a:r>
              <a:rPr lang="en-US" sz="2000" dirty="0"/>
              <a:t>function example() {</a:t>
            </a:r>
          </a:p>
          <a:p>
            <a:r>
              <a:rPr lang="en-US" sz="2000" dirty="0"/>
              <a:t>  if (true) {</a:t>
            </a:r>
          </a:p>
          <a:p>
            <a:r>
              <a:rPr lang="en-US" sz="2000" dirty="0"/>
              <a:t>    let x = 10;</a:t>
            </a:r>
          </a:p>
          <a:p>
            <a:r>
              <a:rPr lang="en-US" sz="2000" dirty="0"/>
              <a:t>    console.log(x); // Outputs 10</a:t>
            </a:r>
          </a:p>
          <a:p>
            <a:r>
              <a:rPr lang="en-US" sz="2000" dirty="0"/>
              <a:t>  }</a:t>
            </a:r>
          </a:p>
          <a:p>
            <a:r>
              <a:rPr lang="en-US" sz="2000" dirty="0"/>
              <a:t>  // console.log(x); // Error: x is not defined</a:t>
            </a:r>
          </a:p>
          <a:p>
            <a:r>
              <a:rPr lang="en-US" sz="2000" dirty="0"/>
              <a:t>}</a:t>
            </a:r>
            <a:endParaRPr lang="en-IN" sz="2000" dirty="0"/>
          </a:p>
        </p:txBody>
      </p:sp>
    </p:spTree>
    <p:extLst>
      <p:ext uri="{BB962C8B-B14F-4D97-AF65-F5344CB8AC3E}">
        <p14:creationId xmlns:p14="http://schemas.microsoft.com/office/powerpoint/2010/main" val="10875065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pPr marL="342900" indent="-342900">
              <a:buFont typeface="Wingdings" panose="05000000000000000000" pitchFamily="2" charset="2"/>
              <a:buChar char="§"/>
            </a:pPr>
            <a:r>
              <a:rPr lang="en-US" sz="2000" dirty="0"/>
              <a:t>Variables declared with `</a:t>
            </a:r>
            <a:r>
              <a:rPr lang="en-US" sz="2000" b="1" dirty="0"/>
              <a:t>const</a:t>
            </a:r>
            <a:r>
              <a:rPr lang="en-US" sz="2000" dirty="0"/>
              <a:t>` are also block-scoped.</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a:t>
            </a:r>
            <a:r>
              <a:rPr lang="en-US" sz="2000" b="1" dirty="0"/>
              <a:t>const</a:t>
            </a:r>
            <a:r>
              <a:rPr lang="en-US" sz="2000" dirty="0"/>
              <a:t>` is used for constants, and once a value is assigned to a `const` variable, it cannot be reassigned.</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Like `</a:t>
            </a:r>
            <a:r>
              <a:rPr lang="en-US" sz="2000" b="1" dirty="0"/>
              <a:t>let</a:t>
            </a:r>
            <a:r>
              <a:rPr lang="en-US" sz="2000" dirty="0"/>
              <a:t>`, `</a:t>
            </a:r>
            <a:r>
              <a:rPr lang="en-US" sz="2000" b="1" dirty="0"/>
              <a:t>const</a:t>
            </a:r>
            <a:r>
              <a:rPr lang="en-US" sz="2000" dirty="0"/>
              <a:t>` is not hoisted to the top of its scope.</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Const</a:t>
            </a:r>
            <a:endParaRPr lang="en-IN" sz="3200" dirty="0"/>
          </a:p>
        </p:txBody>
      </p:sp>
    </p:spTree>
    <p:extLst>
      <p:ext uri="{BB962C8B-B14F-4D97-AF65-F5344CB8AC3E}">
        <p14:creationId xmlns:p14="http://schemas.microsoft.com/office/powerpoint/2010/main" val="323919766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35176" y="1647176"/>
            <a:ext cx="6150957" cy="3563647"/>
          </a:xfrm>
        </p:spPr>
        <p:txBody>
          <a:bodyPr>
            <a:normAutofit/>
          </a:bodyPr>
          <a:lstStyle/>
          <a:p>
            <a:r>
              <a:rPr lang="en-US" sz="2000" dirty="0"/>
              <a:t>function example() {</a:t>
            </a:r>
          </a:p>
          <a:p>
            <a:r>
              <a:rPr lang="en-US" sz="2000" dirty="0"/>
              <a:t>  if (true) {</a:t>
            </a:r>
          </a:p>
          <a:p>
            <a:r>
              <a:rPr lang="en-US" sz="2000" dirty="0"/>
              <a:t>    const x = 10;</a:t>
            </a:r>
          </a:p>
          <a:p>
            <a:r>
              <a:rPr lang="en-US" sz="2000" dirty="0"/>
              <a:t>    console.log(x); // Outputs 10</a:t>
            </a:r>
          </a:p>
          <a:p>
            <a:r>
              <a:rPr lang="en-US" sz="2000" dirty="0"/>
              <a:t>  }</a:t>
            </a:r>
          </a:p>
          <a:p>
            <a:r>
              <a:rPr lang="en-US" sz="2000" dirty="0"/>
              <a:t>  // console.log(x); // Error: x is not defined</a:t>
            </a:r>
          </a:p>
          <a:p>
            <a:r>
              <a:rPr lang="en-US" sz="2000" dirty="0"/>
              <a:t>}</a:t>
            </a:r>
            <a:endParaRPr lang="en-IN" sz="2000" dirty="0"/>
          </a:p>
        </p:txBody>
      </p:sp>
    </p:spTree>
    <p:extLst>
      <p:ext uri="{BB962C8B-B14F-4D97-AF65-F5344CB8AC3E}">
        <p14:creationId xmlns:p14="http://schemas.microsoft.com/office/powerpoint/2010/main" val="129796887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025446"/>
            <a:ext cx="9347866" cy="5275007"/>
          </a:xfrm>
        </p:spPr>
        <p:txBody>
          <a:bodyPr>
            <a:normAutofit/>
          </a:bodyPr>
          <a:lstStyle/>
          <a:p>
            <a:r>
              <a:rPr lang="en-US" sz="2000" b="1" dirty="0"/>
              <a:t>Primitive Data Types</a:t>
            </a:r>
          </a:p>
          <a:p>
            <a:pPr marL="342900" indent="-342900">
              <a:buFont typeface="Wingdings" panose="05000000000000000000" pitchFamily="2" charset="2"/>
              <a:buChar char="§"/>
            </a:pPr>
            <a:r>
              <a:rPr lang="en-US" sz="2000" dirty="0"/>
              <a:t>Immutable (values cannot be changed).</a:t>
            </a:r>
          </a:p>
          <a:p>
            <a:pPr marL="342900" indent="-342900">
              <a:buFont typeface="Wingdings" panose="05000000000000000000" pitchFamily="2" charset="2"/>
              <a:buChar char="§"/>
            </a:pPr>
            <a:r>
              <a:rPr lang="en-US" sz="2000" dirty="0"/>
              <a:t>Compared by value.</a:t>
            </a:r>
          </a:p>
          <a:p>
            <a:pPr marL="342900" indent="-342900">
              <a:buFont typeface="Wingdings" panose="05000000000000000000" pitchFamily="2" charset="2"/>
              <a:buChar char="§"/>
            </a:pPr>
            <a:r>
              <a:rPr lang="en-US" sz="2000" dirty="0"/>
              <a:t>Stored directly in the variable.</a:t>
            </a:r>
          </a:p>
          <a:p>
            <a:pPr marL="342900" indent="-342900">
              <a:buFont typeface="Wingdings" panose="05000000000000000000" pitchFamily="2" charset="2"/>
              <a:buChar char="§"/>
            </a:pPr>
            <a:endParaRPr lang="en-US" sz="2000" dirty="0"/>
          </a:p>
          <a:p>
            <a:r>
              <a:rPr lang="en-US" sz="2000" b="1" dirty="0"/>
              <a:t>Non-Primitive (Reference) Data Types</a:t>
            </a:r>
          </a:p>
          <a:p>
            <a:pPr marL="342900" indent="-342900">
              <a:buFont typeface="Wingdings" panose="05000000000000000000" pitchFamily="2" charset="2"/>
              <a:buChar char="§"/>
            </a:pPr>
            <a:r>
              <a:rPr lang="en-US" sz="2000" dirty="0"/>
              <a:t>Mutable (contents can be changed).</a:t>
            </a:r>
          </a:p>
          <a:p>
            <a:pPr marL="342900" indent="-342900">
              <a:buFont typeface="Wingdings" panose="05000000000000000000" pitchFamily="2" charset="2"/>
              <a:buChar char="§"/>
            </a:pPr>
            <a:r>
              <a:rPr lang="en-US" sz="2000" dirty="0"/>
              <a:t>Compared by reference.</a:t>
            </a:r>
          </a:p>
          <a:p>
            <a:pPr marL="342900" indent="-342900">
              <a:buFont typeface="Wingdings" panose="05000000000000000000" pitchFamily="2" charset="2"/>
              <a:buChar char="§"/>
            </a:pPr>
            <a:r>
              <a:rPr lang="en-US" sz="2000" dirty="0"/>
              <a:t>Variables hold a reference (address) to the memory location.</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12914" y="263472"/>
            <a:ext cx="5992454" cy="1204912"/>
          </a:xfrm>
        </p:spPr>
        <p:txBody>
          <a:bodyPr>
            <a:normAutofit/>
          </a:bodyPr>
          <a:lstStyle/>
          <a:p>
            <a:r>
              <a:rPr lang="en-US" sz="3200" dirty="0"/>
              <a:t>Data Types</a:t>
            </a:r>
            <a:endParaRPr lang="en-IN" sz="3200" dirty="0"/>
          </a:p>
        </p:txBody>
      </p:sp>
    </p:spTree>
    <p:extLst>
      <p:ext uri="{BB962C8B-B14F-4D97-AF65-F5344CB8AC3E}">
        <p14:creationId xmlns:p14="http://schemas.microsoft.com/office/powerpoint/2010/main" val="45592115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are the Different Data Types in JavaScript - Edureka">
            <a:extLst>
              <a:ext uri="{FF2B5EF4-FFF2-40B4-BE49-F238E27FC236}">
                <a16:creationId xmlns:a16="http://schemas.microsoft.com/office/drawing/2014/main" id="{44B25159-29B8-57C2-AC6A-C4219496E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3" y="870002"/>
            <a:ext cx="11529716" cy="4311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5130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350283" y="1582329"/>
            <a:ext cx="4518414" cy="2301415"/>
          </a:xfrm>
        </p:spPr>
        <p:txBody>
          <a:bodyPr>
            <a:normAutofit/>
          </a:bodyPr>
          <a:lstStyle/>
          <a:p>
            <a:r>
              <a:rPr lang="en-US" sz="5400" dirty="0" err="1"/>
              <a:t>Javascript</a:t>
            </a:r>
            <a:endParaRPr lang="en-IN" sz="5400" dirty="0"/>
          </a:p>
        </p:txBody>
      </p:sp>
      <p:pic>
        <p:nvPicPr>
          <p:cNvPr id="6" name="Picture 5">
            <a:extLst>
              <a:ext uri="{FF2B5EF4-FFF2-40B4-BE49-F238E27FC236}">
                <a16:creationId xmlns:a16="http://schemas.microsoft.com/office/drawing/2014/main" id="{438D12C0-31E5-FDAE-ECFA-73084A096306}"/>
              </a:ext>
            </a:extLst>
          </p:cNvPr>
          <p:cNvPicPr>
            <a:picLocks noChangeAspect="1"/>
          </p:cNvPicPr>
          <p:nvPr/>
        </p:nvPicPr>
        <p:blipFill>
          <a:blip r:embed="rId2"/>
          <a:stretch>
            <a:fillRect/>
          </a:stretch>
        </p:blipFill>
        <p:spPr>
          <a:xfrm>
            <a:off x="707001" y="5158556"/>
            <a:ext cx="1593748" cy="1593748"/>
          </a:xfrm>
          <a:prstGeom prst="rect">
            <a:avLst/>
          </a:prstGeom>
        </p:spPr>
      </p:pic>
    </p:spTree>
    <p:extLst>
      <p:ext uri="{BB962C8B-B14F-4D97-AF65-F5344CB8AC3E}">
        <p14:creationId xmlns:p14="http://schemas.microsoft.com/office/powerpoint/2010/main" val="3858117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pPr marL="342900" indent="-342900">
              <a:buFont typeface="Wingdings" panose="05000000000000000000" pitchFamily="2" charset="2"/>
              <a:buChar char="§"/>
            </a:pPr>
            <a:r>
              <a:rPr lang="en-US" sz="2000" dirty="0"/>
              <a:t>Operators are symbols that perform operations on variables and values.</a:t>
            </a:r>
          </a:p>
          <a:p>
            <a:pPr marL="342900" indent="-342900">
              <a:buFont typeface="Wingdings" panose="05000000000000000000" pitchFamily="2" charset="2"/>
              <a:buChar char="§"/>
            </a:pPr>
            <a:r>
              <a:rPr lang="en-US" sz="2000" dirty="0"/>
              <a:t>Arithmetic Operators: Used to perform basic mathematical operations.</a:t>
            </a:r>
          </a:p>
          <a:p>
            <a:pPr marL="342900" indent="-342900">
              <a:buFont typeface="Wingdings" panose="05000000000000000000" pitchFamily="2" charset="2"/>
              <a:buChar char="§"/>
            </a:pPr>
            <a:r>
              <a:rPr lang="en-US" sz="2000" dirty="0"/>
              <a:t>Assignment Operators: Used to assign values to variables.</a:t>
            </a:r>
          </a:p>
          <a:p>
            <a:pPr marL="342900" indent="-342900">
              <a:buFont typeface="Wingdings" panose="05000000000000000000" pitchFamily="2" charset="2"/>
              <a:buChar char="§"/>
            </a:pPr>
            <a:r>
              <a:rPr lang="en-US" sz="2000" dirty="0"/>
              <a:t>Comparison Operators: Used to compare two values.</a:t>
            </a:r>
          </a:p>
          <a:p>
            <a:pPr marL="342900" indent="-342900">
              <a:buFont typeface="Wingdings" panose="05000000000000000000" pitchFamily="2" charset="2"/>
              <a:buChar char="§"/>
            </a:pPr>
            <a:r>
              <a:rPr lang="en-US" sz="2000" dirty="0"/>
              <a:t>Logical Operators: Used to combine or invert </a:t>
            </a:r>
            <a:r>
              <a:rPr lang="en-US" sz="2000" dirty="0" err="1"/>
              <a:t>boolean</a:t>
            </a:r>
            <a:r>
              <a:rPr lang="en-US" sz="2000" dirty="0"/>
              <a:t> values.</a:t>
            </a:r>
          </a:p>
          <a:p>
            <a:pPr marL="342900" indent="-342900">
              <a:buFont typeface="Wingdings" panose="05000000000000000000" pitchFamily="2" charset="2"/>
              <a:buChar char="§"/>
            </a:pPr>
            <a:r>
              <a:rPr lang="en-US" sz="2000" dirty="0"/>
              <a:t>Bitwise Operators: Used to perform bit-level operations.</a:t>
            </a:r>
          </a:p>
          <a:p>
            <a:pPr marL="342900" indent="-342900">
              <a:buFont typeface="Wingdings" panose="05000000000000000000" pitchFamily="2" charset="2"/>
              <a:buChar char="§"/>
            </a:pPr>
            <a:r>
              <a:rPr lang="en-US" sz="2000" dirty="0"/>
              <a:t>String Operators: Used to concatenate strings.</a:t>
            </a:r>
          </a:p>
          <a:p>
            <a:pPr marL="342900" indent="-342900">
              <a:buFont typeface="Wingdings" panose="05000000000000000000" pitchFamily="2" charset="2"/>
              <a:buChar char="§"/>
            </a:pPr>
            <a:r>
              <a:rPr lang="en-US" sz="2000" dirty="0"/>
              <a:t>Type Operators: Used to determine the type of a variable or object.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Operators</a:t>
            </a:r>
            <a:endParaRPr lang="en-IN" sz="3200" dirty="0"/>
          </a:p>
        </p:txBody>
      </p:sp>
    </p:spTree>
    <p:extLst>
      <p:ext uri="{BB962C8B-B14F-4D97-AF65-F5344CB8AC3E}">
        <p14:creationId xmlns:p14="http://schemas.microsoft.com/office/powerpoint/2010/main" val="116495074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172930"/>
            <a:ext cx="9347866" cy="5275007"/>
          </a:xfrm>
        </p:spPr>
        <p:txBody>
          <a:bodyPr>
            <a:normAutofit/>
          </a:bodyPr>
          <a:lstStyle/>
          <a:p>
            <a:pPr marL="342900" indent="-342900">
              <a:buFont typeface="Wingdings" panose="05000000000000000000" pitchFamily="2" charset="2"/>
              <a:buChar char="§"/>
            </a:pPr>
            <a:r>
              <a:rPr lang="en-US" sz="2000" dirty="0"/>
              <a:t>Conditional statements in JavaScript are used to execute different blocks of code based on certain conditions.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If Statement</a:t>
            </a:r>
          </a:p>
          <a:p>
            <a:pPr marL="342900" indent="-342900">
              <a:buFont typeface="Wingdings" panose="05000000000000000000" pitchFamily="2" charset="2"/>
              <a:buChar char="§"/>
            </a:pPr>
            <a:r>
              <a:rPr lang="en-US" sz="2000" dirty="0"/>
              <a:t>If…Else Statement</a:t>
            </a:r>
          </a:p>
          <a:p>
            <a:pPr marL="342900" indent="-342900">
              <a:buFont typeface="Wingdings" panose="05000000000000000000" pitchFamily="2" charset="2"/>
              <a:buChar char="§"/>
            </a:pPr>
            <a:r>
              <a:rPr lang="en-US" sz="2000" dirty="0"/>
              <a:t>If…Else IF…Else Statement</a:t>
            </a:r>
          </a:p>
          <a:p>
            <a:pPr marL="342900" indent="-342900">
              <a:buFont typeface="Wingdings" panose="05000000000000000000" pitchFamily="2" charset="2"/>
              <a:buChar char="§"/>
            </a:pPr>
            <a:r>
              <a:rPr lang="en-US" sz="2000" dirty="0"/>
              <a:t>Switch case</a:t>
            </a:r>
          </a:p>
          <a:p>
            <a:pPr marL="342900" indent="-342900">
              <a:buFont typeface="Wingdings" panose="05000000000000000000" pitchFamily="2" charset="2"/>
              <a:buChar char="§"/>
            </a:pPr>
            <a:r>
              <a:rPr lang="en-US" sz="2000" dirty="0"/>
              <a:t>Ternary Operator</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Conditional Statement</a:t>
            </a:r>
            <a:endParaRPr lang="en-IN" sz="3200" dirty="0"/>
          </a:p>
        </p:txBody>
      </p:sp>
    </p:spTree>
    <p:extLst>
      <p:ext uri="{BB962C8B-B14F-4D97-AF65-F5344CB8AC3E}">
        <p14:creationId xmlns:p14="http://schemas.microsoft.com/office/powerpoint/2010/main" val="253514920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r>
              <a:rPr lang="en-US" sz="2000" b="1" dirty="0"/>
              <a:t>Syntax</a:t>
            </a:r>
            <a:r>
              <a:rPr lang="en-US" sz="2000" dirty="0"/>
              <a:t>: if (condition) {</a:t>
            </a:r>
          </a:p>
          <a:p>
            <a:r>
              <a:rPr lang="en-US" sz="2000" dirty="0"/>
              <a:t>    // code to execute if condition is true</a:t>
            </a:r>
          </a:p>
          <a:p>
            <a:r>
              <a:rPr lang="en-US" sz="2000" dirty="0"/>
              <a:t>}</a:t>
            </a:r>
          </a:p>
          <a:p>
            <a:endParaRPr lang="en-US" sz="2000" dirty="0"/>
          </a:p>
          <a:p>
            <a:endParaRPr lang="en-US" sz="2000" dirty="0"/>
          </a:p>
          <a:p>
            <a:r>
              <a:rPr lang="en-US" sz="2000" b="1" dirty="0"/>
              <a:t>Ex</a:t>
            </a:r>
            <a:r>
              <a:rPr lang="en-US" sz="2000" dirty="0"/>
              <a:t>: let age = 18;</a:t>
            </a:r>
          </a:p>
          <a:p>
            <a:r>
              <a:rPr lang="en-US" sz="2000" dirty="0"/>
              <a:t>if (age &gt;= 18) {</a:t>
            </a:r>
          </a:p>
          <a:p>
            <a:r>
              <a:rPr lang="en-US" sz="2000" dirty="0"/>
              <a:t>    console.log("You are an adult.");</a:t>
            </a:r>
          </a:p>
          <a:p>
            <a:r>
              <a:rPr lang="en-US" sz="2000" dirty="0"/>
              <a: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If Statement</a:t>
            </a:r>
            <a:endParaRPr lang="en-IN" sz="3200" dirty="0"/>
          </a:p>
        </p:txBody>
      </p:sp>
    </p:spTree>
    <p:extLst>
      <p:ext uri="{BB962C8B-B14F-4D97-AF65-F5344CB8AC3E}">
        <p14:creationId xmlns:p14="http://schemas.microsoft.com/office/powerpoint/2010/main" val="337201108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r>
              <a:rPr lang="en-US" sz="2000" b="1" dirty="0"/>
              <a:t>Syntax</a:t>
            </a:r>
            <a:r>
              <a:rPr lang="en-US" sz="2000" dirty="0"/>
              <a:t>: if (condition) {</a:t>
            </a:r>
          </a:p>
          <a:p>
            <a:r>
              <a:rPr lang="en-US" sz="2000" dirty="0"/>
              <a:t>    // code to execute if condition is true</a:t>
            </a:r>
          </a:p>
          <a:p>
            <a:r>
              <a:rPr lang="en-US" sz="2000" dirty="0"/>
              <a:t>} else {</a:t>
            </a:r>
          </a:p>
          <a:p>
            <a:r>
              <a:rPr lang="en-US" sz="2000" dirty="0"/>
              <a:t>    // code to execute if condition is false</a:t>
            </a:r>
          </a:p>
          <a:p>
            <a:r>
              <a:rPr lang="en-US" sz="2000" dirty="0"/>
              <a: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If…Else Statement</a:t>
            </a:r>
            <a:endParaRPr lang="en-IN" sz="3200" dirty="0"/>
          </a:p>
        </p:txBody>
      </p:sp>
    </p:spTree>
    <p:extLst>
      <p:ext uri="{BB962C8B-B14F-4D97-AF65-F5344CB8AC3E}">
        <p14:creationId xmlns:p14="http://schemas.microsoft.com/office/powerpoint/2010/main" val="259603134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2359743"/>
            <a:ext cx="9347866" cy="5275007"/>
          </a:xfrm>
        </p:spPr>
        <p:txBody>
          <a:bodyPr>
            <a:normAutofit/>
          </a:bodyPr>
          <a:lstStyle/>
          <a:p>
            <a:r>
              <a:rPr lang="en-US" sz="2000" b="1" dirty="0"/>
              <a:t>Syntax</a:t>
            </a:r>
            <a:r>
              <a:rPr lang="en-US" sz="2000" dirty="0"/>
              <a:t>: if (condition1) {</a:t>
            </a:r>
          </a:p>
          <a:p>
            <a:r>
              <a:rPr lang="en-US" sz="2000" dirty="0"/>
              <a:t>    // code to execute if condition1 is true</a:t>
            </a:r>
          </a:p>
          <a:p>
            <a:r>
              <a:rPr lang="en-US" sz="2000" dirty="0"/>
              <a:t>} else if (condition2) {</a:t>
            </a:r>
          </a:p>
          <a:p>
            <a:r>
              <a:rPr lang="en-US" sz="2000" dirty="0"/>
              <a:t>    // code to execute if condition2 is true</a:t>
            </a:r>
          </a:p>
          <a:p>
            <a:r>
              <a:rPr lang="en-US" sz="2000" dirty="0"/>
              <a:t>} else {</a:t>
            </a:r>
          </a:p>
          <a:p>
            <a:r>
              <a:rPr lang="en-US" sz="2000" dirty="0"/>
              <a:t>    // code to execute if none of the conditions are true</a:t>
            </a:r>
          </a:p>
          <a:p>
            <a:r>
              <a:rPr lang="en-US" sz="2000" dirty="0"/>
              <a:t>}</a:t>
            </a: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558440"/>
            <a:ext cx="5992454" cy="1204912"/>
          </a:xfrm>
        </p:spPr>
        <p:txBody>
          <a:bodyPr>
            <a:normAutofit/>
          </a:bodyPr>
          <a:lstStyle/>
          <a:p>
            <a:r>
              <a:rPr lang="en-US" sz="3200" dirty="0"/>
              <a:t>If…Else If…else    Statement</a:t>
            </a:r>
            <a:endParaRPr lang="en-IN" sz="3200" dirty="0"/>
          </a:p>
        </p:txBody>
      </p:sp>
    </p:spTree>
    <p:extLst>
      <p:ext uri="{BB962C8B-B14F-4D97-AF65-F5344CB8AC3E}">
        <p14:creationId xmlns:p14="http://schemas.microsoft.com/office/powerpoint/2010/main" val="39611098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422067" y="1465008"/>
            <a:ext cx="9347866" cy="5275007"/>
          </a:xfrm>
        </p:spPr>
        <p:txBody>
          <a:bodyPr>
            <a:normAutofit fontScale="92500" lnSpcReduction="10000"/>
          </a:bodyPr>
          <a:lstStyle/>
          <a:p>
            <a:r>
              <a:rPr lang="en-US" sz="2000" dirty="0"/>
              <a:t>Evaluates an expression and executes code based on matching cases. Useful for multiple conditions based on the same variable.</a:t>
            </a:r>
          </a:p>
          <a:p>
            <a:endParaRPr lang="en-US" sz="2000" dirty="0"/>
          </a:p>
          <a:p>
            <a:r>
              <a:rPr lang="en-US" sz="2000" b="1" dirty="0"/>
              <a:t>Syntax</a:t>
            </a:r>
            <a:r>
              <a:rPr lang="en-US" sz="2000" dirty="0"/>
              <a:t>: switch (expression) {</a:t>
            </a:r>
          </a:p>
          <a:p>
            <a:r>
              <a:rPr lang="en-US" sz="2000" dirty="0"/>
              <a:t>    case value1:</a:t>
            </a:r>
          </a:p>
          <a:p>
            <a:r>
              <a:rPr lang="en-US" sz="2000" dirty="0"/>
              <a:t>        // code to execute if expression === value1</a:t>
            </a:r>
          </a:p>
          <a:p>
            <a:r>
              <a:rPr lang="en-US" sz="2000" dirty="0"/>
              <a:t>        break;</a:t>
            </a:r>
          </a:p>
          <a:p>
            <a:r>
              <a:rPr lang="en-US" sz="2000" dirty="0"/>
              <a:t>    case value2:</a:t>
            </a:r>
          </a:p>
          <a:p>
            <a:r>
              <a:rPr lang="en-US" sz="2000" dirty="0"/>
              <a:t>        // code to execute if expression === value2</a:t>
            </a:r>
          </a:p>
          <a:p>
            <a:r>
              <a:rPr lang="en-US" sz="2000" dirty="0"/>
              <a:t>        break;</a:t>
            </a:r>
          </a:p>
          <a:p>
            <a:r>
              <a:rPr lang="en-US" sz="2000" dirty="0"/>
              <a:t>    // more cases</a:t>
            </a:r>
          </a:p>
          <a:p>
            <a:r>
              <a:rPr lang="en-US" sz="2000" dirty="0"/>
              <a:t>    default:</a:t>
            </a:r>
          </a:p>
          <a:p>
            <a:r>
              <a:rPr lang="en-US" sz="2000" dirty="0"/>
              <a:t>        // code to execute if no case matches</a:t>
            </a:r>
          </a:p>
          <a:p>
            <a:r>
              <a:rPr lang="en-US" sz="2000" dirty="0"/>
              <a:t>}</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52243" y="0"/>
            <a:ext cx="5992454" cy="1204912"/>
          </a:xfrm>
        </p:spPr>
        <p:txBody>
          <a:bodyPr>
            <a:normAutofit/>
          </a:bodyPr>
          <a:lstStyle/>
          <a:p>
            <a:r>
              <a:rPr lang="en-US" sz="3200" dirty="0"/>
              <a:t>Switch Statement</a:t>
            </a:r>
            <a:endParaRPr lang="en-IN" sz="3200" dirty="0"/>
          </a:p>
        </p:txBody>
      </p:sp>
    </p:spTree>
    <p:extLst>
      <p:ext uri="{BB962C8B-B14F-4D97-AF65-F5344CB8AC3E}">
        <p14:creationId xmlns:p14="http://schemas.microsoft.com/office/powerpoint/2010/main" val="103737529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3576" y="865240"/>
            <a:ext cx="9347866" cy="5275007"/>
          </a:xfrm>
        </p:spPr>
        <p:txBody>
          <a:bodyPr>
            <a:normAutofit fontScale="92500" lnSpcReduction="20000"/>
          </a:bodyPr>
          <a:lstStyle/>
          <a:p>
            <a:r>
              <a:rPr lang="en-US" sz="2000" b="1" dirty="0"/>
              <a:t>Ex</a:t>
            </a:r>
            <a:r>
              <a:rPr lang="en-US" sz="2000" dirty="0"/>
              <a:t>: let day = 3;</a:t>
            </a:r>
          </a:p>
          <a:p>
            <a:r>
              <a:rPr lang="en-US" sz="2000" dirty="0"/>
              <a:t>switch (day) {</a:t>
            </a:r>
          </a:p>
          <a:p>
            <a:r>
              <a:rPr lang="en-US" sz="2000" dirty="0"/>
              <a:t>    case 1:</a:t>
            </a:r>
          </a:p>
          <a:p>
            <a:r>
              <a:rPr lang="en-US" sz="2000" dirty="0"/>
              <a:t>        console.log("Monday");</a:t>
            </a:r>
          </a:p>
          <a:p>
            <a:r>
              <a:rPr lang="en-US" sz="2000" dirty="0"/>
              <a:t>        break;</a:t>
            </a:r>
          </a:p>
          <a:p>
            <a:r>
              <a:rPr lang="en-US" sz="2000" dirty="0"/>
              <a:t>    case 2:</a:t>
            </a:r>
          </a:p>
          <a:p>
            <a:r>
              <a:rPr lang="en-US" sz="2000" dirty="0"/>
              <a:t>        console.log("Tuesday");</a:t>
            </a:r>
          </a:p>
          <a:p>
            <a:r>
              <a:rPr lang="en-US" sz="2000" dirty="0"/>
              <a:t>        break;</a:t>
            </a:r>
          </a:p>
          <a:p>
            <a:r>
              <a:rPr lang="en-US" sz="2000" dirty="0"/>
              <a:t>    case 3:</a:t>
            </a:r>
          </a:p>
          <a:p>
            <a:r>
              <a:rPr lang="en-US" sz="2000" dirty="0"/>
              <a:t>        console.log("Wednesday");</a:t>
            </a:r>
          </a:p>
          <a:p>
            <a:r>
              <a:rPr lang="en-US" sz="2000" dirty="0"/>
              <a:t>        break;</a:t>
            </a:r>
          </a:p>
          <a:p>
            <a:r>
              <a:rPr lang="en-US" sz="2000" dirty="0"/>
              <a:t>    default:</a:t>
            </a:r>
          </a:p>
          <a:p>
            <a:r>
              <a:rPr lang="en-US" sz="2000" dirty="0"/>
              <a:t>        console.log("Other day");</a:t>
            </a:r>
          </a:p>
          <a:p>
            <a:r>
              <a:rPr lang="en-US" sz="2000" dirty="0"/>
              <a:t>}</a:t>
            </a:r>
            <a:endParaRPr lang="en-IN" sz="2000" dirty="0"/>
          </a:p>
        </p:txBody>
      </p:sp>
    </p:spTree>
    <p:extLst>
      <p:ext uri="{BB962C8B-B14F-4D97-AF65-F5344CB8AC3E}">
        <p14:creationId xmlns:p14="http://schemas.microsoft.com/office/powerpoint/2010/main" val="153783982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2243" y="2871022"/>
            <a:ext cx="8803481" cy="2861186"/>
          </a:xfrm>
        </p:spPr>
        <p:txBody>
          <a:bodyPr>
            <a:normAutofit/>
          </a:bodyPr>
          <a:lstStyle/>
          <a:p>
            <a:r>
              <a:rPr lang="en-US" sz="2000" dirty="0"/>
              <a:t>A shorthand for if...else that evaluates a condition and returns one of two values.</a:t>
            </a:r>
          </a:p>
          <a:p>
            <a:endParaRPr lang="en-US" sz="2000" dirty="0"/>
          </a:p>
          <a:p>
            <a:r>
              <a:rPr lang="en-US" sz="2000" b="1" dirty="0"/>
              <a:t>Syntax</a:t>
            </a:r>
            <a:r>
              <a:rPr lang="en-US" sz="2000" dirty="0"/>
              <a:t>: let result = (condition) ? value1 : value2;</a:t>
            </a:r>
          </a:p>
          <a:p>
            <a:endParaRPr lang="en-US"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155598" y="993059"/>
            <a:ext cx="5992454" cy="1204912"/>
          </a:xfrm>
        </p:spPr>
        <p:txBody>
          <a:bodyPr>
            <a:normAutofit/>
          </a:bodyPr>
          <a:lstStyle/>
          <a:p>
            <a:r>
              <a:rPr lang="en-US" sz="3200" dirty="0"/>
              <a:t>Ternary operator</a:t>
            </a:r>
            <a:endParaRPr lang="en-IN" sz="3200" dirty="0"/>
          </a:p>
        </p:txBody>
      </p:sp>
    </p:spTree>
    <p:extLst>
      <p:ext uri="{BB962C8B-B14F-4D97-AF65-F5344CB8AC3E}">
        <p14:creationId xmlns:p14="http://schemas.microsoft.com/office/powerpoint/2010/main" val="204206564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00724" y="2480187"/>
            <a:ext cx="7092669" cy="1897625"/>
          </a:xfrm>
        </p:spPr>
        <p:txBody>
          <a:bodyPr>
            <a:normAutofit/>
          </a:bodyPr>
          <a:lstStyle/>
          <a:p>
            <a:r>
              <a:rPr lang="en-US" sz="2000" b="1" dirty="0"/>
              <a:t>Ex</a:t>
            </a:r>
            <a:r>
              <a:rPr lang="en-US" sz="2000" dirty="0"/>
              <a:t>: let age = 20;</a:t>
            </a:r>
          </a:p>
          <a:p>
            <a:r>
              <a:rPr lang="en-US" sz="2000" dirty="0"/>
              <a:t>let </a:t>
            </a:r>
            <a:r>
              <a:rPr lang="en-US" sz="2000" dirty="0" err="1"/>
              <a:t>canVote</a:t>
            </a:r>
            <a:r>
              <a:rPr lang="en-US" sz="2000" dirty="0"/>
              <a:t> = (age &gt;= 18) ? "Yes" : "No";</a:t>
            </a:r>
          </a:p>
          <a:p>
            <a:r>
              <a:rPr lang="en-US" sz="2000" dirty="0"/>
              <a:t>console.log(</a:t>
            </a:r>
            <a:r>
              <a:rPr lang="en-US" sz="2000" dirty="0" err="1"/>
              <a:t>canVote</a:t>
            </a:r>
            <a:r>
              <a:rPr lang="en-US" sz="2000" dirty="0"/>
              <a:t>); // "Yes"</a:t>
            </a:r>
            <a:endParaRPr lang="en-IN" sz="2000" dirty="0"/>
          </a:p>
        </p:txBody>
      </p:sp>
    </p:spTree>
    <p:extLst>
      <p:ext uri="{BB962C8B-B14F-4D97-AF65-F5344CB8AC3E}">
        <p14:creationId xmlns:p14="http://schemas.microsoft.com/office/powerpoint/2010/main" val="119475849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2243" y="2871022"/>
            <a:ext cx="8803481" cy="2861186"/>
          </a:xfrm>
        </p:spPr>
        <p:txBody>
          <a:bodyPr>
            <a:normAutofit/>
          </a:bodyPr>
          <a:lstStyle/>
          <a:p>
            <a:r>
              <a:rPr lang="en-US" sz="2000" dirty="0"/>
              <a:t>Loops in JavaScript are used to execute a block of code repeatedly based on a condition. Here are the primary types of loops:</a:t>
            </a:r>
          </a:p>
          <a:p>
            <a:endParaRPr lang="en-US" sz="2000" dirty="0"/>
          </a:p>
          <a:p>
            <a:r>
              <a:rPr lang="en-US" sz="2000" dirty="0"/>
              <a:t>for Loop</a:t>
            </a:r>
          </a:p>
          <a:p>
            <a:r>
              <a:rPr lang="en-US" sz="2000" dirty="0"/>
              <a:t>while Loop</a:t>
            </a:r>
          </a:p>
          <a:p>
            <a:r>
              <a:rPr lang="en-US" sz="2000" dirty="0"/>
              <a:t>for each Loop</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155598" y="993059"/>
            <a:ext cx="5992454" cy="1204912"/>
          </a:xfrm>
        </p:spPr>
        <p:txBody>
          <a:bodyPr>
            <a:normAutofit/>
          </a:bodyPr>
          <a:lstStyle/>
          <a:p>
            <a:r>
              <a:rPr lang="en-US" sz="3200" dirty="0"/>
              <a:t>Loops</a:t>
            </a:r>
            <a:endParaRPr lang="en-IN" sz="3200" dirty="0"/>
          </a:p>
        </p:txBody>
      </p:sp>
    </p:spTree>
    <p:extLst>
      <p:ext uri="{BB962C8B-B14F-4D97-AF65-F5344CB8AC3E}">
        <p14:creationId xmlns:p14="http://schemas.microsoft.com/office/powerpoint/2010/main" val="409038841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501601"/>
            <a:ext cx="5111750" cy="1204912"/>
          </a:xfrm>
        </p:spPr>
        <p:txBody>
          <a:bodyPr>
            <a:normAutofit/>
          </a:bodyPr>
          <a:lstStyle/>
          <a:p>
            <a:r>
              <a:rPr lang="en-US" sz="3600" dirty="0"/>
              <a:t>BASIC</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440732" y="1858297"/>
            <a:ext cx="5785977" cy="4498102"/>
          </a:xfrm>
        </p:spPr>
        <p:txBody>
          <a:bodyPr vert="horz" lIns="91440" tIns="45720" rIns="91440" bIns="45720" rtlCol="0" anchor="t">
            <a:noAutofit/>
          </a:bodyPr>
          <a:lstStyle/>
          <a:p>
            <a:r>
              <a:rPr lang="en-US" sz="2000" dirty="0"/>
              <a:t>Types Of Programming Languages</a:t>
            </a:r>
          </a:p>
          <a:p>
            <a:r>
              <a:rPr lang="en-US" sz="2000" dirty="0"/>
              <a:t>Introduction</a:t>
            </a:r>
          </a:p>
          <a:p>
            <a:r>
              <a:rPr lang="en-US" sz="2000" dirty="0"/>
              <a:t>Features</a:t>
            </a:r>
          </a:p>
          <a:p>
            <a:r>
              <a:rPr lang="en-US" sz="2000" dirty="0"/>
              <a:t>Why JavaScript for web development</a:t>
            </a:r>
          </a:p>
          <a:p>
            <a:r>
              <a:rPr lang="en-US" sz="2000" dirty="0"/>
              <a:t>Scope</a:t>
            </a:r>
          </a:p>
          <a:p>
            <a:r>
              <a:rPr lang="en-US" sz="2000" dirty="0"/>
              <a:t>Variables </a:t>
            </a:r>
          </a:p>
          <a:p>
            <a:r>
              <a:rPr lang="en-US" sz="2000" dirty="0"/>
              <a:t>Data Types</a:t>
            </a:r>
          </a:p>
          <a:p>
            <a:r>
              <a:rPr lang="en-US" sz="2000" dirty="0"/>
              <a:t>Operators</a:t>
            </a:r>
          </a:p>
          <a:p>
            <a:r>
              <a:rPr lang="en-US" sz="2000" dirty="0"/>
              <a:t>Conditional Statement</a:t>
            </a:r>
          </a:p>
          <a:p>
            <a:r>
              <a:rPr lang="en-US" sz="2000" dirty="0"/>
              <a:t>Loops</a:t>
            </a:r>
          </a:p>
          <a:p>
            <a:endParaRPr lang="en-US" sz="2000" dirty="0"/>
          </a:p>
        </p:txBody>
      </p:sp>
    </p:spTree>
    <p:extLst>
      <p:ext uri="{BB962C8B-B14F-4D97-AF65-F5344CB8AC3E}">
        <p14:creationId xmlns:p14="http://schemas.microsoft.com/office/powerpoint/2010/main" val="134637220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22746" y="2153268"/>
            <a:ext cx="8803481" cy="4385184"/>
          </a:xfrm>
        </p:spPr>
        <p:txBody>
          <a:bodyPr>
            <a:noAutofit/>
          </a:bodyPr>
          <a:lstStyle/>
          <a:p>
            <a:r>
              <a:rPr lang="en-US" sz="2000" dirty="0"/>
              <a:t>Syntax: while (condition) {</a:t>
            </a:r>
          </a:p>
          <a:p>
            <a:r>
              <a:rPr lang="en-US" sz="2000" dirty="0"/>
              <a:t>    // code to execute</a:t>
            </a:r>
          </a:p>
          <a:p>
            <a:r>
              <a:rPr lang="en-US" sz="2000" dirty="0"/>
              <a:t>}</a:t>
            </a:r>
          </a:p>
          <a:p>
            <a:endParaRPr lang="en-US" sz="2000" dirty="0"/>
          </a:p>
          <a:p>
            <a:r>
              <a:rPr lang="en-US" sz="2000" dirty="0" err="1"/>
              <a:t>Eg</a:t>
            </a:r>
            <a:r>
              <a:rPr lang="en-US" sz="2000" dirty="0"/>
              <a:t>: let </a:t>
            </a:r>
            <a:r>
              <a:rPr lang="en-US" sz="2000" dirty="0" err="1"/>
              <a:t>i</a:t>
            </a:r>
            <a:r>
              <a:rPr lang="en-US" sz="2000" dirty="0"/>
              <a:t> = 0;</a:t>
            </a:r>
          </a:p>
          <a:p>
            <a:r>
              <a:rPr lang="en-US" sz="2000" dirty="0"/>
              <a:t>while (</a:t>
            </a:r>
            <a:r>
              <a:rPr lang="en-US" sz="2000" dirty="0" err="1"/>
              <a:t>i</a:t>
            </a:r>
            <a:r>
              <a:rPr lang="en-US" sz="2000" dirty="0"/>
              <a:t> &lt; 5) {</a:t>
            </a:r>
          </a:p>
          <a:p>
            <a:r>
              <a:rPr lang="en-US" sz="2000" dirty="0"/>
              <a:t>    console.log(</a:t>
            </a:r>
            <a:r>
              <a:rPr lang="en-US" sz="2000" dirty="0" err="1"/>
              <a:t>i</a:t>
            </a:r>
            <a:r>
              <a:rPr lang="en-US" sz="2000" dirty="0"/>
              <a:t>); // Prints 0 to 4</a:t>
            </a:r>
          </a:p>
          <a:p>
            <a:r>
              <a:rPr lang="en-US" sz="2000" dirty="0"/>
              <a:t>    </a:t>
            </a:r>
            <a:r>
              <a:rPr lang="en-US" sz="2000" dirty="0" err="1"/>
              <a:t>i</a:t>
            </a:r>
            <a:r>
              <a:rPr lang="en-US" sz="2000" dirty="0"/>
              <a:t>++;</a:t>
            </a:r>
          </a:p>
          <a:p>
            <a:r>
              <a:rPr lang="en-US" sz="2000" dirty="0"/>
              <a:t>}</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244088" y="523336"/>
            <a:ext cx="5992454" cy="1204912"/>
          </a:xfrm>
        </p:spPr>
        <p:txBody>
          <a:bodyPr>
            <a:normAutofit/>
          </a:bodyPr>
          <a:lstStyle/>
          <a:p>
            <a:r>
              <a:rPr lang="en-US" sz="3200" dirty="0"/>
              <a:t>while loops</a:t>
            </a:r>
            <a:endParaRPr lang="en-IN" sz="3200" dirty="0"/>
          </a:p>
        </p:txBody>
      </p:sp>
    </p:spTree>
    <p:extLst>
      <p:ext uri="{BB962C8B-B14F-4D97-AF65-F5344CB8AC3E}">
        <p14:creationId xmlns:p14="http://schemas.microsoft.com/office/powerpoint/2010/main" val="60447900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22746" y="2153268"/>
            <a:ext cx="8803481" cy="3195480"/>
          </a:xfrm>
        </p:spPr>
        <p:txBody>
          <a:bodyPr>
            <a:normAutofit fontScale="92500" lnSpcReduction="10000"/>
          </a:bodyPr>
          <a:lstStyle/>
          <a:p>
            <a:r>
              <a:rPr lang="en-US" sz="2000" dirty="0"/>
              <a:t>Syntax: for (initialization; condition; increment) {</a:t>
            </a:r>
          </a:p>
          <a:p>
            <a:r>
              <a:rPr lang="en-US" sz="2000" dirty="0"/>
              <a:t>    // code to execute</a:t>
            </a:r>
          </a:p>
          <a:p>
            <a:r>
              <a:rPr lang="en-US" sz="2000" dirty="0"/>
              <a:t>}</a:t>
            </a:r>
          </a:p>
          <a:p>
            <a:endParaRPr lang="en-US" sz="2000" dirty="0"/>
          </a:p>
          <a:p>
            <a:endParaRPr lang="en-US" sz="2000" dirty="0"/>
          </a:p>
          <a:p>
            <a:r>
              <a:rPr lang="en-US" sz="2000" dirty="0" err="1"/>
              <a:t>Eg</a:t>
            </a:r>
            <a:r>
              <a:rPr lang="en-US" sz="2000" dirty="0"/>
              <a:t>: for (let </a:t>
            </a:r>
            <a:r>
              <a:rPr lang="en-US" sz="2000" dirty="0" err="1"/>
              <a:t>i</a:t>
            </a:r>
            <a:r>
              <a:rPr lang="en-US" sz="2000" dirty="0"/>
              <a:t> = 0; </a:t>
            </a:r>
            <a:r>
              <a:rPr lang="en-US" sz="2000" dirty="0" err="1"/>
              <a:t>i</a:t>
            </a:r>
            <a:r>
              <a:rPr lang="en-US" sz="2000" dirty="0"/>
              <a:t> &lt; 5; </a:t>
            </a:r>
            <a:r>
              <a:rPr lang="en-US" sz="2000" dirty="0" err="1"/>
              <a:t>i</a:t>
            </a:r>
            <a:r>
              <a:rPr lang="en-US" sz="2000" dirty="0"/>
              <a:t>++) {</a:t>
            </a:r>
          </a:p>
          <a:p>
            <a:r>
              <a:rPr lang="en-US" sz="2000" dirty="0"/>
              <a:t>    console.log(</a:t>
            </a:r>
            <a:r>
              <a:rPr lang="en-US" sz="2000" dirty="0" err="1"/>
              <a:t>i</a:t>
            </a:r>
            <a:r>
              <a:rPr lang="en-US" sz="2000" dirty="0"/>
              <a:t>); // Prints 0 to 4</a:t>
            </a:r>
          </a:p>
          <a:p>
            <a:r>
              <a:rPr lang="en-US" sz="2000" dirty="0"/>
              <a:t>}</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244088" y="523336"/>
            <a:ext cx="5992454" cy="1204912"/>
          </a:xfrm>
        </p:spPr>
        <p:txBody>
          <a:bodyPr>
            <a:normAutofit/>
          </a:bodyPr>
          <a:lstStyle/>
          <a:p>
            <a:r>
              <a:rPr lang="en-US" sz="3200" dirty="0"/>
              <a:t>For loops</a:t>
            </a:r>
            <a:endParaRPr lang="en-IN" sz="3200" dirty="0"/>
          </a:p>
        </p:txBody>
      </p:sp>
    </p:spTree>
    <p:extLst>
      <p:ext uri="{BB962C8B-B14F-4D97-AF65-F5344CB8AC3E}">
        <p14:creationId xmlns:p14="http://schemas.microsoft.com/office/powerpoint/2010/main" val="191904156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2579" y="2576052"/>
            <a:ext cx="7544952" cy="4419601"/>
          </a:xfrm>
        </p:spPr>
        <p:txBody>
          <a:bodyPr>
            <a:normAutofit/>
          </a:bodyPr>
          <a:lstStyle/>
          <a:p>
            <a:r>
              <a:rPr lang="en-IN" sz="2000" dirty="0" err="1"/>
              <a:t>document.getElementById</a:t>
            </a:r>
            <a:r>
              <a:rPr lang="en-IN" sz="2000" dirty="0"/>
              <a:t>(id)</a:t>
            </a:r>
          </a:p>
          <a:p>
            <a:endParaRPr lang="en-IN" sz="2000" dirty="0"/>
          </a:p>
          <a:p>
            <a:r>
              <a:rPr lang="en-IN" sz="2000" dirty="0" err="1"/>
              <a:t>document.getElementsByClassName</a:t>
            </a:r>
            <a:r>
              <a:rPr lang="en-IN" sz="2000" dirty="0"/>
              <a:t>(</a:t>
            </a:r>
            <a:r>
              <a:rPr lang="en-IN" sz="2000" dirty="0" err="1"/>
              <a:t>className</a:t>
            </a:r>
            <a:r>
              <a:rPr lang="en-IN" sz="2000" dirty="0"/>
              <a:t>)</a:t>
            </a:r>
          </a:p>
          <a:p>
            <a:endParaRPr lang="en-IN" sz="2000" dirty="0"/>
          </a:p>
          <a:p>
            <a:r>
              <a:rPr lang="en-IN" sz="2000" dirty="0" err="1"/>
              <a:t>document.getElementsByTagName</a:t>
            </a:r>
            <a:r>
              <a:rPr lang="en-IN" sz="2000" dirty="0"/>
              <a:t>(</a:t>
            </a:r>
            <a:r>
              <a:rPr lang="en-IN" sz="2000" dirty="0" err="1"/>
              <a:t>tagName</a:t>
            </a:r>
            <a:r>
              <a:rPr lang="en-IN" sz="2000" dirty="0"/>
              <a:t>)</a:t>
            </a:r>
          </a:p>
          <a:p>
            <a:endParaRPr lang="en-IN" sz="2000" dirty="0"/>
          </a:p>
          <a:p>
            <a:r>
              <a:rPr lang="en-IN" sz="2000" dirty="0" err="1"/>
              <a:t>document.querySelector</a:t>
            </a:r>
            <a:r>
              <a:rPr lang="en-IN" sz="2000" dirty="0"/>
              <a:t>(selector)</a:t>
            </a:r>
          </a:p>
          <a:p>
            <a:endParaRPr lang="en-IN" sz="2000" dirty="0"/>
          </a:p>
          <a:p>
            <a:r>
              <a:rPr lang="en-IN" sz="2000" dirty="0" err="1"/>
              <a:t>document.querySelectorAll</a:t>
            </a:r>
            <a:r>
              <a:rPr lang="en-IN" sz="2000" dirty="0"/>
              <a:t>(selector)</a:t>
            </a:r>
          </a:p>
          <a:p>
            <a:endParaRPr lang="en-IN" sz="2000" dirty="0"/>
          </a:p>
          <a:p>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32579" y="1079549"/>
            <a:ext cx="5667989" cy="1204912"/>
          </a:xfrm>
        </p:spPr>
        <p:txBody>
          <a:bodyPr>
            <a:normAutofit/>
          </a:bodyPr>
          <a:lstStyle/>
          <a:p>
            <a:r>
              <a:rPr lang="en-US" sz="3200" dirty="0"/>
              <a:t>Select Elements from </a:t>
            </a:r>
            <a:r>
              <a:rPr lang="en-US" sz="3200" dirty="0" err="1"/>
              <a:t>dom</a:t>
            </a:r>
            <a:endParaRPr lang="en-IN" sz="3200" dirty="0"/>
          </a:p>
        </p:txBody>
      </p:sp>
    </p:spTree>
    <p:extLst>
      <p:ext uri="{BB962C8B-B14F-4D97-AF65-F5344CB8AC3E}">
        <p14:creationId xmlns:p14="http://schemas.microsoft.com/office/powerpoint/2010/main" val="13226259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getElementById</a:t>
            </a:r>
            <a:r>
              <a:rPr lang="en-IN" sz="2800" dirty="0"/>
              <a:t>(id)</a:t>
            </a:r>
          </a:p>
          <a:p>
            <a:endParaRPr lang="en-IN" sz="2000" dirty="0"/>
          </a:p>
          <a:p>
            <a:r>
              <a:rPr lang="en-US" sz="2000" dirty="0"/>
              <a:t>Selects a single element with the specified ID. Since IDs are unique within a document, this method returns a single DOM element.</a:t>
            </a:r>
          </a:p>
          <a:p>
            <a:endParaRPr lang="en-US" sz="2000" dirty="0"/>
          </a:p>
          <a:p>
            <a:r>
              <a:rPr lang="en-US" sz="2000" dirty="0"/>
              <a:t>let element = </a:t>
            </a:r>
            <a:r>
              <a:rPr lang="en-US" sz="2000" dirty="0" err="1"/>
              <a:t>document.getElementById</a:t>
            </a:r>
            <a:r>
              <a:rPr lang="en-US" sz="2000" dirty="0"/>
              <a:t>('</a:t>
            </a:r>
            <a:r>
              <a:rPr lang="en-US" sz="2000" dirty="0" err="1"/>
              <a:t>myId</a:t>
            </a:r>
            <a:r>
              <a:rPr lang="en-US" sz="2000" dirty="0"/>
              <a:t>');</a:t>
            </a:r>
          </a:p>
          <a:p>
            <a:r>
              <a:rPr lang="en-US" sz="2000" dirty="0" err="1"/>
              <a:t>element.style.color</a:t>
            </a:r>
            <a:r>
              <a:rPr lang="en-US" sz="2000" dirty="0"/>
              <a:t> = 'blue';</a:t>
            </a:r>
          </a:p>
          <a:p>
            <a:endParaRPr lang="en-US" sz="2000" dirty="0"/>
          </a:p>
          <a:p>
            <a:endParaRPr lang="en-US" sz="2000" dirty="0"/>
          </a:p>
          <a:p>
            <a:endParaRPr lang="en-US" sz="2000" dirty="0"/>
          </a:p>
          <a:p>
            <a:endParaRPr lang="en-IN" sz="2000" dirty="0"/>
          </a:p>
          <a:p>
            <a:endParaRPr lang="en-IN" sz="2000" dirty="0"/>
          </a:p>
        </p:txBody>
      </p:sp>
    </p:spTree>
    <p:extLst>
      <p:ext uri="{BB962C8B-B14F-4D97-AF65-F5344CB8AC3E}">
        <p14:creationId xmlns:p14="http://schemas.microsoft.com/office/powerpoint/2010/main" val="298909136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getElementByClassName</a:t>
            </a:r>
            <a:r>
              <a:rPr lang="en-IN" sz="2800" dirty="0"/>
              <a:t>(class)</a:t>
            </a:r>
          </a:p>
          <a:p>
            <a:endParaRPr lang="en-IN" sz="2000" dirty="0"/>
          </a:p>
          <a:p>
            <a:r>
              <a:rPr lang="en-US" sz="2000" dirty="0"/>
              <a:t>Selects all elements with the specified class name. It returns a live </a:t>
            </a:r>
            <a:r>
              <a:rPr lang="en-US" sz="2000" dirty="0" err="1"/>
              <a:t>HTMLCollection</a:t>
            </a:r>
            <a:r>
              <a:rPr lang="en-US" sz="2000" dirty="0"/>
              <a:t> of elements.</a:t>
            </a:r>
          </a:p>
          <a:p>
            <a:endParaRPr lang="en-US" sz="2000" dirty="0"/>
          </a:p>
          <a:p>
            <a:r>
              <a:rPr lang="en-US" sz="2000" dirty="0"/>
              <a:t>let elements = </a:t>
            </a:r>
            <a:r>
              <a:rPr lang="en-US" sz="2000" dirty="0" err="1"/>
              <a:t>document.getElementsByClassName</a:t>
            </a:r>
            <a:r>
              <a:rPr lang="en-US" sz="2000" dirty="0"/>
              <a:t>('</a:t>
            </a:r>
            <a:r>
              <a:rPr lang="en-US" sz="2000" dirty="0" err="1"/>
              <a:t>myClass</a:t>
            </a:r>
            <a:r>
              <a:rPr lang="en-US" sz="2000" dirty="0"/>
              <a:t>');</a:t>
            </a:r>
          </a:p>
          <a:p>
            <a:r>
              <a:rPr lang="en-US" sz="2000" dirty="0"/>
              <a:t>for (let </a:t>
            </a:r>
            <a:r>
              <a:rPr lang="en-US" sz="2000" dirty="0" err="1"/>
              <a:t>i</a:t>
            </a:r>
            <a:r>
              <a:rPr lang="en-US" sz="2000" dirty="0"/>
              <a:t> = 0; </a:t>
            </a:r>
            <a:r>
              <a:rPr lang="en-US" sz="2000" dirty="0" err="1"/>
              <a:t>i</a:t>
            </a:r>
            <a:r>
              <a:rPr lang="en-US" sz="2000" dirty="0"/>
              <a:t> &lt; </a:t>
            </a:r>
            <a:r>
              <a:rPr lang="en-US" sz="2000" dirty="0" err="1"/>
              <a:t>elements.length</a:t>
            </a:r>
            <a:r>
              <a:rPr lang="en-US" sz="2000" dirty="0"/>
              <a:t>; </a:t>
            </a:r>
            <a:r>
              <a:rPr lang="en-US" sz="2000" dirty="0" err="1"/>
              <a:t>i</a:t>
            </a:r>
            <a:r>
              <a:rPr lang="en-US" sz="2000" dirty="0"/>
              <a:t>++) {</a:t>
            </a:r>
          </a:p>
          <a:p>
            <a:r>
              <a:rPr lang="en-US" sz="2000" dirty="0"/>
              <a:t>    elements[</a:t>
            </a:r>
            <a:r>
              <a:rPr lang="en-US" sz="2000" dirty="0" err="1"/>
              <a:t>i</a:t>
            </a:r>
            <a:r>
              <a:rPr lang="en-US" sz="2000" dirty="0"/>
              <a:t>].</a:t>
            </a:r>
            <a:r>
              <a:rPr lang="en-US" sz="2000" dirty="0" err="1"/>
              <a:t>style.color</a:t>
            </a:r>
            <a:r>
              <a:rPr lang="en-US" sz="2000" dirty="0"/>
              <a:t> = 'green';</a:t>
            </a:r>
          </a:p>
          <a:p>
            <a:r>
              <a:rPr lang="en-US" sz="2000" dirty="0"/>
              <a:t>}</a:t>
            </a:r>
          </a:p>
          <a:p>
            <a:endParaRPr lang="en-US" sz="2000" dirty="0"/>
          </a:p>
          <a:p>
            <a:endParaRPr lang="en-US" sz="2000" dirty="0"/>
          </a:p>
          <a:p>
            <a:endParaRPr lang="en-US" sz="2000" dirty="0"/>
          </a:p>
          <a:p>
            <a:endParaRPr lang="en-IN" sz="2000" dirty="0"/>
          </a:p>
          <a:p>
            <a:endParaRPr lang="en-IN" sz="2000" dirty="0"/>
          </a:p>
        </p:txBody>
      </p:sp>
    </p:spTree>
    <p:extLst>
      <p:ext uri="{BB962C8B-B14F-4D97-AF65-F5344CB8AC3E}">
        <p14:creationId xmlns:p14="http://schemas.microsoft.com/office/powerpoint/2010/main" val="226152142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getElementByTagName</a:t>
            </a:r>
            <a:r>
              <a:rPr lang="en-IN" sz="2800" dirty="0"/>
              <a:t>(Tag)</a:t>
            </a:r>
          </a:p>
          <a:p>
            <a:endParaRPr lang="en-IN" sz="2000" dirty="0"/>
          </a:p>
          <a:p>
            <a:r>
              <a:rPr lang="en-US" sz="2000" dirty="0"/>
              <a:t>Selects all elements with the specified tag name. It returns a live </a:t>
            </a:r>
            <a:r>
              <a:rPr lang="en-US" sz="2000" dirty="0" err="1"/>
              <a:t>HTMLCollection</a:t>
            </a:r>
            <a:r>
              <a:rPr lang="en-US" sz="2000" dirty="0"/>
              <a:t> of elements.</a:t>
            </a:r>
          </a:p>
          <a:p>
            <a:endParaRPr lang="en-US" sz="2000" dirty="0"/>
          </a:p>
          <a:p>
            <a:r>
              <a:rPr lang="en-US" sz="2000" dirty="0"/>
              <a:t>let elements = </a:t>
            </a:r>
            <a:r>
              <a:rPr lang="en-US" sz="2000" dirty="0" err="1"/>
              <a:t>document.getElementsByTagName</a:t>
            </a:r>
            <a:r>
              <a:rPr lang="en-US" sz="2000" dirty="0"/>
              <a:t>('p');</a:t>
            </a:r>
          </a:p>
          <a:p>
            <a:r>
              <a:rPr lang="en-US" sz="2000" dirty="0"/>
              <a:t>for (let </a:t>
            </a:r>
            <a:r>
              <a:rPr lang="en-US" sz="2000" dirty="0" err="1"/>
              <a:t>i</a:t>
            </a:r>
            <a:r>
              <a:rPr lang="en-US" sz="2000" dirty="0"/>
              <a:t> = 0; </a:t>
            </a:r>
            <a:r>
              <a:rPr lang="en-US" sz="2000" dirty="0" err="1"/>
              <a:t>i</a:t>
            </a:r>
            <a:r>
              <a:rPr lang="en-US" sz="2000" dirty="0"/>
              <a:t> &lt; </a:t>
            </a:r>
            <a:r>
              <a:rPr lang="en-US" sz="2000" dirty="0" err="1"/>
              <a:t>elements.length</a:t>
            </a:r>
            <a:r>
              <a:rPr lang="en-US" sz="2000" dirty="0"/>
              <a:t>; </a:t>
            </a:r>
            <a:r>
              <a:rPr lang="en-US" sz="2000" dirty="0" err="1"/>
              <a:t>i</a:t>
            </a:r>
            <a:r>
              <a:rPr lang="en-US" sz="2000" dirty="0"/>
              <a:t>++) {</a:t>
            </a:r>
          </a:p>
          <a:p>
            <a:r>
              <a:rPr lang="en-US" sz="2000" dirty="0"/>
              <a:t>    elements[</a:t>
            </a:r>
            <a:r>
              <a:rPr lang="en-US" sz="2000" dirty="0" err="1"/>
              <a:t>i</a:t>
            </a:r>
            <a:r>
              <a:rPr lang="en-US" sz="2000" dirty="0"/>
              <a:t>].</a:t>
            </a:r>
            <a:r>
              <a:rPr lang="en-US" sz="2000" dirty="0" err="1"/>
              <a:t>style.color</a:t>
            </a:r>
            <a:r>
              <a:rPr lang="en-US" sz="2000" dirty="0"/>
              <a:t> = 'red';</a:t>
            </a:r>
          </a:p>
          <a:p>
            <a:r>
              <a:rPr lang="en-US" sz="2000" dirty="0"/>
              <a:t>}</a:t>
            </a:r>
          </a:p>
          <a:p>
            <a:endParaRPr lang="en-US" sz="2000" dirty="0"/>
          </a:p>
          <a:p>
            <a:endParaRPr lang="en-US" sz="2000" dirty="0"/>
          </a:p>
          <a:p>
            <a:endParaRPr lang="en-IN" sz="2000" dirty="0"/>
          </a:p>
          <a:p>
            <a:endParaRPr lang="en-IN" sz="2000" dirty="0"/>
          </a:p>
        </p:txBody>
      </p:sp>
    </p:spTree>
    <p:extLst>
      <p:ext uri="{BB962C8B-B14F-4D97-AF65-F5344CB8AC3E}">
        <p14:creationId xmlns:p14="http://schemas.microsoft.com/office/powerpoint/2010/main" val="208326733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querySelector</a:t>
            </a:r>
            <a:r>
              <a:rPr lang="en-IN" sz="2800" dirty="0"/>
              <a:t>(selector)</a:t>
            </a:r>
          </a:p>
          <a:p>
            <a:endParaRPr lang="en-IN" sz="2000" dirty="0"/>
          </a:p>
          <a:p>
            <a:r>
              <a:rPr lang="en-US" sz="2000" dirty="0"/>
              <a:t>Selects the first element that matches the specified CSS selector. It returns a single DOM element or null if no matches are found.</a:t>
            </a:r>
          </a:p>
          <a:p>
            <a:endParaRPr lang="en-US" sz="2000" dirty="0"/>
          </a:p>
          <a:p>
            <a:r>
              <a:rPr lang="en-US" sz="2000" dirty="0"/>
              <a:t>// Select the first element with the class '</a:t>
            </a:r>
            <a:r>
              <a:rPr lang="en-US" sz="2000" dirty="0" err="1"/>
              <a:t>myClass</a:t>
            </a:r>
            <a:r>
              <a:rPr lang="en-US" sz="2000" dirty="0"/>
              <a:t>'</a:t>
            </a:r>
          </a:p>
          <a:p>
            <a:r>
              <a:rPr lang="en-US" sz="2000" dirty="0"/>
              <a:t>let element = </a:t>
            </a:r>
            <a:r>
              <a:rPr lang="en-US" sz="2000" dirty="0" err="1"/>
              <a:t>document.querySelector</a:t>
            </a:r>
            <a:r>
              <a:rPr lang="en-US" sz="2000" dirty="0"/>
              <a:t>('.</a:t>
            </a:r>
            <a:r>
              <a:rPr lang="en-US" sz="2000" dirty="0" err="1"/>
              <a:t>myClass</a:t>
            </a:r>
            <a:r>
              <a:rPr lang="en-US" sz="2000" dirty="0"/>
              <a:t>');</a:t>
            </a:r>
          </a:p>
          <a:p>
            <a:r>
              <a:rPr lang="en-US" sz="2000" dirty="0"/>
              <a:t>if (element) {</a:t>
            </a:r>
          </a:p>
          <a:p>
            <a:r>
              <a:rPr lang="en-US" sz="2000" dirty="0"/>
              <a:t>    </a:t>
            </a:r>
            <a:r>
              <a:rPr lang="en-US" sz="2000" dirty="0" err="1"/>
              <a:t>element.style.color</a:t>
            </a:r>
            <a:r>
              <a:rPr lang="en-US" sz="2000" dirty="0"/>
              <a:t> = 'blue';</a:t>
            </a:r>
          </a:p>
          <a:p>
            <a:r>
              <a:rPr lang="en-US" sz="2000" dirty="0"/>
              <a:t>}</a:t>
            </a:r>
          </a:p>
          <a:p>
            <a:endParaRPr lang="en-US" sz="2000" dirty="0"/>
          </a:p>
          <a:p>
            <a:endParaRPr lang="en-IN" sz="2000" dirty="0"/>
          </a:p>
          <a:p>
            <a:endParaRPr lang="en-IN" sz="2000" dirty="0"/>
          </a:p>
        </p:txBody>
      </p:sp>
    </p:spTree>
    <p:extLst>
      <p:ext uri="{BB962C8B-B14F-4D97-AF65-F5344CB8AC3E}">
        <p14:creationId xmlns:p14="http://schemas.microsoft.com/office/powerpoint/2010/main" val="156955520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6269" y="1012723"/>
            <a:ext cx="8312866" cy="4748980"/>
          </a:xfrm>
        </p:spPr>
        <p:txBody>
          <a:bodyPr>
            <a:normAutofit/>
          </a:bodyPr>
          <a:lstStyle/>
          <a:p>
            <a:r>
              <a:rPr lang="en-IN" sz="2800" dirty="0" err="1"/>
              <a:t>querySelectorAll</a:t>
            </a:r>
            <a:r>
              <a:rPr lang="en-IN" sz="2800" dirty="0"/>
              <a:t>(selector)</a:t>
            </a:r>
          </a:p>
          <a:p>
            <a:endParaRPr lang="en-IN" sz="2000" dirty="0"/>
          </a:p>
          <a:p>
            <a:r>
              <a:rPr lang="en-US" sz="2000" dirty="0"/>
              <a:t>Selects all elements that match the specified CSS selector. It returns a static </a:t>
            </a:r>
            <a:r>
              <a:rPr lang="en-US" sz="2000" dirty="0" err="1"/>
              <a:t>NodeList</a:t>
            </a:r>
            <a:r>
              <a:rPr lang="en-US" sz="2000" dirty="0"/>
              <a:t> of elements.</a:t>
            </a:r>
          </a:p>
          <a:p>
            <a:endParaRPr lang="en-US" sz="2000" dirty="0"/>
          </a:p>
          <a:p>
            <a:r>
              <a:rPr lang="en-US" sz="2000" dirty="0"/>
              <a:t>let elements = </a:t>
            </a:r>
            <a:r>
              <a:rPr lang="en-US" sz="2000" dirty="0" err="1"/>
              <a:t>document.querySelectorAll</a:t>
            </a:r>
            <a:r>
              <a:rPr lang="en-US" sz="2000" dirty="0"/>
              <a:t>('.</a:t>
            </a:r>
            <a:r>
              <a:rPr lang="en-US" sz="2000" dirty="0" err="1"/>
              <a:t>myClass</a:t>
            </a:r>
            <a:r>
              <a:rPr lang="en-US" sz="2000" dirty="0"/>
              <a:t>');</a:t>
            </a:r>
          </a:p>
          <a:p>
            <a:r>
              <a:rPr lang="en-US" sz="2000" dirty="0" err="1"/>
              <a:t>elements.forEach</a:t>
            </a:r>
            <a:r>
              <a:rPr lang="en-US" sz="2000" dirty="0"/>
              <a:t>(function(element) {</a:t>
            </a:r>
          </a:p>
          <a:p>
            <a:r>
              <a:rPr lang="en-US" sz="2000" dirty="0"/>
              <a:t>    </a:t>
            </a:r>
            <a:r>
              <a:rPr lang="en-US" sz="2000" dirty="0" err="1"/>
              <a:t>element.style.color</a:t>
            </a:r>
            <a:r>
              <a:rPr lang="en-US" sz="2000" dirty="0"/>
              <a:t> = 'blue';</a:t>
            </a:r>
          </a:p>
          <a:p>
            <a:r>
              <a:rPr lang="en-US" sz="2000" dirty="0"/>
              <a:t>});</a:t>
            </a:r>
          </a:p>
          <a:p>
            <a:endParaRPr lang="en-IN" sz="2000" dirty="0"/>
          </a:p>
          <a:p>
            <a:endParaRPr lang="en-IN" sz="2000" dirty="0"/>
          </a:p>
        </p:txBody>
      </p:sp>
    </p:spTree>
    <p:extLst>
      <p:ext uri="{BB962C8B-B14F-4D97-AF65-F5344CB8AC3E}">
        <p14:creationId xmlns:p14="http://schemas.microsoft.com/office/powerpoint/2010/main" val="157708711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88217" y="2517059"/>
            <a:ext cx="8312866" cy="2625212"/>
          </a:xfrm>
        </p:spPr>
        <p:txBody>
          <a:bodyPr>
            <a:normAutofit/>
          </a:bodyPr>
          <a:lstStyle/>
          <a:p>
            <a:endParaRPr lang="en-IN" sz="2000" dirty="0"/>
          </a:p>
          <a:p>
            <a:r>
              <a:rPr lang="en-US" sz="2000" dirty="0"/>
              <a:t>You can add multiple event listeners to an element. Each event listener can handle a different event type or multiple event listeners can handle the same event type.</a:t>
            </a:r>
          </a:p>
          <a:p>
            <a:endParaRPr lang="en-IN" sz="2000" dirty="0"/>
          </a:p>
          <a:p>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588217" y="1217201"/>
            <a:ext cx="5111750" cy="1204912"/>
          </a:xfrm>
        </p:spPr>
        <p:txBody>
          <a:bodyPr/>
          <a:lstStyle/>
          <a:p>
            <a:r>
              <a:rPr lang="en-US" sz="3200" dirty="0"/>
              <a:t>Event Listener</a:t>
            </a:r>
            <a:endParaRPr lang="en-IN" sz="3200" dirty="0"/>
          </a:p>
        </p:txBody>
      </p:sp>
    </p:spTree>
    <p:extLst>
      <p:ext uri="{BB962C8B-B14F-4D97-AF65-F5344CB8AC3E}">
        <p14:creationId xmlns:p14="http://schemas.microsoft.com/office/powerpoint/2010/main" val="25262413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88217" y="521110"/>
            <a:ext cx="8312866" cy="6105832"/>
          </a:xfrm>
        </p:spPr>
        <p:txBody>
          <a:bodyPr>
            <a:normAutofit fontScale="92500" lnSpcReduction="20000"/>
          </a:bodyPr>
          <a:lstStyle/>
          <a:p>
            <a:r>
              <a:rPr lang="en-IN" sz="2000" dirty="0" err="1"/>
              <a:t>const</a:t>
            </a:r>
            <a:r>
              <a:rPr lang="en-IN" sz="2000" dirty="0"/>
              <a:t> button = </a:t>
            </a:r>
            <a:r>
              <a:rPr lang="en-IN" sz="2000" dirty="0" err="1"/>
              <a:t>document.querySelector</a:t>
            </a:r>
            <a:r>
              <a:rPr lang="en-IN" sz="2000" dirty="0"/>
              <a:t>('button');</a:t>
            </a:r>
          </a:p>
          <a:p>
            <a:endParaRPr lang="en-IN" sz="2000" dirty="0"/>
          </a:p>
          <a:p>
            <a:r>
              <a:rPr lang="en-IN" sz="2000" dirty="0"/>
              <a:t>// Handling click event</a:t>
            </a:r>
          </a:p>
          <a:p>
            <a:r>
              <a:rPr lang="en-IN" sz="2000" dirty="0" err="1"/>
              <a:t>button.addEventListener</a:t>
            </a:r>
            <a:r>
              <a:rPr lang="en-IN" sz="2000" dirty="0"/>
              <a:t>('click', () =&gt; {</a:t>
            </a:r>
          </a:p>
          <a:p>
            <a:r>
              <a:rPr lang="en-IN" sz="2000" dirty="0"/>
              <a:t>  console.log('Button clicked!');</a:t>
            </a:r>
          </a:p>
          <a:p>
            <a:r>
              <a:rPr lang="en-IN" sz="2000" dirty="0"/>
              <a:t>});</a:t>
            </a:r>
          </a:p>
          <a:p>
            <a:endParaRPr lang="en-IN" sz="2000" dirty="0"/>
          </a:p>
          <a:p>
            <a:r>
              <a:rPr lang="en-IN" sz="2000" dirty="0"/>
              <a:t>// Handling mouseover event</a:t>
            </a:r>
          </a:p>
          <a:p>
            <a:r>
              <a:rPr lang="en-IN" sz="2000" dirty="0" err="1"/>
              <a:t>button.addEventListener</a:t>
            </a:r>
            <a:r>
              <a:rPr lang="en-IN" sz="2000" dirty="0"/>
              <a:t>('mouseover', () =&gt; {</a:t>
            </a:r>
          </a:p>
          <a:p>
            <a:r>
              <a:rPr lang="en-IN" sz="2000" dirty="0"/>
              <a:t>  console.log('Mouse over button!');</a:t>
            </a:r>
          </a:p>
          <a:p>
            <a:r>
              <a:rPr lang="en-IN" sz="2000" dirty="0"/>
              <a:t>});</a:t>
            </a:r>
          </a:p>
          <a:p>
            <a:endParaRPr lang="en-IN" sz="2000" dirty="0"/>
          </a:p>
          <a:p>
            <a:r>
              <a:rPr lang="en-IN" sz="2000" dirty="0"/>
              <a:t>// Handling multiple click events</a:t>
            </a:r>
          </a:p>
          <a:p>
            <a:r>
              <a:rPr lang="en-IN" sz="2000" dirty="0" err="1"/>
              <a:t>button.addEventListener</a:t>
            </a:r>
            <a:r>
              <a:rPr lang="en-IN" sz="2000" dirty="0"/>
              <a:t>('click', () =&gt; {</a:t>
            </a:r>
          </a:p>
          <a:p>
            <a:r>
              <a:rPr lang="en-IN" sz="2000" dirty="0"/>
              <a:t>  console.log('Another click handler!');</a:t>
            </a:r>
          </a:p>
          <a:p>
            <a:r>
              <a:rPr lang="en-IN" sz="2000" dirty="0"/>
              <a:t>});</a:t>
            </a:r>
          </a:p>
          <a:p>
            <a:endParaRPr lang="en-IN" sz="2000" dirty="0"/>
          </a:p>
          <a:p>
            <a:endParaRPr lang="en-IN" sz="2000" dirty="0"/>
          </a:p>
        </p:txBody>
      </p:sp>
    </p:spTree>
    <p:extLst>
      <p:ext uri="{BB962C8B-B14F-4D97-AF65-F5344CB8AC3E}">
        <p14:creationId xmlns:p14="http://schemas.microsoft.com/office/powerpoint/2010/main" val="394239511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2075" y="2153265"/>
            <a:ext cx="5111750" cy="4940710"/>
          </a:xfrm>
        </p:spPr>
        <p:txBody>
          <a:bodyPr>
            <a:normAutofit/>
          </a:bodyPr>
          <a:lstStyle/>
          <a:p>
            <a:pPr marL="342900" indent="-342900">
              <a:buFont typeface="Wingdings" panose="05000000000000000000" pitchFamily="2" charset="2"/>
              <a:buChar char="q"/>
            </a:pPr>
            <a:r>
              <a:rPr lang="en-US" sz="2000" dirty="0"/>
              <a:t>Procedural Language</a:t>
            </a:r>
          </a:p>
          <a:p>
            <a:pPr marL="342900" indent="-342900">
              <a:buFont typeface="Wingdings" panose="05000000000000000000" pitchFamily="2" charset="2"/>
              <a:buChar char="q"/>
            </a:pPr>
            <a:r>
              <a:rPr lang="en-IN" sz="2000" dirty="0"/>
              <a:t>Static Language</a:t>
            </a:r>
          </a:p>
          <a:p>
            <a:pPr marL="342900" indent="-342900">
              <a:buFont typeface="Wingdings" panose="05000000000000000000" pitchFamily="2" charset="2"/>
              <a:buChar char="q"/>
            </a:pPr>
            <a:r>
              <a:rPr lang="en-IN" sz="2000" dirty="0"/>
              <a:t>Dynamic Language</a:t>
            </a:r>
          </a:p>
          <a:p>
            <a:pPr marL="342900" indent="-342900">
              <a:buFont typeface="Wingdings" panose="05000000000000000000" pitchFamily="2" charset="2"/>
              <a:buChar char="q"/>
            </a:pPr>
            <a:r>
              <a:rPr lang="en-IN" sz="2000" dirty="0"/>
              <a:t>Interpreted Language</a:t>
            </a:r>
          </a:p>
          <a:p>
            <a:pPr marL="342900" indent="-342900">
              <a:buFont typeface="Wingdings" panose="05000000000000000000" pitchFamily="2" charset="2"/>
              <a:buChar char="q"/>
            </a:pPr>
            <a:r>
              <a:rPr lang="en-IN" sz="2000" dirty="0"/>
              <a:t>Low Level Language</a:t>
            </a:r>
          </a:p>
          <a:p>
            <a:pPr marL="342900" indent="-342900">
              <a:buFont typeface="Wingdings" panose="05000000000000000000" pitchFamily="2" charset="2"/>
              <a:buChar char="q"/>
            </a:pPr>
            <a:r>
              <a:rPr lang="en-IN" sz="2000" dirty="0"/>
              <a:t>High Level Language</a:t>
            </a:r>
          </a:p>
          <a:p>
            <a:pPr marL="342900" indent="-342900">
              <a:buFont typeface="Wingdings" panose="05000000000000000000" pitchFamily="2" charset="2"/>
              <a:buChar char="q"/>
            </a:pPr>
            <a:r>
              <a:rPr lang="en-IN" sz="2000" dirty="0"/>
              <a:t>Middle Level Language</a:t>
            </a:r>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362075" y="420788"/>
            <a:ext cx="5111750" cy="1204912"/>
          </a:xfrm>
        </p:spPr>
        <p:txBody>
          <a:bodyPr>
            <a:normAutofit fontScale="90000"/>
          </a:bodyPr>
          <a:lstStyle/>
          <a:p>
            <a:r>
              <a:rPr lang="en-US" sz="3200" dirty="0"/>
              <a:t>Types Of Programming Languages</a:t>
            </a:r>
            <a:endParaRPr lang="en-IN" sz="3200" dirty="0"/>
          </a:p>
        </p:txBody>
      </p:sp>
    </p:spTree>
    <p:extLst>
      <p:ext uri="{BB962C8B-B14F-4D97-AF65-F5344CB8AC3E}">
        <p14:creationId xmlns:p14="http://schemas.microsoft.com/office/powerpoint/2010/main" val="304951965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681316" y="2289229"/>
            <a:ext cx="10294374" cy="4293318"/>
          </a:xfrm>
        </p:spPr>
        <p:txBody>
          <a:bodyPr>
            <a:normAutofit fontScale="92500" lnSpcReduction="10000"/>
          </a:bodyPr>
          <a:lstStyle/>
          <a:p>
            <a:endParaRPr lang="en-IN" sz="2000" dirty="0"/>
          </a:p>
          <a:p>
            <a:r>
              <a:rPr lang="en-US" sz="2000" dirty="0"/>
              <a:t>click</a:t>
            </a:r>
          </a:p>
          <a:p>
            <a:r>
              <a:rPr lang="en-US" sz="2000" dirty="0" err="1"/>
              <a:t>dblclick</a:t>
            </a:r>
            <a:endParaRPr lang="en-US" sz="2000" dirty="0"/>
          </a:p>
          <a:p>
            <a:r>
              <a:rPr lang="en-US" sz="2000" dirty="0"/>
              <a:t>mouseover</a:t>
            </a:r>
          </a:p>
          <a:p>
            <a:r>
              <a:rPr lang="en-US" sz="2000" dirty="0" err="1"/>
              <a:t>mouseout</a:t>
            </a:r>
            <a:endParaRPr lang="en-US" sz="2000" dirty="0"/>
          </a:p>
          <a:p>
            <a:r>
              <a:rPr lang="en-US" sz="2000" dirty="0" err="1"/>
              <a:t>mousemove</a:t>
            </a:r>
            <a:endParaRPr lang="en-US" sz="2000" dirty="0"/>
          </a:p>
          <a:p>
            <a:r>
              <a:rPr lang="en-US" sz="2000" dirty="0" err="1"/>
              <a:t>mousedown</a:t>
            </a:r>
            <a:endParaRPr lang="en-US" sz="2000" dirty="0"/>
          </a:p>
          <a:p>
            <a:r>
              <a:rPr lang="en-US" sz="2000" dirty="0" err="1"/>
              <a:t>mouseup</a:t>
            </a:r>
            <a:endParaRPr lang="en-US" sz="2000" dirty="0"/>
          </a:p>
          <a:p>
            <a:r>
              <a:rPr lang="en-US" sz="2000" dirty="0" err="1"/>
              <a:t>keydown</a:t>
            </a:r>
            <a:endParaRPr lang="en-US" sz="2000" dirty="0"/>
          </a:p>
          <a:p>
            <a:r>
              <a:rPr lang="en-US" sz="2000" dirty="0"/>
              <a:t>keypress</a:t>
            </a:r>
          </a:p>
          <a:p>
            <a:r>
              <a:rPr lang="en-US" sz="2000" dirty="0" err="1"/>
              <a:t>keyup</a:t>
            </a:r>
            <a:endParaRPr lang="en-IN" sz="2000" dirty="0"/>
          </a:p>
          <a:p>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588216" y="1217201"/>
            <a:ext cx="6710209" cy="1204912"/>
          </a:xfrm>
        </p:spPr>
        <p:txBody>
          <a:bodyPr>
            <a:normAutofit/>
          </a:bodyPr>
          <a:lstStyle/>
          <a:p>
            <a:r>
              <a:rPr lang="en-US" sz="3200" dirty="0"/>
              <a:t>some examples of different types of events</a:t>
            </a:r>
            <a:endParaRPr lang="en-IN" sz="3200" dirty="0"/>
          </a:p>
        </p:txBody>
      </p:sp>
    </p:spTree>
    <p:extLst>
      <p:ext uri="{BB962C8B-B14F-4D97-AF65-F5344CB8AC3E}">
        <p14:creationId xmlns:p14="http://schemas.microsoft.com/office/powerpoint/2010/main" val="120423175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03054" y="1676861"/>
            <a:ext cx="10053177" cy="4763267"/>
          </a:xfrm>
        </p:spPr>
        <p:txBody>
          <a:bodyPr>
            <a:normAutofit/>
          </a:bodyPr>
          <a:lstStyle/>
          <a:p>
            <a:r>
              <a:rPr lang="en-US" sz="2000" dirty="0"/>
              <a:t>This event is triggered when an element is clicked.</a:t>
            </a:r>
          </a:p>
          <a:p>
            <a:r>
              <a:rPr lang="en-US" sz="2000" dirty="0"/>
              <a:t>‘</a:t>
            </a:r>
          </a:p>
          <a:p>
            <a:r>
              <a:rPr lang="en-IN" sz="2000" dirty="0"/>
              <a:t>&lt;button id="</a:t>
            </a:r>
            <a:r>
              <a:rPr lang="en-IN" sz="2000" dirty="0" err="1"/>
              <a:t>clickButton</a:t>
            </a:r>
            <a:r>
              <a:rPr lang="en-IN" sz="2000" dirty="0"/>
              <a:t>"&gt;Click Me&lt;/button&gt;</a:t>
            </a:r>
          </a:p>
          <a:p>
            <a:endParaRPr lang="en-IN" sz="2000" dirty="0"/>
          </a:p>
          <a:p>
            <a:r>
              <a:rPr lang="en-IN" sz="2000" dirty="0"/>
              <a:t>&lt;script&gt;</a:t>
            </a:r>
          </a:p>
          <a:p>
            <a:r>
              <a:rPr lang="en-IN" sz="2000" dirty="0"/>
              <a:t>  </a:t>
            </a:r>
            <a:r>
              <a:rPr lang="en-IN" sz="2000" dirty="0" err="1"/>
              <a:t>document.getElementById</a:t>
            </a:r>
            <a:r>
              <a:rPr lang="en-IN" sz="2000" dirty="0"/>
              <a:t>('</a:t>
            </a:r>
            <a:r>
              <a:rPr lang="en-IN" sz="2000" dirty="0" err="1"/>
              <a:t>clickButton</a:t>
            </a:r>
            <a:r>
              <a:rPr lang="en-IN" sz="2000" dirty="0"/>
              <a:t>').</a:t>
            </a:r>
            <a:r>
              <a:rPr lang="en-IN" sz="2000" dirty="0" err="1"/>
              <a:t>addEventListener</a:t>
            </a:r>
            <a:r>
              <a:rPr lang="en-IN" sz="2000" dirty="0"/>
              <a:t>('click', function() {</a:t>
            </a:r>
          </a:p>
          <a:p>
            <a:r>
              <a:rPr lang="en-IN" sz="2000" dirty="0"/>
              <a:t>    alert('Button was clicked!');</a:t>
            </a:r>
          </a:p>
          <a:p>
            <a:r>
              <a:rPr lang="en-IN" sz="2000" dirty="0"/>
              <a:t>  });</a:t>
            </a:r>
          </a:p>
          <a:p>
            <a:r>
              <a:rPr lang="en-IN" sz="2000" dirty="0"/>
              <a:t>&lt;/script&gt;</a:t>
            </a:r>
          </a:p>
          <a:p>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440733" y="135652"/>
            <a:ext cx="5111750" cy="1204912"/>
          </a:xfrm>
        </p:spPr>
        <p:txBody>
          <a:bodyPr/>
          <a:lstStyle/>
          <a:p>
            <a:r>
              <a:rPr lang="en-US" sz="3200" dirty="0"/>
              <a:t>Click Event</a:t>
            </a:r>
            <a:endParaRPr lang="en-IN" sz="3200" dirty="0"/>
          </a:p>
        </p:txBody>
      </p:sp>
    </p:spTree>
    <p:extLst>
      <p:ext uri="{BB962C8B-B14F-4D97-AF65-F5344CB8AC3E}">
        <p14:creationId xmlns:p14="http://schemas.microsoft.com/office/powerpoint/2010/main" val="144837650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03054" y="1676861"/>
            <a:ext cx="10053177" cy="4763267"/>
          </a:xfrm>
        </p:spPr>
        <p:txBody>
          <a:bodyPr>
            <a:normAutofit/>
          </a:bodyPr>
          <a:lstStyle/>
          <a:p>
            <a:r>
              <a:rPr lang="en-US" sz="2000" dirty="0"/>
              <a:t>This event is triggered when the mouse pointer is moved onto an element.</a:t>
            </a:r>
          </a:p>
          <a:p>
            <a:endParaRPr lang="en-US" sz="2000" dirty="0"/>
          </a:p>
          <a:p>
            <a:endParaRPr lang="en-US" sz="2000" dirty="0"/>
          </a:p>
          <a:p>
            <a:r>
              <a:rPr lang="en-IN" sz="2000" dirty="0"/>
              <a:t>&lt;div id="</a:t>
            </a:r>
            <a:r>
              <a:rPr lang="en-IN" sz="2000" dirty="0" err="1"/>
              <a:t>hoverDiv</a:t>
            </a:r>
            <a:r>
              <a:rPr lang="en-IN" sz="2000" dirty="0"/>
              <a:t>" style="width: 100px; height: 100px; background-</a:t>
            </a:r>
            <a:r>
              <a:rPr lang="en-IN" sz="2000" dirty="0" err="1"/>
              <a:t>color</a:t>
            </a:r>
            <a:r>
              <a:rPr lang="en-IN" sz="2000" dirty="0"/>
              <a:t>: </a:t>
            </a:r>
            <a:r>
              <a:rPr lang="en-IN" sz="2000" dirty="0" err="1"/>
              <a:t>lightblue</a:t>
            </a:r>
            <a:r>
              <a:rPr lang="en-IN" sz="2000" dirty="0"/>
              <a:t>;"&gt;Hover over me&lt;/div&gt;</a:t>
            </a:r>
          </a:p>
          <a:p>
            <a:endParaRPr lang="en-IN" sz="2000" dirty="0"/>
          </a:p>
          <a:p>
            <a:r>
              <a:rPr lang="en-IN" sz="2000" dirty="0"/>
              <a:t>&lt;script&gt;</a:t>
            </a:r>
          </a:p>
          <a:p>
            <a:r>
              <a:rPr lang="en-IN" sz="2000" dirty="0"/>
              <a:t>  </a:t>
            </a:r>
            <a:r>
              <a:rPr lang="en-IN" sz="2000" dirty="0" err="1"/>
              <a:t>document.getElementById</a:t>
            </a:r>
            <a:r>
              <a:rPr lang="en-IN" sz="2000" dirty="0"/>
              <a:t>('</a:t>
            </a:r>
            <a:r>
              <a:rPr lang="en-IN" sz="2000" dirty="0" err="1"/>
              <a:t>hoverDiv</a:t>
            </a:r>
            <a:r>
              <a:rPr lang="en-IN" sz="2000" dirty="0"/>
              <a:t>').</a:t>
            </a:r>
            <a:r>
              <a:rPr lang="en-IN" sz="2000" dirty="0" err="1"/>
              <a:t>addEventListener</a:t>
            </a:r>
            <a:r>
              <a:rPr lang="en-IN" sz="2000" dirty="0"/>
              <a:t>('mouseover', function() {</a:t>
            </a:r>
          </a:p>
          <a:p>
            <a:r>
              <a:rPr lang="en-IN" sz="2000" dirty="0"/>
              <a:t>    </a:t>
            </a:r>
            <a:r>
              <a:rPr lang="en-IN" sz="2000" dirty="0" err="1"/>
              <a:t>this.style.backgroundColor</a:t>
            </a:r>
            <a:r>
              <a:rPr lang="en-IN" sz="2000" dirty="0"/>
              <a:t> = 'yellow';</a:t>
            </a:r>
          </a:p>
          <a:p>
            <a:r>
              <a:rPr lang="en-IN" sz="2000" dirty="0"/>
              <a:t>  });</a:t>
            </a:r>
          </a:p>
          <a:p>
            <a:r>
              <a:rPr lang="en-IN" sz="2000" dirty="0"/>
              <a:t>&lt;/script&gt;</a:t>
            </a:r>
          </a:p>
          <a:p>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440733" y="135652"/>
            <a:ext cx="5111750" cy="1204912"/>
          </a:xfrm>
        </p:spPr>
        <p:txBody>
          <a:bodyPr/>
          <a:lstStyle/>
          <a:p>
            <a:r>
              <a:rPr lang="en-IN" sz="3200" dirty="0"/>
              <a:t>Mouseover Event</a:t>
            </a:r>
          </a:p>
        </p:txBody>
      </p:sp>
    </p:spTree>
    <p:extLst>
      <p:ext uri="{BB962C8B-B14F-4D97-AF65-F5344CB8AC3E}">
        <p14:creationId xmlns:p14="http://schemas.microsoft.com/office/powerpoint/2010/main" val="61244705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This event is triggered when the mouse pointer is moved out of an element.</a:t>
            </a:r>
          </a:p>
          <a:p>
            <a:endParaRPr lang="en-US" sz="2000" dirty="0"/>
          </a:p>
          <a:p>
            <a:r>
              <a:rPr lang="en-US" sz="2000" dirty="0"/>
              <a:t>&lt;div </a:t>
            </a:r>
            <a:r>
              <a:rPr lang="en-US" sz="2000" dirty="0" err="1"/>
              <a:t>onmouseover</a:t>
            </a:r>
            <a:r>
              <a:rPr lang="en-US" sz="2000" dirty="0"/>
              <a:t>="</a:t>
            </a:r>
            <a:r>
              <a:rPr lang="en-US" sz="2000" dirty="0" err="1"/>
              <a:t>this.style.backgroundColor</a:t>
            </a:r>
            <a:r>
              <a:rPr lang="en-US" sz="2000" dirty="0"/>
              <a:t>='yellow'" style="width: 100px;</a:t>
            </a:r>
          </a:p>
          <a:p>
            <a:r>
              <a:rPr lang="en-US" sz="2000" dirty="0"/>
              <a:t> height: 100px; background-color: </a:t>
            </a:r>
            <a:r>
              <a:rPr lang="en-US" sz="2000" dirty="0" err="1"/>
              <a:t>lightblue</a:t>
            </a:r>
            <a:r>
              <a:rPr lang="en-US" sz="2000" dirty="0"/>
              <a:t>;"&gt;Hover over me&lt;/div&gt;</a:t>
            </a:r>
            <a:endParaRPr lang="en-IN" sz="2000" dirty="0"/>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err="1"/>
              <a:t>Mouseout</a:t>
            </a:r>
            <a:r>
              <a:rPr lang="en-IN" sz="3200" dirty="0"/>
              <a:t> Event</a:t>
            </a:r>
          </a:p>
        </p:txBody>
      </p:sp>
    </p:spTree>
    <p:extLst>
      <p:ext uri="{BB962C8B-B14F-4D97-AF65-F5344CB8AC3E}">
        <p14:creationId xmlns:p14="http://schemas.microsoft.com/office/powerpoint/2010/main" val="688936147"/>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Triggered when a key is pressed down.</a:t>
            </a:r>
          </a:p>
          <a:p>
            <a:endParaRPr lang="en-US" sz="2000" dirty="0"/>
          </a:p>
          <a:p>
            <a:r>
              <a:rPr lang="en-US" sz="2000" dirty="0"/>
              <a:t>&lt;input type="text" </a:t>
            </a:r>
            <a:r>
              <a:rPr lang="en-US" sz="2000" dirty="0" err="1"/>
              <a:t>onkeydown</a:t>
            </a:r>
            <a:r>
              <a:rPr lang="en-US" sz="2000" dirty="0"/>
              <a:t>="console.log('Key pressed: ' + </a:t>
            </a:r>
            <a:r>
              <a:rPr lang="en-US" sz="2000" dirty="0" err="1"/>
              <a:t>event.key</a:t>
            </a:r>
            <a:r>
              <a:rPr lang="en-US" sz="2000" dirty="0"/>
              <a:t>)" placeholder="Type something"&gt;</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err="1"/>
              <a:t>Keydown</a:t>
            </a:r>
            <a:r>
              <a:rPr lang="en-IN" sz="3200" dirty="0"/>
              <a:t> Event</a:t>
            </a:r>
          </a:p>
        </p:txBody>
      </p:sp>
    </p:spTree>
    <p:extLst>
      <p:ext uri="{BB962C8B-B14F-4D97-AF65-F5344CB8AC3E}">
        <p14:creationId xmlns:p14="http://schemas.microsoft.com/office/powerpoint/2010/main" val="92207338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Triggered when a form is submitted.</a:t>
            </a:r>
          </a:p>
          <a:p>
            <a:endParaRPr lang="en-US" sz="2000" dirty="0"/>
          </a:p>
          <a:p>
            <a:r>
              <a:rPr lang="en-US" sz="2000" dirty="0"/>
              <a:t>&lt;form </a:t>
            </a:r>
            <a:r>
              <a:rPr lang="en-US" sz="2000" dirty="0" err="1"/>
              <a:t>onsubmit</a:t>
            </a:r>
            <a:r>
              <a:rPr lang="en-US" sz="2000" dirty="0"/>
              <a:t>="alert('Form submitted!’)”&gt;</a:t>
            </a:r>
          </a:p>
          <a:p>
            <a:r>
              <a:rPr lang="en-US" sz="2000" dirty="0"/>
              <a:t>  &lt;input type="text" name="name" placeholder="Enter your name"&gt;</a:t>
            </a:r>
          </a:p>
          <a:p>
            <a:r>
              <a:rPr lang="en-US" sz="2000" dirty="0"/>
              <a:t>  &lt;button type="submit"&gt;Submit&lt;/button&gt;</a:t>
            </a:r>
          </a:p>
          <a:p>
            <a:r>
              <a:rPr lang="en-US" sz="2000" dirty="0"/>
              <a:t>&lt;/form&gt;</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a:t>Form Submit Event</a:t>
            </a:r>
          </a:p>
        </p:txBody>
      </p:sp>
    </p:spTree>
    <p:extLst>
      <p:ext uri="{BB962C8B-B14F-4D97-AF65-F5344CB8AC3E}">
        <p14:creationId xmlns:p14="http://schemas.microsoft.com/office/powerpoint/2010/main" val="138181591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Triggered when the value of an input element changes.</a:t>
            </a:r>
          </a:p>
          <a:p>
            <a:endParaRPr lang="en-US" sz="2000" dirty="0"/>
          </a:p>
          <a:p>
            <a:r>
              <a:rPr lang="en-US" sz="2000" dirty="0"/>
              <a:t>&lt;select </a:t>
            </a:r>
            <a:r>
              <a:rPr lang="en-US" sz="2000" dirty="0" err="1"/>
              <a:t>onchange</a:t>
            </a:r>
            <a:r>
              <a:rPr lang="en-US" sz="2000" dirty="0"/>
              <a:t>="alert('Selected: ' + </a:t>
            </a:r>
            <a:r>
              <a:rPr lang="en-US" sz="2000" dirty="0" err="1"/>
              <a:t>this.value</a:t>
            </a:r>
            <a:r>
              <a:rPr lang="en-US" sz="2000" dirty="0"/>
              <a:t>)"&gt;</a:t>
            </a:r>
          </a:p>
          <a:p>
            <a:r>
              <a:rPr lang="en-US" sz="2000" dirty="0"/>
              <a:t>  &lt;option value="option1"&gt;Option 1&lt;/option&gt;</a:t>
            </a:r>
          </a:p>
          <a:p>
            <a:r>
              <a:rPr lang="en-US" sz="2000" dirty="0"/>
              <a:t>  &lt;option value="option2"&gt;Option 2&lt;/option&gt;</a:t>
            </a:r>
          </a:p>
          <a:p>
            <a:r>
              <a:rPr lang="en-US" sz="2000" dirty="0"/>
              <a:t>&lt;/select&gt;</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a:t>Change Event</a:t>
            </a:r>
          </a:p>
        </p:txBody>
      </p:sp>
    </p:spTree>
    <p:extLst>
      <p:ext uri="{BB962C8B-B14F-4D97-AF65-F5344CB8AC3E}">
        <p14:creationId xmlns:p14="http://schemas.microsoft.com/office/powerpoint/2010/main" val="1075571386"/>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Triggered when the value of an input element is changed (similar to change, but reacts immediately).</a:t>
            </a:r>
          </a:p>
          <a:p>
            <a:endParaRPr lang="en-US" sz="2000" dirty="0"/>
          </a:p>
          <a:p>
            <a:r>
              <a:rPr lang="en-US" sz="2000" dirty="0"/>
              <a:t>&lt;input type="text" </a:t>
            </a:r>
            <a:r>
              <a:rPr lang="en-US" sz="2000" dirty="0" err="1"/>
              <a:t>oninput</a:t>
            </a:r>
            <a:r>
              <a:rPr lang="en-US" sz="2000" dirty="0"/>
              <a:t>="console.log('Input value changed: ' + </a:t>
            </a:r>
            <a:r>
              <a:rPr lang="en-US" sz="2000" dirty="0" err="1"/>
              <a:t>this.value</a:t>
            </a:r>
            <a:r>
              <a:rPr lang="en-US" sz="2000" dirty="0"/>
              <a:t>)" placeholder="Type something"&gt;</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IN" sz="3200" dirty="0"/>
              <a:t>Input Event</a:t>
            </a:r>
          </a:p>
        </p:txBody>
      </p:sp>
    </p:spTree>
    <p:extLst>
      <p:ext uri="{BB962C8B-B14F-4D97-AF65-F5344CB8AC3E}">
        <p14:creationId xmlns:p14="http://schemas.microsoft.com/office/powerpoint/2010/main" val="278403243"/>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280240" y="0"/>
            <a:ext cx="5111750" cy="1204912"/>
          </a:xfrm>
        </p:spPr>
        <p:txBody>
          <a:bodyPr/>
          <a:lstStyle/>
          <a:p>
            <a:r>
              <a:rPr lang="en-US" sz="3200" dirty="0"/>
              <a:t>DOM tree</a:t>
            </a:r>
            <a:endParaRPr lang="en-IN" sz="3200" dirty="0"/>
          </a:p>
        </p:txBody>
      </p:sp>
      <p:pic>
        <p:nvPicPr>
          <p:cNvPr id="3074" name="Picture 2" descr="The DOM of Javascript. Introduction to the HTML DOM (Document… | by Ayran  Olckers | JavaScript in Plain English">
            <a:extLst>
              <a:ext uri="{FF2B5EF4-FFF2-40B4-BE49-F238E27FC236}">
                <a16:creationId xmlns:a16="http://schemas.microsoft.com/office/drawing/2014/main" id="{7CF271EB-6D72-63E4-B969-D6F7D8B26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770" y="1366684"/>
            <a:ext cx="6820460" cy="5102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449012"/>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In JavaScript, an array is a special type of object used to store ordered collections of items. Each item in an array can be of any type, including numbers, strings, objects, or even other arrays. Arrays are useful for organizing and manipulating lists of data.</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US" sz="3200" dirty="0"/>
              <a:t>Array</a:t>
            </a:r>
            <a:endParaRPr lang="en-IN" sz="3200" dirty="0"/>
          </a:p>
        </p:txBody>
      </p:sp>
    </p:spTree>
    <p:extLst>
      <p:ext uri="{BB962C8B-B14F-4D97-AF65-F5344CB8AC3E}">
        <p14:creationId xmlns:p14="http://schemas.microsoft.com/office/powerpoint/2010/main" val="25944728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07063" y="2959510"/>
            <a:ext cx="9777874" cy="4940710"/>
          </a:xfrm>
        </p:spPr>
        <p:txBody>
          <a:bodyPr>
            <a:normAutofit/>
          </a:bodyPr>
          <a:lstStyle/>
          <a:p>
            <a:r>
              <a:rPr lang="en-US" sz="2000" dirty="0"/>
              <a:t>JavaScript is a high-level, dynamic, and versatile programming language that is primarily used for building interactive and dynamic web pages. It is used for both client side and server side scripting.</a:t>
            </a:r>
            <a:endParaRPr lang="en-IN" sz="2000" dirty="0"/>
          </a:p>
        </p:txBody>
      </p:sp>
      <p:sp>
        <p:nvSpPr>
          <p:cNvPr id="2" name="Title 1">
            <a:extLst>
              <a:ext uri="{FF2B5EF4-FFF2-40B4-BE49-F238E27FC236}">
                <a16:creationId xmlns:a16="http://schemas.microsoft.com/office/drawing/2014/main" id="{E4EDCBBE-74A4-C175-D892-C50D1C991F63}"/>
              </a:ext>
            </a:extLst>
          </p:cNvPr>
          <p:cNvSpPr>
            <a:spLocks noGrp="1"/>
          </p:cNvSpPr>
          <p:nvPr>
            <p:ph type="title"/>
          </p:nvPr>
        </p:nvSpPr>
        <p:spPr>
          <a:xfrm>
            <a:off x="1207063" y="1030389"/>
            <a:ext cx="5111750" cy="1204912"/>
          </a:xfrm>
        </p:spPr>
        <p:txBody>
          <a:bodyPr/>
          <a:lstStyle/>
          <a:p>
            <a:r>
              <a:rPr lang="en-US" sz="3200" dirty="0"/>
              <a:t>Intro</a:t>
            </a:r>
            <a:endParaRPr lang="en-IN" sz="3200" dirty="0"/>
          </a:p>
        </p:txBody>
      </p:sp>
    </p:spTree>
    <p:extLst>
      <p:ext uri="{BB962C8B-B14F-4D97-AF65-F5344CB8AC3E}">
        <p14:creationId xmlns:p14="http://schemas.microsoft.com/office/powerpoint/2010/main" val="3148925277"/>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320786" y="2278292"/>
            <a:ext cx="4518414" cy="2301415"/>
          </a:xfrm>
        </p:spPr>
        <p:txBody>
          <a:bodyPr>
            <a:normAutofit/>
          </a:bodyPr>
          <a:lstStyle/>
          <a:p>
            <a:r>
              <a:rPr lang="en-US" sz="5400" dirty="0"/>
              <a:t>Array Creation</a:t>
            </a:r>
            <a:endParaRPr lang="en-IN" sz="5400" dirty="0"/>
          </a:p>
        </p:txBody>
      </p:sp>
    </p:spTree>
    <p:extLst>
      <p:ext uri="{BB962C8B-B14F-4D97-AF65-F5344CB8AC3E}">
        <p14:creationId xmlns:p14="http://schemas.microsoft.com/office/powerpoint/2010/main" val="1420287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12886" y="2109480"/>
            <a:ext cx="6647888" cy="3239267"/>
          </a:xfrm>
        </p:spPr>
        <p:txBody>
          <a:bodyPr>
            <a:normAutofit/>
          </a:bodyPr>
          <a:lstStyle/>
          <a:p>
            <a:r>
              <a:rPr lang="en-US" sz="2000" b="1" dirty="0"/>
              <a:t>Syntax: Let </a:t>
            </a:r>
            <a:r>
              <a:rPr lang="en-US" sz="2000" b="1" dirty="0" err="1"/>
              <a:t>array_name</a:t>
            </a:r>
            <a:r>
              <a:rPr lang="en-US" sz="2000" b="1" dirty="0"/>
              <a:t> = [item1, item2, ...]; </a:t>
            </a:r>
          </a:p>
          <a:p>
            <a:endParaRPr lang="en-US" sz="2000" dirty="0"/>
          </a:p>
          <a:p>
            <a:r>
              <a:rPr lang="en-US" sz="2000" dirty="0"/>
              <a:t>Let fruits = ['apple', 'banana', 'cherry'];</a:t>
            </a:r>
          </a:p>
          <a:p>
            <a:r>
              <a:rPr lang="en-US" sz="2000" dirty="0"/>
              <a:t>console.log(fruits[0]); // 'apple'</a:t>
            </a:r>
          </a:p>
          <a:p>
            <a:r>
              <a:rPr lang="en-US" sz="2000" dirty="0"/>
              <a:t>console.log(fruits[1]); // 'banana'</a:t>
            </a:r>
          </a:p>
          <a:p>
            <a:r>
              <a:rPr lang="en-US" sz="2000" dirty="0"/>
              <a:t>console.log(</a:t>
            </a:r>
            <a:r>
              <a:rPr lang="en-US" sz="2000" dirty="0" err="1"/>
              <a:t>fruits.length</a:t>
            </a:r>
            <a:r>
              <a:rPr lang="en-US" sz="2000" dirty="0"/>
              <a:t>); // 3</a:t>
            </a:r>
          </a:p>
        </p:txBody>
      </p:sp>
    </p:spTree>
    <p:extLst>
      <p:ext uri="{BB962C8B-B14F-4D97-AF65-F5344CB8AC3E}">
        <p14:creationId xmlns:p14="http://schemas.microsoft.com/office/powerpoint/2010/main" val="985539278"/>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12886" y="2109480"/>
            <a:ext cx="6647888" cy="2511681"/>
          </a:xfrm>
        </p:spPr>
        <p:txBody>
          <a:bodyPr>
            <a:normAutofit/>
          </a:bodyPr>
          <a:lstStyle/>
          <a:p>
            <a:r>
              <a:rPr lang="en-US" sz="2000" b="1"/>
              <a:t>const cars = [];</a:t>
            </a:r>
          </a:p>
          <a:p>
            <a:r>
              <a:rPr lang="en-US" sz="2000" b="1" dirty="0"/>
              <a:t>cars[0]= "Saab";</a:t>
            </a:r>
          </a:p>
          <a:p>
            <a:r>
              <a:rPr lang="en-US" sz="2000" b="1" dirty="0"/>
              <a:t>cars[1]= "Volvo";</a:t>
            </a:r>
          </a:p>
          <a:p>
            <a:r>
              <a:rPr lang="en-US" sz="2000" b="1" dirty="0"/>
              <a:t>cars[2]= "BMW";</a:t>
            </a:r>
            <a:endParaRPr lang="en-US" sz="2000" dirty="0"/>
          </a:p>
        </p:txBody>
      </p:sp>
    </p:spTree>
    <p:extLst>
      <p:ext uri="{BB962C8B-B14F-4D97-AF65-F5344CB8AC3E}">
        <p14:creationId xmlns:p14="http://schemas.microsoft.com/office/powerpoint/2010/main" val="121181468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581712" y="2601093"/>
            <a:ext cx="6647888" cy="2511681"/>
          </a:xfrm>
        </p:spPr>
        <p:txBody>
          <a:bodyPr>
            <a:normAutofit/>
          </a:bodyPr>
          <a:lstStyle/>
          <a:p>
            <a:r>
              <a:rPr lang="en-US" sz="2000" b="1" dirty="0"/>
              <a:t>const cars = new Array("Saab", "Volvo", "BMW");</a:t>
            </a:r>
            <a:endParaRPr lang="en-US" sz="2000" dirty="0"/>
          </a:p>
        </p:txBody>
      </p:sp>
    </p:spTree>
    <p:extLst>
      <p:ext uri="{BB962C8B-B14F-4D97-AF65-F5344CB8AC3E}">
        <p14:creationId xmlns:p14="http://schemas.microsoft.com/office/powerpoint/2010/main" val="280944494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281456" y="1845673"/>
            <a:ext cx="6681511" cy="2301415"/>
          </a:xfrm>
        </p:spPr>
        <p:txBody>
          <a:bodyPr>
            <a:normAutofit/>
          </a:bodyPr>
          <a:lstStyle/>
          <a:p>
            <a:r>
              <a:rPr lang="en-US" sz="4000" dirty="0"/>
              <a:t>Access/Iteration of element</a:t>
            </a:r>
            <a:endParaRPr lang="en-IN" sz="4000" dirty="0"/>
          </a:p>
        </p:txBody>
      </p:sp>
    </p:spTree>
    <p:extLst>
      <p:ext uri="{BB962C8B-B14F-4D97-AF65-F5344CB8AC3E}">
        <p14:creationId xmlns:p14="http://schemas.microsoft.com/office/powerpoint/2010/main" val="3000443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2102822" y="2551931"/>
            <a:ext cx="6647888" cy="2511681"/>
          </a:xfrm>
        </p:spPr>
        <p:txBody>
          <a:bodyPr>
            <a:normAutofit/>
          </a:bodyPr>
          <a:lstStyle/>
          <a:p>
            <a:r>
              <a:rPr lang="en-US" sz="2000" dirty="0"/>
              <a:t>const cars = ["Saab", "Volvo", "BMW"];</a:t>
            </a:r>
          </a:p>
          <a:p>
            <a:r>
              <a:rPr lang="en-US" sz="2000" dirty="0"/>
              <a:t>cars[0] = "Opel";</a:t>
            </a:r>
          </a:p>
        </p:txBody>
      </p:sp>
    </p:spTree>
    <p:extLst>
      <p:ext uri="{BB962C8B-B14F-4D97-AF65-F5344CB8AC3E}">
        <p14:creationId xmlns:p14="http://schemas.microsoft.com/office/powerpoint/2010/main" val="545443476"/>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514167"/>
            <a:ext cx="10053177" cy="6007509"/>
          </a:xfrm>
        </p:spPr>
        <p:txBody>
          <a:bodyPr>
            <a:normAutofit/>
          </a:bodyPr>
          <a:lstStyle/>
          <a:p>
            <a:r>
              <a:rPr lang="en-US" sz="2800" b="1" dirty="0"/>
              <a:t>For Loop: </a:t>
            </a:r>
            <a:r>
              <a:rPr lang="en-US" sz="2000" dirty="0"/>
              <a:t>The for loop is a traditional method for iterating over arrays in JavaScript.</a:t>
            </a:r>
          </a:p>
          <a:p>
            <a:endParaRPr lang="en-US" sz="2000" dirty="0"/>
          </a:p>
          <a:p>
            <a:r>
              <a:rPr lang="en-US" sz="2000" dirty="0"/>
              <a:t>let numbers = [1, 2, 3, 4];</a:t>
            </a:r>
          </a:p>
          <a:p>
            <a:r>
              <a:rPr lang="en-US" sz="2000" dirty="0"/>
              <a:t>for (let </a:t>
            </a:r>
            <a:r>
              <a:rPr lang="en-US" sz="2000" dirty="0" err="1"/>
              <a:t>i</a:t>
            </a:r>
            <a:r>
              <a:rPr lang="en-US" sz="2000" dirty="0"/>
              <a:t> = 0; </a:t>
            </a:r>
            <a:r>
              <a:rPr lang="en-US" sz="2000" dirty="0" err="1"/>
              <a:t>i</a:t>
            </a:r>
            <a:r>
              <a:rPr lang="en-US" sz="2000" dirty="0"/>
              <a:t> &lt; </a:t>
            </a:r>
            <a:r>
              <a:rPr lang="en-US" sz="2000" dirty="0" err="1"/>
              <a:t>numbers.length</a:t>
            </a:r>
            <a:r>
              <a:rPr lang="en-US" sz="2000" dirty="0"/>
              <a:t>; </a:t>
            </a:r>
            <a:r>
              <a:rPr lang="en-US" sz="2000" dirty="0" err="1"/>
              <a:t>i</a:t>
            </a:r>
            <a:r>
              <a:rPr lang="en-US" sz="2000" dirty="0"/>
              <a:t>++) {</a:t>
            </a:r>
          </a:p>
          <a:p>
            <a:r>
              <a:rPr lang="en-US" sz="2000" dirty="0"/>
              <a:t>  console.log(numbers[</a:t>
            </a:r>
            <a:r>
              <a:rPr lang="en-US" sz="2000" dirty="0" err="1"/>
              <a:t>i</a:t>
            </a:r>
            <a:r>
              <a:rPr lang="en-US" sz="2000" dirty="0"/>
              <a:t>]); // Logs each number in the array</a:t>
            </a:r>
          </a:p>
          <a:p>
            <a:r>
              <a:rPr lang="en-US" sz="2000" dirty="0"/>
              <a:t>}</a:t>
            </a:r>
          </a:p>
        </p:txBody>
      </p:sp>
    </p:spTree>
    <p:extLst>
      <p:ext uri="{BB962C8B-B14F-4D97-AF65-F5344CB8AC3E}">
        <p14:creationId xmlns:p14="http://schemas.microsoft.com/office/powerpoint/2010/main" val="123782462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514167"/>
            <a:ext cx="10053177" cy="6007509"/>
          </a:xfrm>
        </p:spPr>
        <p:txBody>
          <a:bodyPr>
            <a:normAutofit/>
          </a:bodyPr>
          <a:lstStyle/>
          <a:p>
            <a:r>
              <a:rPr lang="en-US" sz="2800" b="1" dirty="0"/>
              <a:t>For Each: </a:t>
            </a:r>
            <a:r>
              <a:rPr lang="en-US" sz="2000" dirty="0"/>
              <a:t>Use this when you need to perform operations on each element without altering or creating a new array.</a:t>
            </a:r>
          </a:p>
          <a:p>
            <a:endParaRPr lang="en-US" sz="2000" dirty="0"/>
          </a:p>
          <a:p>
            <a:r>
              <a:rPr lang="en-US" sz="2000" dirty="0"/>
              <a:t>const fruits = ["apple", "orange", "papaya"];</a:t>
            </a:r>
          </a:p>
          <a:p>
            <a:endParaRPr lang="en-US" sz="2000" dirty="0"/>
          </a:p>
          <a:p>
            <a:r>
              <a:rPr lang="en-US" sz="2000" dirty="0" err="1"/>
              <a:t>fruits.forEach</a:t>
            </a:r>
            <a:r>
              <a:rPr lang="en-US" sz="2000" dirty="0"/>
              <a:t>((num) =&gt; {</a:t>
            </a:r>
          </a:p>
          <a:p>
            <a:r>
              <a:rPr lang="en-US" sz="2000" dirty="0"/>
              <a:t>    console.log(num + 2);</a:t>
            </a:r>
          </a:p>
          <a:p>
            <a:r>
              <a:rPr lang="en-US" sz="2000" dirty="0"/>
              <a:t>})</a:t>
            </a:r>
          </a:p>
        </p:txBody>
      </p:sp>
    </p:spTree>
    <p:extLst>
      <p:ext uri="{BB962C8B-B14F-4D97-AF65-F5344CB8AC3E}">
        <p14:creationId xmlns:p14="http://schemas.microsoft.com/office/powerpoint/2010/main" val="226570651"/>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862934" y="425245"/>
            <a:ext cx="10053177" cy="6007509"/>
          </a:xfrm>
        </p:spPr>
        <p:txBody>
          <a:bodyPr>
            <a:normAutofit/>
          </a:bodyPr>
          <a:lstStyle/>
          <a:p>
            <a:r>
              <a:rPr lang="en-US" sz="2800" b="1" dirty="0"/>
              <a:t>Map: </a:t>
            </a:r>
            <a:r>
              <a:rPr lang="en-US" sz="2000" dirty="0"/>
              <a:t>Creates a new array with the results of calling a provided function on every element in the original array. It is used when you want to transform the elements of the array and produce a new array with the transformed values.</a:t>
            </a:r>
          </a:p>
          <a:p>
            <a:endParaRPr lang="en-US" sz="2000" dirty="0"/>
          </a:p>
          <a:p>
            <a:r>
              <a:rPr lang="en-US" sz="2000" dirty="0"/>
              <a:t>const fruits = ["apple", "orange", "papaya"];</a:t>
            </a:r>
          </a:p>
          <a:p>
            <a:endParaRPr lang="en-US" sz="2000" dirty="0"/>
          </a:p>
          <a:p>
            <a:r>
              <a:rPr lang="en-US" sz="2000" dirty="0"/>
              <a:t>const </a:t>
            </a:r>
            <a:r>
              <a:rPr lang="en-US" sz="2000" dirty="0" err="1"/>
              <a:t>newArr</a:t>
            </a:r>
            <a:r>
              <a:rPr lang="en-US" sz="2000" dirty="0"/>
              <a:t> = </a:t>
            </a:r>
            <a:r>
              <a:rPr lang="en-US" sz="2000" dirty="0" err="1"/>
              <a:t>fruits.map</a:t>
            </a:r>
            <a:r>
              <a:rPr lang="en-US" sz="2000" dirty="0"/>
              <a:t>((value) =&gt; {</a:t>
            </a:r>
          </a:p>
          <a:p>
            <a:r>
              <a:rPr lang="en-US" sz="2000" dirty="0"/>
              <a:t>    console.log(value);</a:t>
            </a:r>
          </a:p>
          <a:p>
            <a:r>
              <a:rPr lang="en-US" sz="2000" dirty="0"/>
              <a:t>    return value;</a:t>
            </a:r>
          </a:p>
          <a:p>
            <a:r>
              <a:rPr lang="en-US" sz="2000" dirty="0"/>
              <a:t>    </a:t>
            </a:r>
          </a:p>
          <a:p>
            <a:r>
              <a:rPr lang="en-US" sz="2000" dirty="0"/>
              <a:t>})</a:t>
            </a:r>
          </a:p>
          <a:p>
            <a:endParaRPr lang="en-US" sz="2000" dirty="0"/>
          </a:p>
          <a:p>
            <a:r>
              <a:rPr lang="en-US" sz="2000" dirty="0"/>
              <a:t>console.log(</a:t>
            </a:r>
            <a:r>
              <a:rPr lang="en-US" sz="2000" dirty="0" err="1"/>
              <a:t>newArr</a:t>
            </a:r>
            <a:r>
              <a:rPr lang="en-US" sz="2000" dirty="0"/>
              <a:t>);</a:t>
            </a:r>
          </a:p>
        </p:txBody>
      </p:sp>
    </p:spTree>
    <p:extLst>
      <p:ext uri="{BB962C8B-B14F-4D97-AF65-F5344CB8AC3E}">
        <p14:creationId xmlns:p14="http://schemas.microsoft.com/office/powerpoint/2010/main" val="204214543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330618" y="1550705"/>
            <a:ext cx="4518414" cy="2301415"/>
          </a:xfrm>
        </p:spPr>
        <p:txBody>
          <a:bodyPr>
            <a:normAutofit/>
          </a:bodyPr>
          <a:lstStyle/>
          <a:p>
            <a:r>
              <a:rPr lang="en-US" sz="5400" dirty="0"/>
              <a:t>METHODS</a:t>
            </a:r>
            <a:endParaRPr lang="en-IN" sz="5400" dirty="0"/>
          </a:p>
        </p:txBody>
      </p:sp>
    </p:spTree>
    <p:extLst>
      <p:ext uri="{BB962C8B-B14F-4D97-AF65-F5344CB8AC3E}">
        <p14:creationId xmlns:p14="http://schemas.microsoft.com/office/powerpoint/2010/main" val="1157670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04FE-82F5-D93E-9539-E0FED5077243}"/>
              </a:ext>
            </a:extLst>
          </p:cNvPr>
          <p:cNvSpPr>
            <a:spLocks noGrp="1"/>
          </p:cNvSpPr>
          <p:nvPr>
            <p:ph type="title"/>
          </p:nvPr>
        </p:nvSpPr>
        <p:spPr>
          <a:xfrm>
            <a:off x="1362075" y="322466"/>
            <a:ext cx="5111750" cy="1204912"/>
          </a:xfrm>
        </p:spPr>
        <p:txBody>
          <a:bodyPr/>
          <a:lstStyle/>
          <a:p>
            <a:r>
              <a:rPr lang="en-US" sz="3200" dirty="0"/>
              <a:t>Features</a:t>
            </a:r>
            <a:endParaRPr lang="en-IN" sz="3200" dirty="0"/>
          </a:p>
        </p:txBody>
      </p:sp>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2058987"/>
            <a:ext cx="8421022" cy="3781374"/>
          </a:xfrm>
        </p:spPr>
        <p:txBody>
          <a:bodyPr>
            <a:normAutofit/>
          </a:bodyPr>
          <a:lstStyle/>
          <a:p>
            <a:r>
              <a:rPr lang="en-US" sz="2000" b="1" dirty="0"/>
              <a:t>Scripting Language</a:t>
            </a:r>
            <a:r>
              <a:rPr lang="en-US" sz="2000" dirty="0"/>
              <a:t>: Lightweight and interpreted, allowing for quick iteration and rapid development.</a:t>
            </a:r>
          </a:p>
          <a:p>
            <a:endParaRPr lang="en-US" sz="2000" dirty="0"/>
          </a:p>
          <a:p>
            <a:r>
              <a:rPr lang="en-US" sz="2000" b="1" dirty="0"/>
              <a:t> Interpreter-Based</a:t>
            </a:r>
            <a:r>
              <a:rPr lang="en-US" sz="2000" dirty="0"/>
              <a:t>: Code runs directly within the browser, facilitating dynamic web experiences.</a:t>
            </a:r>
          </a:p>
          <a:p>
            <a:endParaRPr lang="en-US" sz="2000" dirty="0"/>
          </a:p>
          <a:p>
            <a:r>
              <a:rPr lang="en-US" sz="2000" dirty="0"/>
              <a:t> </a:t>
            </a:r>
            <a:r>
              <a:rPr lang="en-US" sz="2000" b="1" dirty="0"/>
              <a:t>Event Handling: </a:t>
            </a:r>
            <a:r>
              <a:rPr lang="en-US" sz="2000" dirty="0"/>
              <a:t>Responds to user interactions and browser events (clicks, scrolls, etc.) for interactive UI.</a:t>
            </a:r>
          </a:p>
          <a:p>
            <a:endParaRPr lang="en-US" sz="2000" dirty="0"/>
          </a:p>
          <a:p>
            <a:endParaRPr lang="en-US" dirty="0"/>
          </a:p>
          <a:p>
            <a:endParaRPr lang="en-US" dirty="0"/>
          </a:p>
        </p:txBody>
      </p:sp>
    </p:spTree>
    <p:extLst>
      <p:ext uri="{BB962C8B-B14F-4D97-AF65-F5344CB8AC3E}">
        <p14:creationId xmlns:p14="http://schemas.microsoft.com/office/powerpoint/2010/main" val="2059880195"/>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514167"/>
            <a:ext cx="10053177" cy="6007509"/>
          </a:xfrm>
        </p:spPr>
        <p:txBody>
          <a:bodyPr>
            <a:normAutofit/>
          </a:bodyPr>
          <a:lstStyle/>
          <a:p>
            <a:r>
              <a:rPr lang="en-US" sz="2800" b="1" dirty="0" err="1"/>
              <a:t>toString</a:t>
            </a:r>
            <a:r>
              <a:rPr lang="en-US" sz="2800" b="1" dirty="0"/>
              <a:t>(): </a:t>
            </a:r>
            <a:r>
              <a:rPr lang="en-US" sz="2000" dirty="0"/>
              <a:t>The </a:t>
            </a:r>
            <a:r>
              <a:rPr lang="en-US" sz="2000" dirty="0" err="1"/>
              <a:t>toString</a:t>
            </a:r>
            <a:r>
              <a:rPr lang="en-US" sz="2000" dirty="0"/>
              <a:t>() method in JavaScript is used to convert an array into a string representation. When applied to an array, </a:t>
            </a:r>
            <a:r>
              <a:rPr lang="en-US" sz="2000" dirty="0" err="1"/>
              <a:t>toString</a:t>
            </a:r>
            <a:r>
              <a:rPr lang="en-US" sz="2000" dirty="0"/>
              <a:t>() joins all the elements of the array into a single string, separated by commas.</a:t>
            </a:r>
          </a:p>
          <a:p>
            <a:endParaRPr lang="en-US" sz="2000" dirty="0"/>
          </a:p>
          <a:p>
            <a:endParaRPr lang="en-US" sz="2000" dirty="0"/>
          </a:p>
          <a:p>
            <a:r>
              <a:rPr lang="en-US" sz="2000" dirty="0"/>
              <a:t>let fruits = ['apple', 'banana', 'cherry'];</a:t>
            </a:r>
          </a:p>
          <a:p>
            <a:r>
              <a:rPr lang="en-US" sz="2000" dirty="0"/>
              <a:t>let </a:t>
            </a:r>
            <a:r>
              <a:rPr lang="en-US" sz="2000" dirty="0" err="1"/>
              <a:t>fruitString</a:t>
            </a:r>
            <a:r>
              <a:rPr lang="en-US" sz="2000" dirty="0"/>
              <a:t> = </a:t>
            </a:r>
            <a:r>
              <a:rPr lang="en-US" sz="2000" dirty="0" err="1"/>
              <a:t>fruits.toString</a:t>
            </a:r>
            <a:r>
              <a:rPr lang="en-US" sz="2000" dirty="0"/>
              <a:t>();</a:t>
            </a:r>
          </a:p>
          <a:p>
            <a:r>
              <a:rPr lang="en-US" sz="2000" dirty="0"/>
              <a:t>console.log(</a:t>
            </a:r>
            <a:r>
              <a:rPr lang="en-US" sz="2000" dirty="0" err="1"/>
              <a:t>fruitString</a:t>
            </a:r>
            <a:r>
              <a:rPr lang="en-US" sz="2000" dirty="0"/>
              <a:t>); // "</a:t>
            </a:r>
            <a:r>
              <a:rPr lang="en-US" sz="2000" dirty="0" err="1"/>
              <a:t>apple,banana,cherry</a:t>
            </a:r>
            <a:r>
              <a:rPr lang="en-US" sz="2000" dirty="0"/>
              <a:t>"</a:t>
            </a:r>
          </a:p>
        </p:txBody>
      </p:sp>
    </p:spTree>
    <p:extLst>
      <p:ext uri="{BB962C8B-B14F-4D97-AF65-F5344CB8AC3E}">
        <p14:creationId xmlns:p14="http://schemas.microsoft.com/office/powerpoint/2010/main" val="122799624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934064"/>
            <a:ext cx="10053177" cy="6007509"/>
          </a:xfrm>
        </p:spPr>
        <p:txBody>
          <a:bodyPr>
            <a:normAutofit/>
          </a:bodyPr>
          <a:lstStyle/>
          <a:p>
            <a:r>
              <a:rPr lang="en-US" sz="2800" b="1" dirty="0"/>
              <a:t>Push(): </a:t>
            </a:r>
            <a:r>
              <a:rPr lang="en-US" sz="2000" dirty="0"/>
              <a:t>Add an element to the end of the array.</a:t>
            </a:r>
          </a:p>
          <a:p>
            <a:endParaRPr lang="en-US" sz="2000" dirty="0"/>
          </a:p>
          <a:p>
            <a:r>
              <a:rPr lang="en-US" sz="2000" dirty="0"/>
              <a:t>Const </a:t>
            </a:r>
            <a:r>
              <a:rPr lang="en-US" sz="2000" dirty="0" err="1"/>
              <a:t>arr</a:t>
            </a:r>
            <a:r>
              <a:rPr lang="en-US" sz="2000" dirty="0"/>
              <a:t> = [1, 2, 3, 4]</a:t>
            </a:r>
          </a:p>
          <a:p>
            <a:r>
              <a:rPr lang="en-US" sz="2000" dirty="0" err="1"/>
              <a:t>arr.push</a:t>
            </a:r>
            <a:r>
              <a:rPr lang="en-US" sz="2000" dirty="0"/>
              <a:t>(5) // [1, 2, 3, 4, 5]</a:t>
            </a:r>
          </a:p>
          <a:p>
            <a:endParaRPr lang="en-US" sz="2000" dirty="0"/>
          </a:p>
          <a:p>
            <a:endParaRPr lang="en-US" sz="2000" dirty="0"/>
          </a:p>
          <a:p>
            <a:r>
              <a:rPr lang="en-US" sz="2800" b="1" dirty="0"/>
              <a:t>Pop(): </a:t>
            </a:r>
            <a:r>
              <a:rPr lang="en-US" sz="2000" b="1" dirty="0"/>
              <a:t>Remove</a:t>
            </a:r>
            <a:r>
              <a:rPr lang="en-US" sz="2000" dirty="0"/>
              <a:t> an element from end of the array.</a:t>
            </a:r>
          </a:p>
          <a:p>
            <a:endParaRPr lang="en-US" sz="2000" dirty="0"/>
          </a:p>
          <a:p>
            <a:r>
              <a:rPr lang="en-US" sz="2000" dirty="0"/>
              <a:t>Const </a:t>
            </a:r>
            <a:r>
              <a:rPr lang="en-US" sz="2000" dirty="0" err="1"/>
              <a:t>arr</a:t>
            </a:r>
            <a:r>
              <a:rPr lang="en-US" sz="2000" dirty="0"/>
              <a:t> = [1, 2, 3, 4]</a:t>
            </a:r>
          </a:p>
          <a:p>
            <a:r>
              <a:rPr lang="en-US" sz="2000" dirty="0" err="1"/>
              <a:t>arr.pop</a:t>
            </a:r>
            <a:r>
              <a:rPr lang="en-US" sz="2000" dirty="0"/>
              <a:t>() </a:t>
            </a:r>
          </a:p>
          <a:p>
            <a:endParaRPr lang="en-US" sz="2000" dirty="0"/>
          </a:p>
        </p:txBody>
      </p:sp>
    </p:spTree>
    <p:extLst>
      <p:ext uri="{BB962C8B-B14F-4D97-AF65-F5344CB8AC3E}">
        <p14:creationId xmlns:p14="http://schemas.microsoft.com/office/powerpoint/2010/main" val="3199591634"/>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278193"/>
            <a:ext cx="10053177" cy="6007509"/>
          </a:xfrm>
        </p:spPr>
        <p:txBody>
          <a:bodyPr>
            <a:normAutofit/>
          </a:bodyPr>
          <a:lstStyle/>
          <a:p>
            <a:r>
              <a:rPr lang="en-US" sz="2800" b="1" dirty="0"/>
              <a:t>Slice(): </a:t>
            </a:r>
            <a:r>
              <a:rPr lang="en-US" sz="2000" dirty="0"/>
              <a:t>The `slice` method is used to extract a portion of an array and returns a new array containing the selected elements.</a:t>
            </a:r>
          </a:p>
          <a:p>
            <a:endParaRPr lang="en-US" sz="2000" dirty="0"/>
          </a:p>
          <a:p>
            <a:r>
              <a:rPr lang="en-IN" sz="2000" b="1" dirty="0"/>
              <a:t>Syntax: </a:t>
            </a:r>
            <a:r>
              <a:rPr lang="en-IN" sz="2000" b="1" dirty="0" err="1"/>
              <a:t>array.slice</a:t>
            </a:r>
            <a:r>
              <a:rPr lang="en-IN" sz="2000" b="1" dirty="0"/>
              <a:t>(</a:t>
            </a:r>
            <a:r>
              <a:rPr lang="en-IN" sz="2000" b="1" dirty="0" err="1"/>
              <a:t>startIndex</a:t>
            </a:r>
            <a:r>
              <a:rPr lang="en-IN" sz="2000" b="1" dirty="0"/>
              <a:t>, </a:t>
            </a:r>
            <a:r>
              <a:rPr lang="en-IN" sz="2000" b="1" dirty="0" err="1"/>
              <a:t>endIndex</a:t>
            </a:r>
            <a:r>
              <a:rPr lang="en-IN" sz="2000" b="1" dirty="0"/>
              <a:t>);</a:t>
            </a:r>
          </a:p>
          <a:p>
            <a:endParaRPr lang="en-IN" sz="2000" b="1" dirty="0"/>
          </a:p>
          <a:p>
            <a:r>
              <a:rPr lang="en-US" sz="2000" dirty="0"/>
              <a:t>const fruits = ['apple', 'banana', 'orange', 'grape', 'kiwi'];</a:t>
            </a:r>
          </a:p>
          <a:p>
            <a:r>
              <a:rPr lang="en-US" sz="2000" dirty="0"/>
              <a:t>const </a:t>
            </a:r>
            <a:r>
              <a:rPr lang="en-US" sz="2000" dirty="0" err="1"/>
              <a:t>selectedFruits</a:t>
            </a:r>
            <a:r>
              <a:rPr lang="en-US" sz="2000" dirty="0"/>
              <a:t> = </a:t>
            </a:r>
            <a:r>
              <a:rPr lang="en-US" sz="2000" dirty="0" err="1"/>
              <a:t>fruits.slice</a:t>
            </a:r>
            <a:r>
              <a:rPr lang="en-US" sz="2000" dirty="0"/>
              <a:t>(1, 4);</a:t>
            </a:r>
          </a:p>
          <a:p>
            <a:endParaRPr lang="en-US" sz="2000" dirty="0"/>
          </a:p>
          <a:p>
            <a:r>
              <a:rPr lang="en-US" sz="2000" dirty="0"/>
              <a:t>console.log(</a:t>
            </a:r>
            <a:r>
              <a:rPr lang="en-US" sz="2000" dirty="0" err="1"/>
              <a:t>selectedFruits</a:t>
            </a:r>
            <a:r>
              <a:rPr lang="en-US" sz="2000" dirty="0"/>
              <a:t>); // Output: ['banana', 'orange', 'grape']</a:t>
            </a:r>
          </a:p>
          <a:p>
            <a:r>
              <a:rPr lang="en-US" sz="2000" dirty="0"/>
              <a:t>console.log(fruits); // Output: ['apple', 'banana', 'orange', 'grape', 'kiwi']</a:t>
            </a:r>
          </a:p>
          <a:p>
            <a:endParaRPr lang="en-US" sz="2000" b="1" dirty="0"/>
          </a:p>
        </p:txBody>
      </p:sp>
    </p:spTree>
    <p:extLst>
      <p:ext uri="{BB962C8B-B14F-4D97-AF65-F5344CB8AC3E}">
        <p14:creationId xmlns:p14="http://schemas.microsoft.com/office/powerpoint/2010/main" val="1912658450"/>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278193"/>
            <a:ext cx="10053177" cy="6007509"/>
          </a:xfrm>
        </p:spPr>
        <p:txBody>
          <a:bodyPr>
            <a:normAutofit/>
          </a:bodyPr>
          <a:lstStyle/>
          <a:p>
            <a:r>
              <a:rPr lang="en-US" sz="2800" b="1" dirty="0"/>
              <a:t>Splice(): </a:t>
            </a:r>
            <a:r>
              <a:rPr lang="en-US" sz="2000" dirty="0"/>
              <a:t>The splice() method in JavaScript is a versatile array method used to change the contents of an array by removing, replacing, or adding elements. It modifies the original array and can perform multiple operations in a single call.</a:t>
            </a:r>
          </a:p>
          <a:p>
            <a:endParaRPr lang="en-US" sz="2000" dirty="0"/>
          </a:p>
          <a:p>
            <a:r>
              <a:rPr lang="en-US" sz="2000" b="1" dirty="0"/>
              <a:t>Syntax: </a:t>
            </a:r>
            <a:r>
              <a:rPr lang="en-US" sz="2000" b="1" dirty="0" err="1"/>
              <a:t>array.splice</a:t>
            </a:r>
            <a:r>
              <a:rPr lang="en-US" sz="2000" b="1" dirty="0"/>
              <a:t>(</a:t>
            </a:r>
            <a:r>
              <a:rPr lang="en-US" sz="2000" b="1" dirty="0" err="1"/>
              <a:t>startIndex</a:t>
            </a:r>
            <a:r>
              <a:rPr lang="en-US" sz="2000" b="1" dirty="0"/>
              <a:t>, </a:t>
            </a:r>
            <a:r>
              <a:rPr lang="en-US" sz="2000" b="1" dirty="0" err="1"/>
              <a:t>deleteCount</a:t>
            </a:r>
            <a:r>
              <a:rPr lang="en-US" sz="2000" b="1" dirty="0"/>
              <a:t>, item1, item2, ...);</a:t>
            </a:r>
          </a:p>
          <a:p>
            <a:endParaRPr lang="en-US" sz="2000" b="1" dirty="0"/>
          </a:p>
          <a:p>
            <a:r>
              <a:rPr lang="en-US" sz="2000" b="1" dirty="0"/>
              <a:t>const numbers = [1, 2, 3, 4, 5];</a:t>
            </a:r>
          </a:p>
          <a:p>
            <a:r>
              <a:rPr lang="en-US" sz="2000" b="1" dirty="0" err="1"/>
              <a:t>numbers.splice</a:t>
            </a:r>
            <a:r>
              <a:rPr lang="en-US" sz="2000" b="1" dirty="0"/>
              <a:t>(2, 1, 6, 7);</a:t>
            </a:r>
          </a:p>
          <a:p>
            <a:endParaRPr lang="en-US" sz="2000" b="1" dirty="0"/>
          </a:p>
          <a:p>
            <a:r>
              <a:rPr lang="en-US" sz="2000" b="1" dirty="0"/>
              <a:t>console.log(numbers); // Output: [1, 2, 6, 7, 4, 5]</a:t>
            </a:r>
          </a:p>
        </p:txBody>
      </p:sp>
    </p:spTree>
    <p:extLst>
      <p:ext uri="{BB962C8B-B14F-4D97-AF65-F5344CB8AC3E}">
        <p14:creationId xmlns:p14="http://schemas.microsoft.com/office/powerpoint/2010/main" val="1330955286"/>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1278193"/>
            <a:ext cx="10053177" cy="6007509"/>
          </a:xfrm>
        </p:spPr>
        <p:txBody>
          <a:bodyPr>
            <a:normAutofit/>
          </a:bodyPr>
          <a:lstStyle/>
          <a:p>
            <a:r>
              <a:rPr lang="en-US" sz="2800" b="1" dirty="0"/>
              <a:t>Filter(): </a:t>
            </a:r>
            <a:r>
              <a:rPr lang="en-US" sz="2000" dirty="0"/>
              <a:t>The filter() method takes each element in an array and it applies a conditional statement against it. If this conditional returns true, the element gets pushed to the output array. If the condition returns false, the element does not get pushed to the output array.</a:t>
            </a:r>
          </a:p>
          <a:p>
            <a:endParaRPr lang="en-US" sz="2000" dirty="0"/>
          </a:p>
          <a:p>
            <a:r>
              <a:rPr lang="en-US" sz="2000" b="1" dirty="0"/>
              <a:t>const numbers = [1, 2, 3, 4, 5];</a:t>
            </a:r>
          </a:p>
          <a:p>
            <a:endParaRPr lang="en-US" sz="2000" b="1" dirty="0"/>
          </a:p>
          <a:p>
            <a:r>
              <a:rPr lang="en-US" sz="2000" b="1" dirty="0"/>
              <a:t>const </a:t>
            </a:r>
            <a:r>
              <a:rPr lang="en-US" sz="2000" b="1" dirty="0" err="1"/>
              <a:t>newArr</a:t>
            </a:r>
            <a:r>
              <a:rPr lang="en-US" sz="2000" b="1" dirty="0"/>
              <a:t> = </a:t>
            </a:r>
            <a:r>
              <a:rPr lang="en-US" sz="2000" b="1" dirty="0" err="1"/>
              <a:t>numbers.filter</a:t>
            </a:r>
            <a:r>
              <a:rPr lang="en-US" sz="2000" b="1" dirty="0"/>
              <a:t>((num) =&gt; {</a:t>
            </a:r>
          </a:p>
          <a:p>
            <a:r>
              <a:rPr lang="en-US" sz="2000" b="1" dirty="0"/>
              <a:t>    return num % 2 === 0;</a:t>
            </a:r>
          </a:p>
          <a:p>
            <a:r>
              <a:rPr lang="en-US" sz="2000" b="1" dirty="0"/>
              <a:t>})</a:t>
            </a:r>
          </a:p>
          <a:p>
            <a:endParaRPr lang="en-US" sz="2000" b="1" dirty="0"/>
          </a:p>
          <a:p>
            <a:r>
              <a:rPr lang="en-US" sz="2000" b="1" dirty="0"/>
              <a:t>console.log(</a:t>
            </a:r>
            <a:r>
              <a:rPr lang="en-US" sz="2000" b="1" dirty="0" err="1"/>
              <a:t>newArr</a:t>
            </a:r>
            <a:r>
              <a:rPr lang="en-US" sz="2000" b="1" dirty="0"/>
              <a:t>); // [2, 4]</a:t>
            </a:r>
          </a:p>
        </p:txBody>
      </p:sp>
    </p:spTree>
    <p:extLst>
      <p:ext uri="{BB962C8B-B14F-4D97-AF65-F5344CB8AC3E}">
        <p14:creationId xmlns:p14="http://schemas.microsoft.com/office/powerpoint/2010/main" val="3515288308"/>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4380" y="1779639"/>
            <a:ext cx="8576034" cy="6007509"/>
          </a:xfrm>
        </p:spPr>
        <p:txBody>
          <a:bodyPr>
            <a:normAutofit/>
          </a:bodyPr>
          <a:lstStyle/>
          <a:p>
            <a:r>
              <a:rPr lang="en-US" sz="2800" b="1" dirty="0"/>
              <a:t>Reduce(): </a:t>
            </a:r>
            <a:r>
              <a:rPr lang="en-US" sz="2000" dirty="0"/>
              <a:t>The reduce() method reduces an array of values down to just one value. To get the output value, it runs a reducer function on each element of the array.</a:t>
            </a:r>
          </a:p>
          <a:p>
            <a:endParaRPr lang="en-US" sz="2000" b="1" dirty="0"/>
          </a:p>
          <a:p>
            <a:r>
              <a:rPr lang="en-US" sz="2000" b="1" dirty="0"/>
              <a:t>Syntax: </a:t>
            </a:r>
            <a:r>
              <a:rPr lang="en-US" sz="2000" dirty="0" err="1"/>
              <a:t>array.reduce</a:t>
            </a:r>
            <a:r>
              <a:rPr lang="en-US" sz="2000" dirty="0"/>
              <a:t>(callback(accumulator, </a:t>
            </a:r>
            <a:r>
              <a:rPr lang="en-US" sz="2000" dirty="0" err="1"/>
              <a:t>currentValue</a:t>
            </a:r>
            <a:r>
              <a:rPr lang="en-US" sz="2000" dirty="0"/>
              <a:t>[, </a:t>
            </a:r>
            <a:r>
              <a:rPr lang="en-US" sz="2000" dirty="0" err="1"/>
              <a:t>initialValue</a:t>
            </a:r>
            <a:r>
              <a:rPr lang="en-US" sz="2000" dirty="0"/>
              <a:t>]));</a:t>
            </a:r>
          </a:p>
        </p:txBody>
      </p:sp>
    </p:spTree>
    <p:extLst>
      <p:ext uri="{BB962C8B-B14F-4D97-AF65-F5344CB8AC3E}">
        <p14:creationId xmlns:p14="http://schemas.microsoft.com/office/powerpoint/2010/main" val="295318957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4884" y="1219200"/>
            <a:ext cx="8576034" cy="6007509"/>
          </a:xfrm>
        </p:spPr>
        <p:txBody>
          <a:bodyPr>
            <a:normAutofit/>
          </a:bodyPr>
          <a:lstStyle/>
          <a:p>
            <a:endParaRPr lang="en-US" sz="2000"/>
          </a:p>
          <a:p>
            <a:r>
              <a:rPr lang="en-US" sz="2000" b="1"/>
              <a:t>callback</a:t>
            </a:r>
            <a:r>
              <a:rPr lang="en-US" sz="2000"/>
              <a:t>: A function that is executed on each element of the array.</a:t>
            </a:r>
          </a:p>
          <a:p>
            <a:endParaRPr lang="en-US" sz="2000"/>
          </a:p>
          <a:p>
            <a:r>
              <a:rPr lang="en-US" sz="2000" b="1"/>
              <a:t>accumulator</a:t>
            </a:r>
            <a:r>
              <a:rPr lang="en-US" sz="2000"/>
              <a:t>: The accumulated value returned by the last execution of the callback or the initialValue if provided.</a:t>
            </a:r>
          </a:p>
          <a:p>
            <a:endParaRPr lang="en-US" sz="2000"/>
          </a:p>
          <a:p>
            <a:r>
              <a:rPr lang="en-US" sz="2000" b="1"/>
              <a:t>currentValue</a:t>
            </a:r>
            <a:r>
              <a:rPr lang="en-US" sz="2000"/>
              <a:t>: The current element being processed in the array.</a:t>
            </a:r>
            <a:endParaRPr lang="en-US" sz="2000" dirty="0"/>
          </a:p>
        </p:txBody>
      </p:sp>
    </p:spTree>
    <p:extLst>
      <p:ext uri="{BB962C8B-B14F-4D97-AF65-F5344CB8AC3E}">
        <p14:creationId xmlns:p14="http://schemas.microsoft.com/office/powerpoint/2010/main" val="226891819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4884" y="1219200"/>
            <a:ext cx="8576034" cy="6007509"/>
          </a:xfrm>
        </p:spPr>
        <p:txBody>
          <a:bodyPr>
            <a:normAutofit/>
          </a:bodyPr>
          <a:lstStyle/>
          <a:p>
            <a:endParaRPr lang="en-US" sz="2000" b="1" dirty="0"/>
          </a:p>
          <a:p>
            <a:r>
              <a:rPr lang="en-US" sz="2000" b="1" dirty="0"/>
              <a:t>let numbers = [1, 2, 3, 4];</a:t>
            </a:r>
          </a:p>
          <a:p>
            <a:r>
              <a:rPr lang="en-US" sz="2000" b="1" dirty="0"/>
              <a:t>let sum =  </a:t>
            </a:r>
            <a:r>
              <a:rPr lang="en-US" sz="2000" b="1" dirty="0" err="1"/>
              <a:t>numbers.reduce</a:t>
            </a:r>
            <a:r>
              <a:rPr lang="en-US" sz="2000" b="1" dirty="0"/>
              <a:t>((acc, </a:t>
            </a:r>
            <a:r>
              <a:rPr lang="en-US" sz="2000" b="1" dirty="0" err="1"/>
              <a:t>curr</a:t>
            </a:r>
            <a:r>
              <a:rPr lang="en-US" sz="2000" b="1" dirty="0"/>
              <a:t>) =&gt; {</a:t>
            </a:r>
          </a:p>
          <a:p>
            <a:r>
              <a:rPr lang="en-US" sz="2000" b="1" dirty="0"/>
              <a:t>    return acc + </a:t>
            </a:r>
            <a:r>
              <a:rPr lang="en-US" sz="2000" b="1" dirty="0" err="1"/>
              <a:t>curr</a:t>
            </a:r>
            <a:r>
              <a:rPr lang="en-US" sz="2000" b="1" dirty="0"/>
              <a:t>;</a:t>
            </a:r>
          </a:p>
          <a:p>
            <a:r>
              <a:rPr lang="en-US" sz="2000" b="1" dirty="0"/>
              <a:t>}, 0);</a:t>
            </a:r>
          </a:p>
          <a:p>
            <a:endParaRPr lang="en-US" sz="2000" b="1" dirty="0"/>
          </a:p>
          <a:p>
            <a:r>
              <a:rPr lang="en-US" sz="2000" b="1" dirty="0"/>
              <a:t>console.log(sum); </a:t>
            </a:r>
            <a:r>
              <a:rPr lang="en-US" sz="2000" dirty="0"/>
              <a:t>// Outputs: 10</a:t>
            </a:r>
          </a:p>
        </p:txBody>
      </p:sp>
    </p:spTree>
    <p:extLst>
      <p:ext uri="{BB962C8B-B14F-4D97-AF65-F5344CB8AC3E}">
        <p14:creationId xmlns:p14="http://schemas.microsoft.com/office/powerpoint/2010/main" val="2395180331"/>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34884" y="1219200"/>
            <a:ext cx="8576034" cy="6007509"/>
          </a:xfrm>
        </p:spPr>
        <p:txBody>
          <a:bodyPr>
            <a:normAutofit/>
          </a:bodyPr>
          <a:lstStyle/>
          <a:p>
            <a:r>
              <a:rPr lang="en-US" sz="2400" b="1" dirty="0"/>
              <a:t>All Together:</a:t>
            </a:r>
          </a:p>
          <a:p>
            <a:endParaRPr lang="en-US" sz="2000" b="1" dirty="0"/>
          </a:p>
          <a:p>
            <a:r>
              <a:rPr lang="en-US" sz="2000" dirty="0"/>
              <a:t>let numbers = [1, 2, 3, 4, 5, 6];</a:t>
            </a:r>
          </a:p>
          <a:p>
            <a:endParaRPr lang="en-US" sz="2000" dirty="0"/>
          </a:p>
          <a:p>
            <a:r>
              <a:rPr lang="en-US" sz="2000" dirty="0"/>
              <a:t>const </a:t>
            </a:r>
            <a:r>
              <a:rPr lang="en-US" sz="2000" dirty="0" err="1"/>
              <a:t>newArr</a:t>
            </a:r>
            <a:r>
              <a:rPr lang="en-US" sz="2000" dirty="0"/>
              <a:t> = </a:t>
            </a:r>
            <a:r>
              <a:rPr lang="en-US" sz="2000" dirty="0" err="1"/>
              <a:t>numbers.filter</a:t>
            </a:r>
            <a:r>
              <a:rPr lang="en-US" sz="2000" dirty="0"/>
              <a:t>((num) =&gt; num % 2 == 0)</a:t>
            </a:r>
          </a:p>
          <a:p>
            <a:r>
              <a:rPr lang="en-US" sz="2000" dirty="0"/>
              <a:t>.map((num) =&gt; num + 3)</a:t>
            </a:r>
          </a:p>
          <a:p>
            <a:r>
              <a:rPr lang="en-US" sz="2000" dirty="0"/>
              <a:t>.reduce((acc, num) =&gt; acc + num);</a:t>
            </a:r>
          </a:p>
          <a:p>
            <a:endParaRPr lang="en-US" sz="2000" dirty="0"/>
          </a:p>
          <a:p>
            <a:r>
              <a:rPr lang="en-US" sz="2000" dirty="0"/>
              <a:t>console.log(</a:t>
            </a:r>
            <a:r>
              <a:rPr lang="en-US" sz="2000" dirty="0" err="1"/>
              <a:t>newArr</a:t>
            </a:r>
            <a:r>
              <a:rPr lang="en-US" sz="2000" dirty="0"/>
              <a:t>); </a:t>
            </a:r>
          </a:p>
          <a:p>
            <a:endParaRPr lang="en-US" sz="2000" b="1" dirty="0"/>
          </a:p>
        </p:txBody>
      </p:sp>
    </p:spTree>
    <p:extLst>
      <p:ext uri="{BB962C8B-B14F-4D97-AF65-F5344CB8AC3E}">
        <p14:creationId xmlns:p14="http://schemas.microsoft.com/office/powerpoint/2010/main" val="2284617014"/>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5402" y="2512603"/>
            <a:ext cx="10053177" cy="4763267"/>
          </a:xfrm>
        </p:spPr>
        <p:txBody>
          <a:bodyPr>
            <a:normAutofit/>
          </a:bodyPr>
          <a:lstStyle/>
          <a:p>
            <a:r>
              <a:rPr lang="en-US" sz="2000" dirty="0"/>
              <a:t>In JavaScript, objects are fundamental data structures that store collections of key-value pairs. These key-value pairs can consist of properties and methods.</a:t>
            </a:r>
          </a:p>
          <a:p>
            <a:endParaRPr lang="en-US" sz="2000" dirty="0"/>
          </a:p>
          <a:p>
            <a:r>
              <a:rPr lang="en-US" sz="2000" dirty="0"/>
              <a:t>{</a:t>
            </a:r>
            <a:r>
              <a:rPr lang="en-US" sz="2000" dirty="0" err="1"/>
              <a:t>firstName</a:t>
            </a:r>
            <a:r>
              <a:rPr lang="en-US" sz="2000" dirty="0"/>
              <a:t>:"John", </a:t>
            </a:r>
            <a:r>
              <a:rPr lang="en-US" sz="2000" dirty="0" err="1"/>
              <a:t>lastName</a:t>
            </a:r>
            <a:r>
              <a:rPr lang="en-US" sz="2000" dirty="0"/>
              <a:t>:"Doe", age:50, </a:t>
            </a:r>
            <a:r>
              <a:rPr lang="en-US" sz="2000" dirty="0" err="1"/>
              <a:t>eyeColor</a:t>
            </a:r>
            <a:r>
              <a:rPr lang="en-US" sz="2000" dirty="0"/>
              <a:t>:"blue"}</a:t>
            </a:r>
          </a:p>
        </p:txBody>
      </p:sp>
      <p:sp>
        <p:nvSpPr>
          <p:cNvPr id="2" name="Title 1">
            <a:extLst>
              <a:ext uri="{FF2B5EF4-FFF2-40B4-BE49-F238E27FC236}">
                <a16:creationId xmlns:a16="http://schemas.microsoft.com/office/drawing/2014/main" id="{D68BFF10-D023-2618-3B27-1402768DE1D6}"/>
              </a:ext>
            </a:extLst>
          </p:cNvPr>
          <p:cNvSpPr>
            <a:spLocks noGrp="1"/>
          </p:cNvSpPr>
          <p:nvPr>
            <p:ph type="title"/>
          </p:nvPr>
        </p:nvSpPr>
        <p:spPr>
          <a:xfrm>
            <a:off x="1365402" y="922233"/>
            <a:ext cx="5111750" cy="1204912"/>
          </a:xfrm>
        </p:spPr>
        <p:txBody>
          <a:bodyPr/>
          <a:lstStyle/>
          <a:p>
            <a:r>
              <a:rPr lang="en-US" sz="3200" dirty="0"/>
              <a:t>Objects</a:t>
            </a:r>
            <a:endParaRPr lang="en-IN" sz="3200" dirty="0"/>
          </a:p>
        </p:txBody>
      </p:sp>
    </p:spTree>
    <p:extLst>
      <p:ext uri="{BB962C8B-B14F-4D97-AF65-F5344CB8AC3E}">
        <p14:creationId xmlns:p14="http://schemas.microsoft.com/office/powerpoint/2010/main" val="14901938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63752" y="820121"/>
            <a:ext cx="8421022" cy="5718329"/>
          </a:xfrm>
        </p:spPr>
        <p:txBody>
          <a:bodyPr>
            <a:normAutofit/>
          </a:bodyPr>
          <a:lstStyle/>
          <a:p>
            <a:r>
              <a:rPr lang="en-US" sz="2000" b="1" dirty="0"/>
              <a:t> Light Weight: </a:t>
            </a:r>
            <a:r>
              <a:rPr lang="en-US" sz="2000" dirty="0"/>
              <a:t>Small footprint, ideal for embedding in web pages without significant performance overhead.</a:t>
            </a:r>
          </a:p>
          <a:p>
            <a:endParaRPr lang="en-US" sz="2000" dirty="0"/>
          </a:p>
          <a:p>
            <a:r>
              <a:rPr lang="en-US" sz="2000" b="1" dirty="0"/>
              <a:t>Client-side Validation: </a:t>
            </a:r>
            <a:r>
              <a:rPr lang="en-US" sz="2000" dirty="0"/>
              <a:t>Validates user input within the browser for improved data accuracy.</a:t>
            </a:r>
          </a:p>
          <a:p>
            <a:endParaRPr lang="en-US" sz="2000" dirty="0"/>
          </a:p>
          <a:p>
            <a:r>
              <a:rPr lang="en-US" sz="2000" dirty="0"/>
              <a:t> </a:t>
            </a:r>
            <a:r>
              <a:rPr lang="en-US" sz="2000" b="1" dirty="0"/>
              <a:t>Event Handling: </a:t>
            </a:r>
            <a:r>
              <a:rPr lang="en-US" sz="2000" dirty="0"/>
              <a:t>Responds to user interactions and browser events (clicks, scrolls, etc.) for interactive UI.</a:t>
            </a:r>
          </a:p>
          <a:p>
            <a:endParaRPr lang="en-US" sz="2000" dirty="0"/>
          </a:p>
          <a:p>
            <a:r>
              <a:rPr lang="en-US" sz="2000" b="1" dirty="0"/>
              <a:t>Async Processing</a:t>
            </a:r>
            <a:r>
              <a:rPr lang="en-US" sz="2000" dirty="0"/>
              <a:t>: Handles multiple tasks concurrently without blocking the UI, enhancing responsiveness.</a:t>
            </a:r>
          </a:p>
          <a:p>
            <a:endParaRPr lang="en-US" sz="2000" dirty="0"/>
          </a:p>
          <a:p>
            <a:r>
              <a:rPr lang="en-US" sz="2000" b="1" dirty="0"/>
              <a:t>DOM Manipulation</a:t>
            </a:r>
            <a:r>
              <a:rPr lang="en-US" sz="2000" dirty="0"/>
              <a:t>: Modifies the Document Object Model directly, controlling web page elements and their </a:t>
            </a:r>
            <a:r>
              <a:rPr lang="en-US" sz="2000" dirty="0" err="1"/>
              <a:t>behaviour</a:t>
            </a:r>
            <a:r>
              <a:rPr lang="en-US" sz="2000" dirty="0"/>
              <a:t>.</a:t>
            </a:r>
          </a:p>
          <a:p>
            <a:endParaRPr lang="en-US" sz="2000" dirty="0"/>
          </a:p>
          <a:p>
            <a:endParaRPr lang="en-US" dirty="0"/>
          </a:p>
          <a:p>
            <a:endParaRPr lang="en-US" dirty="0"/>
          </a:p>
        </p:txBody>
      </p:sp>
    </p:spTree>
    <p:extLst>
      <p:ext uri="{BB962C8B-B14F-4D97-AF65-F5344CB8AC3E}">
        <p14:creationId xmlns:p14="http://schemas.microsoft.com/office/powerpoint/2010/main" val="38469735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448605" y="1511375"/>
            <a:ext cx="4518414" cy="2301415"/>
          </a:xfrm>
        </p:spPr>
        <p:txBody>
          <a:bodyPr>
            <a:normAutofit/>
          </a:bodyPr>
          <a:lstStyle/>
          <a:p>
            <a:r>
              <a:rPr lang="en-US" sz="5400" dirty="0"/>
              <a:t>Object </a:t>
            </a:r>
            <a:r>
              <a:rPr lang="en-US" sz="5400" dirty="0" err="1"/>
              <a:t>creATION</a:t>
            </a:r>
            <a:endParaRPr lang="en-IN" sz="5400" dirty="0"/>
          </a:p>
        </p:txBody>
      </p:sp>
    </p:spTree>
    <p:extLst>
      <p:ext uri="{BB962C8B-B14F-4D97-AF65-F5344CB8AC3E}">
        <p14:creationId xmlns:p14="http://schemas.microsoft.com/office/powerpoint/2010/main" val="2282409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en-US" sz="2000" dirty="0"/>
              <a:t>let obj = {</a:t>
            </a:r>
          </a:p>
          <a:p>
            <a:r>
              <a:rPr lang="en-US" sz="2000" dirty="0"/>
              <a:t>    name : "john",</a:t>
            </a:r>
          </a:p>
          <a:p>
            <a:r>
              <a:rPr lang="en-US" sz="2000" dirty="0"/>
              <a:t>    class: "BTECH",</a:t>
            </a:r>
          </a:p>
          <a:p>
            <a:r>
              <a:rPr lang="en-US" sz="2000" dirty="0"/>
              <a:t>    Subject: [</a:t>
            </a:r>
          </a:p>
          <a:p>
            <a:r>
              <a:rPr lang="en-US" sz="2000" dirty="0"/>
              <a:t>        "Mathematics",</a:t>
            </a:r>
          </a:p>
          <a:p>
            <a:r>
              <a:rPr lang="en-US" sz="2000" dirty="0"/>
              <a:t>        "Science",</a:t>
            </a:r>
          </a:p>
          <a:p>
            <a:r>
              <a:rPr lang="en-US" sz="2000" dirty="0"/>
              <a:t>        "English"</a:t>
            </a:r>
          </a:p>
          <a:p>
            <a:r>
              <a:rPr lang="en-US" sz="2000" dirty="0"/>
              <a:t>    ],</a:t>
            </a:r>
          </a:p>
          <a:p>
            <a:r>
              <a:rPr lang="en-US" sz="2000" dirty="0"/>
              <a:t>}</a:t>
            </a:r>
          </a:p>
          <a:p>
            <a:endParaRPr lang="en-US" sz="2000" dirty="0"/>
          </a:p>
          <a:p>
            <a:r>
              <a:rPr lang="en-US" sz="2000" dirty="0"/>
              <a:t>console.log(</a:t>
            </a:r>
            <a:r>
              <a:rPr lang="en-US" sz="2000" dirty="0" err="1"/>
              <a:t>obj.Subject</a:t>
            </a:r>
            <a:r>
              <a:rPr lang="en-US" sz="2000" dirty="0"/>
              <a:t>)</a:t>
            </a:r>
          </a:p>
        </p:txBody>
      </p:sp>
    </p:spTree>
    <p:extLst>
      <p:ext uri="{BB962C8B-B14F-4D97-AF65-F5344CB8AC3E}">
        <p14:creationId xmlns:p14="http://schemas.microsoft.com/office/powerpoint/2010/main" val="310079095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nl-NL" sz="2000" dirty="0"/>
              <a:t>let student = {};</a:t>
            </a:r>
          </a:p>
          <a:p>
            <a:endParaRPr lang="nl-NL" sz="2000" dirty="0"/>
          </a:p>
          <a:p>
            <a:r>
              <a:rPr lang="nl-NL" sz="2000" dirty="0"/>
              <a:t>student.name = "John Doe";</a:t>
            </a:r>
          </a:p>
          <a:p>
            <a:r>
              <a:rPr lang="nl-NL" sz="2000" dirty="0"/>
              <a:t>student.age = 20;</a:t>
            </a:r>
          </a:p>
          <a:p>
            <a:r>
              <a:rPr lang="nl-NL" sz="2000" dirty="0"/>
              <a:t>student.email = "example@example.com";</a:t>
            </a:r>
          </a:p>
          <a:p>
            <a:endParaRPr lang="nl-NL" sz="2000" dirty="0"/>
          </a:p>
          <a:p>
            <a:r>
              <a:rPr lang="nl-NL" sz="2000" dirty="0"/>
              <a:t>console.log(student);</a:t>
            </a:r>
          </a:p>
        </p:txBody>
      </p:sp>
    </p:spTree>
    <p:extLst>
      <p:ext uri="{BB962C8B-B14F-4D97-AF65-F5344CB8AC3E}">
        <p14:creationId xmlns:p14="http://schemas.microsoft.com/office/powerpoint/2010/main" val="3258751380"/>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nl-NL" sz="2000" dirty="0"/>
              <a:t>let student = new Object();</a:t>
            </a:r>
          </a:p>
          <a:p>
            <a:endParaRPr lang="nl-NL" sz="2000" dirty="0"/>
          </a:p>
          <a:p>
            <a:r>
              <a:rPr lang="nl-NL" sz="2000" dirty="0"/>
              <a:t>student.name = "John Doe";</a:t>
            </a:r>
          </a:p>
          <a:p>
            <a:r>
              <a:rPr lang="nl-NL" sz="2000" dirty="0"/>
              <a:t>student.age = 20;</a:t>
            </a:r>
          </a:p>
          <a:p>
            <a:r>
              <a:rPr lang="nl-NL" sz="2000" dirty="0"/>
              <a:t>student.email = "example@example.com";</a:t>
            </a:r>
          </a:p>
          <a:p>
            <a:endParaRPr lang="nl-NL" sz="2000" dirty="0"/>
          </a:p>
          <a:p>
            <a:r>
              <a:rPr lang="nl-NL" sz="2000" dirty="0"/>
              <a:t>console.log(student);</a:t>
            </a:r>
          </a:p>
        </p:txBody>
      </p:sp>
    </p:spTree>
    <p:extLst>
      <p:ext uri="{BB962C8B-B14F-4D97-AF65-F5344CB8AC3E}">
        <p14:creationId xmlns:p14="http://schemas.microsoft.com/office/powerpoint/2010/main" val="535362233"/>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448605" y="1511375"/>
            <a:ext cx="4518414" cy="2301415"/>
          </a:xfrm>
        </p:spPr>
        <p:txBody>
          <a:bodyPr>
            <a:normAutofit/>
          </a:bodyPr>
          <a:lstStyle/>
          <a:p>
            <a:r>
              <a:rPr lang="en-US" sz="5400" dirty="0"/>
              <a:t>Access</a:t>
            </a:r>
            <a:endParaRPr lang="en-IN" sz="5400" dirty="0"/>
          </a:p>
        </p:txBody>
      </p:sp>
    </p:spTree>
    <p:extLst>
      <p:ext uri="{BB962C8B-B14F-4D97-AF65-F5344CB8AC3E}">
        <p14:creationId xmlns:p14="http://schemas.microsoft.com/office/powerpoint/2010/main" val="2868025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nl-NL" sz="2400" b="1" dirty="0"/>
              <a:t>Through DOT</a:t>
            </a:r>
          </a:p>
          <a:p>
            <a:endParaRPr lang="nl-NL" sz="2000" dirty="0"/>
          </a:p>
          <a:p>
            <a:r>
              <a:rPr lang="nl-NL" sz="2000" dirty="0"/>
              <a:t>let student = new Object();</a:t>
            </a:r>
          </a:p>
          <a:p>
            <a:endParaRPr lang="nl-NL" sz="2000" dirty="0"/>
          </a:p>
          <a:p>
            <a:r>
              <a:rPr lang="nl-NL" sz="2000" dirty="0"/>
              <a:t>student.name = "John Doe";</a:t>
            </a:r>
          </a:p>
          <a:p>
            <a:r>
              <a:rPr lang="nl-NL" sz="2000" dirty="0"/>
              <a:t>student.age = 20;</a:t>
            </a:r>
          </a:p>
          <a:p>
            <a:r>
              <a:rPr lang="nl-NL" sz="2000" dirty="0"/>
              <a:t>student.email = "example@example.com";</a:t>
            </a:r>
          </a:p>
          <a:p>
            <a:endParaRPr lang="nl-NL" sz="2000" dirty="0"/>
          </a:p>
          <a:p>
            <a:r>
              <a:rPr lang="nl-NL" sz="2000" dirty="0"/>
              <a:t>console.log(student.name);</a:t>
            </a:r>
          </a:p>
        </p:txBody>
      </p:sp>
    </p:spTree>
    <p:extLst>
      <p:ext uri="{BB962C8B-B14F-4D97-AF65-F5344CB8AC3E}">
        <p14:creationId xmlns:p14="http://schemas.microsoft.com/office/powerpoint/2010/main" val="3327763183"/>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06409" y="968938"/>
            <a:ext cx="10053177" cy="4763267"/>
          </a:xfrm>
        </p:spPr>
        <p:txBody>
          <a:bodyPr>
            <a:normAutofit/>
          </a:bodyPr>
          <a:lstStyle/>
          <a:p>
            <a:r>
              <a:rPr lang="nl-NL" sz="2400" b="1" dirty="0"/>
              <a:t>Bracket Notation</a:t>
            </a:r>
          </a:p>
          <a:p>
            <a:endParaRPr lang="nl-NL" sz="2000" dirty="0"/>
          </a:p>
          <a:p>
            <a:r>
              <a:rPr lang="nl-NL" sz="2000" dirty="0"/>
              <a:t>let student = new Object();</a:t>
            </a:r>
          </a:p>
          <a:p>
            <a:endParaRPr lang="nl-NL" sz="2000" dirty="0"/>
          </a:p>
          <a:p>
            <a:r>
              <a:rPr lang="nl-NL" sz="2000" dirty="0"/>
              <a:t>student.name = "John Doe";</a:t>
            </a:r>
          </a:p>
          <a:p>
            <a:r>
              <a:rPr lang="nl-NL" sz="2000" dirty="0"/>
              <a:t>student.age = 20;</a:t>
            </a:r>
          </a:p>
          <a:p>
            <a:r>
              <a:rPr lang="nl-NL" sz="2000" dirty="0"/>
              <a:t>student.email = "example@example.com";</a:t>
            </a:r>
          </a:p>
          <a:p>
            <a:endParaRPr lang="nl-NL" sz="2000" dirty="0"/>
          </a:p>
          <a:p>
            <a:r>
              <a:rPr lang="nl-NL" sz="2000" dirty="0"/>
              <a:t>console.log(student[“name”]);</a:t>
            </a:r>
          </a:p>
        </p:txBody>
      </p:sp>
    </p:spTree>
    <p:extLst>
      <p:ext uri="{BB962C8B-B14F-4D97-AF65-F5344CB8AC3E}">
        <p14:creationId xmlns:p14="http://schemas.microsoft.com/office/powerpoint/2010/main" val="1572829019"/>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1C7D-E978-AED9-88A9-DB99F2730021}"/>
              </a:ext>
            </a:extLst>
          </p:cNvPr>
          <p:cNvSpPr>
            <a:spLocks noGrp="1"/>
          </p:cNvSpPr>
          <p:nvPr>
            <p:ph type="title"/>
          </p:nvPr>
        </p:nvSpPr>
        <p:spPr>
          <a:xfrm>
            <a:off x="4448605" y="1511375"/>
            <a:ext cx="4518414" cy="2301415"/>
          </a:xfrm>
        </p:spPr>
        <p:txBody>
          <a:bodyPr>
            <a:normAutofit/>
          </a:bodyPr>
          <a:lstStyle/>
          <a:p>
            <a:r>
              <a:rPr lang="en-US" sz="5400" dirty="0"/>
              <a:t>Methods</a:t>
            </a:r>
            <a:endParaRPr lang="en-IN" sz="5400" dirty="0"/>
          </a:p>
        </p:txBody>
      </p:sp>
    </p:spTree>
    <p:extLst>
      <p:ext uri="{BB962C8B-B14F-4D97-AF65-F5344CB8AC3E}">
        <p14:creationId xmlns:p14="http://schemas.microsoft.com/office/powerpoint/2010/main" val="1959560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a:bodyPr>
          <a:lstStyle/>
          <a:p>
            <a:r>
              <a:rPr lang="en-US" sz="2400" b="1" dirty="0"/>
              <a:t>Using </a:t>
            </a:r>
            <a:r>
              <a:rPr lang="en-US" sz="2400" b="1" dirty="0" err="1"/>
              <a:t>Object.keys</a:t>
            </a:r>
            <a:r>
              <a:rPr lang="en-US" sz="2400" b="1" dirty="0"/>
              <a:t>()</a:t>
            </a:r>
          </a:p>
          <a:p>
            <a:r>
              <a:rPr lang="en-US" sz="2000" dirty="0" err="1"/>
              <a:t>Object.keys</a:t>
            </a:r>
            <a:r>
              <a:rPr lang="en-US" sz="2000" dirty="0"/>
              <a:t>() returns an array of the object's own enumerable property names. You can then loop over this array to access the values.</a:t>
            </a:r>
          </a:p>
          <a:p>
            <a:endParaRPr lang="en-US" sz="2000" dirty="0"/>
          </a:p>
          <a:p>
            <a:r>
              <a:rPr lang="en-US" sz="2000" dirty="0"/>
              <a:t>let person = {</a:t>
            </a:r>
          </a:p>
          <a:p>
            <a:r>
              <a:rPr lang="en-US" sz="2000" dirty="0"/>
              <a:t>    name: 'John',</a:t>
            </a:r>
          </a:p>
          <a:p>
            <a:r>
              <a:rPr lang="en-US" sz="2000" dirty="0"/>
              <a:t>    age: 30,</a:t>
            </a:r>
          </a:p>
          <a:p>
            <a:r>
              <a:rPr lang="en-US" sz="2000" dirty="0"/>
              <a:t>    occupation: 'Developer'</a:t>
            </a:r>
          </a:p>
          <a:p>
            <a:r>
              <a:rPr lang="en-US" sz="2000" dirty="0"/>
              <a:t>};</a:t>
            </a:r>
          </a:p>
          <a:p>
            <a:endParaRPr lang="en-US" sz="2000" dirty="0"/>
          </a:p>
          <a:p>
            <a:r>
              <a:rPr lang="en-US" sz="2000" dirty="0" err="1"/>
              <a:t>Object.keys</a:t>
            </a:r>
            <a:r>
              <a:rPr lang="en-US" sz="2000" dirty="0"/>
              <a:t>(person).</a:t>
            </a:r>
            <a:r>
              <a:rPr lang="en-US" sz="2000" dirty="0" err="1"/>
              <a:t>forEach</a:t>
            </a:r>
            <a:r>
              <a:rPr lang="en-US" sz="2000" dirty="0"/>
              <a:t>(key =&gt; {</a:t>
            </a:r>
          </a:p>
          <a:p>
            <a:r>
              <a:rPr lang="en-US" sz="2000" dirty="0"/>
              <a:t>    console.log(person[key]); // Output: John, 30, Developer</a:t>
            </a:r>
          </a:p>
          <a:p>
            <a:r>
              <a:rPr lang="en-US" sz="2000" dirty="0"/>
              <a:t>});</a:t>
            </a:r>
            <a:endParaRPr lang="nl-NL" sz="2000" dirty="0"/>
          </a:p>
        </p:txBody>
      </p:sp>
    </p:spTree>
    <p:extLst>
      <p:ext uri="{BB962C8B-B14F-4D97-AF65-F5344CB8AC3E}">
        <p14:creationId xmlns:p14="http://schemas.microsoft.com/office/powerpoint/2010/main" val="3334719226"/>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a:bodyPr>
          <a:lstStyle/>
          <a:p>
            <a:r>
              <a:rPr lang="en-US" sz="2400" b="1" dirty="0"/>
              <a:t>Using </a:t>
            </a:r>
            <a:r>
              <a:rPr lang="en-US" sz="2400" b="1" dirty="0" err="1"/>
              <a:t>Object.values</a:t>
            </a:r>
            <a:r>
              <a:rPr lang="en-US" sz="2400" b="1" dirty="0"/>
              <a:t>()</a:t>
            </a:r>
          </a:p>
          <a:p>
            <a:r>
              <a:rPr lang="en-US" sz="2000" dirty="0" err="1"/>
              <a:t>Object.values</a:t>
            </a:r>
            <a:r>
              <a:rPr lang="en-US" sz="2000" dirty="0"/>
              <a:t>() returns an array of the object's own enumerable property values. You can loop over this array directly.</a:t>
            </a:r>
          </a:p>
          <a:p>
            <a:endParaRPr lang="en-US" sz="2000" dirty="0"/>
          </a:p>
          <a:p>
            <a:r>
              <a:rPr lang="en-US" sz="2000" dirty="0"/>
              <a:t>let person = {</a:t>
            </a:r>
          </a:p>
          <a:p>
            <a:r>
              <a:rPr lang="en-US" sz="2000" dirty="0"/>
              <a:t>    name: 'John',</a:t>
            </a:r>
          </a:p>
          <a:p>
            <a:r>
              <a:rPr lang="en-US" sz="2000" dirty="0"/>
              <a:t>    age: 30,</a:t>
            </a:r>
          </a:p>
          <a:p>
            <a:r>
              <a:rPr lang="en-US" sz="2000" dirty="0"/>
              <a:t>    occupation: 'Developer'</a:t>
            </a:r>
          </a:p>
          <a:p>
            <a:r>
              <a:rPr lang="en-US" sz="2000" dirty="0"/>
              <a:t>};</a:t>
            </a:r>
          </a:p>
          <a:p>
            <a:endParaRPr lang="en-US" sz="2000" dirty="0"/>
          </a:p>
          <a:p>
            <a:r>
              <a:rPr lang="en-US" sz="2000" dirty="0" err="1"/>
              <a:t>Object.values</a:t>
            </a:r>
            <a:r>
              <a:rPr lang="en-US" sz="2000" dirty="0"/>
              <a:t>(person).</a:t>
            </a:r>
            <a:r>
              <a:rPr lang="en-US" sz="2000" dirty="0" err="1"/>
              <a:t>forEach</a:t>
            </a:r>
            <a:r>
              <a:rPr lang="en-US" sz="2000" dirty="0"/>
              <a:t>(value =&gt; {</a:t>
            </a:r>
          </a:p>
          <a:p>
            <a:r>
              <a:rPr lang="en-US" sz="2000" dirty="0"/>
              <a:t>    console.log(value); // Output: John, 30, Developer</a:t>
            </a:r>
          </a:p>
          <a:p>
            <a:r>
              <a:rPr lang="en-US" sz="2000" dirty="0"/>
              <a:t>});</a:t>
            </a:r>
            <a:endParaRPr lang="nl-NL" sz="2000" dirty="0"/>
          </a:p>
        </p:txBody>
      </p:sp>
    </p:spTree>
    <p:extLst>
      <p:ext uri="{BB962C8B-B14F-4D97-AF65-F5344CB8AC3E}">
        <p14:creationId xmlns:p14="http://schemas.microsoft.com/office/powerpoint/2010/main" val="4297002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62075" y="3018504"/>
            <a:ext cx="9492738" cy="4940710"/>
          </a:xfrm>
        </p:spPr>
        <p:txBody>
          <a:bodyPr>
            <a:normAutofit/>
          </a:bodyPr>
          <a:lstStyle/>
          <a:p>
            <a:pPr marL="342900" indent="-342900">
              <a:buFont typeface="Wingdings" panose="05000000000000000000" pitchFamily="2" charset="2"/>
              <a:buChar char="§"/>
            </a:pPr>
            <a:r>
              <a:rPr lang="en-IN" sz="2000" b="1" dirty="0"/>
              <a:t>Client-Side Interactivity</a:t>
            </a:r>
            <a:r>
              <a:rPr lang="en-IN" sz="2000" dirty="0"/>
              <a:t>: Enables dynamic and interactive user experiences.</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r>
              <a:rPr lang="en-IN" sz="2000" b="1" dirty="0"/>
              <a:t>Cross-Platform Compatibility: </a:t>
            </a:r>
            <a:r>
              <a:rPr lang="en-IN" sz="2000" dirty="0"/>
              <a:t>Runs on all major browsers and platforms.</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r>
              <a:rPr lang="en-IN" sz="2000" b="1" dirty="0"/>
              <a:t>Rich Ecosystem and Libraries:</a:t>
            </a:r>
            <a:r>
              <a:rPr lang="en-IN" sz="2000" dirty="0"/>
              <a:t> Includes frameworks like React, Angular, and Vue.js.</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endParaRPr lang="en-IN" sz="2000" dirty="0"/>
          </a:p>
        </p:txBody>
      </p:sp>
      <p:sp>
        <p:nvSpPr>
          <p:cNvPr id="4" name="Title 1">
            <a:extLst>
              <a:ext uri="{FF2B5EF4-FFF2-40B4-BE49-F238E27FC236}">
                <a16:creationId xmlns:a16="http://schemas.microsoft.com/office/drawing/2014/main" id="{207D2C8F-9313-3B86-A84F-EF2CD46303A6}"/>
              </a:ext>
            </a:extLst>
          </p:cNvPr>
          <p:cNvSpPr>
            <a:spLocks noGrp="1"/>
          </p:cNvSpPr>
          <p:nvPr>
            <p:ph type="title"/>
          </p:nvPr>
        </p:nvSpPr>
        <p:spPr>
          <a:xfrm>
            <a:off x="1450565" y="1148375"/>
            <a:ext cx="5992454" cy="1204912"/>
          </a:xfrm>
        </p:spPr>
        <p:txBody>
          <a:bodyPr>
            <a:normAutofit/>
          </a:bodyPr>
          <a:lstStyle/>
          <a:p>
            <a:r>
              <a:rPr lang="en-US" sz="3200" dirty="0"/>
              <a:t>Why </a:t>
            </a:r>
            <a:r>
              <a:rPr lang="en-US" sz="3200" dirty="0" err="1"/>
              <a:t>javascript</a:t>
            </a:r>
            <a:r>
              <a:rPr lang="en-US" sz="3200" dirty="0"/>
              <a:t> for web development</a:t>
            </a:r>
            <a:endParaRPr lang="en-IN" sz="3200" dirty="0"/>
          </a:p>
        </p:txBody>
      </p:sp>
    </p:spTree>
    <p:extLst>
      <p:ext uri="{BB962C8B-B14F-4D97-AF65-F5344CB8AC3E}">
        <p14:creationId xmlns:p14="http://schemas.microsoft.com/office/powerpoint/2010/main" val="2695073078"/>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a:bodyPr>
          <a:lstStyle/>
          <a:p>
            <a:r>
              <a:rPr lang="en-US" sz="2400" b="1" dirty="0"/>
              <a:t>Using </a:t>
            </a:r>
            <a:r>
              <a:rPr lang="en-US" sz="2400" b="1" dirty="0" err="1"/>
              <a:t>Object.entries</a:t>
            </a:r>
            <a:r>
              <a:rPr lang="en-US" sz="2400" b="1" dirty="0"/>
              <a:t>()</a:t>
            </a:r>
          </a:p>
          <a:p>
            <a:r>
              <a:rPr lang="en-US" sz="2000" dirty="0" err="1"/>
              <a:t>Object.entries</a:t>
            </a:r>
            <a:r>
              <a:rPr lang="en-US" sz="2000" dirty="0"/>
              <a:t>() returns an array of the object's own enumerable property [key, value] pairs. You can loop over this array and access both keys and values.</a:t>
            </a:r>
          </a:p>
          <a:p>
            <a:endParaRPr lang="en-US" sz="2000" dirty="0"/>
          </a:p>
          <a:p>
            <a:r>
              <a:rPr lang="en-US" sz="2000" dirty="0"/>
              <a:t>let person = {</a:t>
            </a:r>
          </a:p>
          <a:p>
            <a:r>
              <a:rPr lang="en-US" sz="2000" dirty="0"/>
              <a:t>    name: 'John',</a:t>
            </a:r>
          </a:p>
          <a:p>
            <a:r>
              <a:rPr lang="en-US" sz="2000" dirty="0"/>
              <a:t>    age: 30,</a:t>
            </a:r>
          </a:p>
          <a:p>
            <a:r>
              <a:rPr lang="en-US" sz="2000" dirty="0"/>
              <a:t>    occupation: 'Developer'</a:t>
            </a:r>
          </a:p>
          <a:p>
            <a:r>
              <a:rPr lang="en-US" sz="2000" dirty="0"/>
              <a:t>};</a:t>
            </a:r>
          </a:p>
          <a:p>
            <a:endParaRPr lang="en-US" sz="2000" dirty="0"/>
          </a:p>
          <a:p>
            <a:r>
              <a:rPr lang="en-US" sz="2000" dirty="0" err="1"/>
              <a:t>Object.entries</a:t>
            </a:r>
            <a:r>
              <a:rPr lang="en-US" sz="2000" dirty="0"/>
              <a:t>(person).</a:t>
            </a:r>
            <a:r>
              <a:rPr lang="en-US" sz="2000" dirty="0" err="1"/>
              <a:t>forEach</a:t>
            </a:r>
            <a:r>
              <a:rPr lang="en-US" sz="2000" dirty="0"/>
              <a:t>(([key, value]) =&gt; {</a:t>
            </a:r>
          </a:p>
          <a:p>
            <a:r>
              <a:rPr lang="en-US" sz="2000" dirty="0"/>
              <a:t>    console.log(`${key}: ${value}`); </a:t>
            </a:r>
          </a:p>
          <a:p>
            <a:r>
              <a:rPr lang="en-US" sz="2000" dirty="0"/>
              <a:t>});</a:t>
            </a:r>
            <a:endParaRPr lang="nl-NL" sz="2000" dirty="0"/>
          </a:p>
        </p:txBody>
      </p:sp>
    </p:spTree>
    <p:extLst>
      <p:ext uri="{BB962C8B-B14F-4D97-AF65-F5344CB8AC3E}">
        <p14:creationId xmlns:p14="http://schemas.microsoft.com/office/powerpoint/2010/main" val="880966342"/>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9D72EA-4A5A-9494-2F7F-62A3D9CECEE4}"/>
              </a:ext>
            </a:extLst>
          </p:cNvPr>
          <p:cNvSpPr/>
          <p:nvPr/>
        </p:nvSpPr>
        <p:spPr>
          <a:xfrm>
            <a:off x="1546483" y="2377399"/>
            <a:ext cx="9099034"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Array and Object </a:t>
            </a:r>
            <a:r>
              <a:rPr lang="en-US" sz="5400" b="0" cap="none" spc="0" dirty="0" err="1">
                <a:ln w="0"/>
                <a:solidFill>
                  <a:schemeClr val="tx1"/>
                </a:solidFill>
                <a:effectLst>
                  <a:outerShdw blurRad="38100" dist="19050" dir="2700000" algn="tl" rotWithShape="0">
                    <a:schemeClr val="dk1">
                      <a:alpha val="40000"/>
                    </a:schemeClr>
                  </a:outerShdw>
                </a:effectLst>
              </a:rPr>
              <a:t>Destructuring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1064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a:bodyPr>
          <a:lstStyle/>
          <a:p>
            <a:r>
              <a:rPr lang="en-US" sz="2400" b="1" dirty="0"/>
              <a:t>Array </a:t>
            </a:r>
            <a:r>
              <a:rPr lang="en-US" sz="2400" b="1" dirty="0" err="1"/>
              <a:t>Destructuring</a:t>
            </a:r>
            <a:endParaRPr lang="en-US" sz="2400" b="1" dirty="0"/>
          </a:p>
          <a:p>
            <a:endParaRPr lang="en-US" sz="2400" b="1" dirty="0"/>
          </a:p>
          <a:p>
            <a:r>
              <a:rPr lang="en-US" sz="2000" dirty="0"/>
              <a:t>Array </a:t>
            </a:r>
            <a:r>
              <a:rPr lang="en-US" sz="2000" dirty="0" err="1"/>
              <a:t>destructuring</a:t>
            </a:r>
            <a:r>
              <a:rPr lang="en-US" sz="2000" dirty="0"/>
              <a:t> allows you to extract values from an array and assign them to variables.</a:t>
            </a:r>
          </a:p>
          <a:p>
            <a:endParaRPr lang="en-US" sz="2000" dirty="0"/>
          </a:p>
          <a:p>
            <a:r>
              <a:rPr lang="en-US" sz="2000" dirty="0"/>
              <a:t>const numbers = [1, 2, 3];</a:t>
            </a:r>
          </a:p>
          <a:p>
            <a:endParaRPr lang="en-US" sz="2000" dirty="0"/>
          </a:p>
          <a:p>
            <a:r>
              <a:rPr lang="en-US" sz="2000" dirty="0"/>
              <a:t>// </a:t>
            </a:r>
            <a:r>
              <a:rPr lang="en-US" sz="2000" dirty="0" err="1"/>
              <a:t>Destructuring</a:t>
            </a:r>
            <a:r>
              <a:rPr lang="en-US" sz="2000" dirty="0"/>
              <a:t> assignment</a:t>
            </a:r>
          </a:p>
          <a:p>
            <a:r>
              <a:rPr lang="en-US" sz="2000" dirty="0"/>
              <a:t>const [a, b, c] = numbers;</a:t>
            </a:r>
          </a:p>
          <a:p>
            <a:endParaRPr lang="en-US" sz="2000" dirty="0"/>
          </a:p>
          <a:p>
            <a:r>
              <a:rPr lang="en-US" sz="2000" dirty="0"/>
              <a:t>console.log(a); // Output: 1</a:t>
            </a:r>
          </a:p>
          <a:p>
            <a:r>
              <a:rPr lang="en-US" sz="2000" dirty="0"/>
              <a:t>console.log(b); // Output: 2</a:t>
            </a:r>
          </a:p>
          <a:p>
            <a:r>
              <a:rPr lang="en-US" sz="2000" dirty="0"/>
              <a:t>console.log(c); // Output: </a:t>
            </a:r>
          </a:p>
        </p:txBody>
      </p:sp>
    </p:spTree>
    <p:extLst>
      <p:ext uri="{BB962C8B-B14F-4D97-AF65-F5344CB8AC3E}">
        <p14:creationId xmlns:p14="http://schemas.microsoft.com/office/powerpoint/2010/main" val="3637522558"/>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1" y="693175"/>
            <a:ext cx="10053177" cy="6164825"/>
          </a:xfrm>
        </p:spPr>
        <p:txBody>
          <a:bodyPr>
            <a:normAutofit lnSpcReduction="10000"/>
          </a:bodyPr>
          <a:lstStyle/>
          <a:p>
            <a:r>
              <a:rPr lang="en-US" sz="2400" b="1" dirty="0"/>
              <a:t>Object </a:t>
            </a:r>
            <a:r>
              <a:rPr lang="en-US" sz="2400" b="1" dirty="0" err="1"/>
              <a:t>Destructuring</a:t>
            </a:r>
            <a:endParaRPr lang="en-US" sz="2400" b="1" dirty="0"/>
          </a:p>
          <a:p>
            <a:endParaRPr lang="en-US" sz="2400" b="1" dirty="0"/>
          </a:p>
          <a:p>
            <a:r>
              <a:rPr lang="en-US" sz="2000" dirty="0"/>
              <a:t>Object </a:t>
            </a:r>
            <a:r>
              <a:rPr lang="en-US" sz="2000" dirty="0" err="1"/>
              <a:t>destructuring</a:t>
            </a:r>
            <a:r>
              <a:rPr lang="en-US" sz="2000" dirty="0"/>
              <a:t> allows you to extract properties from an object and assign them to variables with the same name as the properties.</a:t>
            </a:r>
          </a:p>
          <a:p>
            <a:endParaRPr lang="en-US" sz="2000" dirty="0"/>
          </a:p>
          <a:p>
            <a:r>
              <a:rPr lang="en-US" sz="2000" dirty="0"/>
              <a:t>const person = {</a:t>
            </a:r>
          </a:p>
          <a:p>
            <a:r>
              <a:rPr lang="en-US" sz="2000" dirty="0"/>
              <a:t>    name: 'John',</a:t>
            </a:r>
          </a:p>
          <a:p>
            <a:r>
              <a:rPr lang="en-US" sz="2000" dirty="0"/>
              <a:t>    age: 30</a:t>
            </a:r>
          </a:p>
          <a:p>
            <a:r>
              <a:rPr lang="en-US" sz="2000" dirty="0"/>
              <a:t>};</a:t>
            </a:r>
          </a:p>
          <a:p>
            <a:endParaRPr lang="en-US" sz="2000" dirty="0"/>
          </a:p>
          <a:p>
            <a:r>
              <a:rPr lang="en-US" sz="2000" dirty="0"/>
              <a:t>// </a:t>
            </a:r>
            <a:r>
              <a:rPr lang="en-US" sz="2000" dirty="0" err="1"/>
              <a:t>Destructuring</a:t>
            </a:r>
            <a:r>
              <a:rPr lang="en-US" sz="2000" dirty="0"/>
              <a:t> assignment</a:t>
            </a:r>
          </a:p>
          <a:p>
            <a:r>
              <a:rPr lang="en-US" sz="2000" dirty="0"/>
              <a:t>const { name, age } = person;</a:t>
            </a:r>
          </a:p>
          <a:p>
            <a:endParaRPr lang="en-US" sz="2000" dirty="0"/>
          </a:p>
          <a:p>
            <a:r>
              <a:rPr lang="en-US" sz="2000" dirty="0"/>
              <a:t>console.log(name); // Output: John</a:t>
            </a:r>
          </a:p>
          <a:p>
            <a:r>
              <a:rPr lang="en-US" sz="2000" dirty="0"/>
              <a:t>console.log(age);  // Output: 30</a:t>
            </a:r>
          </a:p>
        </p:txBody>
      </p:sp>
    </p:spTree>
    <p:extLst>
      <p:ext uri="{BB962C8B-B14F-4D97-AF65-F5344CB8AC3E}">
        <p14:creationId xmlns:p14="http://schemas.microsoft.com/office/powerpoint/2010/main" val="917806206"/>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2" y="820996"/>
            <a:ext cx="9480602" cy="5432322"/>
          </a:xfrm>
        </p:spPr>
        <p:txBody>
          <a:bodyPr>
            <a:normAutofit/>
          </a:bodyPr>
          <a:lstStyle/>
          <a:p>
            <a:r>
              <a:rPr lang="en-US" sz="2400" b="1" dirty="0"/>
              <a:t>Spread Operator ( … )</a:t>
            </a:r>
          </a:p>
          <a:p>
            <a:endParaRPr lang="en-US" sz="2400" b="1" dirty="0"/>
          </a:p>
          <a:p>
            <a:r>
              <a:rPr lang="en-US" sz="2000" dirty="0"/>
              <a:t>The spread operator is used to expand elements of an array or object. When used with an array, it allows you to create a new array by copying the elements of an existing array.</a:t>
            </a:r>
          </a:p>
          <a:p>
            <a:endParaRPr lang="en-US" sz="2000" dirty="0"/>
          </a:p>
          <a:p>
            <a:r>
              <a:rPr lang="en-US" sz="2000" dirty="0"/>
              <a:t>const </a:t>
            </a:r>
            <a:r>
              <a:rPr lang="en-US" sz="2000" dirty="0" err="1"/>
              <a:t>arr</a:t>
            </a:r>
            <a:r>
              <a:rPr lang="en-US" sz="2000" dirty="0"/>
              <a:t> = [5, 2, 7, 10];</a:t>
            </a:r>
          </a:p>
          <a:p>
            <a:r>
              <a:rPr lang="en-US" sz="2000" dirty="0"/>
              <a:t>const </a:t>
            </a:r>
            <a:r>
              <a:rPr lang="en-US" sz="2000" dirty="0" err="1"/>
              <a:t>newArr</a:t>
            </a:r>
            <a:r>
              <a:rPr lang="en-US" sz="2000" dirty="0"/>
              <a:t> = [...</a:t>
            </a:r>
            <a:r>
              <a:rPr lang="en-US" sz="2000" dirty="0" err="1"/>
              <a:t>arr</a:t>
            </a:r>
            <a:r>
              <a:rPr lang="en-US" sz="2000" dirty="0"/>
              <a:t>, 18, 22];</a:t>
            </a:r>
          </a:p>
          <a:p>
            <a:endParaRPr lang="en-US" sz="2000" dirty="0"/>
          </a:p>
          <a:p>
            <a:r>
              <a:rPr lang="en-US" sz="2000" dirty="0"/>
              <a:t>console.log(</a:t>
            </a:r>
            <a:r>
              <a:rPr lang="en-US" sz="2000" dirty="0" err="1"/>
              <a:t>newArr</a:t>
            </a:r>
            <a:r>
              <a:rPr lang="en-US" sz="2000" dirty="0"/>
              <a:t>);</a:t>
            </a:r>
          </a:p>
        </p:txBody>
      </p:sp>
    </p:spTree>
    <p:extLst>
      <p:ext uri="{BB962C8B-B14F-4D97-AF65-F5344CB8AC3E}">
        <p14:creationId xmlns:p14="http://schemas.microsoft.com/office/powerpoint/2010/main" val="890740379"/>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069412" y="820996"/>
            <a:ext cx="9480602" cy="5432322"/>
          </a:xfrm>
        </p:spPr>
        <p:txBody>
          <a:bodyPr>
            <a:normAutofit/>
          </a:bodyPr>
          <a:lstStyle/>
          <a:p>
            <a:r>
              <a:rPr lang="en-US" sz="2400" b="1" dirty="0"/>
              <a:t>Rest Operator ( … )</a:t>
            </a:r>
          </a:p>
          <a:p>
            <a:endParaRPr lang="en-US" sz="2400" b="1" dirty="0"/>
          </a:p>
          <a:p>
            <a:r>
              <a:rPr lang="en-US" sz="2000" dirty="0"/>
              <a:t>The rest operator is used to collect the remaining elements of an array or properties of an object into a single variable.</a:t>
            </a:r>
          </a:p>
          <a:p>
            <a:endParaRPr lang="en-US" sz="2000" dirty="0"/>
          </a:p>
          <a:p>
            <a:r>
              <a:rPr lang="en-US" sz="2000" dirty="0"/>
              <a:t>const </a:t>
            </a:r>
            <a:r>
              <a:rPr lang="en-US" sz="2000" dirty="0" err="1"/>
              <a:t>arr</a:t>
            </a:r>
            <a:r>
              <a:rPr lang="en-US" sz="2000" dirty="0"/>
              <a:t> = [5, 2, 7, 10];</a:t>
            </a:r>
          </a:p>
          <a:p>
            <a:endParaRPr lang="en-US" sz="2000" dirty="0"/>
          </a:p>
          <a:p>
            <a:r>
              <a:rPr lang="en-US" sz="2000" dirty="0"/>
              <a:t>const [a, b, ...rest] = </a:t>
            </a:r>
            <a:r>
              <a:rPr lang="en-US" sz="2000" dirty="0" err="1"/>
              <a:t>arr</a:t>
            </a:r>
            <a:r>
              <a:rPr lang="en-US" sz="2000" dirty="0"/>
              <a:t>;</a:t>
            </a:r>
          </a:p>
          <a:p>
            <a:endParaRPr lang="en-US" sz="2000" dirty="0"/>
          </a:p>
          <a:p>
            <a:r>
              <a:rPr lang="en-US" sz="2000" dirty="0"/>
              <a:t>console.log(rest);</a:t>
            </a:r>
          </a:p>
        </p:txBody>
      </p:sp>
    </p:spTree>
    <p:extLst>
      <p:ext uri="{BB962C8B-B14F-4D97-AF65-F5344CB8AC3E}">
        <p14:creationId xmlns:p14="http://schemas.microsoft.com/office/powerpoint/2010/main" val="616357740"/>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9D72EA-4A5A-9494-2F7F-62A3D9CECEE4}"/>
              </a:ext>
            </a:extLst>
          </p:cNvPr>
          <p:cNvSpPr/>
          <p:nvPr/>
        </p:nvSpPr>
        <p:spPr>
          <a:xfrm>
            <a:off x="2844341" y="2446224"/>
            <a:ext cx="6869930"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Asynchronous JavaScript</a:t>
            </a:r>
          </a:p>
        </p:txBody>
      </p:sp>
    </p:spTree>
    <p:extLst>
      <p:ext uri="{BB962C8B-B14F-4D97-AF65-F5344CB8AC3E}">
        <p14:creationId xmlns:p14="http://schemas.microsoft.com/office/powerpoint/2010/main" val="3612062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97232" y="1784557"/>
            <a:ext cx="9480602" cy="5432322"/>
          </a:xfrm>
        </p:spPr>
        <p:txBody>
          <a:bodyPr>
            <a:normAutofit/>
          </a:bodyPr>
          <a:lstStyle/>
          <a:p>
            <a:endParaRPr lang="en-US" sz="2400" b="1" dirty="0"/>
          </a:p>
          <a:p>
            <a:r>
              <a:rPr lang="en-US" sz="2000" dirty="0"/>
              <a:t>If there is a task waiting for resources and taking time, So asynchronous JavaScript allows other task to be completed on the given time.</a:t>
            </a:r>
          </a:p>
          <a:p>
            <a:endParaRPr lang="en-US" sz="2000" dirty="0"/>
          </a:p>
          <a:p>
            <a:r>
              <a:rPr lang="en-US" sz="2000" dirty="0"/>
              <a:t>JavaScript is a single-threaded language, meaning it has only one thread of execution. Asynchronous operations in JavaScript are typically handled using callbacks, promises, and more recently, async/await.</a:t>
            </a:r>
          </a:p>
        </p:txBody>
      </p:sp>
    </p:spTree>
    <p:extLst>
      <p:ext uri="{BB962C8B-B14F-4D97-AF65-F5344CB8AC3E}">
        <p14:creationId xmlns:p14="http://schemas.microsoft.com/office/powerpoint/2010/main" val="2271417870"/>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5699" y="712839"/>
            <a:ext cx="9480602" cy="5432322"/>
          </a:xfrm>
        </p:spPr>
        <p:txBody>
          <a:bodyPr>
            <a:normAutofit/>
          </a:bodyPr>
          <a:lstStyle/>
          <a:p>
            <a:r>
              <a:rPr lang="en-US" sz="2400" b="1" dirty="0"/>
              <a:t>Callbacks:</a:t>
            </a:r>
          </a:p>
          <a:p>
            <a:endParaRPr lang="en-US" sz="2400" b="1" dirty="0"/>
          </a:p>
          <a:p>
            <a:r>
              <a:rPr lang="en-US" sz="2000" dirty="0"/>
              <a:t>Callbacks are functions that are passed as arguments to other functions. The receiving function will then, at some later point, "call back" the passed function and execute it.</a:t>
            </a:r>
          </a:p>
          <a:p>
            <a:endParaRPr lang="en-US" sz="2000" dirty="0"/>
          </a:p>
          <a:p>
            <a:r>
              <a:rPr lang="en-US" sz="2000" dirty="0"/>
              <a:t>function </a:t>
            </a:r>
            <a:r>
              <a:rPr lang="en-US" sz="2000" dirty="0" err="1"/>
              <a:t>myFunction</a:t>
            </a:r>
            <a:r>
              <a:rPr lang="en-US" sz="2000" dirty="0"/>
              <a:t>(callback) {</a:t>
            </a:r>
          </a:p>
          <a:p>
            <a:r>
              <a:rPr lang="en-US" sz="2000" dirty="0"/>
              <a:t>  // Function body</a:t>
            </a:r>
          </a:p>
          <a:p>
            <a:r>
              <a:rPr lang="en-US" sz="2000" dirty="0"/>
              <a:t>  // You can call the callback function at some point</a:t>
            </a:r>
          </a:p>
          <a:p>
            <a:r>
              <a:rPr lang="en-US" sz="2000" dirty="0"/>
              <a:t>  callback();</a:t>
            </a:r>
          </a:p>
          <a:p>
            <a:r>
              <a:rPr lang="en-US" sz="2000" dirty="0"/>
              <a:t>}</a:t>
            </a:r>
          </a:p>
          <a:p>
            <a:endParaRPr lang="en-US" sz="2000" dirty="0"/>
          </a:p>
        </p:txBody>
      </p:sp>
    </p:spTree>
    <p:extLst>
      <p:ext uri="{BB962C8B-B14F-4D97-AF65-F5344CB8AC3E}">
        <p14:creationId xmlns:p14="http://schemas.microsoft.com/office/powerpoint/2010/main" val="2108198540"/>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5699" y="496531"/>
            <a:ext cx="9480602" cy="5432322"/>
          </a:xfrm>
        </p:spPr>
        <p:txBody>
          <a:bodyPr>
            <a:normAutofit/>
          </a:bodyPr>
          <a:lstStyle/>
          <a:p>
            <a:endParaRPr lang="en-US" sz="2400" b="1" dirty="0"/>
          </a:p>
          <a:p>
            <a:r>
              <a:rPr lang="en-US" sz="2000" dirty="0"/>
              <a:t>function </a:t>
            </a:r>
            <a:r>
              <a:rPr lang="en-US" sz="2000" dirty="0" err="1"/>
              <a:t>getData</a:t>
            </a:r>
            <a:r>
              <a:rPr lang="en-US" sz="2000" dirty="0"/>
              <a:t>(callback) {</a:t>
            </a:r>
          </a:p>
          <a:p>
            <a:r>
              <a:rPr lang="en-US" sz="2000" dirty="0"/>
              <a:t>  console.log("getting the data...");</a:t>
            </a:r>
          </a:p>
          <a:p>
            <a:r>
              <a:rPr lang="en-US" sz="2000" dirty="0"/>
              <a:t>  callback();</a:t>
            </a:r>
          </a:p>
          <a:p>
            <a:r>
              <a:rPr lang="en-US" sz="2000" dirty="0"/>
              <a:t>}</a:t>
            </a:r>
          </a:p>
          <a:p>
            <a:endParaRPr lang="en-US" sz="2000" dirty="0"/>
          </a:p>
          <a:p>
            <a:r>
              <a:rPr lang="en-US" sz="2000" dirty="0"/>
              <a:t>function </a:t>
            </a:r>
            <a:r>
              <a:rPr lang="en-US" sz="2000" dirty="0" err="1"/>
              <a:t>printData</a:t>
            </a:r>
            <a:r>
              <a:rPr lang="en-US" sz="2000" dirty="0"/>
              <a:t>(){</a:t>
            </a:r>
          </a:p>
          <a:p>
            <a:r>
              <a:rPr lang="en-US" sz="2000" dirty="0"/>
              <a:t>  console.log("data printed");</a:t>
            </a:r>
          </a:p>
          <a:p>
            <a:r>
              <a:rPr lang="en-US" sz="2000" dirty="0"/>
              <a:t>}</a:t>
            </a:r>
          </a:p>
          <a:p>
            <a:endParaRPr lang="en-US" sz="2000" dirty="0"/>
          </a:p>
          <a:p>
            <a:r>
              <a:rPr lang="en-US" sz="2000" dirty="0" err="1"/>
              <a:t>getData</a:t>
            </a:r>
            <a:r>
              <a:rPr lang="en-US" sz="2000" dirty="0"/>
              <a:t>(</a:t>
            </a:r>
            <a:r>
              <a:rPr lang="en-US" sz="2000" dirty="0" err="1"/>
              <a:t>printData</a:t>
            </a:r>
            <a:r>
              <a:rPr lang="en-US" sz="2000" dirty="0"/>
              <a:t>);</a:t>
            </a:r>
          </a:p>
        </p:txBody>
      </p:sp>
    </p:spTree>
    <p:extLst>
      <p:ext uri="{BB962C8B-B14F-4D97-AF65-F5344CB8AC3E}">
        <p14:creationId xmlns:p14="http://schemas.microsoft.com/office/powerpoint/2010/main" val="63530239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73584" y="1809136"/>
            <a:ext cx="8480016" cy="4940710"/>
          </a:xfrm>
        </p:spPr>
        <p:txBody>
          <a:bodyPr>
            <a:normAutofit/>
          </a:bodyPr>
          <a:lstStyle/>
          <a:p>
            <a:pPr marL="342900" indent="-342900">
              <a:buFont typeface="Wingdings" panose="05000000000000000000" pitchFamily="2" charset="2"/>
              <a:buChar char="§"/>
            </a:pPr>
            <a:r>
              <a:rPr lang="en-US" sz="2000" b="1" dirty="0"/>
              <a:t>Server-Side Development</a:t>
            </a:r>
            <a:r>
              <a:rPr lang="en-US" sz="2000" dirty="0"/>
              <a:t>: Supports server-side scripting with Node.js.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Community Support and Updates: </a:t>
            </a:r>
            <a:r>
              <a:rPr lang="en-US" sz="2000" dirty="0"/>
              <a:t>Large, active community and frequent updates.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Integration with APIs and Services: </a:t>
            </a:r>
            <a:r>
              <a:rPr lang="en-US" sz="2000" dirty="0"/>
              <a:t>Easy integration with third-party APIs and services.</a:t>
            </a:r>
            <a:endParaRPr lang="en-IN" sz="2000" dirty="0"/>
          </a:p>
          <a:p>
            <a:pPr marL="342900" indent="-342900">
              <a:buFont typeface="Wingdings" panose="05000000000000000000" pitchFamily="2" charset="2"/>
              <a:buChar char="§"/>
            </a:pPr>
            <a:endParaRPr lang="en-IN" sz="2000" dirty="0"/>
          </a:p>
        </p:txBody>
      </p:sp>
    </p:spTree>
    <p:extLst>
      <p:ext uri="{BB962C8B-B14F-4D97-AF65-F5344CB8AC3E}">
        <p14:creationId xmlns:p14="http://schemas.microsoft.com/office/powerpoint/2010/main" val="3408044694"/>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5699" y="1233949"/>
            <a:ext cx="9480602" cy="5432322"/>
          </a:xfrm>
        </p:spPr>
        <p:txBody>
          <a:bodyPr>
            <a:normAutofit/>
          </a:bodyPr>
          <a:lstStyle/>
          <a:p>
            <a:r>
              <a:rPr lang="en-US" sz="2400" b="1" dirty="0" err="1"/>
              <a:t>SetTimeout</a:t>
            </a:r>
            <a:r>
              <a:rPr lang="en-US" sz="2400" b="1" dirty="0"/>
              <a:t>():</a:t>
            </a:r>
          </a:p>
          <a:p>
            <a:endParaRPr lang="en-US" sz="2400" b="1" dirty="0"/>
          </a:p>
          <a:p>
            <a:r>
              <a:rPr lang="en-US" sz="2000" dirty="0"/>
              <a:t>The </a:t>
            </a:r>
            <a:r>
              <a:rPr lang="en-US" sz="2000" dirty="0" err="1"/>
              <a:t>setTimeout</a:t>
            </a:r>
            <a:r>
              <a:rPr lang="en-US" sz="2000" dirty="0"/>
              <a:t> function is a commonly used JavaScript function that allows you to schedule the execution of a function after a specified delay in milliseconds.</a:t>
            </a:r>
          </a:p>
          <a:p>
            <a:endParaRPr lang="en-US" sz="2000" dirty="0"/>
          </a:p>
          <a:p>
            <a:r>
              <a:rPr lang="en-US" sz="2000" dirty="0" err="1"/>
              <a:t>setTimeout</a:t>
            </a:r>
            <a:r>
              <a:rPr lang="en-US" sz="2000" dirty="0"/>
              <a:t>(() =&gt; {</a:t>
            </a:r>
          </a:p>
          <a:p>
            <a:r>
              <a:rPr lang="en-US" sz="2000" dirty="0"/>
              <a:t>  console.log('This message is displayed after 2 seconds');</a:t>
            </a:r>
          </a:p>
          <a:p>
            <a:r>
              <a:rPr lang="en-US" sz="2000" dirty="0"/>
              <a:t>}, 2000);</a:t>
            </a:r>
          </a:p>
        </p:txBody>
      </p:sp>
    </p:spTree>
    <p:extLst>
      <p:ext uri="{BB962C8B-B14F-4D97-AF65-F5344CB8AC3E}">
        <p14:creationId xmlns:p14="http://schemas.microsoft.com/office/powerpoint/2010/main" val="2171153718"/>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18047" y="388375"/>
            <a:ext cx="9480602" cy="5432322"/>
          </a:xfrm>
        </p:spPr>
        <p:txBody>
          <a:bodyPr>
            <a:normAutofit fontScale="85000" lnSpcReduction="20000"/>
          </a:bodyPr>
          <a:lstStyle/>
          <a:p>
            <a:r>
              <a:rPr lang="en-US" sz="2400" dirty="0"/>
              <a:t>function </a:t>
            </a:r>
            <a:r>
              <a:rPr lang="en-US" sz="2400" dirty="0" err="1"/>
              <a:t>getData</a:t>
            </a:r>
            <a:r>
              <a:rPr lang="en-US" sz="2400" dirty="0"/>
              <a:t>(callback) {</a:t>
            </a:r>
          </a:p>
          <a:p>
            <a:r>
              <a:rPr lang="en-US" sz="2400" dirty="0"/>
              <a:t>  console.log("getting the data...");</a:t>
            </a:r>
          </a:p>
          <a:p>
            <a:r>
              <a:rPr lang="en-US" sz="2400" dirty="0"/>
              <a:t>  </a:t>
            </a:r>
            <a:r>
              <a:rPr lang="en-US" sz="2400" dirty="0" err="1"/>
              <a:t>setTimeout</a:t>
            </a:r>
            <a:r>
              <a:rPr lang="en-US" sz="2400" dirty="0"/>
              <a:t>(() =&gt; {</a:t>
            </a:r>
          </a:p>
          <a:p>
            <a:r>
              <a:rPr lang="en-US" sz="2400" dirty="0"/>
              <a:t>    callback();</a:t>
            </a:r>
          </a:p>
          <a:p>
            <a:r>
              <a:rPr lang="en-US" sz="2400" dirty="0"/>
              <a:t>  }, 1000)</a:t>
            </a:r>
          </a:p>
          <a:p>
            <a:r>
              <a:rPr lang="en-US" sz="2400" dirty="0"/>
              <a:t> </a:t>
            </a:r>
          </a:p>
          <a:p>
            <a:r>
              <a:rPr lang="en-US" sz="2400" dirty="0"/>
              <a:t>}</a:t>
            </a:r>
          </a:p>
          <a:p>
            <a:endParaRPr lang="en-US" sz="2400" dirty="0"/>
          </a:p>
          <a:p>
            <a:r>
              <a:rPr lang="en-US" sz="2400" dirty="0"/>
              <a:t>function </a:t>
            </a:r>
            <a:r>
              <a:rPr lang="en-US" sz="2400" dirty="0" err="1"/>
              <a:t>printData</a:t>
            </a:r>
            <a:r>
              <a:rPr lang="en-US" sz="2400" dirty="0"/>
              <a:t>(){</a:t>
            </a:r>
          </a:p>
          <a:p>
            <a:r>
              <a:rPr lang="en-US" sz="2400" dirty="0"/>
              <a:t>  console.log("data printed");</a:t>
            </a:r>
          </a:p>
          <a:p>
            <a:r>
              <a:rPr lang="en-US" sz="2400" dirty="0"/>
              <a:t>}</a:t>
            </a:r>
          </a:p>
          <a:p>
            <a:endParaRPr lang="en-US" sz="2400" dirty="0"/>
          </a:p>
          <a:p>
            <a:r>
              <a:rPr lang="en-US" sz="2400" dirty="0" err="1"/>
              <a:t>getData</a:t>
            </a:r>
            <a:r>
              <a:rPr lang="en-US" sz="2400" dirty="0"/>
              <a:t>(</a:t>
            </a:r>
            <a:r>
              <a:rPr lang="en-US" sz="2400" dirty="0" err="1"/>
              <a:t>printData</a:t>
            </a:r>
            <a:r>
              <a:rPr lang="en-US" sz="2400" dirty="0"/>
              <a:t>);</a:t>
            </a:r>
          </a:p>
          <a:p>
            <a:r>
              <a:rPr lang="en-US" sz="2400" dirty="0"/>
              <a:t>console.log("Processing data...");</a:t>
            </a:r>
            <a:endParaRPr lang="en-US" sz="2000" dirty="0"/>
          </a:p>
        </p:txBody>
      </p:sp>
    </p:spTree>
    <p:extLst>
      <p:ext uri="{BB962C8B-B14F-4D97-AF65-F5344CB8AC3E}">
        <p14:creationId xmlns:p14="http://schemas.microsoft.com/office/powerpoint/2010/main" val="1715445545"/>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5699" y="1233949"/>
            <a:ext cx="9480602" cy="5432322"/>
          </a:xfrm>
        </p:spPr>
        <p:txBody>
          <a:bodyPr>
            <a:normAutofit/>
          </a:bodyPr>
          <a:lstStyle/>
          <a:p>
            <a:r>
              <a:rPr lang="en-US" sz="2400" b="1" dirty="0" err="1"/>
              <a:t>SetInterval</a:t>
            </a:r>
            <a:r>
              <a:rPr lang="en-US" sz="2400" b="1" dirty="0"/>
              <a:t>():</a:t>
            </a:r>
          </a:p>
          <a:p>
            <a:endParaRPr lang="en-US" sz="2400" b="1" dirty="0"/>
          </a:p>
          <a:p>
            <a:r>
              <a:rPr lang="en-US" sz="2000" dirty="0"/>
              <a:t>The </a:t>
            </a:r>
            <a:r>
              <a:rPr lang="en-US" sz="2000" dirty="0" err="1"/>
              <a:t>setInterval</a:t>
            </a:r>
            <a:r>
              <a:rPr lang="en-US" sz="2000" dirty="0"/>
              <a:t> function in JavaScript is used to repeatedly execute a function or a piece of code at specified intervals (in milliseconds).</a:t>
            </a:r>
          </a:p>
          <a:p>
            <a:endParaRPr lang="en-US" sz="2000" dirty="0"/>
          </a:p>
          <a:p>
            <a:r>
              <a:rPr lang="en-US" sz="2000" dirty="0" err="1"/>
              <a:t>setInterval</a:t>
            </a:r>
            <a:r>
              <a:rPr lang="en-US" sz="2000" dirty="0"/>
              <a:t>(() =&gt; {</a:t>
            </a:r>
          </a:p>
          <a:p>
            <a:r>
              <a:rPr lang="en-US" sz="2000" dirty="0"/>
              <a:t>  console.log('This message is displayed every 2 seconds');</a:t>
            </a:r>
          </a:p>
          <a:p>
            <a:r>
              <a:rPr lang="en-US" sz="2000" dirty="0"/>
              <a:t>}, 2000); </a:t>
            </a:r>
          </a:p>
        </p:txBody>
      </p:sp>
    </p:spTree>
    <p:extLst>
      <p:ext uri="{BB962C8B-B14F-4D97-AF65-F5344CB8AC3E}">
        <p14:creationId xmlns:p14="http://schemas.microsoft.com/office/powerpoint/2010/main" val="3008429084"/>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27879" y="575188"/>
            <a:ext cx="9480602" cy="5432322"/>
          </a:xfrm>
        </p:spPr>
        <p:txBody>
          <a:bodyPr>
            <a:normAutofit fontScale="92500" lnSpcReduction="20000"/>
          </a:bodyPr>
          <a:lstStyle/>
          <a:p>
            <a:r>
              <a:rPr lang="en-US" sz="2400" dirty="0"/>
              <a:t>function </a:t>
            </a:r>
            <a:r>
              <a:rPr lang="en-US" sz="2400" dirty="0" err="1"/>
              <a:t>getData</a:t>
            </a:r>
            <a:r>
              <a:rPr lang="en-US" sz="2400" dirty="0"/>
              <a:t>(callback) {</a:t>
            </a:r>
          </a:p>
          <a:p>
            <a:r>
              <a:rPr lang="en-US" sz="2400" dirty="0"/>
              <a:t>  console.log("getting the data...");</a:t>
            </a:r>
          </a:p>
          <a:p>
            <a:r>
              <a:rPr lang="en-US" sz="2400" dirty="0"/>
              <a:t>  </a:t>
            </a:r>
            <a:r>
              <a:rPr lang="en-US" sz="2400" dirty="0" err="1"/>
              <a:t>setInterval</a:t>
            </a:r>
            <a:r>
              <a:rPr lang="en-US" sz="2400" dirty="0"/>
              <a:t>(() =&gt; {</a:t>
            </a:r>
          </a:p>
          <a:p>
            <a:r>
              <a:rPr lang="en-US" sz="2400" dirty="0"/>
              <a:t>    callback();</a:t>
            </a:r>
          </a:p>
          <a:p>
            <a:r>
              <a:rPr lang="en-US" sz="2400" dirty="0"/>
              <a:t>  }, 1000)</a:t>
            </a:r>
          </a:p>
          <a:p>
            <a:r>
              <a:rPr lang="en-US" sz="2400" dirty="0"/>
              <a:t> </a:t>
            </a:r>
          </a:p>
          <a:p>
            <a:r>
              <a:rPr lang="en-US" sz="2400" dirty="0"/>
              <a:t>}</a:t>
            </a:r>
          </a:p>
          <a:p>
            <a:endParaRPr lang="en-US" sz="2400" dirty="0"/>
          </a:p>
          <a:p>
            <a:r>
              <a:rPr lang="en-US" sz="2400" dirty="0"/>
              <a:t>function </a:t>
            </a:r>
            <a:r>
              <a:rPr lang="en-US" sz="2400" dirty="0" err="1"/>
              <a:t>printData</a:t>
            </a:r>
            <a:r>
              <a:rPr lang="en-US" sz="2400" dirty="0"/>
              <a:t>(){</a:t>
            </a:r>
          </a:p>
          <a:p>
            <a:r>
              <a:rPr lang="en-US" sz="2400" dirty="0"/>
              <a:t>  console.log("data printed");</a:t>
            </a:r>
          </a:p>
          <a:p>
            <a:r>
              <a:rPr lang="en-US" sz="2400" dirty="0"/>
              <a:t>}</a:t>
            </a:r>
          </a:p>
          <a:p>
            <a:endParaRPr lang="en-US" sz="2400" dirty="0"/>
          </a:p>
          <a:p>
            <a:r>
              <a:rPr lang="en-US" sz="2400" dirty="0" err="1"/>
              <a:t>getData</a:t>
            </a:r>
            <a:r>
              <a:rPr lang="en-US" sz="2400" dirty="0"/>
              <a:t>(</a:t>
            </a:r>
            <a:r>
              <a:rPr lang="en-US" sz="2400" dirty="0" err="1"/>
              <a:t>printData</a:t>
            </a:r>
            <a:r>
              <a:rPr lang="en-US" sz="2400" dirty="0"/>
              <a:t>);</a:t>
            </a:r>
            <a:endParaRPr lang="en-US" sz="2000" dirty="0"/>
          </a:p>
        </p:txBody>
      </p:sp>
    </p:spTree>
    <p:extLst>
      <p:ext uri="{BB962C8B-B14F-4D97-AF65-F5344CB8AC3E}">
        <p14:creationId xmlns:p14="http://schemas.microsoft.com/office/powerpoint/2010/main" val="2045234846"/>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9D72EA-4A5A-9494-2F7F-62A3D9CECEE4}"/>
              </a:ext>
            </a:extLst>
          </p:cNvPr>
          <p:cNvSpPr/>
          <p:nvPr/>
        </p:nvSpPr>
        <p:spPr>
          <a:xfrm>
            <a:off x="2825291" y="2608149"/>
            <a:ext cx="686993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Promises</a:t>
            </a:r>
          </a:p>
        </p:txBody>
      </p:sp>
    </p:spTree>
    <p:extLst>
      <p:ext uri="{BB962C8B-B14F-4D97-AF65-F5344CB8AC3E}">
        <p14:creationId xmlns:p14="http://schemas.microsoft.com/office/powerpoint/2010/main" val="3240541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5699" y="1033924"/>
            <a:ext cx="9480602" cy="5432322"/>
          </a:xfrm>
        </p:spPr>
        <p:txBody>
          <a:bodyPr>
            <a:normAutofit/>
          </a:bodyPr>
          <a:lstStyle/>
          <a:p>
            <a:endParaRPr lang="en-US" sz="2400" b="1" dirty="0"/>
          </a:p>
          <a:p>
            <a:r>
              <a:rPr lang="en-US" sz="2000" dirty="0"/>
              <a:t>Promises are a JavaScript feature introduced to handle asynchronous operations more easily and in a more organized manner.</a:t>
            </a:r>
          </a:p>
          <a:p>
            <a:endParaRPr lang="en-US" sz="2000" dirty="0"/>
          </a:p>
          <a:p>
            <a:r>
              <a:rPr lang="en-US" sz="2000" dirty="0"/>
              <a:t>- The `Promise` constructor takes a function with `resolve` and reject` parameters.</a:t>
            </a:r>
          </a:p>
          <a:p>
            <a:r>
              <a:rPr lang="en-US" sz="2000" dirty="0"/>
              <a:t>- Inside this function, you perform an asynchronous operation (e.g., making an API request, reading a file).</a:t>
            </a:r>
          </a:p>
          <a:p>
            <a:r>
              <a:rPr lang="en-US" sz="2000" dirty="0"/>
              <a:t>- If the operation is successful, you call `resolve` with the result; otherwise, you call `reject` with an error.</a:t>
            </a:r>
          </a:p>
        </p:txBody>
      </p:sp>
    </p:spTree>
    <p:extLst>
      <p:ext uri="{BB962C8B-B14F-4D97-AF65-F5344CB8AC3E}">
        <p14:creationId xmlns:p14="http://schemas.microsoft.com/office/powerpoint/2010/main" val="3374719813"/>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31874" y="548149"/>
            <a:ext cx="9480602" cy="5432322"/>
          </a:xfrm>
        </p:spPr>
        <p:txBody>
          <a:bodyPr>
            <a:normAutofit/>
          </a:bodyPr>
          <a:lstStyle/>
          <a:p>
            <a:r>
              <a:rPr lang="en-US" sz="2000" dirty="0"/>
              <a:t>After creating a Promise, you can use the `.</a:t>
            </a:r>
            <a:r>
              <a:rPr lang="en-US" sz="2000" b="1" dirty="0"/>
              <a:t>then</a:t>
            </a:r>
            <a:r>
              <a:rPr lang="en-US" sz="2000" dirty="0"/>
              <a:t>()` method to handle the successful resolution of the promise and the `.</a:t>
            </a:r>
            <a:r>
              <a:rPr lang="en-US" sz="2000" b="1" dirty="0"/>
              <a:t>catch</a:t>
            </a:r>
            <a:r>
              <a:rPr lang="en-US" sz="2000" dirty="0"/>
              <a:t>()` method to handle any errors.</a:t>
            </a:r>
          </a:p>
          <a:p>
            <a:endParaRPr lang="en-US" sz="2000" dirty="0"/>
          </a:p>
          <a:p>
            <a:r>
              <a:rPr lang="en-US" sz="2000" dirty="0"/>
              <a:t>let promise = new Promise(function(resolve, reject) {</a:t>
            </a:r>
          </a:p>
          <a:p>
            <a:r>
              <a:rPr lang="en-US" sz="2000" dirty="0"/>
              <a:t>  // asynchronous operation</a:t>
            </a:r>
          </a:p>
          <a:p>
            <a:endParaRPr lang="en-US" sz="2000" dirty="0"/>
          </a:p>
          <a:p>
            <a:r>
              <a:rPr lang="en-US" sz="2000" dirty="0"/>
              <a:t>  if (/* operation successful */) {</a:t>
            </a:r>
          </a:p>
          <a:p>
            <a:r>
              <a:rPr lang="en-US" sz="2000" dirty="0"/>
              <a:t>    resolve(value);  // fulfilled</a:t>
            </a:r>
          </a:p>
          <a:p>
            <a:r>
              <a:rPr lang="en-US" sz="2000" dirty="0"/>
              <a:t>  } else {</a:t>
            </a:r>
          </a:p>
          <a:p>
            <a:r>
              <a:rPr lang="en-US" sz="2000" dirty="0"/>
              <a:t>    reject(error);   // rejected</a:t>
            </a:r>
          </a:p>
          <a:p>
            <a:r>
              <a:rPr lang="en-US" sz="2000" dirty="0"/>
              <a:t>  }</a:t>
            </a:r>
          </a:p>
          <a:p>
            <a:r>
              <a:rPr lang="en-US" sz="2000" dirty="0"/>
              <a:t>});</a:t>
            </a:r>
          </a:p>
        </p:txBody>
      </p:sp>
    </p:spTree>
    <p:extLst>
      <p:ext uri="{BB962C8B-B14F-4D97-AF65-F5344CB8AC3E}">
        <p14:creationId xmlns:p14="http://schemas.microsoft.com/office/powerpoint/2010/main" val="1142268210"/>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9D72EA-4A5A-9494-2F7F-62A3D9CECEE4}"/>
              </a:ext>
            </a:extLst>
          </p:cNvPr>
          <p:cNvSpPr/>
          <p:nvPr/>
        </p:nvSpPr>
        <p:spPr>
          <a:xfrm>
            <a:off x="2825291" y="2608149"/>
            <a:ext cx="6869930"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Async Await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41836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117574" y="481474"/>
            <a:ext cx="9480602" cy="5432322"/>
          </a:xfrm>
        </p:spPr>
        <p:txBody>
          <a:bodyPr>
            <a:normAutofit/>
          </a:bodyPr>
          <a:lstStyle/>
          <a:p>
            <a:endParaRPr lang="en-US" sz="2400" b="1" dirty="0"/>
          </a:p>
          <a:p>
            <a:r>
              <a:rPr lang="en-US" sz="2000" dirty="0"/>
              <a:t>Async/await is a feature in JavaScript that simplifies the handling of asynchronous code. It provides a more readable and synchronous-like syntax for writing asynchronous functions. Async/await is built on top of Promises and is supported in modern JavaScript environments.</a:t>
            </a:r>
          </a:p>
          <a:p>
            <a:endParaRPr lang="en-US" sz="2000" dirty="0"/>
          </a:p>
          <a:p>
            <a:endParaRPr lang="en-US" sz="2000" dirty="0"/>
          </a:p>
          <a:p>
            <a:r>
              <a:rPr lang="en-US" sz="2000" dirty="0"/>
              <a:t>- Async/await is a combination of two keywords:</a:t>
            </a:r>
          </a:p>
          <a:p>
            <a:r>
              <a:rPr lang="en-US" sz="2000" dirty="0"/>
              <a:t>    - async: Marks a function as potentially containing asynchronous operations.</a:t>
            </a:r>
          </a:p>
          <a:p>
            <a:r>
              <a:rPr lang="en-US" sz="2000" dirty="0"/>
              <a:t>    - await: Used within an async function to pause execution until a promise is resolved or rejected.</a:t>
            </a:r>
          </a:p>
        </p:txBody>
      </p:sp>
    </p:spTree>
    <p:extLst>
      <p:ext uri="{BB962C8B-B14F-4D97-AF65-F5344CB8AC3E}">
        <p14:creationId xmlns:p14="http://schemas.microsoft.com/office/powerpoint/2010/main" val="3079553058"/>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355699" y="538624"/>
            <a:ext cx="9480602" cy="5432322"/>
          </a:xfrm>
        </p:spPr>
        <p:txBody>
          <a:bodyPr>
            <a:normAutofit/>
          </a:bodyPr>
          <a:lstStyle/>
          <a:p>
            <a:endParaRPr lang="en-US" sz="2000" dirty="0"/>
          </a:p>
          <a:p>
            <a:r>
              <a:rPr lang="en-US" sz="2000" dirty="0"/>
              <a:t>async function </a:t>
            </a:r>
            <a:r>
              <a:rPr lang="en-US" sz="2000" dirty="0" err="1"/>
              <a:t>fetchData</a:t>
            </a:r>
            <a:r>
              <a:rPr lang="en-US" sz="2000" dirty="0"/>
              <a:t>() {</a:t>
            </a:r>
          </a:p>
          <a:p>
            <a:r>
              <a:rPr lang="en-US" sz="2000" dirty="0"/>
              <a:t>  let response = await fetch('https://api.example.com/data');</a:t>
            </a:r>
          </a:p>
          <a:p>
            <a:r>
              <a:rPr lang="en-US" sz="2000" dirty="0"/>
              <a:t>  let data = await </a:t>
            </a:r>
            <a:r>
              <a:rPr lang="en-US" sz="2000" dirty="0" err="1"/>
              <a:t>response.json</a:t>
            </a:r>
            <a:r>
              <a:rPr lang="en-US" sz="2000" dirty="0"/>
              <a:t>();</a:t>
            </a:r>
          </a:p>
          <a:p>
            <a:r>
              <a:rPr lang="en-US" sz="2000" dirty="0"/>
              <a:t>  console.log(data);</a:t>
            </a:r>
          </a:p>
          <a:p>
            <a:r>
              <a:rPr lang="en-US" sz="2000" dirty="0"/>
              <a:t>}</a:t>
            </a:r>
          </a:p>
          <a:p>
            <a:r>
              <a:rPr lang="en-US" sz="2000" dirty="0" err="1"/>
              <a:t>fetchData</a:t>
            </a:r>
            <a:r>
              <a:rPr lang="en-US" sz="2000" dirty="0"/>
              <a:t>();</a:t>
            </a:r>
          </a:p>
          <a:p>
            <a:endParaRPr lang="en-US" sz="2000" dirty="0"/>
          </a:p>
          <a:p>
            <a:r>
              <a:rPr lang="en-US" sz="2000" dirty="0"/>
              <a:t>It always return a promise.</a:t>
            </a:r>
          </a:p>
          <a:p>
            <a:r>
              <a:rPr lang="en-US" sz="2000" dirty="0"/>
              <a:t>The await keyword pauses the function execution until the promise is resolved and returns the result.</a:t>
            </a:r>
          </a:p>
        </p:txBody>
      </p:sp>
    </p:spTree>
    <p:extLst>
      <p:ext uri="{BB962C8B-B14F-4D97-AF65-F5344CB8AC3E}">
        <p14:creationId xmlns:p14="http://schemas.microsoft.com/office/powerpoint/2010/main" val="2518753475"/>
      </p:ext>
    </p:extLst>
  </p:cSld>
  <p:clrMapOvr>
    <a:masterClrMapping/>
  </p:clrMapOvr>
  <p:transition spd="slow">
    <p:wipe/>
  </p:transition>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C8B084D-D430-4822-B3CB-DEADB2E7A5F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5209</Words>
  <Application>Microsoft Office PowerPoint</Application>
  <PresentationFormat>Widescreen</PresentationFormat>
  <Paragraphs>770</Paragraphs>
  <Slides>114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114</vt:i4>
      </vt:variant>
    </vt:vector>
  </HeadingPairs>
  <TitlesOfParts>
    <vt:vector size="119" baseType="lpstr">
      <vt:lpstr>Arial</vt:lpstr>
      <vt:lpstr>Calibri</vt:lpstr>
      <vt:lpstr>Tenorite</vt:lpstr>
      <vt:lpstr>Wingdings</vt:lpstr>
      <vt:lpstr>Monoline</vt:lpstr>
      <vt:lpstr>MERN Stack Development</vt:lpstr>
      <vt:lpstr>Javascript</vt:lpstr>
      <vt:lpstr>BASIC</vt:lpstr>
      <vt:lpstr>Types Of Programming Languages</vt:lpstr>
      <vt:lpstr>Intro</vt:lpstr>
      <vt:lpstr>Features</vt:lpstr>
      <vt:lpstr>PowerPoint Presentation</vt:lpstr>
      <vt:lpstr>Why javascript for web development</vt:lpstr>
      <vt:lpstr>PowerPoint Presentation</vt:lpstr>
      <vt:lpstr>Scope</vt:lpstr>
      <vt:lpstr>Variables</vt:lpstr>
      <vt:lpstr>Var</vt:lpstr>
      <vt:lpstr>PowerPoint Presentation</vt:lpstr>
      <vt:lpstr>let</vt:lpstr>
      <vt:lpstr>PowerPoint Presentation</vt:lpstr>
      <vt:lpstr>Const</vt:lpstr>
      <vt:lpstr>PowerPoint Presentation</vt:lpstr>
      <vt:lpstr>Data Types</vt:lpstr>
      <vt:lpstr>PowerPoint Presentation</vt:lpstr>
      <vt:lpstr>Operators</vt:lpstr>
      <vt:lpstr>Conditional Statement</vt:lpstr>
      <vt:lpstr>If Statement</vt:lpstr>
      <vt:lpstr>If…Else Statement</vt:lpstr>
      <vt:lpstr>If…Else If…else    Statement</vt:lpstr>
      <vt:lpstr>Switch Statement</vt:lpstr>
      <vt:lpstr>PowerPoint Presentation</vt:lpstr>
      <vt:lpstr>Ternary operator</vt:lpstr>
      <vt:lpstr>PowerPoint Presentation</vt:lpstr>
      <vt:lpstr>Loops</vt:lpstr>
      <vt:lpstr>while loops</vt:lpstr>
      <vt:lpstr>For loops</vt:lpstr>
      <vt:lpstr>Select Elements from dom</vt:lpstr>
      <vt:lpstr>PowerPoint Presentation</vt:lpstr>
      <vt:lpstr>PowerPoint Presentation</vt:lpstr>
      <vt:lpstr>PowerPoint Presentation</vt:lpstr>
      <vt:lpstr>PowerPoint Presentation</vt:lpstr>
      <vt:lpstr>PowerPoint Presentation</vt:lpstr>
      <vt:lpstr>Event Listener</vt:lpstr>
      <vt:lpstr>PowerPoint Presentation</vt:lpstr>
      <vt:lpstr>some examples of different types of events</vt:lpstr>
      <vt:lpstr>Click Event</vt:lpstr>
      <vt:lpstr>Mouseover Event</vt:lpstr>
      <vt:lpstr>Mouseout Event</vt:lpstr>
      <vt:lpstr>Keydown Event</vt:lpstr>
      <vt:lpstr>Form Submit Event</vt:lpstr>
      <vt:lpstr>Change Event</vt:lpstr>
      <vt:lpstr>Input Event</vt:lpstr>
      <vt:lpstr>DOM tree</vt:lpstr>
      <vt:lpstr>Array</vt:lpstr>
      <vt:lpstr>Array Creation</vt:lpstr>
      <vt:lpstr>PowerPoint Presentation</vt:lpstr>
      <vt:lpstr>PowerPoint Presentation</vt:lpstr>
      <vt:lpstr>PowerPoint Presentation</vt:lpstr>
      <vt:lpstr>Access/Iteration of element</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Objects</vt:lpstr>
      <vt:lpstr>Object creATION</vt:lpstr>
      <vt:lpstr>PowerPoint Presentation</vt:lpstr>
      <vt:lpstr>PowerPoint Presentation</vt:lpstr>
      <vt:lpstr>PowerPoint Presentation</vt:lpstr>
      <vt:lpstr>Access</vt:lpstr>
      <vt:lpstr>PowerPoint Presentation</vt:lpstr>
      <vt:lpstr>PowerPoint Presentation</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2024-07-28T05:36:17Z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