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72"/>
  </p:notesMasterIdLst>
  <p:handoutMasterIdLst>
    <p:handoutMasterId r:id="rId73"/>
  </p:handoutMasterIdLst>
  <p:sldIdLst>
    <p:sldId id="256" r:id="rId5"/>
    <p:sldId id="301" r:id="rId6"/>
    <p:sldId id="264" r:id="rId7"/>
    <p:sldId id="325" r:id="rId8"/>
    <p:sldId id="324" r:id="rId9"/>
    <p:sldId id="326" r:id="rId10"/>
    <p:sldId id="296" r:id="rId11"/>
    <p:sldId id="327" r:id="rId12"/>
    <p:sldId id="328" r:id="rId13"/>
    <p:sldId id="329" r:id="rId14"/>
    <p:sldId id="330" r:id="rId15"/>
    <p:sldId id="331" r:id="rId16"/>
    <p:sldId id="332" r:id="rId17"/>
    <p:sldId id="333" r:id="rId18"/>
    <p:sldId id="334" r:id="rId19"/>
    <p:sldId id="335" r:id="rId20"/>
    <p:sldId id="336" r:id="rId21"/>
    <p:sldId id="345" r:id="rId22"/>
    <p:sldId id="337" r:id="rId23"/>
    <p:sldId id="338" r:id="rId24"/>
    <p:sldId id="339" r:id="rId25"/>
    <p:sldId id="340" r:id="rId26"/>
    <p:sldId id="341" r:id="rId27"/>
    <p:sldId id="342" r:id="rId28"/>
    <p:sldId id="343" r:id="rId29"/>
    <p:sldId id="344" r:id="rId30"/>
    <p:sldId id="346" r:id="rId31"/>
    <p:sldId id="348" r:id="rId32"/>
    <p:sldId id="347"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84" r:id="rId69"/>
    <p:sldId id="385" r:id="rId70"/>
    <p:sldId id="38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2549" autoAdjust="0"/>
  </p:normalViewPr>
  <p:slideViewPr>
    <p:cSldViewPr snapToGrid="0">
      <p:cViewPr varScale="1">
        <p:scale>
          <a:sx n="76" d="100"/>
          <a:sy n="76" d="100"/>
        </p:scale>
        <p:origin x="802"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79"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15216-707F-48D2-961C-226B28EB570D}" type="doc">
      <dgm:prSet loTypeId="urn:microsoft.com/office/officeart/2009/3/layout/DescendingProcess" loCatId="process" qsTypeId="urn:microsoft.com/office/officeart/2005/8/quickstyle/simple1" qsCatId="simple" csTypeId="urn:microsoft.com/office/officeart/2005/8/colors/colorful5" csCatId="colorful" phldr="1"/>
      <dgm:spPr/>
      <dgm:t>
        <a:bodyPr/>
        <a:lstStyle/>
        <a:p>
          <a:endParaRPr lang="en-IN"/>
        </a:p>
      </dgm:t>
    </dgm:pt>
    <dgm:pt modelId="{F86EB4A7-7226-4340-AEF8-3F7892E2DE14}">
      <dgm:prSet phldrT="[Text]"/>
      <dgm:spPr/>
      <dgm:t>
        <a:bodyPr/>
        <a:lstStyle/>
        <a:p>
          <a:endParaRPr lang="en-IN" dirty="0"/>
        </a:p>
      </dgm:t>
    </dgm:pt>
    <dgm:pt modelId="{738C5DF5-9292-41FB-BC19-EA6E4A4529D2}" type="sibTrans" cxnId="{CE01C4A4-3971-440B-BFB7-28CACC6CEB23}">
      <dgm:prSet/>
      <dgm:spPr/>
      <dgm:t>
        <a:bodyPr/>
        <a:lstStyle/>
        <a:p>
          <a:endParaRPr lang="en-IN"/>
        </a:p>
      </dgm:t>
    </dgm:pt>
    <dgm:pt modelId="{F89384AA-C650-495B-B2AD-E1A4E8B4661D}" type="parTrans" cxnId="{CE01C4A4-3971-440B-BFB7-28CACC6CEB23}">
      <dgm:prSet/>
      <dgm:spPr/>
      <dgm:t>
        <a:bodyPr/>
        <a:lstStyle/>
        <a:p>
          <a:endParaRPr lang="en-IN"/>
        </a:p>
      </dgm:t>
    </dgm:pt>
    <dgm:pt modelId="{86BBD06A-3D47-4746-AA14-E1CCF8177B16}" type="pres">
      <dgm:prSet presAssocID="{AE715216-707F-48D2-961C-226B28EB570D}" presName="Name0" presStyleCnt="0">
        <dgm:presLayoutVars>
          <dgm:chMax val="7"/>
          <dgm:chPref val="5"/>
        </dgm:presLayoutVars>
      </dgm:prSet>
      <dgm:spPr/>
    </dgm:pt>
    <dgm:pt modelId="{2E20E080-AB94-46E8-9A20-49262A7AC6D9}" type="pres">
      <dgm:prSet presAssocID="{AE715216-707F-48D2-961C-226B28EB570D}" presName="arrowNode" presStyleLbl="node1" presStyleIdx="0" presStyleCnt="1"/>
      <dgm:spPr/>
    </dgm:pt>
    <dgm:pt modelId="{3FC8A940-D815-45CD-B700-F6ABD5C9EFEC}" type="pres">
      <dgm:prSet presAssocID="{F86EB4A7-7226-4340-AEF8-3F7892E2DE14}" presName="txNode1" presStyleLbl="revTx" presStyleIdx="0" presStyleCnt="1">
        <dgm:presLayoutVars>
          <dgm:bulletEnabled val="1"/>
        </dgm:presLayoutVars>
      </dgm:prSet>
      <dgm:spPr/>
    </dgm:pt>
  </dgm:ptLst>
  <dgm:cxnLst>
    <dgm:cxn modelId="{78A97149-8D09-4318-A75D-7500749C9263}" type="presOf" srcId="{AE715216-707F-48D2-961C-226B28EB570D}" destId="{86BBD06A-3D47-4746-AA14-E1CCF8177B16}" srcOrd="0" destOrd="0" presId="urn:microsoft.com/office/officeart/2009/3/layout/DescendingProcess"/>
    <dgm:cxn modelId="{1C55CB4D-F708-45D8-806A-EE3AEFAF68B7}" type="presOf" srcId="{F86EB4A7-7226-4340-AEF8-3F7892E2DE14}" destId="{3FC8A940-D815-45CD-B700-F6ABD5C9EFEC}" srcOrd="0" destOrd="0" presId="urn:microsoft.com/office/officeart/2009/3/layout/DescendingProcess"/>
    <dgm:cxn modelId="{CE01C4A4-3971-440B-BFB7-28CACC6CEB23}" srcId="{AE715216-707F-48D2-961C-226B28EB570D}" destId="{F86EB4A7-7226-4340-AEF8-3F7892E2DE14}" srcOrd="0" destOrd="0" parTransId="{F89384AA-C650-495B-B2AD-E1A4E8B4661D}" sibTransId="{738C5DF5-9292-41FB-BC19-EA6E4A4529D2}"/>
    <dgm:cxn modelId="{AD2C4A7B-0A11-474A-B44C-5C5FDC476945}" type="presParOf" srcId="{86BBD06A-3D47-4746-AA14-E1CCF8177B16}" destId="{2E20E080-AB94-46E8-9A20-49262A7AC6D9}" srcOrd="0" destOrd="0" presId="urn:microsoft.com/office/officeart/2009/3/layout/DescendingProcess"/>
    <dgm:cxn modelId="{63FCC487-27C4-4F67-BCEA-4F1AA0CA2555}" type="presParOf" srcId="{86BBD06A-3D47-4746-AA14-E1CCF8177B16}" destId="{3FC8A940-D815-45CD-B700-F6ABD5C9EFEC}" srcOrd="1"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715216-707F-48D2-961C-226B28EB570D}" type="doc">
      <dgm:prSet loTypeId="urn:microsoft.com/office/officeart/2009/3/layout/DescendingProcess" loCatId="process" qsTypeId="urn:microsoft.com/office/officeart/2005/8/quickstyle/simple1" qsCatId="simple" csTypeId="urn:microsoft.com/office/officeart/2005/8/colors/colorful5" csCatId="colorful" phldr="1"/>
      <dgm:spPr/>
      <dgm:t>
        <a:bodyPr/>
        <a:lstStyle/>
        <a:p>
          <a:endParaRPr lang="en-IN"/>
        </a:p>
      </dgm:t>
    </dgm:pt>
    <dgm:pt modelId="{F86EB4A7-7226-4340-AEF8-3F7892E2DE14}">
      <dgm:prSet phldrT="[Text]"/>
      <dgm:spPr/>
      <dgm:t>
        <a:bodyPr/>
        <a:lstStyle/>
        <a:p>
          <a:endParaRPr lang="en-IN" dirty="0"/>
        </a:p>
      </dgm:t>
    </dgm:pt>
    <dgm:pt modelId="{738C5DF5-9292-41FB-BC19-EA6E4A4529D2}" type="sibTrans" cxnId="{CE01C4A4-3971-440B-BFB7-28CACC6CEB23}">
      <dgm:prSet/>
      <dgm:spPr/>
      <dgm:t>
        <a:bodyPr/>
        <a:lstStyle/>
        <a:p>
          <a:endParaRPr lang="en-IN"/>
        </a:p>
      </dgm:t>
    </dgm:pt>
    <dgm:pt modelId="{F89384AA-C650-495B-B2AD-E1A4E8B4661D}" type="parTrans" cxnId="{CE01C4A4-3971-440B-BFB7-28CACC6CEB23}">
      <dgm:prSet/>
      <dgm:spPr/>
      <dgm:t>
        <a:bodyPr/>
        <a:lstStyle/>
        <a:p>
          <a:endParaRPr lang="en-IN"/>
        </a:p>
      </dgm:t>
    </dgm:pt>
    <dgm:pt modelId="{86BBD06A-3D47-4746-AA14-E1CCF8177B16}" type="pres">
      <dgm:prSet presAssocID="{AE715216-707F-48D2-961C-226B28EB570D}" presName="Name0" presStyleCnt="0">
        <dgm:presLayoutVars>
          <dgm:chMax val="7"/>
          <dgm:chPref val="5"/>
        </dgm:presLayoutVars>
      </dgm:prSet>
      <dgm:spPr/>
    </dgm:pt>
    <dgm:pt modelId="{2E20E080-AB94-46E8-9A20-49262A7AC6D9}" type="pres">
      <dgm:prSet presAssocID="{AE715216-707F-48D2-961C-226B28EB570D}" presName="arrowNode" presStyleLbl="node1" presStyleIdx="0" presStyleCnt="1" custFlipVert="0" custFlipHor="1" custScaleX="170908"/>
      <dgm:spPr/>
    </dgm:pt>
    <dgm:pt modelId="{3FC8A940-D815-45CD-B700-F6ABD5C9EFEC}" type="pres">
      <dgm:prSet presAssocID="{F86EB4A7-7226-4340-AEF8-3F7892E2DE14}" presName="txNode1" presStyleLbl="revTx" presStyleIdx="0" presStyleCnt="1">
        <dgm:presLayoutVars>
          <dgm:bulletEnabled val="1"/>
        </dgm:presLayoutVars>
      </dgm:prSet>
      <dgm:spPr/>
    </dgm:pt>
  </dgm:ptLst>
  <dgm:cxnLst>
    <dgm:cxn modelId="{78A97149-8D09-4318-A75D-7500749C9263}" type="presOf" srcId="{AE715216-707F-48D2-961C-226B28EB570D}" destId="{86BBD06A-3D47-4746-AA14-E1CCF8177B16}" srcOrd="0" destOrd="0" presId="urn:microsoft.com/office/officeart/2009/3/layout/DescendingProcess"/>
    <dgm:cxn modelId="{1C55CB4D-F708-45D8-806A-EE3AEFAF68B7}" type="presOf" srcId="{F86EB4A7-7226-4340-AEF8-3F7892E2DE14}" destId="{3FC8A940-D815-45CD-B700-F6ABD5C9EFEC}" srcOrd="0" destOrd="0" presId="urn:microsoft.com/office/officeart/2009/3/layout/DescendingProcess"/>
    <dgm:cxn modelId="{CE01C4A4-3971-440B-BFB7-28CACC6CEB23}" srcId="{AE715216-707F-48D2-961C-226B28EB570D}" destId="{F86EB4A7-7226-4340-AEF8-3F7892E2DE14}" srcOrd="0" destOrd="0" parTransId="{F89384AA-C650-495B-B2AD-E1A4E8B4661D}" sibTransId="{738C5DF5-9292-41FB-BC19-EA6E4A4529D2}"/>
    <dgm:cxn modelId="{AD2C4A7B-0A11-474A-B44C-5C5FDC476945}" type="presParOf" srcId="{86BBD06A-3D47-4746-AA14-E1CCF8177B16}" destId="{2E20E080-AB94-46E8-9A20-49262A7AC6D9}" srcOrd="0" destOrd="0" presId="urn:microsoft.com/office/officeart/2009/3/layout/DescendingProcess"/>
    <dgm:cxn modelId="{63FCC487-27C4-4F67-BCEA-4F1AA0CA2555}" type="presParOf" srcId="{86BBD06A-3D47-4746-AA14-E1CCF8177B16}" destId="{3FC8A940-D815-45CD-B700-F6ABD5C9EFEC}" srcOrd="1"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715216-707F-48D2-961C-226B28EB570D}" type="doc">
      <dgm:prSet loTypeId="urn:microsoft.com/office/officeart/2009/3/layout/DescendingProcess" loCatId="process" qsTypeId="urn:microsoft.com/office/officeart/2005/8/quickstyle/simple1" qsCatId="simple" csTypeId="urn:microsoft.com/office/officeart/2005/8/colors/colorful5" csCatId="colorful" phldr="1"/>
      <dgm:spPr/>
      <dgm:t>
        <a:bodyPr/>
        <a:lstStyle/>
        <a:p>
          <a:endParaRPr lang="en-IN"/>
        </a:p>
      </dgm:t>
    </dgm:pt>
    <dgm:pt modelId="{F86EB4A7-7226-4340-AEF8-3F7892E2DE14}">
      <dgm:prSet phldrT="[Text]"/>
      <dgm:spPr/>
      <dgm:t>
        <a:bodyPr/>
        <a:lstStyle/>
        <a:p>
          <a:endParaRPr lang="en-IN" dirty="0"/>
        </a:p>
      </dgm:t>
    </dgm:pt>
    <dgm:pt modelId="{738C5DF5-9292-41FB-BC19-EA6E4A4529D2}" type="sibTrans" cxnId="{CE01C4A4-3971-440B-BFB7-28CACC6CEB23}">
      <dgm:prSet/>
      <dgm:spPr/>
      <dgm:t>
        <a:bodyPr/>
        <a:lstStyle/>
        <a:p>
          <a:endParaRPr lang="en-IN"/>
        </a:p>
      </dgm:t>
    </dgm:pt>
    <dgm:pt modelId="{F89384AA-C650-495B-B2AD-E1A4E8B4661D}" type="parTrans" cxnId="{CE01C4A4-3971-440B-BFB7-28CACC6CEB23}">
      <dgm:prSet/>
      <dgm:spPr/>
      <dgm:t>
        <a:bodyPr/>
        <a:lstStyle/>
        <a:p>
          <a:endParaRPr lang="en-IN"/>
        </a:p>
      </dgm:t>
    </dgm:pt>
    <dgm:pt modelId="{86BBD06A-3D47-4746-AA14-E1CCF8177B16}" type="pres">
      <dgm:prSet presAssocID="{AE715216-707F-48D2-961C-226B28EB570D}" presName="Name0" presStyleCnt="0">
        <dgm:presLayoutVars>
          <dgm:chMax val="7"/>
          <dgm:chPref val="5"/>
        </dgm:presLayoutVars>
      </dgm:prSet>
      <dgm:spPr/>
    </dgm:pt>
    <dgm:pt modelId="{2E20E080-AB94-46E8-9A20-49262A7AC6D9}" type="pres">
      <dgm:prSet presAssocID="{AE715216-707F-48D2-961C-226B28EB570D}" presName="arrowNode" presStyleLbl="node1" presStyleIdx="0" presStyleCnt="1" custFlipVert="0" custFlipHor="1" custScaleX="170908"/>
      <dgm:spPr/>
    </dgm:pt>
    <dgm:pt modelId="{3FC8A940-D815-45CD-B700-F6ABD5C9EFEC}" type="pres">
      <dgm:prSet presAssocID="{F86EB4A7-7226-4340-AEF8-3F7892E2DE14}" presName="txNode1" presStyleLbl="revTx" presStyleIdx="0" presStyleCnt="1">
        <dgm:presLayoutVars>
          <dgm:bulletEnabled val="1"/>
        </dgm:presLayoutVars>
      </dgm:prSet>
      <dgm:spPr/>
    </dgm:pt>
  </dgm:ptLst>
  <dgm:cxnLst>
    <dgm:cxn modelId="{78A97149-8D09-4318-A75D-7500749C9263}" type="presOf" srcId="{AE715216-707F-48D2-961C-226B28EB570D}" destId="{86BBD06A-3D47-4746-AA14-E1CCF8177B16}" srcOrd="0" destOrd="0" presId="urn:microsoft.com/office/officeart/2009/3/layout/DescendingProcess"/>
    <dgm:cxn modelId="{1C55CB4D-F708-45D8-806A-EE3AEFAF68B7}" type="presOf" srcId="{F86EB4A7-7226-4340-AEF8-3F7892E2DE14}" destId="{3FC8A940-D815-45CD-B700-F6ABD5C9EFEC}" srcOrd="0" destOrd="0" presId="urn:microsoft.com/office/officeart/2009/3/layout/DescendingProcess"/>
    <dgm:cxn modelId="{CE01C4A4-3971-440B-BFB7-28CACC6CEB23}" srcId="{AE715216-707F-48D2-961C-226B28EB570D}" destId="{F86EB4A7-7226-4340-AEF8-3F7892E2DE14}" srcOrd="0" destOrd="0" parTransId="{F89384AA-C650-495B-B2AD-E1A4E8B4661D}" sibTransId="{738C5DF5-9292-41FB-BC19-EA6E4A4529D2}"/>
    <dgm:cxn modelId="{AD2C4A7B-0A11-474A-B44C-5C5FDC476945}" type="presParOf" srcId="{86BBD06A-3D47-4746-AA14-E1CCF8177B16}" destId="{2E20E080-AB94-46E8-9A20-49262A7AC6D9}" srcOrd="0" destOrd="0" presId="urn:microsoft.com/office/officeart/2009/3/layout/DescendingProcess"/>
    <dgm:cxn modelId="{63FCC487-27C4-4F67-BCEA-4F1AA0CA2555}" type="presParOf" srcId="{86BBD06A-3D47-4746-AA14-E1CCF8177B16}" destId="{3FC8A940-D815-45CD-B700-F6ABD5C9EFEC}" srcOrd="1"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0E080-AB94-46E8-9A20-49262A7AC6D9}">
      <dsp:nvSpPr>
        <dsp:cNvPr id="0" name=""/>
        <dsp:cNvSpPr/>
      </dsp:nvSpPr>
      <dsp:spPr>
        <a:xfrm rot="4396374">
          <a:off x="386577" y="210599"/>
          <a:ext cx="913615" cy="637133"/>
        </a:xfrm>
        <a:prstGeom prst="swooshArrow">
          <a:avLst>
            <a:gd name="adj1" fmla="val 16310"/>
            <a:gd name="adj2" fmla="val 313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8A940-D815-45CD-B700-F6ABD5C9EFEC}">
      <dsp:nvSpPr>
        <dsp:cNvPr id="0" name=""/>
        <dsp:cNvSpPr/>
      </dsp:nvSpPr>
      <dsp:spPr>
        <a:xfrm>
          <a:off x="325331" y="0"/>
          <a:ext cx="430741" cy="1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b" anchorCtr="0">
          <a:noAutofit/>
        </a:bodyPr>
        <a:lstStyle/>
        <a:p>
          <a:pPr marL="0" lvl="0" indent="0" algn="ctr" defTabSz="444500">
            <a:lnSpc>
              <a:spcPct val="90000"/>
            </a:lnSpc>
            <a:spcBef>
              <a:spcPct val="0"/>
            </a:spcBef>
            <a:spcAft>
              <a:spcPct val="35000"/>
            </a:spcAft>
            <a:buNone/>
          </a:pPr>
          <a:endParaRPr lang="en-IN" sz="1000" kern="1200" dirty="0"/>
        </a:p>
      </dsp:txBody>
      <dsp:txXfrm>
        <a:off x="325331" y="0"/>
        <a:ext cx="430741" cy="169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0E080-AB94-46E8-9A20-49262A7AC6D9}">
      <dsp:nvSpPr>
        <dsp:cNvPr id="0" name=""/>
        <dsp:cNvSpPr/>
      </dsp:nvSpPr>
      <dsp:spPr>
        <a:xfrm rot="17203626" flipH="1">
          <a:off x="452618" y="-144727"/>
          <a:ext cx="700042" cy="1347787"/>
        </a:xfrm>
        <a:prstGeom prst="swooshArrow">
          <a:avLst>
            <a:gd name="adj1" fmla="val 16310"/>
            <a:gd name="adj2" fmla="val 313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8A940-D815-45CD-B700-F6ABD5C9EFEC}">
      <dsp:nvSpPr>
        <dsp:cNvPr id="0" name=""/>
        <dsp:cNvSpPr/>
      </dsp:nvSpPr>
      <dsp:spPr>
        <a:xfrm>
          <a:off x="284585" y="0"/>
          <a:ext cx="430741" cy="1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b" anchorCtr="0">
          <a:noAutofit/>
        </a:bodyPr>
        <a:lstStyle/>
        <a:p>
          <a:pPr marL="0" lvl="0" indent="0" algn="ctr" defTabSz="444500">
            <a:lnSpc>
              <a:spcPct val="90000"/>
            </a:lnSpc>
            <a:spcBef>
              <a:spcPct val="0"/>
            </a:spcBef>
            <a:spcAft>
              <a:spcPct val="35000"/>
            </a:spcAft>
            <a:buNone/>
          </a:pPr>
          <a:endParaRPr lang="en-IN" sz="1000" kern="1200" dirty="0"/>
        </a:p>
      </dsp:txBody>
      <dsp:txXfrm>
        <a:off x="284585" y="0"/>
        <a:ext cx="430741" cy="169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0E080-AB94-46E8-9A20-49262A7AC6D9}">
      <dsp:nvSpPr>
        <dsp:cNvPr id="0" name=""/>
        <dsp:cNvSpPr/>
      </dsp:nvSpPr>
      <dsp:spPr>
        <a:xfrm rot="17203626" flipH="1">
          <a:off x="452618" y="-144727"/>
          <a:ext cx="700042" cy="1347787"/>
        </a:xfrm>
        <a:prstGeom prst="swooshArrow">
          <a:avLst>
            <a:gd name="adj1" fmla="val 16310"/>
            <a:gd name="adj2" fmla="val 313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8A940-D815-45CD-B700-F6ABD5C9EFEC}">
      <dsp:nvSpPr>
        <dsp:cNvPr id="0" name=""/>
        <dsp:cNvSpPr/>
      </dsp:nvSpPr>
      <dsp:spPr>
        <a:xfrm>
          <a:off x="284585" y="0"/>
          <a:ext cx="430741" cy="1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b" anchorCtr="0">
          <a:noAutofit/>
        </a:bodyPr>
        <a:lstStyle/>
        <a:p>
          <a:pPr marL="0" lvl="0" indent="0" algn="ctr" defTabSz="444500">
            <a:lnSpc>
              <a:spcPct val="90000"/>
            </a:lnSpc>
            <a:spcBef>
              <a:spcPct val="0"/>
            </a:spcBef>
            <a:spcAft>
              <a:spcPct val="35000"/>
            </a:spcAft>
            <a:buNone/>
          </a:pPr>
          <a:endParaRPr lang="en-IN" sz="1000" kern="1200" dirty="0"/>
        </a:p>
      </dsp:txBody>
      <dsp:txXfrm>
        <a:off x="284585" y="0"/>
        <a:ext cx="430741" cy="169333"/>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blue-hp-logo-background-widescreen-wallpaper-technology-brand-wallpaper-opzg/crop" TargetMode="External"/><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06298" y="4464688"/>
            <a:ext cx="6451514" cy="1122202"/>
          </a:xfrm>
        </p:spPr>
        <p:txBody>
          <a:bodyPr/>
          <a:lstStyle/>
          <a:p>
            <a:r>
              <a:rPr lang="en-US" dirty="0"/>
              <a:t>MERN Stack Development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906298" y="5586890"/>
            <a:ext cx="4941770" cy="396660"/>
          </a:xfrm>
        </p:spPr>
        <p:txBody>
          <a:bodyPr/>
          <a:lstStyle/>
          <a:p>
            <a:r>
              <a:rPr lang="en-US" dirty="0"/>
              <a:t>Ritik Dwivedi</a:t>
            </a:r>
          </a:p>
        </p:txBody>
      </p:sp>
      <p:pic>
        <p:nvPicPr>
          <p:cNvPr id="14340" name="Picture 4" descr="Understanding the MERN Stack for Full-Stack Development | by Ilolo Izu |  Medium">
            <a:extLst>
              <a:ext uri="{FF2B5EF4-FFF2-40B4-BE49-F238E27FC236}">
                <a16:creationId xmlns:a16="http://schemas.microsoft.com/office/drawing/2014/main" id="{9B522619-76A5-1D58-7AF8-40B7ADD36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298" y="874450"/>
            <a:ext cx="64579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2058987"/>
            <a:ext cx="8421022" cy="3781374"/>
          </a:xfrm>
        </p:spPr>
        <p:txBody>
          <a:bodyPr>
            <a:normAutofit/>
          </a:bodyPr>
          <a:lstStyle/>
          <a:p>
            <a:r>
              <a:rPr lang="en-US" sz="2000" dirty="0"/>
              <a:t> As we discussed earlier, react uses virtual DOM and updates only the modified parts. So , this makes the DOM to run faster. DOM executes in memory so we can create separate components which makes the DOM run faster.</a:t>
            </a:r>
            <a:endParaRPr lang="en-US" dirty="0"/>
          </a:p>
        </p:txBody>
      </p:sp>
      <p:sp>
        <p:nvSpPr>
          <p:cNvPr id="6" name="Rectangle 5">
            <a:extLst>
              <a:ext uri="{FF2B5EF4-FFF2-40B4-BE49-F238E27FC236}">
                <a16:creationId xmlns:a16="http://schemas.microsoft.com/office/drawing/2014/main" id="{D404553A-32C8-E5BB-12DC-74287AF45242}"/>
              </a:ext>
            </a:extLst>
          </p:cNvPr>
          <p:cNvSpPr/>
          <p:nvPr/>
        </p:nvSpPr>
        <p:spPr>
          <a:xfrm>
            <a:off x="1347007" y="1059918"/>
            <a:ext cx="2700932"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Performance</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7923764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3865388" y="1377910"/>
            <a:ext cx="4862052" cy="3024802"/>
          </a:xfrm>
          <a:prstGeom prst="rect">
            <a:avLst/>
          </a:prstGeom>
          <a:noFill/>
        </p:spPr>
        <p:txBody>
          <a:bodyPr wrap="square" lIns="91440" tIns="45720" rIns="91440" bIns="45720">
            <a:spAutoFit/>
          </a:bodyPr>
          <a:lstStyle/>
          <a:p>
            <a:pPr>
              <a:lnSpc>
                <a:spcPct val="150000"/>
              </a:lnSpc>
            </a:pPr>
            <a:r>
              <a:rPr lang="en-US" sz="4400" dirty="0"/>
              <a:t>Imperative VS Declarative Approach</a:t>
            </a:r>
          </a:p>
        </p:txBody>
      </p:sp>
    </p:spTree>
    <p:extLst>
      <p:ext uri="{BB962C8B-B14F-4D97-AF65-F5344CB8AC3E}">
        <p14:creationId xmlns:p14="http://schemas.microsoft.com/office/powerpoint/2010/main" val="3388980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69034" y="1022666"/>
            <a:ext cx="8950325" cy="4880294"/>
          </a:xfrm>
        </p:spPr>
        <p:txBody>
          <a:bodyPr>
            <a:normAutofit/>
          </a:bodyPr>
          <a:lstStyle/>
          <a:p>
            <a:r>
              <a:rPr lang="en-US" sz="2000" dirty="0"/>
              <a:t>In the </a:t>
            </a:r>
            <a:r>
              <a:rPr lang="en-US" sz="2000" b="1" dirty="0"/>
              <a:t>imperative approach, </a:t>
            </a:r>
            <a:r>
              <a:rPr lang="en-US" sz="2000" dirty="0"/>
              <a:t>developers explicitly instruct the browser how to update the UI by directly manipulating the DOM using JavaScript commands. This approach requires detailed steps and explicit control over DOM elements.</a:t>
            </a:r>
          </a:p>
          <a:p>
            <a:endParaRPr lang="en-US" sz="2000" dirty="0"/>
          </a:p>
          <a:p>
            <a:endParaRPr lang="en-US" sz="2000" dirty="0"/>
          </a:p>
          <a:p>
            <a:r>
              <a:rPr lang="en-US" sz="2000" dirty="0"/>
              <a:t>On the other hand, in the </a:t>
            </a:r>
            <a:r>
              <a:rPr lang="en-US" sz="2000" b="1" dirty="0"/>
              <a:t>declarative approach </a:t>
            </a:r>
            <a:r>
              <a:rPr lang="en-US" sz="2000" dirty="0"/>
              <a:t>adopted by frameworks like React, developers focus on what the UI should look like, describing UI components and their states without specifying the update process. The framework automatically handles rendering and updating the DOM based on changes in data or state.</a:t>
            </a:r>
          </a:p>
          <a:p>
            <a:endParaRPr lang="en-US" dirty="0"/>
          </a:p>
        </p:txBody>
      </p:sp>
    </p:spTree>
    <p:extLst>
      <p:ext uri="{BB962C8B-B14F-4D97-AF65-F5344CB8AC3E}">
        <p14:creationId xmlns:p14="http://schemas.microsoft.com/office/powerpoint/2010/main" val="180483837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69034" y="1022666"/>
            <a:ext cx="8950325" cy="4880294"/>
          </a:xfrm>
        </p:spPr>
        <p:txBody>
          <a:bodyPr>
            <a:normAutofit/>
          </a:bodyPr>
          <a:lstStyle/>
          <a:p>
            <a:endParaRPr lang="en-US" dirty="0"/>
          </a:p>
          <a:p>
            <a:endParaRPr lang="en-US" dirty="0"/>
          </a:p>
          <a:p>
            <a:r>
              <a:rPr lang="en-US" sz="2000" dirty="0"/>
              <a:t>const items = ['Item 1', 'Item 2', 'Item 3'];</a:t>
            </a:r>
          </a:p>
          <a:p>
            <a:endParaRPr lang="en-US" sz="2000" dirty="0"/>
          </a:p>
          <a:p>
            <a:r>
              <a:rPr lang="en-US" sz="2000" dirty="0"/>
              <a:t>const App = () =&gt; (</a:t>
            </a:r>
          </a:p>
          <a:p>
            <a:r>
              <a:rPr lang="en-US" sz="2000" dirty="0"/>
              <a:t>  &lt;</a:t>
            </a:r>
            <a:r>
              <a:rPr lang="en-US" sz="2000" dirty="0" err="1"/>
              <a:t>ul</a:t>
            </a:r>
            <a:r>
              <a:rPr lang="en-US" sz="2000" dirty="0"/>
              <a:t>&gt;</a:t>
            </a:r>
          </a:p>
          <a:p>
            <a:r>
              <a:rPr lang="en-US" sz="2000" dirty="0"/>
              <a:t>    {</a:t>
            </a:r>
            <a:r>
              <a:rPr lang="en-US" sz="2000" dirty="0" err="1"/>
              <a:t>items.map</a:t>
            </a:r>
            <a:r>
              <a:rPr lang="en-US" sz="2000" dirty="0"/>
              <a:t>(item =&gt; (</a:t>
            </a:r>
          </a:p>
          <a:p>
            <a:r>
              <a:rPr lang="en-US" sz="2000" dirty="0"/>
              <a:t>      &lt;li key={item}&gt;{item}&lt;/li&gt;</a:t>
            </a:r>
          </a:p>
          <a:p>
            <a:r>
              <a:rPr lang="en-US" sz="2000" dirty="0"/>
              <a:t>    ))}</a:t>
            </a:r>
          </a:p>
          <a:p>
            <a:r>
              <a:rPr lang="en-US" sz="2000" dirty="0"/>
              <a:t>  &lt;/</a:t>
            </a:r>
            <a:r>
              <a:rPr lang="en-US" sz="2000" dirty="0" err="1"/>
              <a:t>ul</a:t>
            </a:r>
            <a:r>
              <a:rPr lang="en-US" sz="2000" dirty="0"/>
              <a:t>&gt;</a:t>
            </a:r>
          </a:p>
          <a:p>
            <a:r>
              <a:rPr lang="en-US" sz="2000" dirty="0"/>
              <a:t>);</a:t>
            </a:r>
          </a:p>
        </p:txBody>
      </p:sp>
      <p:graphicFrame>
        <p:nvGraphicFramePr>
          <p:cNvPr id="2" name="Diagram 1">
            <a:extLst>
              <a:ext uri="{FF2B5EF4-FFF2-40B4-BE49-F238E27FC236}">
                <a16:creationId xmlns:a16="http://schemas.microsoft.com/office/drawing/2014/main" id="{A74D3042-0E0B-808F-408E-1F7736DEBB93}"/>
              </a:ext>
            </a:extLst>
          </p:cNvPr>
          <p:cNvGraphicFramePr/>
          <p:nvPr>
            <p:extLst>
              <p:ext uri="{D42A27DB-BD31-4B8C-83A1-F6EECF244321}">
                <p14:modId xmlns:p14="http://schemas.microsoft.com/office/powerpoint/2010/main" val="553095593"/>
              </p:ext>
            </p:extLst>
          </p:nvPr>
        </p:nvGraphicFramePr>
        <p:xfrm>
          <a:off x="812800" y="303107"/>
          <a:ext cx="1605280" cy="105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18045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3862923" y="2967335"/>
            <a:ext cx="446615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Node Modules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4951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69034" y="1022666"/>
            <a:ext cx="8950325" cy="4880294"/>
          </a:xfrm>
        </p:spPr>
        <p:txBody>
          <a:bodyPr>
            <a:normAutofit/>
          </a:bodyPr>
          <a:lstStyle/>
          <a:p>
            <a:r>
              <a:rPr lang="en-US" sz="2000" dirty="0"/>
              <a:t>Node modules are reusable JavaScript libraries or packages that can be included in your project. They contain code that provides specific functionality.</a:t>
            </a:r>
          </a:p>
          <a:p>
            <a:endParaRPr lang="en-US" sz="2000" dirty="0"/>
          </a:p>
          <a:p>
            <a:r>
              <a:rPr lang="en-US" sz="2000" dirty="0"/>
              <a:t>Node modules are managed by package managers like </a:t>
            </a:r>
            <a:r>
              <a:rPr lang="en-US" sz="2000" dirty="0" err="1"/>
              <a:t>npm</a:t>
            </a:r>
            <a:r>
              <a:rPr lang="en-US" sz="2000" dirty="0"/>
              <a:t> (Node Package Manager) or Yarn.</a:t>
            </a:r>
          </a:p>
          <a:p>
            <a:endParaRPr lang="en-US" sz="2000" dirty="0"/>
          </a:p>
          <a:p>
            <a:r>
              <a:rPr lang="en-US" sz="2000" dirty="0"/>
              <a:t>When you install a Node module, it gets placed in the </a:t>
            </a:r>
            <a:r>
              <a:rPr lang="en-US" sz="2000" dirty="0" err="1"/>
              <a:t>node_modules</a:t>
            </a:r>
            <a:r>
              <a:rPr lang="en-US" sz="2000" dirty="0"/>
              <a:t> directory in your project. It contains all the code for the modules you’ve installed, along with any dependencies they require.</a:t>
            </a:r>
            <a:endParaRPr lang="en-US" dirty="0"/>
          </a:p>
        </p:txBody>
      </p:sp>
    </p:spTree>
    <p:extLst>
      <p:ext uri="{BB962C8B-B14F-4D97-AF65-F5344CB8AC3E}">
        <p14:creationId xmlns:p14="http://schemas.microsoft.com/office/powerpoint/2010/main" val="53580042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3866961" y="2967335"/>
            <a:ext cx="44580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a:t>
            </a:r>
            <a:r>
              <a:rPr lang="en-US" sz="5400" dirty="0">
                <a:ln w="0"/>
                <a:effectLst>
                  <a:outerShdw blurRad="38100" dist="19050" dir="2700000" algn="tl" rotWithShape="0">
                    <a:schemeClr val="dk1">
                      <a:alpha val="40000"/>
                    </a:schemeClr>
                  </a:outerShdw>
                </a:effectLst>
              </a:rPr>
              <a:t>ackage JSON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3799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940434" y="1142045"/>
            <a:ext cx="8169166" cy="5856353"/>
          </a:xfrm>
        </p:spPr>
        <p:txBody>
          <a:bodyPr>
            <a:normAutofit/>
          </a:bodyPr>
          <a:lstStyle/>
          <a:p>
            <a:r>
              <a:rPr lang="en-US" sz="2000" dirty="0"/>
              <a:t>The </a:t>
            </a:r>
            <a:r>
              <a:rPr lang="en-US" sz="2000" dirty="0" err="1"/>
              <a:t>package.json</a:t>
            </a:r>
            <a:r>
              <a:rPr lang="en-US" sz="2000" dirty="0"/>
              <a:t> file is a key file in any Node.js project. It contains metadata about the project and is used to manage the project's dependencies, scripts, version, and other information.</a:t>
            </a:r>
          </a:p>
          <a:p>
            <a:endParaRPr lang="en-US" sz="2000" dirty="0"/>
          </a:p>
          <a:p>
            <a:r>
              <a:rPr lang="en-US" sz="2000" dirty="0"/>
              <a:t>package-</a:t>
            </a:r>
            <a:r>
              <a:rPr lang="en-US" sz="2000" dirty="0" err="1"/>
              <a:t>lock.json</a:t>
            </a:r>
            <a:r>
              <a:rPr lang="en-US" sz="2000" dirty="0"/>
              <a:t> ensures consistency and performance by locking down the exact versions of dependencies.</a:t>
            </a:r>
            <a:endParaRPr lang="en-US" dirty="0"/>
          </a:p>
        </p:txBody>
      </p:sp>
      <p:pic>
        <p:nvPicPr>
          <p:cNvPr id="1026" name="Picture 2" descr="Package.json vs Package-lock.json">
            <a:extLst>
              <a:ext uri="{FF2B5EF4-FFF2-40B4-BE49-F238E27FC236}">
                <a16:creationId xmlns:a16="http://schemas.microsoft.com/office/drawing/2014/main" id="{FD54AF60-75F2-1358-B2AC-E16DF47CC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89" y="0"/>
            <a:ext cx="11625943" cy="653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2045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21434" y="1713546"/>
            <a:ext cx="8950325" cy="4880294"/>
          </a:xfrm>
        </p:spPr>
        <p:txBody>
          <a:bodyPr>
            <a:normAutofit/>
          </a:bodyPr>
          <a:lstStyle/>
          <a:p>
            <a:r>
              <a:rPr lang="en-US" sz="2000" dirty="0"/>
              <a:t>The </a:t>
            </a:r>
            <a:r>
              <a:rPr lang="en-US" sz="2000" dirty="0" err="1"/>
              <a:t>package.json</a:t>
            </a:r>
            <a:r>
              <a:rPr lang="en-US" sz="2000" dirty="0"/>
              <a:t> file is a key file in any Node.js project. It contains metadata about the project and is used to manage the project's dependencies, scripts, version, and other information.</a:t>
            </a:r>
          </a:p>
          <a:p>
            <a:endParaRPr lang="en-US" sz="2000" dirty="0"/>
          </a:p>
          <a:p>
            <a:r>
              <a:rPr lang="en-US" sz="2000" dirty="0"/>
              <a:t>package-</a:t>
            </a:r>
            <a:r>
              <a:rPr lang="en-US" sz="2000" dirty="0" err="1"/>
              <a:t>lock.json</a:t>
            </a:r>
            <a:r>
              <a:rPr lang="en-US" sz="2000" dirty="0"/>
              <a:t> ensures consistency and performance by locking down the exact versions of dependencies.</a:t>
            </a:r>
            <a:endParaRPr lang="en-US" dirty="0"/>
          </a:p>
        </p:txBody>
      </p:sp>
    </p:spTree>
    <p:extLst>
      <p:ext uri="{BB962C8B-B14F-4D97-AF65-F5344CB8AC3E}">
        <p14:creationId xmlns:p14="http://schemas.microsoft.com/office/powerpoint/2010/main" val="138752160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1869440" y="1758295"/>
            <a:ext cx="8656320" cy="2585323"/>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Let’s Understand the Structure of React Application</a:t>
            </a:r>
          </a:p>
        </p:txBody>
      </p:sp>
    </p:spTree>
    <p:extLst>
      <p:ext uri="{BB962C8B-B14F-4D97-AF65-F5344CB8AC3E}">
        <p14:creationId xmlns:p14="http://schemas.microsoft.com/office/powerpoint/2010/main" val="3124588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833DF7-1C1B-23AB-DDD5-66C0184DAF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05893" y="3074352"/>
            <a:ext cx="1260714" cy="709295"/>
          </a:xfrm>
          <a:prstGeom prst="rect">
            <a:avLst/>
          </a:prstGeom>
        </p:spPr>
      </p:pic>
      <p:sp>
        <p:nvSpPr>
          <p:cNvPr id="11" name="Rectangle 10">
            <a:extLst>
              <a:ext uri="{FF2B5EF4-FFF2-40B4-BE49-F238E27FC236}">
                <a16:creationId xmlns:a16="http://schemas.microsoft.com/office/drawing/2014/main" id="{4639812F-6CF8-5E7B-ED60-E4FC1A803678}"/>
              </a:ext>
            </a:extLst>
          </p:cNvPr>
          <p:cNvSpPr/>
          <p:nvPr/>
        </p:nvSpPr>
        <p:spPr>
          <a:xfrm>
            <a:off x="4792626" y="1809095"/>
            <a:ext cx="18872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8117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4139438" y="2505670"/>
            <a:ext cx="391312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Components</a:t>
            </a:r>
          </a:p>
        </p:txBody>
      </p:sp>
    </p:spTree>
    <p:extLst>
      <p:ext uri="{BB962C8B-B14F-4D97-AF65-F5344CB8AC3E}">
        <p14:creationId xmlns:p14="http://schemas.microsoft.com/office/powerpoint/2010/main" val="34827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21434" y="1713546"/>
            <a:ext cx="8950325" cy="4880294"/>
          </a:xfrm>
        </p:spPr>
        <p:txBody>
          <a:bodyPr>
            <a:normAutofit/>
          </a:bodyPr>
          <a:lstStyle/>
          <a:p>
            <a:r>
              <a:rPr lang="en-US" sz="2000" dirty="0"/>
              <a:t>React Components are reusable piece of code that used to display a specific part of the UI.</a:t>
            </a:r>
          </a:p>
          <a:p>
            <a:endParaRPr lang="en-US" sz="2000" dirty="0"/>
          </a:p>
          <a:p>
            <a:r>
              <a:rPr lang="en-US" sz="2000" dirty="0"/>
              <a:t>There are two main types of components in React:</a:t>
            </a:r>
          </a:p>
          <a:p>
            <a:r>
              <a:rPr lang="en-US" sz="2000" dirty="0"/>
              <a:t>Functional Components</a:t>
            </a:r>
          </a:p>
          <a:p>
            <a:r>
              <a:rPr lang="en-US" sz="2000" dirty="0"/>
              <a:t>Class Components</a:t>
            </a:r>
          </a:p>
        </p:txBody>
      </p:sp>
    </p:spTree>
    <p:extLst>
      <p:ext uri="{BB962C8B-B14F-4D97-AF65-F5344CB8AC3E}">
        <p14:creationId xmlns:p14="http://schemas.microsoft.com/office/powerpoint/2010/main" val="48921263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91289" y="698662"/>
            <a:ext cx="8950325" cy="4880294"/>
          </a:xfrm>
        </p:spPr>
        <p:txBody>
          <a:bodyPr>
            <a:normAutofit/>
          </a:bodyPr>
          <a:lstStyle/>
          <a:p>
            <a:pPr marL="342900" indent="-342900">
              <a:buFontTx/>
              <a:buChar char="-"/>
            </a:pPr>
            <a:r>
              <a:rPr lang="en-US" sz="2400" b="1" dirty="0"/>
              <a:t>Functional components </a:t>
            </a:r>
            <a:r>
              <a:rPr lang="en-US" sz="2000" dirty="0"/>
              <a:t>are simpler and more concise. They are just JavaScript functions that take props (properties) as an argument and return React elements.</a:t>
            </a:r>
          </a:p>
          <a:p>
            <a:pPr marL="342900" indent="-342900">
              <a:buFontTx/>
              <a:buChar char="-"/>
            </a:pPr>
            <a:endParaRPr lang="en-US" sz="2000" dirty="0"/>
          </a:p>
          <a:p>
            <a:pPr marL="342900" indent="-342900">
              <a:buFontTx/>
              <a:buChar char="-"/>
            </a:pPr>
            <a:r>
              <a:rPr lang="en-US" sz="2000" dirty="0"/>
              <a:t>They are also known as stateless components because they don't manage their own state.</a:t>
            </a:r>
          </a:p>
          <a:p>
            <a:pPr marL="342900" indent="-342900">
              <a:buFontTx/>
              <a:buChar char="-"/>
            </a:pPr>
            <a:endParaRPr lang="en-US" sz="2000" dirty="0"/>
          </a:p>
          <a:p>
            <a:pPr marL="342900" indent="-342900">
              <a:buFontTx/>
              <a:buChar char="-"/>
            </a:pPr>
            <a:r>
              <a:rPr lang="en-US" sz="2000" dirty="0"/>
              <a:t>Functional components are preferred when you only need to present UI based on the props received, without any internal state or lifecycle methods.</a:t>
            </a:r>
          </a:p>
          <a:p>
            <a:pPr marL="342900" indent="-342900">
              <a:buFontTx/>
              <a:buChar char="-"/>
            </a:pPr>
            <a:endParaRPr lang="en-US" sz="2000" dirty="0"/>
          </a:p>
          <a:p>
            <a:pPr marL="342900" indent="-342900">
              <a:buFontTx/>
              <a:buChar char="-"/>
            </a:pPr>
            <a:r>
              <a:rPr lang="en-US" sz="2000" dirty="0"/>
              <a:t>We usually use functional components.</a:t>
            </a:r>
          </a:p>
          <a:p>
            <a:pPr marL="342900" indent="-342900">
              <a:buFontTx/>
              <a:buChar char="-"/>
            </a:pPr>
            <a:endParaRPr lang="en-US" sz="2000" dirty="0"/>
          </a:p>
        </p:txBody>
      </p:sp>
    </p:spTree>
    <p:extLst>
      <p:ext uri="{BB962C8B-B14F-4D97-AF65-F5344CB8AC3E}">
        <p14:creationId xmlns:p14="http://schemas.microsoft.com/office/powerpoint/2010/main" val="259096150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1627" y="988853"/>
            <a:ext cx="8950325" cy="4880294"/>
          </a:xfrm>
        </p:spPr>
        <p:txBody>
          <a:bodyPr>
            <a:normAutofit/>
          </a:bodyPr>
          <a:lstStyle/>
          <a:p>
            <a:r>
              <a:rPr lang="en-US" sz="2000" dirty="0"/>
              <a:t>import React from 'react';</a:t>
            </a:r>
          </a:p>
          <a:p>
            <a:endParaRPr lang="en-US" sz="2000" dirty="0"/>
          </a:p>
          <a:p>
            <a:r>
              <a:rPr lang="en-US" sz="2000" dirty="0"/>
              <a:t>const </a:t>
            </a:r>
            <a:r>
              <a:rPr lang="en-US" sz="2000" dirty="0" err="1"/>
              <a:t>FunctionalComponent</a:t>
            </a:r>
            <a:r>
              <a:rPr lang="en-US" sz="2000" dirty="0"/>
              <a:t> = (props) =&gt; {</a:t>
            </a:r>
          </a:p>
          <a:p>
            <a:r>
              <a:rPr lang="en-US" sz="2000" dirty="0"/>
              <a:t>  return (</a:t>
            </a:r>
          </a:p>
          <a:p>
            <a:r>
              <a:rPr lang="en-US" sz="2000" dirty="0"/>
              <a:t>    &lt;div&gt;</a:t>
            </a:r>
          </a:p>
          <a:p>
            <a:r>
              <a:rPr lang="en-US" sz="2000" dirty="0"/>
              <a:t>      &lt;p&gt;{</a:t>
            </a:r>
            <a:r>
              <a:rPr lang="en-US" sz="2000" dirty="0" err="1"/>
              <a:t>props.message</a:t>
            </a:r>
            <a:r>
              <a:rPr lang="en-US" sz="2000" dirty="0"/>
              <a:t>}&lt;/p&gt;</a:t>
            </a:r>
          </a:p>
          <a:p>
            <a:r>
              <a:rPr lang="en-US" sz="2000" dirty="0"/>
              <a:t>    &lt;/div&gt;</a:t>
            </a:r>
          </a:p>
          <a:p>
            <a:r>
              <a:rPr lang="en-US" sz="2000" dirty="0"/>
              <a:t>  );</a:t>
            </a:r>
          </a:p>
          <a:p>
            <a:r>
              <a:rPr lang="en-US" sz="2000" dirty="0"/>
              <a:t>};</a:t>
            </a:r>
          </a:p>
          <a:p>
            <a:endParaRPr lang="en-US" sz="2000" dirty="0"/>
          </a:p>
          <a:p>
            <a:r>
              <a:rPr lang="en-US" sz="2000" dirty="0"/>
              <a:t>export default </a:t>
            </a:r>
            <a:r>
              <a:rPr lang="en-US" sz="2000" dirty="0" err="1"/>
              <a:t>FunctionalComponent</a:t>
            </a:r>
            <a:r>
              <a:rPr lang="en-US" sz="2000" dirty="0"/>
              <a:t>;</a:t>
            </a:r>
          </a:p>
        </p:txBody>
      </p:sp>
    </p:spTree>
    <p:extLst>
      <p:ext uri="{BB962C8B-B14F-4D97-AF65-F5344CB8AC3E}">
        <p14:creationId xmlns:p14="http://schemas.microsoft.com/office/powerpoint/2010/main" val="89241534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91289" y="1130741"/>
            <a:ext cx="8950325" cy="4880294"/>
          </a:xfrm>
        </p:spPr>
        <p:txBody>
          <a:bodyPr>
            <a:normAutofit/>
          </a:bodyPr>
          <a:lstStyle/>
          <a:p>
            <a:pPr marL="342900" indent="-342900">
              <a:buFontTx/>
              <a:buChar char="-"/>
            </a:pPr>
            <a:r>
              <a:rPr lang="en-US" sz="2400" b="1" dirty="0"/>
              <a:t>Class components </a:t>
            </a:r>
            <a:r>
              <a:rPr lang="en-US" sz="2000" dirty="0"/>
              <a:t>are more feature-rich and have additional capabilities. They can manage their own local state and have lifecycle methods.</a:t>
            </a:r>
          </a:p>
          <a:p>
            <a:pPr marL="342900" indent="-342900">
              <a:buFontTx/>
              <a:buChar char="-"/>
            </a:pPr>
            <a:endParaRPr lang="en-US" sz="2000" dirty="0"/>
          </a:p>
          <a:p>
            <a:pPr marL="342900" indent="-342900">
              <a:buFontTx/>
              <a:buChar char="-"/>
            </a:pPr>
            <a:r>
              <a:rPr lang="en-US" sz="2000" dirty="0"/>
              <a:t>Class components are used when you need to manage state or use lifecycle methods, such as `</a:t>
            </a:r>
            <a:r>
              <a:rPr lang="en-US" sz="2000" dirty="0" err="1"/>
              <a:t>componentDidMount</a:t>
            </a:r>
            <a:r>
              <a:rPr lang="en-US" sz="2000" dirty="0"/>
              <a:t>`, `</a:t>
            </a:r>
            <a:r>
              <a:rPr lang="en-US" sz="2000" dirty="0" err="1"/>
              <a:t>componentDidUpdate</a:t>
            </a:r>
            <a:r>
              <a:rPr lang="en-US" sz="2000" dirty="0"/>
              <a:t>`, etc.</a:t>
            </a:r>
          </a:p>
          <a:p>
            <a:pPr marL="342900" indent="-342900">
              <a:buFontTx/>
              <a:buChar char="-"/>
            </a:pPr>
            <a:endParaRPr lang="en-US" sz="2000" dirty="0"/>
          </a:p>
          <a:p>
            <a:pPr marL="342900" indent="-342900">
              <a:buFontTx/>
              <a:buChar char="-"/>
            </a:pPr>
            <a:r>
              <a:rPr lang="en-US" sz="2000" dirty="0"/>
              <a:t>Prior to React Hooks (introduced in React 16.8), class components were the primary way to use state and lifecycle methods.</a:t>
            </a:r>
          </a:p>
          <a:p>
            <a:pPr marL="342900" indent="-342900">
              <a:buFontTx/>
              <a:buChar char="-"/>
            </a:pPr>
            <a:endParaRPr lang="en-US" sz="2000" dirty="0"/>
          </a:p>
        </p:txBody>
      </p:sp>
    </p:spTree>
    <p:extLst>
      <p:ext uri="{BB962C8B-B14F-4D97-AF65-F5344CB8AC3E}">
        <p14:creationId xmlns:p14="http://schemas.microsoft.com/office/powerpoint/2010/main" val="271735578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1627" y="988853"/>
            <a:ext cx="8950325" cy="4880294"/>
          </a:xfrm>
        </p:spPr>
        <p:txBody>
          <a:bodyPr>
            <a:normAutofit/>
          </a:bodyPr>
          <a:lstStyle/>
          <a:p>
            <a:r>
              <a:rPr lang="en-US" sz="2000" dirty="0"/>
              <a:t>import React, { Component } from 'react';</a:t>
            </a:r>
          </a:p>
          <a:p>
            <a:endParaRPr lang="en-US" sz="2000" dirty="0"/>
          </a:p>
          <a:p>
            <a:r>
              <a:rPr lang="en-US" sz="2000" dirty="0"/>
              <a:t>class </a:t>
            </a:r>
            <a:r>
              <a:rPr lang="en-US" sz="2000" dirty="0" err="1"/>
              <a:t>ClassComponent</a:t>
            </a:r>
            <a:r>
              <a:rPr lang="en-US" sz="2000" dirty="0"/>
              <a:t> extends Component {</a:t>
            </a:r>
          </a:p>
          <a:p>
            <a:r>
              <a:rPr lang="en-US" sz="2000" dirty="0"/>
              <a:t>    render() {</a:t>
            </a:r>
          </a:p>
          <a:p>
            <a:r>
              <a:rPr lang="en-US" sz="2000" dirty="0"/>
              <a:t>        return &lt;h1&gt;Hello, {this.props.name}!&lt;/h1&gt;;</a:t>
            </a:r>
          </a:p>
          <a:p>
            <a:r>
              <a:rPr lang="en-US" sz="2000" dirty="0"/>
              <a:t>    }</a:t>
            </a:r>
          </a:p>
          <a:p>
            <a:r>
              <a:rPr lang="en-US" sz="2000" dirty="0"/>
              <a:t>}</a:t>
            </a:r>
          </a:p>
          <a:p>
            <a:endParaRPr lang="en-US" sz="2000" dirty="0"/>
          </a:p>
          <a:p>
            <a:r>
              <a:rPr lang="en-US" sz="2000" dirty="0"/>
              <a:t>export default </a:t>
            </a:r>
            <a:r>
              <a:rPr lang="en-US" sz="2000" dirty="0" err="1"/>
              <a:t>ClassComponent</a:t>
            </a:r>
            <a:r>
              <a:rPr lang="en-US" sz="2000" dirty="0"/>
              <a:t>;</a:t>
            </a:r>
          </a:p>
        </p:txBody>
      </p:sp>
    </p:spTree>
    <p:extLst>
      <p:ext uri="{BB962C8B-B14F-4D97-AF65-F5344CB8AC3E}">
        <p14:creationId xmlns:p14="http://schemas.microsoft.com/office/powerpoint/2010/main" val="105833396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5170842" y="2505670"/>
            <a:ext cx="185031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Props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846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71675" y="2085335"/>
            <a:ext cx="8950325" cy="4880294"/>
          </a:xfrm>
        </p:spPr>
        <p:txBody>
          <a:bodyPr>
            <a:normAutofit/>
          </a:bodyPr>
          <a:lstStyle/>
          <a:p>
            <a:endParaRPr lang="en-US" sz="2000" dirty="0"/>
          </a:p>
          <a:p>
            <a:r>
              <a:rPr lang="en-US" sz="2000" dirty="0"/>
              <a:t>In React, "props" is short for "properties," and it refers to the mechanism by which data is passed from a parent component to its child components.</a:t>
            </a:r>
          </a:p>
          <a:p>
            <a:endParaRPr lang="en-US" sz="2000" dirty="0"/>
          </a:p>
          <a:p>
            <a:endParaRPr lang="en-US" sz="2000" dirty="0"/>
          </a:p>
          <a:p>
            <a:endParaRPr lang="en-US" sz="2000" dirty="0"/>
          </a:p>
        </p:txBody>
      </p:sp>
    </p:spTree>
    <p:extLst>
      <p:ext uri="{BB962C8B-B14F-4D97-AF65-F5344CB8AC3E}">
        <p14:creationId xmlns:p14="http://schemas.microsoft.com/office/powerpoint/2010/main" val="307742584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71675" y="763675"/>
            <a:ext cx="8950325" cy="6201954"/>
          </a:xfrm>
        </p:spPr>
        <p:txBody>
          <a:bodyPr>
            <a:normAutofit/>
          </a:bodyPr>
          <a:lstStyle/>
          <a:p>
            <a:endParaRPr lang="en-US" sz="2000" dirty="0"/>
          </a:p>
          <a:p>
            <a:r>
              <a:rPr lang="en-US" sz="2400" b="1" dirty="0"/>
              <a:t>Component:</a:t>
            </a:r>
          </a:p>
          <a:p>
            <a:endParaRPr lang="en-US" sz="2000" dirty="0"/>
          </a:p>
          <a:p>
            <a:endParaRPr lang="en-US" sz="2000" dirty="0"/>
          </a:p>
          <a:p>
            <a:r>
              <a:rPr lang="en-US" sz="2000" dirty="0"/>
              <a:t>import React from 'react';</a:t>
            </a:r>
          </a:p>
          <a:p>
            <a:endParaRPr lang="en-US" sz="2000" dirty="0"/>
          </a:p>
          <a:p>
            <a:r>
              <a:rPr lang="en-US" sz="2000" dirty="0"/>
              <a:t>const Greeting = (props) =&gt; {</a:t>
            </a:r>
          </a:p>
          <a:p>
            <a:r>
              <a:rPr lang="en-US" sz="2000" dirty="0"/>
              <a:t>    return &lt;h1&gt;Hello, {props.name}!&lt;/h1&gt;;</a:t>
            </a:r>
          </a:p>
          <a:p>
            <a:r>
              <a:rPr lang="en-US" sz="2000" dirty="0"/>
              <a:t>};</a:t>
            </a:r>
          </a:p>
          <a:p>
            <a:endParaRPr lang="en-US" sz="2000" dirty="0"/>
          </a:p>
          <a:p>
            <a:r>
              <a:rPr lang="en-US" sz="2000" dirty="0"/>
              <a:t>export default Greeting;</a:t>
            </a:r>
          </a:p>
          <a:p>
            <a:endParaRPr lang="en-US" sz="2000" dirty="0"/>
          </a:p>
          <a:p>
            <a:endParaRPr lang="en-US" sz="2000" dirty="0"/>
          </a:p>
        </p:txBody>
      </p:sp>
    </p:spTree>
    <p:extLst>
      <p:ext uri="{BB962C8B-B14F-4D97-AF65-F5344CB8AC3E}">
        <p14:creationId xmlns:p14="http://schemas.microsoft.com/office/powerpoint/2010/main" val="370472896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00369" y="628324"/>
            <a:ext cx="8950325" cy="5842814"/>
          </a:xfrm>
        </p:spPr>
        <p:txBody>
          <a:bodyPr>
            <a:normAutofit/>
          </a:bodyPr>
          <a:lstStyle/>
          <a:p>
            <a:endParaRPr lang="en-US" sz="2000" dirty="0"/>
          </a:p>
          <a:p>
            <a:r>
              <a:rPr lang="en-US" sz="2000" dirty="0"/>
              <a:t>import React from 'react';</a:t>
            </a:r>
          </a:p>
          <a:p>
            <a:r>
              <a:rPr lang="en-US" sz="2000" dirty="0"/>
              <a:t>import Greeting from './Greeting';</a:t>
            </a:r>
          </a:p>
          <a:p>
            <a:endParaRPr lang="en-US" sz="2000" dirty="0"/>
          </a:p>
          <a:p>
            <a:r>
              <a:rPr lang="en-US" sz="2000" dirty="0"/>
              <a:t>const App = () =&gt; {</a:t>
            </a:r>
          </a:p>
          <a:p>
            <a:r>
              <a:rPr lang="en-US" sz="2000" dirty="0"/>
              <a:t>    return (</a:t>
            </a:r>
          </a:p>
          <a:p>
            <a:r>
              <a:rPr lang="en-US" sz="2000" dirty="0"/>
              <a:t>        &lt;div&gt;</a:t>
            </a:r>
          </a:p>
          <a:p>
            <a:r>
              <a:rPr lang="en-US" sz="2000" dirty="0"/>
              <a:t>            &lt;Greeting name="Bob" /&gt;</a:t>
            </a:r>
          </a:p>
          <a:p>
            <a:r>
              <a:rPr lang="en-US" sz="2000" dirty="0"/>
              <a:t>        &lt;/div&gt;</a:t>
            </a:r>
          </a:p>
          <a:p>
            <a:r>
              <a:rPr lang="en-US" sz="2000" dirty="0"/>
              <a:t>    );</a:t>
            </a:r>
          </a:p>
          <a:p>
            <a:r>
              <a:rPr lang="en-US" sz="2000" dirty="0"/>
              <a:t>};</a:t>
            </a:r>
          </a:p>
          <a:p>
            <a:endParaRPr lang="en-US" sz="2000" dirty="0"/>
          </a:p>
          <a:p>
            <a:r>
              <a:rPr lang="en-US" sz="2000" dirty="0"/>
              <a:t>export default App;</a:t>
            </a:r>
          </a:p>
          <a:p>
            <a:endParaRPr lang="en-US" sz="2000" dirty="0"/>
          </a:p>
          <a:p>
            <a:endParaRPr lang="en-US" sz="2000" dirty="0"/>
          </a:p>
        </p:txBody>
      </p:sp>
      <p:graphicFrame>
        <p:nvGraphicFramePr>
          <p:cNvPr id="2" name="Diagram 1">
            <a:extLst>
              <a:ext uri="{FF2B5EF4-FFF2-40B4-BE49-F238E27FC236}">
                <a16:creationId xmlns:a16="http://schemas.microsoft.com/office/drawing/2014/main" id="{ADBFED4F-4060-3C96-4771-F29EBF5C8AEF}"/>
              </a:ext>
            </a:extLst>
          </p:cNvPr>
          <p:cNvGraphicFramePr/>
          <p:nvPr>
            <p:extLst>
              <p:ext uri="{D42A27DB-BD31-4B8C-83A1-F6EECF244321}">
                <p14:modId xmlns:p14="http://schemas.microsoft.com/office/powerpoint/2010/main" val="2688110804"/>
              </p:ext>
            </p:extLst>
          </p:nvPr>
        </p:nvGraphicFramePr>
        <p:xfrm>
          <a:off x="5741073" y="1125415"/>
          <a:ext cx="1605280" cy="105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7273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501601"/>
            <a:ext cx="5111750" cy="1204912"/>
          </a:xfrm>
        </p:spPr>
        <p:txBody>
          <a:bodyPr>
            <a:normAutofit/>
          </a:bodyPr>
          <a:lstStyle/>
          <a:p>
            <a:r>
              <a:rPr lang="en-US" sz="3600" dirty="0"/>
              <a:t>Topics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440732" y="1858297"/>
            <a:ext cx="5785977" cy="4703277"/>
          </a:xfrm>
        </p:spPr>
        <p:txBody>
          <a:bodyPr vert="horz" lIns="91440" tIns="45720" rIns="91440" bIns="45720" rtlCol="0" anchor="t">
            <a:noAutofit/>
          </a:bodyPr>
          <a:lstStyle/>
          <a:p>
            <a:r>
              <a:rPr lang="en-US" sz="2000" dirty="0"/>
              <a:t>Introduction to React</a:t>
            </a:r>
          </a:p>
          <a:p>
            <a:r>
              <a:rPr lang="en-US" sz="2000" dirty="0"/>
              <a:t>Features</a:t>
            </a:r>
          </a:p>
          <a:p>
            <a:r>
              <a:rPr lang="en-US" sz="2000" dirty="0"/>
              <a:t>Imperative VS Declarative Approach</a:t>
            </a:r>
          </a:p>
          <a:p>
            <a:r>
              <a:rPr lang="en-US" sz="2000" dirty="0"/>
              <a:t>Node Modules</a:t>
            </a:r>
          </a:p>
          <a:p>
            <a:r>
              <a:rPr lang="en-US" sz="2000" dirty="0"/>
              <a:t>Package JSON</a:t>
            </a:r>
          </a:p>
          <a:p>
            <a:r>
              <a:rPr lang="en-US" sz="2000" dirty="0"/>
              <a:t>Basic Structure</a:t>
            </a:r>
          </a:p>
          <a:p>
            <a:r>
              <a:rPr lang="en-US" sz="2000" dirty="0"/>
              <a:t>Components</a:t>
            </a:r>
          </a:p>
          <a:p>
            <a:r>
              <a:rPr lang="en-US" sz="2000" dirty="0"/>
              <a:t>Props</a:t>
            </a:r>
          </a:p>
          <a:p>
            <a:r>
              <a:rPr lang="en-US" sz="2000" dirty="0"/>
              <a:t>State</a:t>
            </a:r>
          </a:p>
          <a:p>
            <a:endParaRPr lang="en-US" sz="2000" dirty="0"/>
          </a:p>
        </p:txBody>
      </p:sp>
    </p:spTree>
    <p:extLst>
      <p:ext uri="{BB962C8B-B14F-4D97-AF65-F5344CB8AC3E}">
        <p14:creationId xmlns:p14="http://schemas.microsoft.com/office/powerpoint/2010/main" val="134637220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5217361" y="2505670"/>
            <a:ext cx="17572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State</a:t>
            </a:r>
          </a:p>
        </p:txBody>
      </p:sp>
    </p:spTree>
    <p:extLst>
      <p:ext uri="{BB962C8B-B14F-4D97-AF65-F5344CB8AC3E}">
        <p14:creationId xmlns:p14="http://schemas.microsoft.com/office/powerpoint/2010/main" val="23251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999886" y="668518"/>
            <a:ext cx="8950325" cy="4880294"/>
          </a:xfrm>
        </p:spPr>
        <p:txBody>
          <a:bodyPr>
            <a:normAutofit/>
          </a:bodyPr>
          <a:lstStyle/>
          <a:p>
            <a:endParaRPr lang="en-US" sz="2000" dirty="0"/>
          </a:p>
          <a:p>
            <a:r>
              <a:rPr lang="en-US" sz="2000" dirty="0"/>
              <a:t>The state allows a component to keep track of changes in its data and triggers re-rendering when the data is updated. State is a fundamental concept in React and is often used to manage dynamic content and user interactions.</a:t>
            </a:r>
          </a:p>
          <a:p>
            <a:endParaRPr lang="en-US" sz="2000" dirty="0"/>
          </a:p>
          <a:p>
            <a:r>
              <a:rPr lang="en-US" sz="2000" dirty="0"/>
              <a:t>Use State: When you need the component to react to changes and re-render with new data. For example, when managing form inputs, counters, toggles, or any dynamic content.</a:t>
            </a:r>
          </a:p>
          <a:p>
            <a:endParaRPr lang="en-US" sz="2000" dirty="0"/>
          </a:p>
          <a:p>
            <a:r>
              <a:rPr lang="en-US" sz="2000" dirty="0"/>
              <a:t>Use Variables: For calculations, intermediate values, or any data that does not need to trigger a re-render.</a:t>
            </a:r>
          </a:p>
          <a:p>
            <a:endParaRPr lang="en-US" sz="2000" dirty="0"/>
          </a:p>
          <a:p>
            <a:endParaRPr lang="en-US" sz="2000" dirty="0"/>
          </a:p>
        </p:txBody>
      </p:sp>
    </p:spTree>
    <p:extLst>
      <p:ext uri="{BB962C8B-B14F-4D97-AF65-F5344CB8AC3E}">
        <p14:creationId xmlns:p14="http://schemas.microsoft.com/office/powerpoint/2010/main" val="88300426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00370" y="-422031"/>
            <a:ext cx="8294840" cy="6581671"/>
          </a:xfrm>
        </p:spPr>
        <p:txBody>
          <a:bodyPr>
            <a:normAutofit/>
          </a:bodyPr>
          <a:lstStyle/>
          <a:p>
            <a:endParaRPr lang="en-US" sz="2000" dirty="0"/>
          </a:p>
          <a:p>
            <a:endParaRPr lang="en-US" sz="2000" dirty="0"/>
          </a:p>
          <a:p>
            <a:endParaRPr lang="en-US" sz="2000" dirty="0"/>
          </a:p>
          <a:p>
            <a:endParaRPr lang="en-US" sz="2000" dirty="0"/>
          </a:p>
          <a:p>
            <a:endParaRPr lang="en-US" sz="2000" dirty="0"/>
          </a:p>
          <a:p>
            <a:r>
              <a:rPr lang="en-US" sz="2000" dirty="0"/>
              <a:t>//import state hook from react</a:t>
            </a:r>
          </a:p>
          <a:p>
            <a:r>
              <a:rPr lang="en-US" sz="2000" dirty="0"/>
              <a:t>import React, { </a:t>
            </a:r>
            <a:r>
              <a:rPr lang="en-US" sz="2000" dirty="0" err="1"/>
              <a:t>useState</a:t>
            </a:r>
            <a:r>
              <a:rPr lang="en-US" sz="2000" dirty="0"/>
              <a:t> } from 'react';</a:t>
            </a:r>
          </a:p>
          <a:p>
            <a:endParaRPr lang="en-US" sz="2000" dirty="0"/>
          </a:p>
          <a:p>
            <a:endParaRPr lang="en-US" sz="2000" dirty="0"/>
          </a:p>
          <a:p>
            <a:endParaRPr lang="en-US" sz="2000" dirty="0"/>
          </a:p>
          <a:p>
            <a:r>
              <a:rPr lang="en-US" sz="2600" dirty="0"/>
              <a:t>  </a:t>
            </a:r>
            <a:r>
              <a:rPr lang="en-US" sz="2000" dirty="0"/>
              <a:t>// Using the '</a:t>
            </a:r>
            <a:r>
              <a:rPr lang="en-US" sz="2000" dirty="0" err="1"/>
              <a:t>useState</a:t>
            </a:r>
            <a:r>
              <a:rPr lang="en-US" sz="2000" dirty="0"/>
              <a:t>' hook to declare a state variable</a:t>
            </a:r>
          </a:p>
          <a:p>
            <a:r>
              <a:rPr lang="en-US" sz="2000" dirty="0"/>
              <a:t>  const [count, </a:t>
            </a:r>
            <a:r>
              <a:rPr lang="en-US" sz="2000" dirty="0" err="1"/>
              <a:t>setCount</a:t>
            </a:r>
            <a:r>
              <a:rPr lang="en-US" sz="2000" dirty="0"/>
              <a:t>] = </a:t>
            </a:r>
            <a:r>
              <a:rPr lang="en-US" sz="2000" dirty="0" err="1"/>
              <a:t>useState</a:t>
            </a:r>
            <a:r>
              <a:rPr lang="en-US" sz="2000" dirty="0"/>
              <a:t>(0);</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56436272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40563" y="432080"/>
            <a:ext cx="9269530" cy="5315578"/>
          </a:xfrm>
        </p:spPr>
        <p:txBody>
          <a:bodyPr>
            <a:normAutofit fontScale="62500" lnSpcReduction="20000"/>
          </a:bodyPr>
          <a:lstStyle/>
          <a:p>
            <a:endParaRPr lang="en-US" sz="2000" dirty="0"/>
          </a:p>
          <a:p>
            <a:endParaRPr lang="en-US" sz="2000" dirty="0"/>
          </a:p>
          <a:p>
            <a:endParaRPr lang="en-US" sz="2000" dirty="0"/>
          </a:p>
          <a:p>
            <a:endParaRPr lang="en-US" sz="3200" dirty="0"/>
          </a:p>
          <a:p>
            <a:r>
              <a:rPr lang="en-US" sz="3200" dirty="0"/>
              <a:t>  // Event handler to update the state</a:t>
            </a:r>
          </a:p>
          <a:p>
            <a:r>
              <a:rPr lang="en-US" sz="3200" dirty="0"/>
              <a:t>  const </a:t>
            </a:r>
            <a:r>
              <a:rPr lang="en-US" sz="3200" dirty="0" err="1"/>
              <a:t>handleIncrement</a:t>
            </a:r>
            <a:r>
              <a:rPr lang="en-US" sz="3200" dirty="0"/>
              <a:t> = () =&gt; {</a:t>
            </a:r>
          </a:p>
          <a:p>
            <a:r>
              <a:rPr lang="en-US" sz="3200" dirty="0"/>
              <a:t>    </a:t>
            </a:r>
            <a:r>
              <a:rPr lang="en-US" sz="3200" dirty="0" err="1"/>
              <a:t>setCount</a:t>
            </a:r>
            <a:r>
              <a:rPr lang="en-US" sz="3200" dirty="0"/>
              <a:t>(count + 1);</a:t>
            </a:r>
          </a:p>
          <a:p>
            <a:r>
              <a:rPr lang="en-US" sz="3200" dirty="0"/>
              <a:t>  };</a:t>
            </a:r>
          </a:p>
          <a:p>
            <a:endParaRPr lang="en-US" sz="3200" dirty="0"/>
          </a:p>
          <a:p>
            <a:r>
              <a:rPr lang="en-US" sz="3200" dirty="0"/>
              <a:t>  return (</a:t>
            </a:r>
          </a:p>
          <a:p>
            <a:r>
              <a:rPr lang="en-US" sz="3200" dirty="0"/>
              <a:t>    &lt;div&gt;</a:t>
            </a:r>
          </a:p>
          <a:p>
            <a:r>
              <a:rPr lang="en-US" sz="3200" dirty="0"/>
              <a:t>      &lt;p&gt;Count: {count}&lt;/p&gt;</a:t>
            </a:r>
          </a:p>
          <a:p>
            <a:r>
              <a:rPr lang="en-US" sz="3200" dirty="0"/>
              <a:t>      &lt;button </a:t>
            </a:r>
            <a:r>
              <a:rPr lang="en-US" sz="3200" dirty="0" err="1"/>
              <a:t>onClick</a:t>
            </a:r>
            <a:r>
              <a:rPr lang="en-US" sz="3200" dirty="0"/>
              <a:t>={</a:t>
            </a:r>
            <a:r>
              <a:rPr lang="en-US" sz="3200" dirty="0" err="1"/>
              <a:t>handleIncrement</a:t>
            </a:r>
            <a:r>
              <a:rPr lang="en-US" sz="3200" dirty="0"/>
              <a:t>}&gt;Increment&lt;/button&gt;</a:t>
            </a:r>
          </a:p>
          <a:p>
            <a:r>
              <a:rPr lang="en-US" sz="3200" dirty="0"/>
              <a:t>    &lt;/div&gt;</a:t>
            </a:r>
          </a:p>
          <a:p>
            <a:r>
              <a:rPr lang="en-US" sz="3200" dirty="0"/>
              <a:t>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graphicFrame>
        <p:nvGraphicFramePr>
          <p:cNvPr id="2" name="Diagram 1">
            <a:extLst>
              <a:ext uri="{FF2B5EF4-FFF2-40B4-BE49-F238E27FC236}">
                <a16:creationId xmlns:a16="http://schemas.microsoft.com/office/drawing/2014/main" id="{ADBFED4F-4060-3C96-4771-F29EBF5C8AEF}"/>
              </a:ext>
            </a:extLst>
          </p:cNvPr>
          <p:cNvGraphicFramePr/>
          <p:nvPr/>
        </p:nvGraphicFramePr>
        <p:xfrm>
          <a:off x="7047358" y="2160396"/>
          <a:ext cx="1605280" cy="105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99332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2702092" y="2505670"/>
            <a:ext cx="678782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Conditional Rendering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4A3F597-4F0C-3EAB-F0B6-A6A91AD2A4CD}"/>
              </a:ext>
            </a:extLst>
          </p:cNvPr>
          <p:cNvSpPr txBox="1"/>
          <p:nvPr/>
        </p:nvSpPr>
        <p:spPr>
          <a:xfrm>
            <a:off x="906864" y="4914872"/>
            <a:ext cx="6589206" cy="461665"/>
          </a:xfrm>
          <a:prstGeom prst="rect">
            <a:avLst/>
          </a:prstGeom>
          <a:noFill/>
        </p:spPr>
        <p:txBody>
          <a:bodyPr wrap="square">
            <a:spAutoFit/>
          </a:bodyPr>
          <a:lstStyle/>
          <a:p>
            <a:r>
              <a:rPr lang="en-US" sz="2400" b="1" dirty="0">
                <a:effectLst/>
              </a:rPr>
              <a:t>“Rendering” is React calling your components.</a:t>
            </a:r>
            <a:endParaRPr lang="en-IN" sz="2400" dirty="0"/>
          </a:p>
        </p:txBody>
      </p:sp>
    </p:spTree>
    <p:extLst>
      <p:ext uri="{BB962C8B-B14F-4D97-AF65-F5344CB8AC3E}">
        <p14:creationId xmlns:p14="http://schemas.microsoft.com/office/powerpoint/2010/main" val="1975750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69034" y="1022666"/>
            <a:ext cx="8950325" cy="4880294"/>
          </a:xfrm>
        </p:spPr>
        <p:txBody>
          <a:bodyPr>
            <a:normAutofit/>
          </a:bodyPr>
          <a:lstStyle/>
          <a:p>
            <a:r>
              <a:rPr lang="en-US" sz="2000" dirty="0"/>
              <a:t>Conditional rendering use to rendering different content or components based on certain conditions or logic. It allows us to control what is displayed to the user depending on the state of our application.</a:t>
            </a:r>
          </a:p>
          <a:p>
            <a:endParaRPr lang="en-US" sz="2000" dirty="0"/>
          </a:p>
          <a:p>
            <a:r>
              <a:rPr lang="en-US" sz="2000" dirty="0"/>
              <a:t>return (</a:t>
            </a:r>
          </a:p>
          <a:p>
            <a:r>
              <a:rPr lang="en-US" sz="2000" dirty="0"/>
              <a:t>   if (/* your condition here */) {</a:t>
            </a:r>
          </a:p>
          <a:p>
            <a:r>
              <a:rPr lang="en-US" sz="2000" dirty="0"/>
              <a:t>      return &lt;p&gt;Content to render when the condition is true&lt;/p&gt;;</a:t>
            </a:r>
          </a:p>
          <a:p>
            <a:r>
              <a:rPr lang="en-US" sz="2000" dirty="0"/>
              <a:t>    } else {</a:t>
            </a:r>
          </a:p>
          <a:p>
            <a:r>
              <a:rPr lang="en-US" sz="2000" dirty="0"/>
              <a:t>      return &lt;p&gt;Content to render when the condition is false&lt;/p&gt;;</a:t>
            </a:r>
          </a:p>
          <a:p>
            <a:r>
              <a:rPr lang="en-US" sz="2000" dirty="0"/>
              <a:t>    }</a:t>
            </a:r>
          </a:p>
          <a:p>
            <a:r>
              <a:rPr lang="en-US" sz="2000" dirty="0"/>
              <a:t>);</a:t>
            </a:r>
          </a:p>
        </p:txBody>
      </p:sp>
    </p:spTree>
    <p:extLst>
      <p:ext uri="{BB962C8B-B14F-4D97-AF65-F5344CB8AC3E}">
        <p14:creationId xmlns:p14="http://schemas.microsoft.com/office/powerpoint/2010/main" val="237418794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2896728" y="2505670"/>
            <a:ext cx="639854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Process of Rendering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426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90097" y="1816486"/>
            <a:ext cx="8950325" cy="4880294"/>
          </a:xfrm>
        </p:spPr>
        <p:txBody>
          <a:bodyPr>
            <a:normAutofit/>
          </a:bodyPr>
          <a:lstStyle/>
          <a:p>
            <a:r>
              <a:rPr lang="en-US" sz="2400" b="1" dirty="0"/>
              <a:t>Triggering/ Initial Render: </a:t>
            </a:r>
          </a:p>
          <a:p>
            <a:endParaRPr lang="en-US" sz="2400" b="1" dirty="0"/>
          </a:p>
          <a:p>
            <a:r>
              <a:rPr lang="en-US" sz="2000" dirty="0"/>
              <a:t>When your app starts, you need to trigger the initial render. it’s done by calling </a:t>
            </a:r>
            <a:r>
              <a:rPr lang="en-US" sz="2000" dirty="0" err="1"/>
              <a:t>createRoot</a:t>
            </a:r>
            <a:r>
              <a:rPr lang="en-US" sz="2000" dirty="0"/>
              <a:t> with the target DOM node, and then calling its render method with your component:</a:t>
            </a:r>
          </a:p>
        </p:txBody>
      </p:sp>
    </p:spTree>
    <p:extLst>
      <p:ext uri="{BB962C8B-B14F-4D97-AF65-F5344CB8AC3E}">
        <p14:creationId xmlns:p14="http://schemas.microsoft.com/office/powerpoint/2010/main" val="227520702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09710" y="801603"/>
            <a:ext cx="8950325" cy="4880294"/>
          </a:xfrm>
        </p:spPr>
        <p:txBody>
          <a:bodyPr>
            <a:normAutofit/>
          </a:bodyPr>
          <a:lstStyle/>
          <a:p>
            <a:r>
              <a:rPr lang="en-US" sz="2400" b="1" dirty="0"/>
              <a:t>Re-Rendering: </a:t>
            </a:r>
          </a:p>
          <a:p>
            <a:endParaRPr lang="en-US" sz="2400" b="1" dirty="0"/>
          </a:p>
          <a:p>
            <a:r>
              <a:rPr lang="en-US" sz="2000" dirty="0"/>
              <a:t>Whenever there is any modification in a component it triggers re-rendering.</a:t>
            </a:r>
          </a:p>
          <a:p>
            <a:endParaRPr lang="en-US" sz="2000" dirty="0"/>
          </a:p>
          <a:p>
            <a:r>
              <a:rPr lang="en-US" sz="2000" b="1" dirty="0"/>
              <a:t>Re-rendering can be triggered by:</a:t>
            </a:r>
          </a:p>
          <a:p>
            <a:r>
              <a:rPr lang="en-US" sz="2000" dirty="0"/>
              <a:t>State Changes</a:t>
            </a:r>
          </a:p>
          <a:p>
            <a:r>
              <a:rPr lang="en-US" sz="2000" dirty="0"/>
              <a:t>Prop Changes</a:t>
            </a:r>
          </a:p>
          <a:p>
            <a:r>
              <a:rPr lang="en-US" sz="2000" dirty="0"/>
              <a:t>Context Changes: When the values provided by a React Context change.</a:t>
            </a:r>
          </a:p>
          <a:p>
            <a:r>
              <a:rPr lang="en-US" sz="2000" dirty="0"/>
              <a:t>Force Update: When a component is forcefully updated.</a:t>
            </a:r>
          </a:p>
        </p:txBody>
      </p:sp>
    </p:spTree>
    <p:extLst>
      <p:ext uri="{BB962C8B-B14F-4D97-AF65-F5344CB8AC3E}">
        <p14:creationId xmlns:p14="http://schemas.microsoft.com/office/powerpoint/2010/main" val="143110744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09710" y="1213586"/>
            <a:ext cx="8950325" cy="4880294"/>
          </a:xfrm>
        </p:spPr>
        <p:txBody>
          <a:bodyPr>
            <a:normAutofit/>
          </a:bodyPr>
          <a:lstStyle/>
          <a:p>
            <a:r>
              <a:rPr lang="en-US" sz="2400" b="1" dirty="0"/>
              <a:t>Committing: </a:t>
            </a:r>
          </a:p>
          <a:p>
            <a:endParaRPr lang="en-US" sz="2400" b="1" dirty="0"/>
          </a:p>
          <a:p>
            <a:r>
              <a:rPr lang="en-US" sz="2000" dirty="0"/>
              <a:t>React will apply the minimal necessary operations (calculated while rendering!) to make the DOM match the latest rendering output.</a:t>
            </a:r>
          </a:p>
          <a:p>
            <a:endParaRPr lang="en-US" sz="2000" dirty="0"/>
          </a:p>
          <a:p>
            <a:r>
              <a:rPr lang="en-US" sz="2000" dirty="0"/>
              <a:t>React only changes the DOM nodes if there’s a difference between renders.</a:t>
            </a:r>
          </a:p>
        </p:txBody>
      </p:sp>
    </p:spTree>
    <p:extLst>
      <p:ext uri="{BB962C8B-B14F-4D97-AF65-F5344CB8AC3E}">
        <p14:creationId xmlns:p14="http://schemas.microsoft.com/office/powerpoint/2010/main" val="19508027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450780" y="1077361"/>
            <a:ext cx="5785977" cy="4703277"/>
          </a:xfrm>
        </p:spPr>
        <p:txBody>
          <a:bodyPr vert="horz" lIns="91440" tIns="45720" rIns="91440" bIns="45720" rtlCol="0" anchor="t">
            <a:noAutofit/>
          </a:bodyPr>
          <a:lstStyle/>
          <a:p>
            <a:r>
              <a:rPr lang="en-US" sz="2000" dirty="0"/>
              <a:t>Conditional Rendering</a:t>
            </a:r>
          </a:p>
          <a:p>
            <a:r>
              <a:rPr lang="en-US" sz="2000" dirty="0"/>
              <a:t>Process of Rendering</a:t>
            </a:r>
          </a:p>
          <a:p>
            <a:r>
              <a:rPr lang="en-US" sz="2000" dirty="0"/>
              <a:t>Life Cycle Methods</a:t>
            </a:r>
          </a:p>
          <a:p>
            <a:r>
              <a:rPr lang="en-US" sz="2000" dirty="0"/>
              <a:t>Hooks</a:t>
            </a:r>
          </a:p>
          <a:p>
            <a:r>
              <a:rPr lang="en-US" sz="2000" dirty="0"/>
              <a:t>Custom Hooks</a:t>
            </a:r>
          </a:p>
          <a:p>
            <a:r>
              <a:rPr lang="en-US" sz="2000" dirty="0"/>
              <a:t>React Router</a:t>
            </a:r>
          </a:p>
          <a:p>
            <a:r>
              <a:rPr lang="en-US" sz="2000" dirty="0"/>
              <a:t>Redux Toolkit</a:t>
            </a:r>
          </a:p>
        </p:txBody>
      </p:sp>
    </p:spTree>
    <p:extLst>
      <p:ext uri="{BB962C8B-B14F-4D97-AF65-F5344CB8AC3E}">
        <p14:creationId xmlns:p14="http://schemas.microsoft.com/office/powerpoint/2010/main" val="417500361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3016337" y="1239578"/>
            <a:ext cx="581768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Lif</a:t>
            </a:r>
            <a:r>
              <a:rPr lang="en-US" sz="5400" dirty="0">
                <a:ln w="0"/>
                <a:effectLst>
                  <a:outerShdw blurRad="38100" dist="19050" dir="2700000" algn="tl" rotWithShape="0">
                    <a:schemeClr val="dk1">
                      <a:alpha val="40000"/>
                    </a:schemeClr>
                  </a:outerShdw>
                </a:effectLst>
              </a:rPr>
              <a:t>e Cycle Methods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React Lifecycle Methods">
            <a:extLst>
              <a:ext uri="{FF2B5EF4-FFF2-40B4-BE49-F238E27FC236}">
                <a16:creationId xmlns:a16="http://schemas.microsoft.com/office/drawing/2014/main" id="{4FB0BBBA-BF10-A3E1-3A98-29F1FA191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85" r="14566"/>
          <a:stretch/>
        </p:blipFill>
        <p:spPr bwMode="auto">
          <a:xfrm>
            <a:off x="3185328" y="2607408"/>
            <a:ext cx="6114149" cy="3682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31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018308" y="470008"/>
            <a:ext cx="8950325" cy="4880294"/>
          </a:xfrm>
        </p:spPr>
        <p:txBody>
          <a:bodyPr>
            <a:normAutofit/>
          </a:bodyPr>
          <a:lstStyle/>
          <a:p>
            <a:r>
              <a:rPr lang="en-US" sz="2400" b="1" dirty="0"/>
              <a:t>Mounting: </a:t>
            </a:r>
          </a:p>
          <a:p>
            <a:endParaRPr lang="en-US" sz="2000" dirty="0"/>
          </a:p>
          <a:p>
            <a:r>
              <a:rPr lang="en-US" sz="2000" dirty="0"/>
              <a:t>Mounting means putting elements into the DOM.</a:t>
            </a:r>
          </a:p>
          <a:p>
            <a:endParaRPr lang="en-US" sz="2000" dirty="0"/>
          </a:p>
          <a:p>
            <a:r>
              <a:rPr lang="en-US" sz="2000" dirty="0"/>
              <a:t>constructor(): This method is called before the component is mounted. It is used for initializing state and binding methods.</a:t>
            </a:r>
          </a:p>
          <a:p>
            <a:endParaRPr lang="en-US" sz="2000" dirty="0"/>
          </a:p>
          <a:p>
            <a:r>
              <a:rPr lang="en-US" sz="2000" dirty="0"/>
              <a:t>render(): The `render()` method is required and will always be called, the others are optional and will be called if you define them.</a:t>
            </a:r>
          </a:p>
          <a:p>
            <a:endParaRPr lang="en-US" sz="2000" dirty="0"/>
          </a:p>
          <a:p>
            <a:r>
              <a:rPr lang="en-US" sz="2000" dirty="0" err="1"/>
              <a:t>componentDidMount</a:t>
            </a:r>
            <a:r>
              <a:rPr lang="en-US" sz="2000" dirty="0"/>
              <a:t>(): The `</a:t>
            </a:r>
            <a:r>
              <a:rPr lang="en-US" sz="2000" dirty="0" err="1"/>
              <a:t>componentDidMount</a:t>
            </a:r>
            <a:r>
              <a:rPr lang="en-US" sz="2000" dirty="0"/>
              <a:t>()` method is called after the component is rendered.</a:t>
            </a:r>
          </a:p>
        </p:txBody>
      </p:sp>
    </p:spTree>
    <p:extLst>
      <p:ext uri="{BB962C8B-B14F-4D97-AF65-F5344CB8AC3E}">
        <p14:creationId xmlns:p14="http://schemas.microsoft.com/office/powerpoint/2010/main" val="195725816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098694" y="821700"/>
            <a:ext cx="8950325" cy="4880294"/>
          </a:xfrm>
        </p:spPr>
        <p:txBody>
          <a:bodyPr>
            <a:normAutofit fontScale="92500" lnSpcReduction="10000"/>
          </a:bodyPr>
          <a:lstStyle/>
          <a:p>
            <a:r>
              <a:rPr lang="en-US" sz="2400" b="1" dirty="0"/>
              <a:t>Updating: </a:t>
            </a:r>
          </a:p>
          <a:p>
            <a:endParaRPr lang="en-US" sz="2000" dirty="0"/>
          </a:p>
          <a:p>
            <a:r>
              <a:rPr lang="en-US" sz="2000" dirty="0"/>
              <a:t>The next phase in the lifecycle is when a component is *updated*.</a:t>
            </a:r>
          </a:p>
          <a:p>
            <a:endParaRPr lang="en-US" sz="2000" dirty="0"/>
          </a:p>
          <a:p>
            <a:r>
              <a:rPr lang="en-US" sz="2000" dirty="0"/>
              <a:t>A component is updated whenever there is a change in the component's `state` or `props`.</a:t>
            </a:r>
          </a:p>
          <a:p>
            <a:endParaRPr lang="en-US" sz="2000" dirty="0"/>
          </a:p>
          <a:p>
            <a:r>
              <a:rPr lang="en-US" sz="2000" dirty="0"/>
              <a:t>- </a:t>
            </a:r>
            <a:r>
              <a:rPr lang="en-US" sz="2000" dirty="0" err="1"/>
              <a:t>shouldComponentUpdate</a:t>
            </a:r>
            <a:r>
              <a:rPr lang="en-US" sz="2000" dirty="0"/>
              <a:t>(): This method is called before rendering when new props or state are being received. It can be used to optimize rendering by preventing unnecessary updates.</a:t>
            </a:r>
          </a:p>
          <a:p>
            <a:endParaRPr lang="en-US" sz="2000" dirty="0"/>
          </a:p>
          <a:p>
            <a:r>
              <a:rPr lang="en-US" sz="2000" dirty="0"/>
              <a:t>- </a:t>
            </a:r>
            <a:r>
              <a:rPr lang="en-US" sz="2000" dirty="0" err="1"/>
              <a:t>componentDidUpdate</a:t>
            </a:r>
            <a:r>
              <a:rPr lang="en-US" sz="2000" dirty="0"/>
              <a:t>(): This method is called after the component has been updated in the DOM.</a:t>
            </a:r>
          </a:p>
        </p:txBody>
      </p:sp>
    </p:spTree>
    <p:extLst>
      <p:ext uri="{BB962C8B-B14F-4D97-AF65-F5344CB8AC3E}">
        <p14:creationId xmlns:p14="http://schemas.microsoft.com/office/powerpoint/2010/main" val="417052981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098694" y="821700"/>
            <a:ext cx="8950325" cy="4880294"/>
          </a:xfrm>
        </p:spPr>
        <p:txBody>
          <a:bodyPr>
            <a:normAutofit/>
          </a:bodyPr>
          <a:lstStyle/>
          <a:p>
            <a:r>
              <a:rPr lang="en-US" sz="2400" b="1" dirty="0"/>
              <a:t>Unmounting: </a:t>
            </a:r>
          </a:p>
          <a:p>
            <a:endParaRPr lang="en-US" sz="2000" dirty="0"/>
          </a:p>
          <a:p>
            <a:r>
              <a:rPr lang="en-US" sz="2000" dirty="0"/>
              <a:t>The next phase in the lifecycle is when a component is removed from the DOM, or unmounting as React likes to call it.</a:t>
            </a:r>
          </a:p>
          <a:p>
            <a:endParaRPr lang="en-US" sz="2000" dirty="0"/>
          </a:p>
          <a:p>
            <a:r>
              <a:rPr lang="en-US" sz="2000" dirty="0"/>
              <a:t>React has only one built-in method that gets called when a component is unmounted:</a:t>
            </a:r>
          </a:p>
          <a:p>
            <a:endParaRPr lang="en-US" sz="2000" dirty="0"/>
          </a:p>
          <a:p>
            <a:r>
              <a:rPr lang="en-US" sz="2000" dirty="0" err="1"/>
              <a:t>componentWillUnmount</a:t>
            </a:r>
            <a:r>
              <a:rPr lang="en-US" sz="2000" dirty="0"/>
              <a:t>(): The `</a:t>
            </a:r>
            <a:r>
              <a:rPr lang="en-US" sz="2000" dirty="0" err="1"/>
              <a:t>componentWillUnmount</a:t>
            </a:r>
            <a:r>
              <a:rPr lang="en-US" sz="2000" dirty="0"/>
              <a:t>` method is called when the component is about to be removed from the DOM.</a:t>
            </a:r>
          </a:p>
        </p:txBody>
      </p:sp>
    </p:spTree>
    <p:extLst>
      <p:ext uri="{BB962C8B-B14F-4D97-AF65-F5344CB8AC3E}">
        <p14:creationId xmlns:p14="http://schemas.microsoft.com/office/powerpoint/2010/main" val="184819815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5082771" y="2505670"/>
            <a:ext cx="202645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Hooks</a:t>
            </a:r>
          </a:p>
        </p:txBody>
      </p:sp>
    </p:spTree>
    <p:extLst>
      <p:ext uri="{BB962C8B-B14F-4D97-AF65-F5344CB8AC3E}">
        <p14:creationId xmlns:p14="http://schemas.microsoft.com/office/powerpoint/2010/main" val="1593651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61143" y="1301564"/>
            <a:ext cx="8950325" cy="4880294"/>
          </a:xfrm>
        </p:spPr>
        <p:txBody>
          <a:bodyPr>
            <a:normAutofit/>
          </a:bodyPr>
          <a:lstStyle/>
          <a:p>
            <a:endParaRPr lang="en-US" sz="2000" dirty="0"/>
          </a:p>
          <a:p>
            <a:r>
              <a:rPr lang="en-US" sz="2000" dirty="0"/>
              <a:t>React Hooks allow functional components to use state and other React features without needing to write a class.</a:t>
            </a:r>
          </a:p>
          <a:p>
            <a:endParaRPr lang="en-US" sz="2000" dirty="0"/>
          </a:p>
          <a:p>
            <a:r>
              <a:rPr lang="en-US" sz="2000" dirty="0"/>
              <a:t>Before the introduction of hooks, functional components were stateless and lacked the ability to use lifecycle methods or manage local component state. Hooks address these limitations and offer several advantages.</a:t>
            </a:r>
          </a:p>
          <a:p>
            <a:endParaRPr lang="en-US" sz="2000" dirty="0"/>
          </a:p>
        </p:txBody>
      </p:sp>
    </p:spTree>
    <p:extLst>
      <p:ext uri="{BB962C8B-B14F-4D97-AF65-F5344CB8AC3E}">
        <p14:creationId xmlns:p14="http://schemas.microsoft.com/office/powerpoint/2010/main" val="1925006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61143" y="1301564"/>
            <a:ext cx="8950325" cy="4880294"/>
          </a:xfrm>
        </p:spPr>
        <p:txBody>
          <a:bodyPr>
            <a:normAutofit/>
          </a:bodyPr>
          <a:lstStyle/>
          <a:p>
            <a:endParaRPr lang="en-US" sz="2000" dirty="0"/>
          </a:p>
          <a:p>
            <a:r>
              <a:rPr lang="en-US" sz="2400" b="1" dirty="0"/>
              <a:t>Hooks Rules</a:t>
            </a:r>
          </a:p>
          <a:p>
            <a:endParaRPr lang="en-US" sz="2000" dirty="0"/>
          </a:p>
          <a:p>
            <a:r>
              <a:rPr lang="en-US" sz="2000" dirty="0"/>
              <a:t>- Hooks can only be called inside React function components.</a:t>
            </a:r>
          </a:p>
          <a:p>
            <a:r>
              <a:rPr lang="en-US" sz="2000" dirty="0"/>
              <a:t>- Hooks cannot be conditional</a:t>
            </a:r>
          </a:p>
          <a:p>
            <a:r>
              <a:rPr lang="en-US" sz="2000" dirty="0"/>
              <a:t>- You must `import` Hooks from `react`.</a:t>
            </a:r>
          </a:p>
        </p:txBody>
      </p:sp>
    </p:spTree>
    <p:extLst>
      <p:ext uri="{BB962C8B-B14F-4D97-AF65-F5344CB8AC3E}">
        <p14:creationId xmlns:p14="http://schemas.microsoft.com/office/powerpoint/2010/main" val="163264163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51095" y="988853"/>
            <a:ext cx="8950325" cy="4880294"/>
          </a:xfrm>
        </p:spPr>
        <p:txBody>
          <a:bodyPr>
            <a:normAutofit/>
          </a:bodyPr>
          <a:lstStyle/>
          <a:p>
            <a:endParaRPr lang="en-US" sz="2000" dirty="0"/>
          </a:p>
          <a:p>
            <a:r>
              <a:rPr lang="en-US" sz="3200" b="1" dirty="0" err="1"/>
              <a:t>UseEffect</a:t>
            </a:r>
            <a:r>
              <a:rPr lang="en-US" sz="3200" b="1" dirty="0"/>
              <a:t>()</a:t>
            </a:r>
          </a:p>
          <a:p>
            <a:endParaRPr lang="en-US" sz="2000" dirty="0"/>
          </a:p>
          <a:p>
            <a:r>
              <a:rPr lang="en-US" sz="2000" dirty="0"/>
              <a:t>The `</a:t>
            </a:r>
            <a:r>
              <a:rPr lang="en-US" sz="2000" dirty="0" err="1"/>
              <a:t>useEffect</a:t>
            </a:r>
            <a:r>
              <a:rPr lang="en-US" sz="2000" dirty="0"/>
              <a:t>` hook allows us to perform side effects in our functional components.</a:t>
            </a:r>
          </a:p>
          <a:p>
            <a:endParaRPr lang="en-US" sz="2000" dirty="0"/>
          </a:p>
          <a:p>
            <a:r>
              <a:rPr lang="en-US" sz="2000" dirty="0"/>
              <a:t>Component lifecycle divided into three parts whenever we need to create effect during mounting, updating or unmounting phase we can create through </a:t>
            </a:r>
            <a:r>
              <a:rPr lang="en-US" sz="2000" dirty="0" err="1"/>
              <a:t>useEffect</a:t>
            </a:r>
            <a:r>
              <a:rPr lang="en-US" sz="2000" dirty="0"/>
              <a:t>.</a:t>
            </a:r>
          </a:p>
        </p:txBody>
      </p:sp>
    </p:spTree>
    <p:extLst>
      <p:ext uri="{BB962C8B-B14F-4D97-AF65-F5344CB8AC3E}">
        <p14:creationId xmlns:p14="http://schemas.microsoft.com/office/powerpoint/2010/main" val="101745810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61143" y="773723"/>
            <a:ext cx="8950325" cy="5408135"/>
          </a:xfrm>
        </p:spPr>
        <p:txBody>
          <a:bodyPr>
            <a:normAutofit lnSpcReduction="10000"/>
          </a:bodyPr>
          <a:lstStyle/>
          <a:p>
            <a:r>
              <a:rPr lang="en-US" sz="2000" dirty="0"/>
              <a:t>import React, { </a:t>
            </a:r>
            <a:r>
              <a:rPr lang="en-US" sz="2000" dirty="0" err="1"/>
              <a:t>useEffect</a:t>
            </a:r>
            <a:r>
              <a:rPr lang="en-US" sz="2000" dirty="0"/>
              <a:t> } from 'react';</a:t>
            </a:r>
          </a:p>
          <a:p>
            <a:r>
              <a:rPr lang="en-US" sz="2000" dirty="0"/>
              <a:t>// </a:t>
            </a:r>
            <a:r>
              <a:rPr lang="en-US" sz="2000" dirty="0" err="1"/>
              <a:t>useEffect</a:t>
            </a:r>
            <a:r>
              <a:rPr lang="en-US" sz="2000" dirty="0"/>
              <a:t>(() =&gt; {}, []);</a:t>
            </a:r>
          </a:p>
          <a:p>
            <a:endParaRPr lang="en-US" sz="2000" dirty="0"/>
          </a:p>
          <a:p>
            <a:r>
              <a:rPr lang="en-US" sz="2000" dirty="0"/>
              <a:t>function </a:t>
            </a:r>
            <a:r>
              <a:rPr lang="en-US" sz="2000" dirty="0" err="1"/>
              <a:t>MyComponent</a:t>
            </a:r>
            <a:r>
              <a:rPr lang="en-US" sz="2000" dirty="0"/>
              <a:t>() {</a:t>
            </a:r>
          </a:p>
          <a:p>
            <a:r>
              <a:rPr lang="en-US" sz="2000" dirty="0"/>
              <a:t>  </a:t>
            </a:r>
            <a:r>
              <a:rPr lang="en-US" sz="2000" dirty="0" err="1"/>
              <a:t>useEffect</a:t>
            </a:r>
            <a:r>
              <a:rPr lang="en-US" sz="2000" dirty="0"/>
              <a:t>(() =&gt; {</a:t>
            </a:r>
          </a:p>
          <a:p>
            <a:r>
              <a:rPr lang="en-US" sz="2000" dirty="0"/>
              <a:t>    // Code inside this block will run after the component renders</a:t>
            </a:r>
          </a:p>
          <a:p>
            <a:endParaRPr lang="en-US" sz="2000" dirty="0"/>
          </a:p>
          <a:p>
            <a:r>
              <a:rPr lang="en-US" sz="2000" dirty="0"/>
              <a:t>    // Cleanup code (if needed) </a:t>
            </a:r>
          </a:p>
          <a:p>
            <a:r>
              <a:rPr lang="en-US" sz="2000" dirty="0"/>
              <a:t>    return () =&gt; {</a:t>
            </a:r>
          </a:p>
          <a:p>
            <a:r>
              <a:rPr lang="en-US" sz="2000" dirty="0"/>
              <a:t>     </a:t>
            </a:r>
          </a:p>
          <a:p>
            <a:r>
              <a:rPr lang="en-US" sz="2000" dirty="0"/>
              <a:t>    };</a:t>
            </a:r>
          </a:p>
          <a:p>
            <a:r>
              <a:rPr lang="en-US" sz="2000" dirty="0"/>
              <a:t>  }, [dependency1, dependency2]);</a:t>
            </a:r>
          </a:p>
          <a:p>
            <a:r>
              <a:rPr lang="en-US" sz="2000" dirty="0"/>
              <a:t>}</a:t>
            </a:r>
          </a:p>
        </p:txBody>
      </p:sp>
    </p:spTree>
    <p:extLst>
      <p:ext uri="{BB962C8B-B14F-4D97-AF65-F5344CB8AC3E}">
        <p14:creationId xmlns:p14="http://schemas.microsoft.com/office/powerpoint/2010/main" val="506788821"/>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81240" y="627112"/>
            <a:ext cx="8950325" cy="4880294"/>
          </a:xfrm>
        </p:spPr>
        <p:txBody>
          <a:bodyPr>
            <a:normAutofit/>
          </a:bodyPr>
          <a:lstStyle/>
          <a:p>
            <a:endParaRPr lang="en-US" sz="2000" dirty="0"/>
          </a:p>
          <a:p>
            <a:r>
              <a:rPr lang="en-US" sz="3200" b="1" dirty="0" err="1"/>
              <a:t>UseRef</a:t>
            </a:r>
            <a:r>
              <a:rPr lang="en-US" sz="3200" b="1" dirty="0"/>
              <a:t>:</a:t>
            </a:r>
          </a:p>
          <a:p>
            <a:endParaRPr lang="en-US" sz="2000" dirty="0"/>
          </a:p>
          <a:p>
            <a:r>
              <a:rPr lang="en-US" sz="2000" dirty="0"/>
              <a:t>It can be used to store a mutable value that does not cause a re-render when updated.</a:t>
            </a:r>
          </a:p>
          <a:p>
            <a:endParaRPr lang="en-US" sz="2000" dirty="0"/>
          </a:p>
          <a:p>
            <a:r>
              <a:rPr lang="en-US" sz="2000" dirty="0"/>
              <a:t>The `</a:t>
            </a:r>
            <a:r>
              <a:rPr lang="en-US" sz="2000" dirty="0" err="1"/>
              <a:t>useRef</a:t>
            </a:r>
            <a:r>
              <a:rPr lang="en-US" sz="2000" dirty="0"/>
              <a:t>` Hook allows you to persist values between renders.</a:t>
            </a:r>
          </a:p>
          <a:p>
            <a:endParaRPr lang="en-US" sz="2000" dirty="0"/>
          </a:p>
          <a:p>
            <a:r>
              <a:rPr lang="en-US" sz="2000" dirty="0"/>
              <a:t>`</a:t>
            </a:r>
            <a:r>
              <a:rPr lang="en-US" sz="2000" dirty="0" err="1"/>
              <a:t>useRef</a:t>
            </a:r>
            <a:r>
              <a:rPr lang="en-US" sz="2000" dirty="0"/>
              <a:t>()` only returns one item. It returns an Object called `current`. This current object is used for direct changes in dom.</a:t>
            </a:r>
          </a:p>
        </p:txBody>
      </p:sp>
    </p:spTree>
    <p:extLst>
      <p:ext uri="{BB962C8B-B14F-4D97-AF65-F5344CB8AC3E}">
        <p14:creationId xmlns:p14="http://schemas.microsoft.com/office/powerpoint/2010/main" val="356926495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07063" y="2296319"/>
            <a:ext cx="9777874" cy="2793841"/>
          </a:xfrm>
        </p:spPr>
        <p:txBody>
          <a:bodyPr>
            <a:normAutofit/>
          </a:bodyPr>
          <a:lstStyle/>
          <a:p>
            <a:r>
              <a:rPr lang="en-US" sz="2000" dirty="0"/>
              <a:t>React is a JavaScript library for building user interfaces.</a:t>
            </a:r>
          </a:p>
          <a:p>
            <a:endParaRPr lang="en-US" sz="2000" dirty="0"/>
          </a:p>
          <a:p>
            <a:r>
              <a:rPr lang="en-US" sz="2000" dirty="0"/>
              <a:t>React is used to build single-page applications, meaning the website's content changes without reloading the entire webpage.</a:t>
            </a:r>
          </a:p>
          <a:p>
            <a:endParaRPr lang="en-US" sz="2000" dirty="0"/>
          </a:p>
          <a:p>
            <a:r>
              <a:rPr lang="en-US" sz="2000" dirty="0"/>
              <a:t>React allows us to create reusable UI components.</a:t>
            </a:r>
            <a:endParaRPr lang="en-IN" sz="2000" dirty="0"/>
          </a:p>
        </p:txBody>
      </p:sp>
      <p:sp>
        <p:nvSpPr>
          <p:cNvPr id="2" name="Title 1">
            <a:extLst>
              <a:ext uri="{FF2B5EF4-FFF2-40B4-BE49-F238E27FC236}">
                <a16:creationId xmlns:a16="http://schemas.microsoft.com/office/drawing/2014/main" id="{E4EDCBBE-74A4-C175-D892-C50D1C991F63}"/>
              </a:ext>
            </a:extLst>
          </p:cNvPr>
          <p:cNvSpPr>
            <a:spLocks noGrp="1"/>
          </p:cNvSpPr>
          <p:nvPr>
            <p:ph type="title"/>
          </p:nvPr>
        </p:nvSpPr>
        <p:spPr>
          <a:xfrm>
            <a:off x="1207063" y="718890"/>
            <a:ext cx="5111750" cy="1204912"/>
          </a:xfrm>
        </p:spPr>
        <p:txBody>
          <a:bodyPr/>
          <a:lstStyle/>
          <a:p>
            <a:r>
              <a:rPr lang="en-US" sz="3200" dirty="0"/>
              <a:t>Intro</a:t>
            </a:r>
            <a:endParaRPr lang="en-IN" sz="3200" dirty="0"/>
          </a:p>
        </p:txBody>
      </p:sp>
    </p:spTree>
    <p:extLst>
      <p:ext uri="{BB962C8B-B14F-4D97-AF65-F5344CB8AC3E}">
        <p14:creationId xmlns:p14="http://schemas.microsoft.com/office/powerpoint/2010/main" val="3148925277"/>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61143" y="773723"/>
            <a:ext cx="8950325" cy="5408135"/>
          </a:xfrm>
        </p:spPr>
        <p:txBody>
          <a:bodyPr>
            <a:normAutofit fontScale="92500" lnSpcReduction="20000"/>
          </a:bodyPr>
          <a:lstStyle/>
          <a:p>
            <a:r>
              <a:rPr lang="en-US" sz="2000" dirty="0"/>
              <a:t>import React, { </a:t>
            </a:r>
            <a:r>
              <a:rPr lang="en-US" sz="2000" dirty="0" err="1"/>
              <a:t>useRef</a:t>
            </a:r>
            <a:r>
              <a:rPr lang="en-US" sz="2000" dirty="0"/>
              <a:t> } from 'react';</a:t>
            </a:r>
          </a:p>
          <a:p>
            <a:r>
              <a:rPr lang="en-US" sz="2000" dirty="0"/>
              <a:t>function Component() {</a:t>
            </a:r>
          </a:p>
          <a:p>
            <a:r>
              <a:rPr lang="en-US" sz="2000" dirty="0"/>
              <a:t>  // Creating a ref object</a:t>
            </a:r>
          </a:p>
          <a:p>
            <a:r>
              <a:rPr lang="en-US" sz="2000" dirty="0"/>
              <a:t>  const </a:t>
            </a:r>
            <a:r>
              <a:rPr lang="en-US" sz="2000" dirty="0" err="1"/>
              <a:t>myRef</a:t>
            </a:r>
            <a:r>
              <a:rPr lang="en-US" sz="2000" dirty="0"/>
              <a:t> = </a:t>
            </a:r>
            <a:r>
              <a:rPr lang="en-US" sz="2000" dirty="0" err="1"/>
              <a:t>useRef</a:t>
            </a:r>
            <a:r>
              <a:rPr lang="en-US" sz="2000" dirty="0"/>
              <a:t>(</a:t>
            </a:r>
            <a:r>
              <a:rPr lang="en-US" sz="2000" dirty="0" err="1"/>
              <a:t>initialValue</a:t>
            </a:r>
            <a:r>
              <a:rPr lang="en-US" sz="2000" dirty="0"/>
              <a:t>);</a:t>
            </a:r>
          </a:p>
          <a:p>
            <a:endParaRPr lang="en-US" sz="2000" dirty="0"/>
          </a:p>
          <a:p>
            <a:r>
              <a:rPr lang="en-US" sz="2000" dirty="0"/>
              <a:t>  // Usage example: accessing current value</a:t>
            </a:r>
          </a:p>
          <a:p>
            <a:r>
              <a:rPr lang="en-US" sz="2000" dirty="0"/>
              <a:t>  console.log(</a:t>
            </a:r>
            <a:r>
              <a:rPr lang="en-US" sz="2000" dirty="0" err="1"/>
              <a:t>myRef.current</a:t>
            </a:r>
            <a:r>
              <a:rPr lang="en-US" sz="2000" dirty="0"/>
              <a:t>);</a:t>
            </a:r>
          </a:p>
          <a:p>
            <a:endParaRPr lang="en-US" sz="2000" dirty="0"/>
          </a:p>
          <a:p>
            <a:r>
              <a:rPr lang="en-US" sz="2000" dirty="0"/>
              <a:t>  return (</a:t>
            </a:r>
          </a:p>
          <a:p>
            <a:r>
              <a:rPr lang="en-US" sz="2000" dirty="0"/>
              <a:t>    &lt;div&gt;</a:t>
            </a:r>
          </a:p>
          <a:p>
            <a:r>
              <a:rPr lang="en-US" sz="2000" dirty="0"/>
              <a:t>      {/* Example of using the ref */}</a:t>
            </a:r>
          </a:p>
          <a:p>
            <a:r>
              <a:rPr lang="en-US" sz="2000" dirty="0"/>
              <a:t>      &lt;input ref={</a:t>
            </a:r>
            <a:r>
              <a:rPr lang="en-US" sz="2000" dirty="0" err="1"/>
              <a:t>myRef</a:t>
            </a:r>
            <a:r>
              <a:rPr lang="en-US" sz="2000" dirty="0"/>
              <a:t>} type="text" /&gt;</a:t>
            </a:r>
          </a:p>
          <a:p>
            <a:r>
              <a:rPr lang="en-US" sz="2000" dirty="0"/>
              <a:t>    &lt;/div&gt;</a:t>
            </a:r>
          </a:p>
          <a:p>
            <a:r>
              <a:rPr lang="en-US" sz="2000" dirty="0"/>
              <a:t>  );</a:t>
            </a:r>
          </a:p>
          <a:p>
            <a:r>
              <a:rPr lang="en-US" sz="2000" dirty="0"/>
              <a:t>}</a:t>
            </a:r>
          </a:p>
          <a:p>
            <a:endParaRPr lang="en-US" sz="2000" dirty="0"/>
          </a:p>
        </p:txBody>
      </p:sp>
    </p:spTree>
    <p:extLst>
      <p:ext uri="{BB962C8B-B14F-4D97-AF65-F5344CB8AC3E}">
        <p14:creationId xmlns:p14="http://schemas.microsoft.com/office/powerpoint/2010/main" val="2740049362"/>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4345357" y="2505670"/>
            <a:ext cx="3501280"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useContext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31473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9476490-D881-6F9D-5917-F9531826D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43" y="314117"/>
            <a:ext cx="9656937" cy="5937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49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81240" y="627112"/>
            <a:ext cx="8950325" cy="4880294"/>
          </a:xfrm>
        </p:spPr>
        <p:txBody>
          <a:bodyPr>
            <a:normAutofit/>
          </a:bodyPr>
          <a:lstStyle/>
          <a:p>
            <a:endParaRPr lang="en-US" sz="2000" dirty="0"/>
          </a:p>
          <a:p>
            <a:endParaRPr lang="en-US" sz="2000" dirty="0"/>
          </a:p>
          <a:p>
            <a:endParaRPr lang="en-US" sz="2000" dirty="0"/>
          </a:p>
          <a:p>
            <a:r>
              <a:rPr lang="en-US" sz="2000" dirty="0"/>
              <a:t>Context API is a way to share values (such as themes, user authentication status, etc.) between components without having to pass props through every level of the component tree. </a:t>
            </a:r>
            <a:r>
              <a:rPr lang="en-US" sz="2000" dirty="0" err="1"/>
              <a:t>useContext</a:t>
            </a:r>
            <a:r>
              <a:rPr lang="en-US" sz="2000" dirty="0"/>
              <a:t> hook allows us to use context API for state management for small applications.</a:t>
            </a:r>
          </a:p>
        </p:txBody>
      </p:sp>
    </p:spTree>
    <p:extLst>
      <p:ext uri="{BB962C8B-B14F-4D97-AF65-F5344CB8AC3E}">
        <p14:creationId xmlns:p14="http://schemas.microsoft.com/office/powerpoint/2010/main" val="2397611404"/>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81240" y="627112"/>
            <a:ext cx="8950325" cy="4880294"/>
          </a:xfrm>
        </p:spPr>
        <p:txBody>
          <a:bodyPr>
            <a:normAutofit/>
          </a:bodyPr>
          <a:lstStyle/>
          <a:p>
            <a:endParaRPr lang="en-US" sz="2000" dirty="0"/>
          </a:p>
          <a:p>
            <a:endParaRPr lang="en-US" sz="2400" b="1" dirty="0"/>
          </a:p>
          <a:p>
            <a:r>
              <a:rPr lang="en-US" sz="2400" b="1" dirty="0"/>
              <a:t>First of all we will create a context</a:t>
            </a:r>
          </a:p>
          <a:p>
            <a:endParaRPr lang="en-US" sz="2000" dirty="0"/>
          </a:p>
          <a:p>
            <a:r>
              <a:rPr lang="en-US" sz="2000" dirty="0"/>
              <a:t>import { </a:t>
            </a:r>
            <a:r>
              <a:rPr lang="en-US" sz="2000" dirty="0" err="1"/>
              <a:t>createContext</a:t>
            </a:r>
            <a:r>
              <a:rPr lang="en-US" sz="2000" dirty="0"/>
              <a:t> } from 'react';</a:t>
            </a:r>
          </a:p>
          <a:p>
            <a:endParaRPr lang="en-US" sz="2000" dirty="0"/>
          </a:p>
          <a:p>
            <a:r>
              <a:rPr lang="en-US" sz="2000" dirty="0"/>
              <a:t>export const </a:t>
            </a:r>
            <a:r>
              <a:rPr lang="en-US" sz="2000" dirty="0" err="1"/>
              <a:t>counterContext</a:t>
            </a:r>
            <a:r>
              <a:rPr lang="en-US" sz="2000" dirty="0"/>
              <a:t> = </a:t>
            </a:r>
            <a:r>
              <a:rPr lang="en-US" sz="2000" dirty="0" err="1"/>
              <a:t>createContext</a:t>
            </a:r>
            <a:r>
              <a:rPr lang="en-US" sz="2000" dirty="0"/>
              <a:t>(0)</a:t>
            </a:r>
          </a:p>
        </p:txBody>
      </p:sp>
    </p:spTree>
    <p:extLst>
      <p:ext uri="{BB962C8B-B14F-4D97-AF65-F5344CB8AC3E}">
        <p14:creationId xmlns:p14="http://schemas.microsoft.com/office/powerpoint/2010/main" val="312221772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81240" y="627112"/>
            <a:ext cx="9329819" cy="4880294"/>
          </a:xfrm>
        </p:spPr>
        <p:txBody>
          <a:bodyPr>
            <a:normAutofit fontScale="92500" lnSpcReduction="10000"/>
          </a:bodyPr>
          <a:lstStyle/>
          <a:p>
            <a:endParaRPr lang="en-US" sz="2000" dirty="0"/>
          </a:p>
          <a:p>
            <a:endParaRPr lang="en-US" sz="2400" b="1" dirty="0"/>
          </a:p>
          <a:p>
            <a:r>
              <a:rPr lang="en-US" sz="2400" b="1" dirty="0"/>
              <a:t>Then we will wrap all component where we need to get the value inside Context Provider.</a:t>
            </a:r>
          </a:p>
          <a:p>
            <a:endParaRPr lang="en-US" sz="2400" b="1" dirty="0"/>
          </a:p>
          <a:p>
            <a:r>
              <a:rPr lang="en-US" sz="2200" dirty="0"/>
              <a:t>import { </a:t>
            </a:r>
            <a:r>
              <a:rPr lang="en-US" sz="2200" dirty="0" err="1"/>
              <a:t>counterContext</a:t>
            </a:r>
            <a:r>
              <a:rPr lang="en-US" sz="2200" dirty="0"/>
              <a:t> } from './context/context';</a:t>
            </a:r>
          </a:p>
          <a:p>
            <a:endParaRPr lang="en-US" sz="2200" dirty="0"/>
          </a:p>
          <a:p>
            <a:r>
              <a:rPr lang="en-US" sz="2200" dirty="0"/>
              <a:t>   &lt;</a:t>
            </a:r>
            <a:r>
              <a:rPr lang="en-US" sz="2200" dirty="0" err="1"/>
              <a:t>counterContext.Provider</a:t>
            </a:r>
            <a:r>
              <a:rPr lang="en-US" sz="2200" dirty="0"/>
              <a:t> value={count}&gt;</a:t>
            </a:r>
          </a:p>
          <a:p>
            <a:r>
              <a:rPr lang="en-US" sz="2200" dirty="0"/>
              <a:t>      &lt;Header count={count} /&gt;</a:t>
            </a:r>
          </a:p>
          <a:p>
            <a:r>
              <a:rPr lang="en-US" sz="2200" dirty="0"/>
              <a:t>      &lt;h3&gt;Counter is: {count}&lt;/h3&gt;</a:t>
            </a:r>
          </a:p>
          <a:p>
            <a:r>
              <a:rPr lang="en-US" sz="2200" dirty="0"/>
              <a:t>      &lt;button </a:t>
            </a:r>
            <a:r>
              <a:rPr lang="en-US" sz="2200" dirty="0" err="1"/>
              <a:t>onClick</a:t>
            </a:r>
            <a:r>
              <a:rPr lang="en-US" sz="2200" dirty="0"/>
              <a:t>={() =&gt; </a:t>
            </a:r>
            <a:r>
              <a:rPr lang="en-US" sz="2200" dirty="0" err="1"/>
              <a:t>setCount</a:t>
            </a:r>
            <a:r>
              <a:rPr lang="en-US" sz="2200" dirty="0"/>
              <a:t>(count + 1)}&gt;Increment&lt;/button&gt;</a:t>
            </a:r>
          </a:p>
          <a:p>
            <a:r>
              <a:rPr lang="en-US" sz="2200" dirty="0"/>
              <a:t>   &lt;/</a:t>
            </a:r>
            <a:r>
              <a:rPr lang="en-US" sz="2200" dirty="0" err="1"/>
              <a:t>counterContext.Provider</a:t>
            </a:r>
            <a:r>
              <a:rPr lang="en-US" sz="2200" dirty="0"/>
              <a:t>&gt;</a:t>
            </a:r>
          </a:p>
        </p:txBody>
      </p:sp>
    </p:spTree>
    <p:extLst>
      <p:ext uri="{BB962C8B-B14F-4D97-AF65-F5344CB8AC3E}">
        <p14:creationId xmlns:p14="http://schemas.microsoft.com/office/powerpoint/2010/main" val="3332746042"/>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20949" y="255322"/>
            <a:ext cx="9329819" cy="6135429"/>
          </a:xfrm>
        </p:spPr>
        <p:txBody>
          <a:bodyPr>
            <a:normAutofit fontScale="92500" lnSpcReduction="10000"/>
          </a:bodyPr>
          <a:lstStyle/>
          <a:p>
            <a:endParaRPr lang="en-US" sz="2400" b="1" dirty="0"/>
          </a:p>
          <a:p>
            <a:r>
              <a:rPr lang="en-US" sz="2400" b="1" dirty="0"/>
              <a:t>Now you can use the `</a:t>
            </a:r>
            <a:r>
              <a:rPr lang="en-US" sz="2400" b="1" dirty="0" err="1"/>
              <a:t>useContext</a:t>
            </a:r>
            <a:r>
              <a:rPr lang="en-US" sz="2400" b="1" dirty="0"/>
              <a:t>` hook to access the context value in any component within the `</a:t>
            </a:r>
            <a:r>
              <a:rPr lang="en-US" sz="2400" b="1" dirty="0" err="1"/>
              <a:t>MyContext.Provider</a:t>
            </a:r>
            <a:r>
              <a:rPr lang="en-US" sz="2400" b="1" dirty="0"/>
              <a:t>` boundary.</a:t>
            </a:r>
          </a:p>
          <a:p>
            <a:endParaRPr lang="en-US" sz="2400" b="1" dirty="0"/>
          </a:p>
          <a:p>
            <a:r>
              <a:rPr lang="en-US" sz="2200" dirty="0"/>
              <a:t>import React, {</a:t>
            </a:r>
            <a:r>
              <a:rPr lang="en-US" sz="2200" dirty="0" err="1"/>
              <a:t>useContext</a:t>
            </a:r>
            <a:r>
              <a:rPr lang="en-US" sz="2200" dirty="0"/>
              <a:t>} from 'react'</a:t>
            </a:r>
          </a:p>
          <a:p>
            <a:r>
              <a:rPr lang="en-US" sz="2200" dirty="0"/>
              <a:t>import { </a:t>
            </a:r>
            <a:r>
              <a:rPr lang="en-US" sz="2200" dirty="0" err="1"/>
              <a:t>counterContext</a:t>
            </a:r>
            <a:r>
              <a:rPr lang="en-US" sz="2200" dirty="0"/>
              <a:t> } from '../context/context'</a:t>
            </a:r>
          </a:p>
          <a:p>
            <a:endParaRPr lang="en-US" sz="2200" dirty="0"/>
          </a:p>
          <a:p>
            <a:r>
              <a:rPr lang="en-US" sz="2200" dirty="0"/>
              <a:t>const Footer = () =&gt; {</a:t>
            </a:r>
          </a:p>
          <a:p>
            <a:r>
              <a:rPr lang="en-US" sz="2200" dirty="0"/>
              <a:t>    const counter = </a:t>
            </a:r>
            <a:r>
              <a:rPr lang="en-US" sz="2200" dirty="0" err="1"/>
              <a:t>useContext</a:t>
            </a:r>
            <a:r>
              <a:rPr lang="en-US" sz="2200" dirty="0"/>
              <a:t>(</a:t>
            </a:r>
            <a:r>
              <a:rPr lang="en-US" sz="2200" dirty="0" err="1"/>
              <a:t>counterContext</a:t>
            </a:r>
            <a:r>
              <a:rPr lang="en-US" sz="2200" dirty="0"/>
              <a:t>);</a:t>
            </a:r>
          </a:p>
          <a:p>
            <a:r>
              <a:rPr lang="en-US" sz="2200" dirty="0"/>
              <a:t>  return (</a:t>
            </a:r>
          </a:p>
          <a:p>
            <a:r>
              <a:rPr lang="en-US" sz="2200" dirty="0"/>
              <a:t>    &lt;div&gt;</a:t>
            </a:r>
          </a:p>
          <a:p>
            <a:r>
              <a:rPr lang="en-US" sz="2200" dirty="0"/>
              <a:t>      This is a footer show counter {counter}</a:t>
            </a:r>
          </a:p>
          <a:p>
            <a:r>
              <a:rPr lang="en-US" sz="2200" dirty="0"/>
              <a:t>    &lt;/div&gt;</a:t>
            </a:r>
          </a:p>
          <a:p>
            <a:r>
              <a:rPr lang="en-US" sz="2200" dirty="0"/>
              <a:t>  )</a:t>
            </a:r>
          </a:p>
          <a:p>
            <a:r>
              <a:rPr lang="en-US" sz="2200" dirty="0"/>
              <a:t>}</a:t>
            </a:r>
          </a:p>
        </p:txBody>
      </p:sp>
    </p:spTree>
    <p:extLst>
      <p:ext uri="{BB962C8B-B14F-4D97-AF65-F5344CB8AC3E}">
        <p14:creationId xmlns:p14="http://schemas.microsoft.com/office/powerpoint/2010/main" val="2191615425"/>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3859263" y="2505670"/>
            <a:ext cx="44734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Custom Hooks</a:t>
            </a:r>
          </a:p>
        </p:txBody>
      </p:sp>
    </p:spTree>
    <p:extLst>
      <p:ext uri="{BB962C8B-B14F-4D97-AF65-F5344CB8AC3E}">
        <p14:creationId xmlns:p14="http://schemas.microsoft.com/office/powerpoint/2010/main" val="1306166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620837" y="888369"/>
            <a:ext cx="8950325" cy="4880294"/>
          </a:xfrm>
        </p:spPr>
        <p:txBody>
          <a:bodyPr>
            <a:normAutofit/>
          </a:bodyPr>
          <a:lstStyle/>
          <a:p>
            <a:endParaRPr lang="en-US" sz="2000" dirty="0"/>
          </a:p>
          <a:p>
            <a:r>
              <a:rPr lang="en-US" sz="2000" dirty="0"/>
              <a:t>Custom hooks are re-usable functions to share logic between components without duplicating.</a:t>
            </a:r>
          </a:p>
          <a:p>
            <a:endParaRPr lang="en-US" sz="2000" dirty="0"/>
          </a:p>
          <a:p>
            <a:r>
              <a:rPr lang="en-US" sz="2000" dirty="0"/>
              <a:t>It follows DRY Principles.</a:t>
            </a:r>
          </a:p>
          <a:p>
            <a:endParaRPr lang="en-US" sz="2000" dirty="0"/>
          </a:p>
          <a:p>
            <a:r>
              <a:rPr lang="en-US" sz="2000" dirty="0"/>
              <a:t>We usually use “use” before custom hooks. React does not enforce to write this but it is a standard because if we will not write like this other coders won’t be able to know it is a simple component or it is containing the hook inside it.</a:t>
            </a:r>
          </a:p>
          <a:p>
            <a:endParaRPr lang="en-US" sz="2000" dirty="0"/>
          </a:p>
        </p:txBody>
      </p:sp>
    </p:spTree>
    <p:extLst>
      <p:ext uri="{BB962C8B-B14F-4D97-AF65-F5344CB8AC3E}">
        <p14:creationId xmlns:p14="http://schemas.microsoft.com/office/powerpoint/2010/main" val="267921312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9629" y="506531"/>
            <a:ext cx="8950325" cy="5572721"/>
          </a:xfrm>
        </p:spPr>
        <p:txBody>
          <a:bodyPr>
            <a:normAutofit fontScale="92500" lnSpcReduction="10000"/>
          </a:bodyPr>
          <a:lstStyle/>
          <a:p>
            <a:r>
              <a:rPr lang="en-US" sz="2000" b="1" dirty="0"/>
              <a:t>useCounter.js:</a:t>
            </a:r>
          </a:p>
          <a:p>
            <a:endParaRPr lang="en-US" sz="2000" dirty="0"/>
          </a:p>
          <a:p>
            <a:r>
              <a:rPr lang="en-US" sz="2000" dirty="0"/>
              <a:t>import {</a:t>
            </a:r>
            <a:r>
              <a:rPr lang="en-US" sz="2000" dirty="0" err="1"/>
              <a:t>useState</a:t>
            </a:r>
            <a:r>
              <a:rPr lang="en-US" sz="2000" dirty="0"/>
              <a:t>} from 'react’</a:t>
            </a:r>
          </a:p>
          <a:p>
            <a:endParaRPr lang="en-US" sz="2000" dirty="0"/>
          </a:p>
          <a:p>
            <a:r>
              <a:rPr lang="en-US" sz="2000" dirty="0"/>
              <a:t>const </a:t>
            </a:r>
            <a:r>
              <a:rPr lang="en-US" sz="2000" dirty="0" err="1"/>
              <a:t>useCounter</a:t>
            </a:r>
            <a:r>
              <a:rPr lang="en-US" sz="2000" dirty="0"/>
              <a:t> = (</a:t>
            </a:r>
            <a:r>
              <a:rPr lang="en-US" sz="2000" dirty="0" err="1"/>
              <a:t>initialValue</a:t>
            </a:r>
            <a:r>
              <a:rPr lang="en-US" sz="2000" dirty="0"/>
              <a:t> = 0) =&gt; {</a:t>
            </a:r>
          </a:p>
          <a:p>
            <a:r>
              <a:rPr lang="en-US" sz="2000" dirty="0"/>
              <a:t>    const [count, </a:t>
            </a:r>
            <a:r>
              <a:rPr lang="en-US" sz="2000" dirty="0" err="1"/>
              <a:t>setCount</a:t>
            </a:r>
            <a:r>
              <a:rPr lang="en-US" sz="2000" dirty="0"/>
              <a:t>] = </a:t>
            </a:r>
            <a:r>
              <a:rPr lang="en-US" sz="2000" dirty="0" err="1"/>
              <a:t>useState</a:t>
            </a:r>
            <a:r>
              <a:rPr lang="en-US" sz="2000" dirty="0"/>
              <a:t>(</a:t>
            </a:r>
            <a:r>
              <a:rPr lang="en-US" sz="2000" dirty="0" err="1"/>
              <a:t>initialValue</a:t>
            </a:r>
            <a:r>
              <a:rPr lang="en-US" sz="2000" dirty="0"/>
              <a:t>);</a:t>
            </a:r>
          </a:p>
          <a:p>
            <a:r>
              <a:rPr lang="en-US" sz="2000" dirty="0"/>
              <a:t>    const increment = () =&gt; </a:t>
            </a:r>
            <a:r>
              <a:rPr lang="en-US" sz="2000" dirty="0" err="1"/>
              <a:t>setCount</a:t>
            </a:r>
            <a:r>
              <a:rPr lang="en-US" sz="2000" dirty="0"/>
              <a:t>(count + 1);</a:t>
            </a:r>
          </a:p>
          <a:p>
            <a:r>
              <a:rPr lang="en-US" sz="2000" dirty="0"/>
              <a:t>    const decrement = () =&gt; </a:t>
            </a:r>
            <a:r>
              <a:rPr lang="en-US" sz="2000" dirty="0" err="1"/>
              <a:t>setCount</a:t>
            </a:r>
            <a:r>
              <a:rPr lang="en-US" sz="2000" dirty="0"/>
              <a:t>(count - 1);</a:t>
            </a:r>
          </a:p>
          <a:p>
            <a:r>
              <a:rPr lang="en-US" sz="2000" dirty="0"/>
              <a:t>    const reset = () =&gt; </a:t>
            </a:r>
            <a:r>
              <a:rPr lang="en-US" sz="2000" dirty="0" err="1"/>
              <a:t>setCount</a:t>
            </a:r>
            <a:r>
              <a:rPr lang="en-US" sz="2000" dirty="0"/>
              <a:t>(</a:t>
            </a:r>
            <a:r>
              <a:rPr lang="en-US" sz="2000" dirty="0" err="1"/>
              <a:t>initialValue</a:t>
            </a:r>
            <a:r>
              <a:rPr lang="en-US" sz="2000" dirty="0"/>
              <a:t>);</a:t>
            </a:r>
          </a:p>
          <a:p>
            <a:endParaRPr lang="en-US" sz="2000" dirty="0"/>
          </a:p>
          <a:p>
            <a:r>
              <a:rPr lang="en-US" sz="2000" dirty="0"/>
              <a:t>    return { count, increment, decrement, reset }</a:t>
            </a:r>
          </a:p>
          <a:p>
            <a:r>
              <a:rPr lang="en-US" sz="2000" dirty="0"/>
              <a:t>}</a:t>
            </a:r>
          </a:p>
          <a:p>
            <a:endParaRPr lang="en-US" sz="2000" dirty="0"/>
          </a:p>
          <a:p>
            <a:r>
              <a:rPr lang="en-US" sz="2000" dirty="0"/>
              <a:t>export default </a:t>
            </a:r>
            <a:r>
              <a:rPr lang="en-US" sz="2000" dirty="0" err="1"/>
              <a:t>useCounter</a:t>
            </a:r>
            <a:endParaRPr lang="en-US" sz="2000" dirty="0"/>
          </a:p>
        </p:txBody>
      </p:sp>
    </p:spTree>
    <p:extLst>
      <p:ext uri="{BB962C8B-B14F-4D97-AF65-F5344CB8AC3E}">
        <p14:creationId xmlns:p14="http://schemas.microsoft.com/office/powerpoint/2010/main" val="29651986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4733577" y="2967335"/>
            <a:ext cx="272485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Features</a:t>
            </a:r>
          </a:p>
        </p:txBody>
      </p:sp>
    </p:spTree>
    <p:extLst>
      <p:ext uri="{BB962C8B-B14F-4D97-AF65-F5344CB8AC3E}">
        <p14:creationId xmlns:p14="http://schemas.microsoft.com/office/powerpoint/2010/main" val="4079208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480160" y="556772"/>
            <a:ext cx="8950325" cy="5432045"/>
          </a:xfrm>
        </p:spPr>
        <p:txBody>
          <a:bodyPr>
            <a:normAutofit lnSpcReduction="10000"/>
          </a:bodyPr>
          <a:lstStyle/>
          <a:p>
            <a:r>
              <a:rPr lang="en-US" sz="2000" b="1" dirty="0"/>
              <a:t>Counter.js</a:t>
            </a:r>
          </a:p>
          <a:p>
            <a:endParaRPr lang="en-US" sz="2000" dirty="0"/>
          </a:p>
          <a:p>
            <a:r>
              <a:rPr lang="en-US" sz="2000" dirty="0"/>
              <a:t>import </a:t>
            </a:r>
            <a:r>
              <a:rPr lang="en-US" sz="2000" dirty="0" err="1"/>
              <a:t>useCounter</a:t>
            </a:r>
            <a:r>
              <a:rPr lang="en-US" sz="2000" dirty="0"/>
              <a:t> from "../</a:t>
            </a:r>
            <a:r>
              <a:rPr lang="en-US" sz="2000" dirty="0" err="1"/>
              <a:t>useCounter</a:t>
            </a:r>
            <a:r>
              <a:rPr lang="en-US" sz="2000" dirty="0"/>
              <a:t>";</a:t>
            </a:r>
          </a:p>
          <a:p>
            <a:endParaRPr lang="en-US" sz="2000" dirty="0"/>
          </a:p>
          <a:p>
            <a:r>
              <a:rPr lang="en-US" sz="2000" dirty="0"/>
              <a:t>const {count, increment, decrement, reset} = </a:t>
            </a:r>
            <a:r>
              <a:rPr lang="en-US" sz="2000" dirty="0" err="1"/>
              <a:t>useCounter</a:t>
            </a:r>
            <a:r>
              <a:rPr lang="en-US" sz="2000" dirty="0"/>
              <a:t>(0);</a:t>
            </a:r>
          </a:p>
          <a:p>
            <a:r>
              <a:rPr lang="en-US" sz="2000" dirty="0"/>
              <a:t>  return (</a:t>
            </a:r>
          </a:p>
          <a:p>
            <a:r>
              <a:rPr lang="en-US" sz="2000" dirty="0"/>
              <a:t>    &lt;div&gt;</a:t>
            </a:r>
          </a:p>
          <a:p>
            <a:r>
              <a:rPr lang="en-US" sz="2000" dirty="0"/>
              <a:t>      &lt;h3&gt;Counter is: {count}&lt;/h3&gt;</a:t>
            </a:r>
          </a:p>
          <a:p>
            <a:r>
              <a:rPr lang="en-US" sz="2000" dirty="0"/>
              <a:t>      &lt;button </a:t>
            </a:r>
            <a:r>
              <a:rPr lang="en-US" sz="2000" dirty="0" err="1"/>
              <a:t>onClick</a:t>
            </a:r>
            <a:r>
              <a:rPr lang="en-US" sz="2000" dirty="0"/>
              <a:t>={increment}&gt;INC&lt;/button&gt;</a:t>
            </a:r>
          </a:p>
          <a:p>
            <a:r>
              <a:rPr lang="en-US" sz="2000" dirty="0"/>
              <a:t>      &lt;button </a:t>
            </a:r>
            <a:r>
              <a:rPr lang="en-US" sz="2000" dirty="0" err="1"/>
              <a:t>onClick</a:t>
            </a:r>
            <a:r>
              <a:rPr lang="en-US" sz="2000" dirty="0"/>
              <a:t>={decrement}&gt;DEC&lt;/button&gt;</a:t>
            </a:r>
          </a:p>
          <a:p>
            <a:r>
              <a:rPr lang="en-US" sz="2000" dirty="0"/>
              <a:t>      &lt;button </a:t>
            </a:r>
            <a:r>
              <a:rPr lang="en-US" sz="2000" dirty="0" err="1"/>
              <a:t>onClick</a:t>
            </a:r>
            <a:r>
              <a:rPr lang="en-US" sz="2000" dirty="0"/>
              <a:t>={reset}&gt;reset&lt;/button&gt;</a:t>
            </a:r>
          </a:p>
          <a:p>
            <a:r>
              <a:rPr lang="en-US" sz="2000" dirty="0"/>
              <a:t>    &lt;/div&gt;</a:t>
            </a:r>
          </a:p>
          <a:p>
            <a:r>
              <a:rPr lang="en-US" sz="2000" dirty="0"/>
              <a:t>)</a:t>
            </a:r>
          </a:p>
        </p:txBody>
      </p:sp>
    </p:spTree>
    <p:extLst>
      <p:ext uri="{BB962C8B-B14F-4D97-AF65-F5344CB8AC3E}">
        <p14:creationId xmlns:p14="http://schemas.microsoft.com/office/powerpoint/2010/main" val="1435860752"/>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4084966" y="2505670"/>
            <a:ext cx="402206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Router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15452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620837" y="1069240"/>
            <a:ext cx="8950325" cy="4880294"/>
          </a:xfrm>
        </p:spPr>
        <p:txBody>
          <a:bodyPr>
            <a:normAutofit/>
          </a:bodyPr>
          <a:lstStyle/>
          <a:p>
            <a:r>
              <a:rPr lang="en-US" sz="2000" dirty="0"/>
              <a:t>React Router is a popular library for handling navigation and routing in React applications.</a:t>
            </a:r>
          </a:p>
          <a:p>
            <a:endParaRPr lang="en-US" sz="2000" dirty="0"/>
          </a:p>
          <a:p>
            <a:r>
              <a:rPr lang="en-US" sz="2000" dirty="0"/>
              <a:t> It enables you to create single-page applications (SPAs) where the content changes dynamically without the need for a full page reload. </a:t>
            </a:r>
          </a:p>
          <a:p>
            <a:endParaRPr lang="en-US" sz="2000" dirty="0"/>
          </a:p>
          <a:p>
            <a:r>
              <a:rPr lang="en-US" sz="2000" dirty="0"/>
              <a:t>React Router provides a set of components that can be used to define the navigation structure of your application.</a:t>
            </a:r>
          </a:p>
        </p:txBody>
      </p:sp>
    </p:spTree>
    <p:extLst>
      <p:ext uri="{BB962C8B-B14F-4D97-AF65-F5344CB8AC3E}">
        <p14:creationId xmlns:p14="http://schemas.microsoft.com/office/powerpoint/2010/main" val="3157864414"/>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4135171" y="2505670"/>
            <a:ext cx="392165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Redux</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4423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791660" y="1300351"/>
            <a:ext cx="8950325" cy="4880294"/>
          </a:xfrm>
        </p:spPr>
        <p:txBody>
          <a:bodyPr>
            <a:normAutofit/>
          </a:bodyPr>
          <a:lstStyle/>
          <a:p>
            <a:r>
              <a:rPr lang="en-US" sz="2000" dirty="0"/>
              <a:t>Redux is an open-source JavaScript library for managing the state of an application. It allows React components to read data from a Redux Store, and dispatch </a:t>
            </a:r>
            <a:r>
              <a:rPr lang="en-US" sz="2000" b="1" dirty="0">
                <a:effectLst/>
              </a:rPr>
              <a:t>Actions</a:t>
            </a:r>
            <a:r>
              <a:rPr lang="en-US" sz="2000" dirty="0"/>
              <a:t> to the </a:t>
            </a:r>
            <a:r>
              <a:rPr lang="en-US" sz="2000" b="1" dirty="0">
                <a:effectLst/>
              </a:rPr>
              <a:t>Store</a:t>
            </a:r>
            <a:r>
              <a:rPr lang="en-US" sz="2000" dirty="0"/>
              <a:t> to update data.</a:t>
            </a:r>
          </a:p>
          <a:p>
            <a:endParaRPr lang="en-US" sz="2000" dirty="0"/>
          </a:p>
          <a:p>
            <a:r>
              <a:rPr lang="en-US" sz="2000" dirty="0"/>
              <a:t>Choose Redux for complex, large-scale applications where you need a predictable state container, advanced debugging tools, and middleware support.</a:t>
            </a:r>
          </a:p>
          <a:p>
            <a:r>
              <a:rPr lang="en-US" sz="2000" dirty="0"/>
              <a:t>Choose the Context API for simpler, smaller applications where you want to avoid prop drilling and prefer a straightforward, built-in solution without additional dependencies.</a:t>
            </a:r>
          </a:p>
        </p:txBody>
      </p:sp>
    </p:spTree>
    <p:extLst>
      <p:ext uri="{BB962C8B-B14F-4D97-AF65-F5344CB8AC3E}">
        <p14:creationId xmlns:p14="http://schemas.microsoft.com/office/powerpoint/2010/main" val="80358493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8882B2-84BB-CA87-8FD8-16217C6F1265}"/>
              </a:ext>
            </a:extLst>
          </p:cNvPr>
          <p:cNvPicPr>
            <a:picLocks noChangeAspect="1"/>
          </p:cNvPicPr>
          <p:nvPr/>
        </p:nvPicPr>
        <p:blipFill>
          <a:blip r:embed="rId2"/>
          <a:stretch>
            <a:fillRect/>
          </a:stretch>
        </p:blipFill>
        <p:spPr>
          <a:xfrm>
            <a:off x="1" y="149487"/>
            <a:ext cx="12191999" cy="5071871"/>
          </a:xfrm>
          <a:prstGeom prst="roundRect">
            <a:avLst>
              <a:gd name="adj" fmla="val 11111"/>
            </a:avLst>
          </a:prstGeom>
          <a:ln w="190500" cap="rnd">
            <a:solidFill>
              <a:schemeClr val="tx2"/>
            </a:solidFill>
            <a:prstDash val="solid"/>
          </a:ln>
          <a:effectLst>
            <a:outerShdw blurRad="101600" dist="50800" dir="7200000" algn="tl" rotWithShape="0">
              <a:srgbClr val="000000">
                <a:alpha val="45000"/>
              </a:srgbClr>
            </a:outerShdw>
            <a:reflection blurRad="6350" stA="52000" endA="300" endPos="35000" dir="5400000" sy="-100000" algn="bl" rotWithShape="0"/>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1619425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470113" y="516580"/>
            <a:ext cx="8950325" cy="5592818"/>
          </a:xfrm>
        </p:spPr>
        <p:txBody>
          <a:bodyPr>
            <a:normAutofit/>
          </a:bodyPr>
          <a:lstStyle/>
          <a:p>
            <a:r>
              <a:rPr lang="en-US" sz="2400" b="1" dirty="0"/>
              <a:t>UI Layer: </a:t>
            </a:r>
            <a:r>
              <a:rPr lang="en-US" sz="2000" dirty="0"/>
              <a:t>In a Redux application, the UI Layer consists of React components that interact with the Redux store to display data and dispatch actions.</a:t>
            </a:r>
          </a:p>
          <a:p>
            <a:endParaRPr lang="en-US" sz="2000" dirty="0"/>
          </a:p>
          <a:p>
            <a:r>
              <a:rPr lang="en-US" sz="2400" b="1" dirty="0"/>
              <a:t>Handler Function: </a:t>
            </a:r>
            <a:r>
              <a:rPr lang="en-US" sz="2000" dirty="0"/>
              <a:t>In Redux, handler functions manage user interactions and dispatch actions to the store.</a:t>
            </a:r>
          </a:p>
          <a:p>
            <a:endParaRPr lang="en-US" sz="2000" dirty="0"/>
          </a:p>
          <a:p>
            <a:r>
              <a:rPr lang="en-US" sz="2400" b="1" dirty="0"/>
              <a:t>Redux Store: </a:t>
            </a:r>
            <a:r>
              <a:rPr lang="en-US" sz="2000" dirty="0"/>
              <a:t>It holds the state tree and provides methods to access state, dispatch actions, and register listeners.</a:t>
            </a:r>
          </a:p>
          <a:p>
            <a:endParaRPr lang="en-US" sz="2000" dirty="0"/>
          </a:p>
          <a:p>
            <a:r>
              <a:rPr lang="en-US" sz="2400" b="1" dirty="0"/>
              <a:t>Reducers: </a:t>
            </a:r>
            <a:r>
              <a:rPr lang="en-US" sz="2000" dirty="0"/>
              <a:t>Reducers are pure functions that specify how the state changes in response to actions. They take the current state and an action as arguments and return a new state.</a:t>
            </a:r>
          </a:p>
          <a:p>
            <a:endParaRPr lang="en-US" sz="2000" dirty="0"/>
          </a:p>
          <a:p>
            <a:endParaRPr lang="en-US" sz="2000" dirty="0"/>
          </a:p>
        </p:txBody>
      </p:sp>
    </p:spTree>
    <p:extLst>
      <p:ext uri="{BB962C8B-B14F-4D97-AF65-F5344CB8AC3E}">
        <p14:creationId xmlns:p14="http://schemas.microsoft.com/office/powerpoint/2010/main" val="64243232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4834880" y="2505670"/>
            <a:ext cx="252222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Thanks!</a:t>
            </a:r>
          </a:p>
        </p:txBody>
      </p:sp>
    </p:spTree>
    <p:extLst>
      <p:ext uri="{BB962C8B-B14F-4D97-AF65-F5344CB8AC3E}">
        <p14:creationId xmlns:p14="http://schemas.microsoft.com/office/powerpoint/2010/main" val="3454299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2058987"/>
            <a:ext cx="8421022" cy="3781374"/>
          </a:xfrm>
        </p:spPr>
        <p:txBody>
          <a:bodyPr>
            <a:normAutofit/>
          </a:bodyPr>
          <a:lstStyle/>
          <a:p>
            <a:r>
              <a:rPr lang="en-US" sz="2000" dirty="0"/>
              <a:t>React uses the JSX format. It is a combination of HTML and JavaScript. We can embed JavaScript objects inside the HTML elements. JSX makes codes easy and understandable.</a:t>
            </a:r>
          </a:p>
          <a:p>
            <a:endParaRPr lang="en-US" sz="2000" dirty="0"/>
          </a:p>
          <a:p>
            <a:r>
              <a:rPr lang="en-US" sz="2000" dirty="0"/>
              <a:t>const name="</a:t>
            </a:r>
            <a:r>
              <a:rPr lang="en-US" sz="2000" dirty="0" err="1"/>
              <a:t>GeekforGeeks</a:t>
            </a:r>
            <a:r>
              <a:rPr lang="en-US" sz="2000" dirty="0"/>
              <a:t>";</a:t>
            </a:r>
          </a:p>
          <a:p>
            <a:r>
              <a:rPr lang="en-US" sz="2000" dirty="0"/>
              <a:t>const </a:t>
            </a:r>
            <a:r>
              <a:rPr lang="en-US" sz="2000" dirty="0" err="1"/>
              <a:t>ele</a:t>
            </a:r>
            <a:r>
              <a:rPr lang="en-US" sz="2000" dirty="0"/>
              <a:t> = &lt;h1&gt;Welcome to {name}&lt;/h1&gt;;</a:t>
            </a:r>
          </a:p>
          <a:p>
            <a:endParaRPr lang="en-US" dirty="0"/>
          </a:p>
          <a:p>
            <a:endParaRPr lang="en-US" dirty="0"/>
          </a:p>
        </p:txBody>
      </p:sp>
      <p:sp>
        <p:nvSpPr>
          <p:cNvPr id="6" name="Rectangle 5">
            <a:extLst>
              <a:ext uri="{FF2B5EF4-FFF2-40B4-BE49-F238E27FC236}">
                <a16:creationId xmlns:a16="http://schemas.microsoft.com/office/drawing/2014/main" id="{D404553A-32C8-E5BB-12DC-74287AF45242}"/>
              </a:ext>
            </a:extLst>
          </p:cNvPr>
          <p:cNvSpPr/>
          <p:nvPr/>
        </p:nvSpPr>
        <p:spPr>
          <a:xfrm>
            <a:off x="1362075" y="1017639"/>
            <a:ext cx="6717160"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JSX(JavaScript Syntax Extension)</a:t>
            </a:r>
          </a:p>
        </p:txBody>
      </p:sp>
    </p:spTree>
    <p:extLst>
      <p:ext uri="{BB962C8B-B14F-4D97-AF65-F5344CB8AC3E}">
        <p14:creationId xmlns:p14="http://schemas.microsoft.com/office/powerpoint/2010/main" val="205988019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1524000"/>
            <a:ext cx="8421022" cy="4968239"/>
          </a:xfrm>
        </p:spPr>
        <p:txBody>
          <a:bodyPr>
            <a:normAutofit fontScale="92500" lnSpcReduction="20000"/>
          </a:bodyPr>
          <a:lstStyle/>
          <a:p>
            <a:r>
              <a:rPr lang="en-US" sz="2000" b="1" dirty="0"/>
              <a:t>Virtual DOM Concept</a:t>
            </a:r>
            <a:r>
              <a:rPr lang="en-US" sz="2000" dirty="0"/>
              <a:t>: React uses a Virtual DOM, which is a lightweight copy of the real DOM.</a:t>
            </a:r>
          </a:p>
          <a:p>
            <a:endParaRPr lang="en-US" sz="2000" dirty="0"/>
          </a:p>
          <a:p>
            <a:r>
              <a:rPr lang="en-US" sz="2000" b="1" dirty="0"/>
              <a:t>Modification Handling: </a:t>
            </a:r>
            <a:r>
              <a:rPr lang="en-US" sz="2000" dirty="0"/>
              <a:t>Whenever there is a modification in the web application, React updates the Virtual DOM first.</a:t>
            </a:r>
          </a:p>
          <a:p>
            <a:endParaRPr lang="en-US" sz="2000" dirty="0"/>
          </a:p>
          <a:p>
            <a:r>
              <a:rPr lang="en-US" sz="2000" b="1" dirty="0"/>
              <a:t>Reconciliation Process: </a:t>
            </a:r>
            <a:r>
              <a:rPr lang="en-US" sz="2000" dirty="0"/>
              <a:t>React compares the current Virtual DOM with the previous version using a process called "reconciliation" to identify the differences.</a:t>
            </a:r>
          </a:p>
          <a:p>
            <a:endParaRPr lang="en-US" sz="2000" dirty="0"/>
          </a:p>
          <a:p>
            <a:r>
              <a:rPr lang="en-US" sz="2000" b="1" dirty="0"/>
              <a:t>Identifying Differences</a:t>
            </a:r>
            <a:r>
              <a:rPr lang="en-US" sz="2000" dirty="0"/>
              <a:t>: Once it finds the differences (or "diffs"), React updates only the parts of the real DOM that have changed.</a:t>
            </a:r>
          </a:p>
          <a:p>
            <a:endParaRPr lang="en-US" sz="2000" dirty="0"/>
          </a:p>
          <a:p>
            <a:r>
              <a:rPr lang="en-US" sz="2000" b="1" dirty="0"/>
              <a:t>Efficiency</a:t>
            </a:r>
            <a:r>
              <a:rPr lang="en-US" sz="2000" dirty="0"/>
              <a:t>: This selective updating process makes React applications fast and efficient.</a:t>
            </a:r>
          </a:p>
          <a:p>
            <a:endParaRPr lang="en-US" dirty="0"/>
          </a:p>
        </p:txBody>
      </p:sp>
      <p:sp>
        <p:nvSpPr>
          <p:cNvPr id="6" name="Rectangle 5">
            <a:extLst>
              <a:ext uri="{FF2B5EF4-FFF2-40B4-BE49-F238E27FC236}">
                <a16:creationId xmlns:a16="http://schemas.microsoft.com/office/drawing/2014/main" id="{D404553A-32C8-E5BB-12DC-74287AF45242}"/>
              </a:ext>
            </a:extLst>
          </p:cNvPr>
          <p:cNvSpPr/>
          <p:nvPr/>
        </p:nvSpPr>
        <p:spPr>
          <a:xfrm>
            <a:off x="1362075" y="694473"/>
            <a:ext cx="2623475"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Virtual DOM</a:t>
            </a:r>
          </a:p>
        </p:txBody>
      </p:sp>
    </p:spTree>
    <p:extLst>
      <p:ext uri="{BB962C8B-B14F-4D97-AF65-F5344CB8AC3E}">
        <p14:creationId xmlns:p14="http://schemas.microsoft.com/office/powerpoint/2010/main" val="117226764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2058987"/>
            <a:ext cx="8421022" cy="3781374"/>
          </a:xfrm>
        </p:spPr>
        <p:txBody>
          <a:bodyPr>
            <a:normAutofit/>
          </a:bodyPr>
          <a:lstStyle/>
          <a:p>
            <a:r>
              <a:rPr lang="en-US" sz="2000" dirty="0"/>
              <a:t>React.js divides the web page into multiple components as it is component-based. So the component logic which is written in JavaScript makes it easy and run faster and can be reusable.</a:t>
            </a:r>
            <a:endParaRPr lang="en-US" dirty="0"/>
          </a:p>
          <a:p>
            <a:endParaRPr lang="en-US" dirty="0"/>
          </a:p>
        </p:txBody>
      </p:sp>
      <p:sp>
        <p:nvSpPr>
          <p:cNvPr id="6" name="Rectangle 5">
            <a:extLst>
              <a:ext uri="{FF2B5EF4-FFF2-40B4-BE49-F238E27FC236}">
                <a16:creationId xmlns:a16="http://schemas.microsoft.com/office/drawing/2014/main" id="{D404553A-32C8-E5BB-12DC-74287AF45242}"/>
              </a:ext>
            </a:extLst>
          </p:cNvPr>
          <p:cNvSpPr/>
          <p:nvPr/>
        </p:nvSpPr>
        <p:spPr>
          <a:xfrm>
            <a:off x="1362075" y="1059918"/>
            <a:ext cx="2670796"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Components</a:t>
            </a:r>
          </a:p>
        </p:txBody>
      </p:sp>
    </p:spTree>
    <p:extLst>
      <p:ext uri="{BB962C8B-B14F-4D97-AF65-F5344CB8AC3E}">
        <p14:creationId xmlns:p14="http://schemas.microsoft.com/office/powerpoint/2010/main" val="1699850217"/>
      </p:ext>
    </p:extLst>
  </p:cSld>
  <p:clrMapOvr>
    <a:masterClrMapping/>
  </p:clrMapOvr>
  <p:transition spd="slow">
    <p:wipe/>
  </p:transition>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8B084D-D430-4822-B3CB-DEADB2E7A5F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2718</Words>
  <Application>Microsoft Office PowerPoint</Application>
  <PresentationFormat>Widescreen</PresentationFormat>
  <Paragraphs>400</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Tenorite</vt:lpstr>
      <vt:lpstr>Monoline</vt:lpstr>
      <vt:lpstr>MERN Stack Development</vt:lpstr>
      <vt:lpstr>PowerPoint Presentation</vt:lpstr>
      <vt:lpstr>Topics</vt:lpstr>
      <vt:lpstr>PowerPoint Presentation</vt:lpstr>
      <vt:lpstr>Intro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2024-08-07T01:42:46Z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