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8" r:id="rId2"/>
    <p:sldId id="256" r:id="rId3"/>
    <p:sldId id="257" r:id="rId4"/>
    <p:sldId id="259" r:id="rId5"/>
    <p:sldId id="258" r:id="rId6"/>
    <p:sldId id="260" r:id="rId7"/>
    <p:sldId id="261" r:id="rId8"/>
    <p:sldId id="279" r:id="rId9"/>
    <p:sldId id="265" r:id="rId10"/>
    <p:sldId id="266" r:id="rId11"/>
    <p:sldId id="263" r:id="rId12"/>
    <p:sldId id="264" r:id="rId13"/>
    <p:sldId id="273" r:id="rId14"/>
    <p:sldId id="27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46F3F-E3A1-4F90-993F-5823D60362F0}" type="datetimeFigureOut">
              <a:rPr lang="en-IN" smtClean="0"/>
              <a:t>11-02-2023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051F8-4FF4-495C-9D84-4ECB88520F91}" type="slidenum">
              <a:rPr lang="en-IN" smtClean="0"/>
              <a:t>‹#›</a:t>
            </a:fld>
            <a:endParaRPr lang="en-IN"/>
          </a:p>
        </p:txBody>
      </p:sp>
    </p:spTree>
    <p:extLst>
      <p:ext uri="{BB962C8B-B14F-4D97-AF65-F5344CB8AC3E}">
        <p14:creationId xmlns:p14="http://schemas.microsoft.com/office/powerpoint/2010/main" val="350235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f174a55342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f174a553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200528-FEE2-416D-8A46-4DB0386F936F}"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1842219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200528-FEE2-416D-8A46-4DB0386F936F}"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285102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200528-FEE2-416D-8A46-4DB0386F936F}"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3021600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334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200528-FEE2-416D-8A46-4DB0386F936F}"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3265357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00528-FEE2-416D-8A46-4DB0386F936F}"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31392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200528-FEE2-416D-8A46-4DB0386F936F}"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1915557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200528-FEE2-416D-8A46-4DB0386F936F}"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86485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200528-FEE2-416D-8A46-4DB0386F936F}"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17596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200528-FEE2-416D-8A46-4DB0386F936F}"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230116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00528-FEE2-416D-8A46-4DB0386F936F}"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114509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00528-FEE2-416D-8A46-4DB0386F936F}"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A2D67-D103-4FA1-8C6F-30859470F680}" type="slidenum">
              <a:rPr lang="en-IN" smtClean="0"/>
              <a:t>‹#›</a:t>
            </a:fld>
            <a:endParaRPr lang="en-IN"/>
          </a:p>
        </p:txBody>
      </p:sp>
    </p:spTree>
    <p:extLst>
      <p:ext uri="{BB962C8B-B14F-4D97-AF65-F5344CB8AC3E}">
        <p14:creationId xmlns:p14="http://schemas.microsoft.com/office/powerpoint/2010/main" val="595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00528-FEE2-416D-8A46-4DB0386F936F}" type="datetimeFigureOut">
              <a:rPr lang="en-IN" smtClean="0"/>
              <a:t>11-02-2023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A2D67-D103-4FA1-8C6F-30859470F680}" type="slidenum">
              <a:rPr lang="en-IN" smtClean="0"/>
              <a:t>‹#›</a:t>
            </a:fld>
            <a:endParaRPr lang="en-IN"/>
          </a:p>
        </p:txBody>
      </p:sp>
    </p:spTree>
    <p:extLst>
      <p:ext uri="{BB962C8B-B14F-4D97-AF65-F5344CB8AC3E}">
        <p14:creationId xmlns:p14="http://schemas.microsoft.com/office/powerpoint/2010/main" val="1037008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ounakbanik/the-movies-dataset?page=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8250DA-CBA5-4EAD-9CCE-FFD2D14BBC65}"/>
              </a:ext>
            </a:extLst>
          </p:cNvPr>
          <p:cNvSpPr>
            <a:spLocks noGrp="1"/>
          </p:cNvSpPr>
          <p:nvPr>
            <p:ph type="title"/>
          </p:nvPr>
        </p:nvSpPr>
        <p:spPr>
          <a:xfrm>
            <a:off x="480060" y="325369"/>
            <a:ext cx="3276451" cy="1956841"/>
          </a:xfrm>
        </p:spPr>
        <p:txBody>
          <a:bodyPr anchor="b">
            <a:normAutofit/>
          </a:bodyPr>
          <a:lstStyle/>
          <a:p>
            <a:pPr>
              <a:lnSpc>
                <a:spcPct val="90000"/>
              </a:lnSpc>
            </a:pPr>
            <a:r>
              <a:rPr lang="en-IN" sz="2600"/>
              <a:t>Movie Recommender System Using Hybrid Filtering and KNN Algorithm</a:t>
            </a:r>
          </a:p>
        </p:txBody>
      </p:sp>
      <p:sp>
        <p:nvSpPr>
          <p:cNvPr id="11"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17F939C-FFEF-445E-ABCD-CC75CCE3435D}"/>
              </a:ext>
            </a:extLst>
          </p:cNvPr>
          <p:cNvSpPr>
            <a:spLocks noGrp="1"/>
          </p:cNvSpPr>
          <p:nvPr>
            <p:ph idx="1"/>
          </p:nvPr>
        </p:nvSpPr>
        <p:spPr>
          <a:xfrm>
            <a:off x="304800" y="2819400"/>
            <a:ext cx="3182691" cy="3320668"/>
          </a:xfrm>
        </p:spPr>
        <p:txBody>
          <a:bodyPr>
            <a:normAutofit lnSpcReduction="10000"/>
          </a:bodyPr>
          <a:lstStyle/>
          <a:p>
            <a:pPr marL="0" indent="0">
              <a:buNone/>
            </a:pPr>
            <a:r>
              <a:rPr lang="en-IN" sz="1900" dirty="0"/>
              <a:t>  Capstone Project by Group 7 Team members </a:t>
            </a:r>
          </a:p>
          <a:p>
            <a:pPr marL="0" indent="0">
              <a:buNone/>
            </a:pPr>
            <a:endParaRPr lang="en-IN" sz="1900" dirty="0"/>
          </a:p>
          <a:p>
            <a:pPr marL="0" indent="0">
              <a:buNone/>
            </a:pPr>
            <a:r>
              <a:rPr lang="en-IN" sz="1900" dirty="0" err="1"/>
              <a:t>Abhinav</a:t>
            </a:r>
            <a:r>
              <a:rPr lang="en-IN" sz="1900" dirty="0"/>
              <a:t> </a:t>
            </a:r>
            <a:r>
              <a:rPr lang="en-IN" sz="1900" dirty="0" err="1"/>
              <a:t>Anand</a:t>
            </a:r>
            <a:endParaRPr lang="en-IN" sz="1900" dirty="0"/>
          </a:p>
          <a:p>
            <a:pPr marL="0" indent="0">
              <a:buNone/>
            </a:pPr>
            <a:r>
              <a:rPr lang="en-IN" sz="1900" dirty="0" err="1"/>
              <a:t>Priyanka</a:t>
            </a:r>
            <a:r>
              <a:rPr lang="en-IN" sz="1900" dirty="0"/>
              <a:t> S</a:t>
            </a:r>
          </a:p>
          <a:p>
            <a:pPr marL="0" indent="0">
              <a:buNone/>
            </a:pPr>
            <a:r>
              <a:rPr lang="en-IN" sz="1900" dirty="0" err="1"/>
              <a:t>Deekshitha</a:t>
            </a:r>
            <a:r>
              <a:rPr lang="en-IN" sz="1900" dirty="0"/>
              <a:t> AG</a:t>
            </a:r>
          </a:p>
          <a:p>
            <a:pPr marL="0" indent="0">
              <a:buNone/>
            </a:pPr>
            <a:r>
              <a:rPr lang="en-IN" sz="1900" dirty="0"/>
              <a:t>Lakshmi Priya</a:t>
            </a:r>
          </a:p>
          <a:p>
            <a:pPr marL="0" indent="0">
              <a:buNone/>
            </a:pPr>
            <a:r>
              <a:rPr lang="en-IN" sz="1900" dirty="0" err="1"/>
              <a:t>Mahathevan</a:t>
            </a:r>
            <a:r>
              <a:rPr lang="en-IN" sz="1900" dirty="0"/>
              <a:t> S J</a:t>
            </a:r>
          </a:p>
          <a:p>
            <a:pPr marL="0" indent="0">
              <a:buNone/>
            </a:pPr>
            <a:endParaRPr lang="en-US" sz="1900" dirty="0"/>
          </a:p>
          <a:p>
            <a:pPr marL="0" indent="0">
              <a:buNone/>
            </a:pPr>
            <a:r>
              <a:rPr lang="en-US" sz="2000" dirty="0"/>
              <a:t>Mentor</a:t>
            </a:r>
            <a:r>
              <a:rPr lang="en-US" sz="2000" dirty="0">
                <a:solidFill>
                  <a:srgbClr val="00B0F0"/>
                </a:solidFill>
              </a:rPr>
              <a:t> </a:t>
            </a:r>
            <a:r>
              <a:rPr lang="en-US" sz="2000" dirty="0"/>
              <a:t>:</a:t>
            </a:r>
            <a:r>
              <a:rPr lang="en-US" sz="2000" dirty="0">
                <a:solidFill>
                  <a:srgbClr val="0070C0"/>
                </a:solidFill>
              </a:rPr>
              <a:t> Dr. </a:t>
            </a:r>
            <a:r>
              <a:rPr lang="en-US" sz="2000" dirty="0" err="1">
                <a:solidFill>
                  <a:srgbClr val="0070C0"/>
                </a:solidFill>
              </a:rPr>
              <a:t>Debasish</a:t>
            </a:r>
            <a:r>
              <a:rPr lang="en-US" sz="2000" dirty="0">
                <a:solidFill>
                  <a:srgbClr val="0070C0"/>
                </a:solidFill>
              </a:rPr>
              <a:t> Roy</a:t>
            </a:r>
            <a:endParaRPr lang="en-IN" sz="2000" dirty="0">
              <a:solidFill>
                <a:srgbClr val="0070C0"/>
              </a:solidFill>
            </a:endParaRPr>
          </a:p>
          <a:p>
            <a:pPr marL="0" indent="0">
              <a:buNone/>
            </a:pPr>
            <a:endParaRPr lang="en-IN" sz="1900" dirty="0"/>
          </a:p>
        </p:txBody>
      </p:sp>
      <p:pic>
        <p:nvPicPr>
          <p:cNvPr id="4" name="Picture 3">
            <a:extLst>
              <a:ext uri="{FF2B5EF4-FFF2-40B4-BE49-F238E27FC236}">
                <a16:creationId xmlns:a16="http://schemas.microsoft.com/office/drawing/2014/main" xmlns="" id="{DA92BA29-B328-4D32-9BF6-5EE2DCE66008}"/>
              </a:ext>
            </a:extLst>
          </p:cNvPr>
          <p:cNvPicPr>
            <a:picLocks noChangeAspect="1"/>
          </p:cNvPicPr>
          <p:nvPr/>
        </p:nvPicPr>
        <p:blipFill rotWithShape="1">
          <a:blip r:embed="rId2">
            <a:extLst>
              <a:ext uri="{28A0092B-C50C-407E-A947-70E740481C1C}">
                <a14:useLocalDpi xmlns:a14="http://schemas.microsoft.com/office/drawing/2010/main" val="0"/>
              </a:ext>
            </a:extLst>
          </a:blip>
          <a:srcRect l="22159" r="27626"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0389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522251" y="457200"/>
            <a:ext cx="8520600" cy="4369500"/>
          </a:xfrm>
          <a:prstGeom prst="rect">
            <a:avLst/>
          </a:prstGeom>
        </p:spPr>
        <p:txBody>
          <a:bodyPr spcFirstLastPara="1" vert="horz" wrap="square" lIns="91425" tIns="91425" rIns="91425" bIns="91425" rtlCol="0" anchor="t" anchorCtr="0">
            <a:normAutofit/>
          </a:bodyPr>
          <a:lstStyle/>
          <a:p>
            <a:pPr marL="0" indent="0">
              <a:lnSpc>
                <a:spcPct val="105000"/>
              </a:lnSpc>
              <a:spcBef>
                <a:spcPts val="1200"/>
              </a:spcBef>
              <a:spcAft>
                <a:spcPts val="1200"/>
              </a:spcAft>
              <a:buNone/>
            </a:pPr>
            <a:endParaRPr sz="1500" dirty="0"/>
          </a:p>
        </p:txBody>
      </p:sp>
      <p:pic>
        <p:nvPicPr>
          <p:cNvPr id="62" name="Google Shape;62;p14"/>
          <p:cNvPicPr preferRelativeResize="0"/>
          <p:nvPr/>
        </p:nvPicPr>
        <p:blipFill>
          <a:blip r:embed="rId3">
            <a:alphaModFix/>
          </a:blip>
          <a:stretch>
            <a:fillRect/>
          </a:stretch>
        </p:blipFill>
        <p:spPr>
          <a:xfrm>
            <a:off x="536604" y="335047"/>
            <a:ext cx="7345399" cy="3059506"/>
          </a:xfrm>
          <a:prstGeom prst="rect">
            <a:avLst/>
          </a:prstGeom>
          <a:noFill/>
          <a:ln>
            <a:noFill/>
          </a:ln>
        </p:spPr>
      </p:pic>
      <p:pic>
        <p:nvPicPr>
          <p:cNvPr id="8" name="Google Shape;69;p15">
            <a:extLst>
              <a:ext uri="{FF2B5EF4-FFF2-40B4-BE49-F238E27FC236}">
                <a16:creationId xmlns:a16="http://schemas.microsoft.com/office/drawing/2014/main" xmlns="" id="{6C905513-118D-40B0-95B8-6E3210265E64}"/>
              </a:ext>
            </a:extLst>
          </p:cNvPr>
          <p:cNvPicPr preferRelativeResize="0"/>
          <p:nvPr/>
        </p:nvPicPr>
        <p:blipFill>
          <a:blip r:embed="rId4">
            <a:alphaModFix/>
          </a:blip>
          <a:stretch>
            <a:fillRect/>
          </a:stretch>
        </p:blipFill>
        <p:spPr>
          <a:xfrm>
            <a:off x="503201" y="3429000"/>
            <a:ext cx="7345399" cy="3059506"/>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900E765-F54B-A46D-EFBD-A8FAE3391AD0}"/>
              </a:ext>
            </a:extLst>
          </p:cNvPr>
          <p:cNvSpPr txBox="1"/>
          <p:nvPr/>
        </p:nvSpPr>
        <p:spPr>
          <a:xfrm>
            <a:off x="228600" y="77244"/>
            <a:ext cx="8382000" cy="3508653"/>
          </a:xfrm>
          <a:prstGeom prst="rect">
            <a:avLst/>
          </a:prstGeom>
          <a:noFill/>
        </p:spPr>
        <p:txBody>
          <a:bodyPr wrap="square" rtlCol="0">
            <a:spAutoFit/>
          </a:bodyPr>
          <a:lstStyle/>
          <a:p>
            <a:pPr algn="ctr"/>
            <a:r>
              <a:rPr lang="en-IN" sz="2400" b="1" dirty="0">
                <a:solidFill>
                  <a:schemeClr val="accent1"/>
                </a:solidFill>
                <a:latin typeface="+mj-lt"/>
                <a:ea typeface="Calibri" panose="020F0502020204030204" pitchFamily="34" charset="0"/>
              </a:rPr>
              <a:t>Content-Based Recommendations systems </a:t>
            </a:r>
          </a:p>
          <a:p>
            <a:endParaRPr lang="en-IN" sz="1350" dirty="0">
              <a:solidFill>
                <a:srgbClr val="000000"/>
              </a:solidFill>
              <a:latin typeface="Calibri" panose="020F0502020204030204" pitchFamily="34" charset="0"/>
              <a:ea typeface="Calibri" panose="020F0502020204030204" pitchFamily="34" charset="0"/>
            </a:endParaRPr>
          </a:p>
          <a:p>
            <a:r>
              <a:rPr lang="en-IN" sz="1600" dirty="0">
                <a:solidFill>
                  <a:srgbClr val="000000"/>
                </a:solidFill>
                <a:latin typeface="Calibri" panose="020F0502020204030204" pitchFamily="34" charset="0"/>
                <a:ea typeface="Calibri" panose="020F0502020204030204" pitchFamily="34" charset="0"/>
              </a:rPr>
              <a:t>Content-Based Recommendations systems are the systems that look for similarity before recommending something. </a:t>
            </a:r>
            <a:r>
              <a:rPr lang="en-IN" sz="1600" dirty="0">
                <a:solidFill>
                  <a:srgbClr val="000000"/>
                </a:solidFill>
                <a:latin typeface="Calibri" panose="020F0502020204030204" pitchFamily="34" charset="0"/>
                <a:ea typeface="Calibri" panose="020F0502020204030204" pitchFamily="34" charset="0"/>
                <a:cs typeface="Calibri" panose="020F0502020204030204" pitchFamily="34" charset="0"/>
              </a:rPr>
              <a:t>The intuition behind this sort of recommendation system is that if a user liked a particular movie or show, he/she might like a movie or a show similar to it.</a:t>
            </a:r>
            <a:r>
              <a:rPr lang="en-IN" sz="1600" dirty="0">
                <a:solidFill>
                  <a:srgbClr val="000000"/>
                </a:solidFill>
                <a:latin typeface="Calibri" panose="020F0502020204030204" pitchFamily="34" charset="0"/>
                <a:ea typeface="Calibri" panose="020F0502020204030204" pitchFamily="34" charset="0"/>
              </a:rPr>
              <a:t> </a:t>
            </a:r>
          </a:p>
          <a:p>
            <a:endParaRPr lang="en-IN" sz="1600" dirty="0">
              <a:solidFill>
                <a:srgbClr val="000000"/>
              </a:solidFill>
              <a:latin typeface="Calibri" panose="020F0502020204030204" pitchFamily="34" charset="0"/>
              <a:ea typeface="Calibri" panose="020F0502020204030204" pitchFamily="34" charset="0"/>
            </a:endParaRPr>
          </a:p>
          <a:p>
            <a:r>
              <a:rPr lang="en-IN" sz="1600" dirty="0">
                <a:solidFill>
                  <a:srgbClr val="000000"/>
                </a:solidFill>
                <a:latin typeface="Calibri" panose="020F0502020204030204" pitchFamily="34" charset="0"/>
                <a:ea typeface="Calibri" panose="020F0502020204030204" pitchFamily="34" charset="0"/>
              </a:rPr>
              <a:t>Cosine Similarity is used-This type of metric is used to compute the similarity textual data. We convert these textual data in the form of vectors and check for cosine angle between those two vectors if the angle between them is 0. It means they are similar or else they are not.</a:t>
            </a:r>
          </a:p>
          <a:p>
            <a:pPr algn="just"/>
            <a:endParaRPr lang="en-IN" sz="1600" dirty="0">
              <a:solidFill>
                <a:srgbClr val="000000"/>
              </a:solidFill>
              <a:latin typeface="Calibri" panose="020F0502020204030204" pitchFamily="34" charset="0"/>
              <a:ea typeface="Calibri" panose="020F0502020204030204" pitchFamily="34" charset="0"/>
            </a:endParaRPr>
          </a:p>
          <a:p>
            <a:pPr algn="just"/>
            <a:endParaRPr lang="en-IN" sz="1600" dirty="0">
              <a:solidFill>
                <a:srgbClr val="000000"/>
              </a:solidFill>
              <a:latin typeface="Calibri" panose="020F0502020204030204" pitchFamily="34" charset="0"/>
              <a:ea typeface="Calibri" panose="020F0502020204030204" pitchFamily="34" charset="0"/>
            </a:endParaRPr>
          </a:p>
          <a:p>
            <a:endParaRPr lang="en-IN" sz="135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sz="1350" dirty="0">
              <a:latin typeface="Calibri" panose="020F0502020204030204" pitchFamily="34" charset="0"/>
              <a:ea typeface="Calibri" panose="020F0502020204030204" pitchFamily="34" charset="0"/>
              <a:cs typeface="Times New Roman" panose="02020603050405020304" pitchFamily="18" charset="0"/>
            </a:endParaRPr>
          </a:p>
          <a:p>
            <a:endParaRPr lang="en-IN" sz="1350" dirty="0"/>
          </a:p>
        </p:txBody>
      </p:sp>
      <p:pic>
        <p:nvPicPr>
          <p:cNvPr id="2" name="Picture 1">
            <a:extLst>
              <a:ext uri="{FF2B5EF4-FFF2-40B4-BE49-F238E27FC236}">
                <a16:creationId xmlns:a16="http://schemas.microsoft.com/office/drawing/2014/main" xmlns="" id="{3EE0503D-4C4C-41C6-A556-ED24A8C3693F}"/>
              </a:ext>
            </a:extLst>
          </p:cNvPr>
          <p:cNvPicPr>
            <a:picLocks noChangeAspect="1"/>
          </p:cNvPicPr>
          <p:nvPr/>
        </p:nvPicPr>
        <p:blipFill>
          <a:blip r:embed="rId2"/>
          <a:stretch>
            <a:fillRect/>
          </a:stretch>
        </p:blipFill>
        <p:spPr>
          <a:xfrm>
            <a:off x="2743199" y="3467099"/>
            <a:ext cx="6422721" cy="3224313"/>
          </a:xfrm>
          <a:prstGeom prst="rect">
            <a:avLst/>
          </a:prstGeom>
        </p:spPr>
      </p:pic>
      <p:pic>
        <p:nvPicPr>
          <p:cNvPr id="6" name="Picture 5">
            <a:extLst>
              <a:ext uri="{FF2B5EF4-FFF2-40B4-BE49-F238E27FC236}">
                <a16:creationId xmlns:a16="http://schemas.microsoft.com/office/drawing/2014/main" xmlns="" id="{5843DC57-F526-A7AF-E238-5C8DDA4B6EE9}"/>
              </a:ext>
            </a:extLst>
          </p:cNvPr>
          <p:cNvPicPr>
            <a:picLocks noChangeAspect="1"/>
          </p:cNvPicPr>
          <p:nvPr/>
        </p:nvPicPr>
        <p:blipFill>
          <a:blip r:embed="rId3"/>
          <a:stretch>
            <a:fillRect/>
          </a:stretch>
        </p:blipFill>
        <p:spPr>
          <a:xfrm>
            <a:off x="398829" y="2514600"/>
            <a:ext cx="4048125" cy="1905000"/>
          </a:xfrm>
          <a:prstGeom prst="rect">
            <a:avLst/>
          </a:prstGeom>
        </p:spPr>
      </p:pic>
    </p:spTree>
    <p:extLst>
      <p:ext uri="{BB962C8B-B14F-4D97-AF65-F5344CB8AC3E}">
        <p14:creationId xmlns:p14="http://schemas.microsoft.com/office/powerpoint/2010/main" val="3641737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ABEFDCD-C862-6DD0-2574-F5AD301AB034}"/>
              </a:ext>
            </a:extLst>
          </p:cNvPr>
          <p:cNvSpPr txBox="1"/>
          <p:nvPr/>
        </p:nvSpPr>
        <p:spPr>
          <a:xfrm>
            <a:off x="76200" y="242624"/>
            <a:ext cx="9067800" cy="4109458"/>
          </a:xfrm>
          <a:prstGeom prst="rect">
            <a:avLst/>
          </a:prstGeom>
          <a:noFill/>
        </p:spPr>
        <p:txBody>
          <a:bodyPr wrap="square" rtlCol="0">
            <a:spAutoFit/>
          </a:bodyPr>
          <a:lstStyle/>
          <a:p>
            <a:pPr algn="ctr">
              <a:lnSpc>
                <a:spcPct val="107000"/>
              </a:lnSpc>
              <a:spcAft>
                <a:spcPts val="600"/>
              </a:spcAft>
            </a:pPr>
            <a:r>
              <a:rPr lang="en-IN" sz="2800" dirty="0">
                <a:solidFill>
                  <a:schemeClr val="accent1"/>
                </a:solidFill>
                <a:latin typeface="+mj-lt"/>
                <a:ea typeface="Times New Roman" panose="02020603050405020304" pitchFamily="18" charset="0"/>
                <a:cs typeface="Calibri" panose="020F0502020204030204" pitchFamily="34" charset="0"/>
              </a:rPr>
              <a:t>Hybrid systems</a:t>
            </a:r>
          </a:p>
          <a:p>
            <a:pPr>
              <a:lnSpc>
                <a:spcPct val="107000"/>
              </a:lnSpc>
              <a:spcAft>
                <a:spcPts val="600"/>
              </a:spcAft>
            </a:pPr>
            <a:r>
              <a:rPr lang="en-IN" sz="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dirty="0">
                <a:solidFill>
                  <a:srgbClr val="000000"/>
                </a:solidFill>
                <a:latin typeface="+mj-lt"/>
                <a:ea typeface="Times New Roman" panose="02020603050405020304" pitchFamily="18" charset="0"/>
                <a:cs typeface="Calibri" panose="020F0502020204030204" pitchFamily="34" charset="0"/>
              </a:rPr>
              <a:t>We built a simple hybrid recommender that brings together techniques we have implemented in the content based and collaborative filter based engines. This is how it will work:</a:t>
            </a:r>
            <a:endParaRPr lang="en-IN" dirty="0">
              <a:latin typeface="+mj-lt"/>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IN" b="1" dirty="0">
                <a:solidFill>
                  <a:srgbClr val="000000"/>
                </a:solidFill>
                <a:latin typeface="+mj-lt"/>
                <a:ea typeface="Times New Roman" panose="02020603050405020304" pitchFamily="18" charset="0"/>
                <a:cs typeface="Calibri" panose="020F0502020204030204" pitchFamily="34" charset="0"/>
              </a:rPr>
              <a:t>Input:</a:t>
            </a:r>
            <a:r>
              <a:rPr lang="en-IN" dirty="0">
                <a:solidFill>
                  <a:srgbClr val="000000"/>
                </a:solidFill>
                <a:latin typeface="+mj-lt"/>
                <a:ea typeface="Times New Roman" panose="02020603050405020304" pitchFamily="18" charset="0"/>
                <a:cs typeface="Calibri" panose="020F0502020204030204" pitchFamily="34" charset="0"/>
              </a:rPr>
              <a:t> User ID and the Title of a Movie</a:t>
            </a:r>
            <a:endParaRPr lang="en-IN" dirty="0">
              <a:solidFill>
                <a:srgbClr val="000000"/>
              </a:solidFill>
              <a:latin typeface="+mj-lt"/>
              <a:ea typeface="Calibri" panose="020F0502020204030204" pitchFamily="34" charset="0"/>
              <a:cs typeface="Times New Roman" panose="02020603050405020304" pitchFamily="18" charset="0"/>
            </a:endParaRPr>
          </a:p>
          <a:p>
            <a:pPr marL="257175" indent="-257175">
              <a:lnSpc>
                <a:spcPct val="107000"/>
              </a:lnSpc>
              <a:spcAft>
                <a:spcPts val="600"/>
              </a:spcAft>
              <a:buSzPts val="1000"/>
              <a:buFont typeface="Symbol" panose="05050102010706020507" pitchFamily="18" charset="2"/>
              <a:buChar char=""/>
              <a:tabLst>
                <a:tab pos="342900" algn="l"/>
              </a:tabLst>
            </a:pPr>
            <a:r>
              <a:rPr lang="en-IN" b="1" dirty="0">
                <a:solidFill>
                  <a:srgbClr val="000000"/>
                </a:solidFill>
                <a:latin typeface="+mj-lt"/>
                <a:ea typeface="Times New Roman" panose="02020603050405020304" pitchFamily="18" charset="0"/>
                <a:cs typeface="Calibri" panose="020F0502020204030204" pitchFamily="34" charset="0"/>
              </a:rPr>
              <a:t>Output:</a:t>
            </a:r>
            <a:r>
              <a:rPr lang="en-IN" dirty="0">
                <a:solidFill>
                  <a:srgbClr val="000000"/>
                </a:solidFill>
                <a:latin typeface="+mj-lt"/>
                <a:ea typeface="Times New Roman" panose="02020603050405020304" pitchFamily="18" charset="0"/>
                <a:cs typeface="Calibri" panose="020F0502020204030204" pitchFamily="34" charset="0"/>
              </a:rPr>
              <a:t> Similar movies sorted on the basis of expected ratings by that particular user.</a:t>
            </a:r>
            <a:endParaRPr lang="en-IN" dirty="0">
              <a:solidFill>
                <a:srgbClr val="000000"/>
              </a:solidFill>
              <a:latin typeface="+mj-lt"/>
              <a:ea typeface="Calibri" panose="020F0502020204030204" pitchFamily="34" charset="0"/>
              <a:cs typeface="Times New Roman" panose="02020603050405020304" pitchFamily="18" charset="0"/>
            </a:endParaRPr>
          </a:p>
          <a:p>
            <a:pPr>
              <a:lnSpc>
                <a:spcPct val="107000"/>
              </a:lnSpc>
              <a:spcAft>
                <a:spcPts val="600"/>
              </a:spcAft>
            </a:pPr>
            <a:r>
              <a:rPr lang="en-IN" dirty="0">
                <a:solidFill>
                  <a:srgbClr val="000000"/>
                </a:solidFill>
                <a:latin typeface="+mj-lt"/>
                <a:ea typeface="Times New Roman" panose="02020603050405020304" pitchFamily="18" charset="0"/>
                <a:cs typeface="Calibri" panose="020F0502020204030204" pitchFamily="34" charset="0"/>
              </a:rPr>
              <a:t>The movie recommendation system is a hybrid filtering system that performs both collaborative and content-based filtering of data to provide recommendations to users regarding movies. The system conforms to a different approach where it seeks the similarity of users among others clustered around the various genres and utilizes his preference of movies based on their content in terms of genres as the deciding factor of the recommendation of the movies to them.</a:t>
            </a:r>
            <a:endParaRPr lang="en-IN" dirty="0">
              <a:latin typeface="+mj-lt"/>
              <a:ea typeface="Calibri" panose="020F0502020204030204" pitchFamily="34" charset="0"/>
              <a:cs typeface="Times New Roman" panose="02020603050405020304" pitchFamily="18" charset="0"/>
            </a:endParaRPr>
          </a:p>
          <a:p>
            <a:endParaRPr lang="en-IN" sz="1350" dirty="0"/>
          </a:p>
        </p:txBody>
      </p:sp>
      <p:sp>
        <p:nvSpPr>
          <p:cNvPr id="4" name="TextBox 3">
            <a:extLst>
              <a:ext uri="{FF2B5EF4-FFF2-40B4-BE49-F238E27FC236}">
                <a16:creationId xmlns:a16="http://schemas.microsoft.com/office/drawing/2014/main" xmlns="" id="{25E11E40-9D0A-B847-26C3-4C496F732854}"/>
              </a:ext>
            </a:extLst>
          </p:cNvPr>
          <p:cNvSpPr txBox="1"/>
          <p:nvPr/>
        </p:nvSpPr>
        <p:spPr>
          <a:xfrm>
            <a:off x="4572000" y="4268043"/>
            <a:ext cx="4724400" cy="300082"/>
          </a:xfrm>
          <a:prstGeom prst="rect">
            <a:avLst/>
          </a:prstGeom>
          <a:noFill/>
        </p:spPr>
        <p:txBody>
          <a:bodyPr wrap="square" rtlCol="0">
            <a:spAutoFit/>
          </a:bodyPr>
          <a:lstStyle/>
          <a:p>
            <a:endParaRPr lang="en-IN" sz="1350" dirty="0"/>
          </a:p>
        </p:txBody>
      </p:sp>
      <p:pic>
        <p:nvPicPr>
          <p:cNvPr id="5" name="Picture 4">
            <a:extLst>
              <a:ext uri="{FF2B5EF4-FFF2-40B4-BE49-F238E27FC236}">
                <a16:creationId xmlns:a16="http://schemas.microsoft.com/office/drawing/2014/main" xmlns="" id="{419C1044-84FF-4E4B-AF73-F100681B3543}"/>
              </a:ext>
            </a:extLst>
          </p:cNvPr>
          <p:cNvPicPr>
            <a:picLocks noChangeAspect="1"/>
          </p:cNvPicPr>
          <p:nvPr/>
        </p:nvPicPr>
        <p:blipFill>
          <a:blip r:embed="rId2"/>
          <a:stretch>
            <a:fillRect/>
          </a:stretch>
        </p:blipFill>
        <p:spPr>
          <a:xfrm>
            <a:off x="342900" y="3962400"/>
            <a:ext cx="4267200" cy="2391618"/>
          </a:xfrm>
          <a:prstGeom prst="rect">
            <a:avLst/>
          </a:prstGeom>
        </p:spPr>
      </p:pic>
      <p:sp>
        <p:nvSpPr>
          <p:cNvPr id="6" name="Rectangle 5">
            <a:extLst>
              <a:ext uri="{FF2B5EF4-FFF2-40B4-BE49-F238E27FC236}">
                <a16:creationId xmlns:a16="http://schemas.microsoft.com/office/drawing/2014/main" xmlns="" id="{F54C2853-FB33-4B33-B68E-CF8D930A1B4C}"/>
              </a:ext>
            </a:extLst>
          </p:cNvPr>
          <p:cNvSpPr/>
          <p:nvPr/>
        </p:nvSpPr>
        <p:spPr>
          <a:xfrm>
            <a:off x="4724400" y="4369616"/>
            <a:ext cx="4419600" cy="1754326"/>
          </a:xfrm>
          <a:prstGeom prst="rect">
            <a:avLst/>
          </a:prstGeom>
        </p:spPr>
        <p:txBody>
          <a:bodyPr wrap="square">
            <a:spAutoFit/>
          </a:bodyPr>
          <a:lstStyle/>
          <a:p>
            <a:pPr lvl="0"/>
            <a:r>
              <a:rPr lang="en-IN" dirty="0">
                <a:solidFill>
                  <a:srgbClr val="000000"/>
                </a:solidFill>
                <a:latin typeface="+mj-lt"/>
                <a:ea typeface="Times New Roman" panose="02020603050405020304" pitchFamily="18" charset="0"/>
                <a:cs typeface="Calibri" panose="020F0502020204030204" pitchFamily="34" charset="0"/>
              </a:rPr>
              <a:t>The system is based on the belief that a user rates movies in a similar fashion to other users that harbour the same state as the current user and is also affected by the other activities (in terms of rating) he performs with other movies.</a:t>
            </a:r>
          </a:p>
        </p:txBody>
      </p:sp>
    </p:spTree>
    <p:extLst>
      <p:ext uri="{BB962C8B-B14F-4D97-AF65-F5344CB8AC3E}">
        <p14:creationId xmlns:p14="http://schemas.microsoft.com/office/powerpoint/2010/main" val="622438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C3D79-94F6-D066-9DBA-63D23AD97863}"/>
              </a:ext>
            </a:extLst>
          </p:cNvPr>
          <p:cNvSpPr>
            <a:spLocks noGrp="1"/>
          </p:cNvSpPr>
          <p:nvPr>
            <p:ph type="title"/>
          </p:nvPr>
        </p:nvSpPr>
        <p:spPr/>
        <p:txBody>
          <a:bodyPr/>
          <a:lstStyle/>
          <a:p>
            <a:r>
              <a:rPr lang="en-US" dirty="0">
                <a:solidFill>
                  <a:schemeClr val="accent1"/>
                </a:solidFill>
              </a:rPr>
              <a:t>Results</a:t>
            </a:r>
            <a:endParaRPr lang="en-IN" dirty="0">
              <a:solidFill>
                <a:schemeClr val="accent1"/>
              </a:solidFill>
            </a:endParaRPr>
          </a:p>
        </p:txBody>
      </p:sp>
      <p:sp>
        <p:nvSpPr>
          <p:cNvPr id="3" name="Content Placeholder 2">
            <a:extLst>
              <a:ext uri="{FF2B5EF4-FFF2-40B4-BE49-F238E27FC236}">
                <a16:creationId xmlns:a16="http://schemas.microsoft.com/office/drawing/2014/main" xmlns="" id="{C8B18EEC-175D-8520-08CF-3C716B65D77F}"/>
              </a:ext>
            </a:extLst>
          </p:cNvPr>
          <p:cNvSpPr>
            <a:spLocks noGrp="1"/>
          </p:cNvSpPr>
          <p:nvPr>
            <p:ph idx="1"/>
          </p:nvPr>
        </p:nvSpPr>
        <p:spPr/>
        <p:txBody>
          <a:bodyPr>
            <a:normAutofit/>
          </a:bodyPr>
          <a:lstStyle/>
          <a:p>
            <a:r>
              <a:rPr lang="en-US" sz="2100" dirty="0"/>
              <a:t>After apply all the algorithm got the RMSE value for all the model.</a:t>
            </a:r>
          </a:p>
          <a:p>
            <a:r>
              <a:rPr lang="en-US" sz="2100" dirty="0"/>
              <a:t> For Hybrid RMSE was 0.6 (based on rating).</a:t>
            </a:r>
          </a:p>
          <a:p>
            <a:r>
              <a:rPr lang="en-US" sz="2100" dirty="0"/>
              <a:t> For Collaborative filtering RMSE was 0.9 (based on rating)</a:t>
            </a:r>
            <a:endParaRPr lang="en-IN" sz="2100" dirty="0"/>
          </a:p>
          <a:p>
            <a:r>
              <a:rPr lang="en-IN" sz="2100" dirty="0"/>
              <a:t>For KNN RMSE was 1.083 (based on voting average).</a:t>
            </a:r>
          </a:p>
          <a:p>
            <a:r>
              <a:rPr lang="en-IN" sz="2100" dirty="0"/>
              <a:t>After comparing all the models, We found the KNN was giving the most</a:t>
            </a:r>
          </a:p>
          <a:p>
            <a:pPr marL="0" indent="0">
              <a:buNone/>
            </a:pPr>
            <a:r>
              <a:rPr lang="en-IN" sz="2100" dirty="0"/>
              <a:t>     accurate results based on genre of the movie. </a:t>
            </a:r>
          </a:p>
          <a:p>
            <a:r>
              <a:rPr lang="en-IN" sz="2100" dirty="0"/>
              <a:t>Although RMSE for KNN does not give much information. So, we consider the recommendation provided by KNN instead of focusing on RMSE value.</a:t>
            </a:r>
          </a:p>
          <a:p>
            <a:r>
              <a:rPr lang="en-IN" sz="2100" dirty="0"/>
              <a:t>Based on RSME value, Hybrid filtering performed better than other models. </a:t>
            </a:r>
          </a:p>
          <a:p>
            <a:pPr marL="0" indent="0">
              <a:buNone/>
            </a:pPr>
            <a:r>
              <a:rPr lang="en-IN" sz="2100" dirty="0"/>
              <a:t>               </a:t>
            </a:r>
          </a:p>
          <a:p>
            <a:pPr marL="0" indent="0">
              <a:buNone/>
            </a:pPr>
            <a:endParaRPr lang="en-IN" sz="2100" dirty="0"/>
          </a:p>
          <a:p>
            <a:pPr marL="0" indent="0">
              <a:buNone/>
            </a:pPr>
            <a:endParaRPr lang="en-US" sz="2100" dirty="0"/>
          </a:p>
        </p:txBody>
      </p:sp>
    </p:spTree>
    <p:extLst>
      <p:ext uri="{BB962C8B-B14F-4D97-AF65-F5344CB8AC3E}">
        <p14:creationId xmlns:p14="http://schemas.microsoft.com/office/powerpoint/2010/main" val="37835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BBB24D-3CE7-7463-83A5-F761DDEAF5A3}"/>
              </a:ext>
            </a:extLst>
          </p:cNvPr>
          <p:cNvSpPr>
            <a:spLocks noGrp="1"/>
          </p:cNvSpPr>
          <p:nvPr>
            <p:ph type="title"/>
          </p:nvPr>
        </p:nvSpPr>
        <p:spPr>
          <a:xfrm>
            <a:off x="457200" y="-228600"/>
            <a:ext cx="8229600" cy="1143000"/>
          </a:xfrm>
        </p:spPr>
        <p:txBody>
          <a:bodyPr>
            <a:normAutofit/>
          </a:bodyPr>
          <a:lstStyle/>
          <a:p>
            <a:r>
              <a:rPr lang="en-US" sz="3200" b="1" dirty="0">
                <a:solidFill>
                  <a:schemeClr val="accent1"/>
                </a:solidFill>
              </a:rPr>
              <a:t>Limitations , Problems and Conclusion</a:t>
            </a:r>
            <a:endParaRPr lang="en-IN" sz="3200" b="1" dirty="0">
              <a:solidFill>
                <a:schemeClr val="accent1"/>
              </a:solidFill>
            </a:endParaRPr>
          </a:p>
        </p:txBody>
      </p:sp>
      <p:sp>
        <p:nvSpPr>
          <p:cNvPr id="3" name="Content Placeholder 2">
            <a:extLst>
              <a:ext uri="{FF2B5EF4-FFF2-40B4-BE49-F238E27FC236}">
                <a16:creationId xmlns:a16="http://schemas.microsoft.com/office/drawing/2014/main" xmlns="" id="{9A863E45-6EE8-E739-2DB2-D9C10D5773F2}"/>
              </a:ext>
            </a:extLst>
          </p:cNvPr>
          <p:cNvSpPr>
            <a:spLocks noGrp="1"/>
          </p:cNvSpPr>
          <p:nvPr>
            <p:ph idx="1"/>
          </p:nvPr>
        </p:nvSpPr>
        <p:spPr>
          <a:xfrm>
            <a:off x="327764" y="848148"/>
            <a:ext cx="8229600" cy="2855490"/>
          </a:xfrm>
        </p:spPr>
        <p:txBody>
          <a:bodyPr>
            <a:normAutofit fontScale="92500" lnSpcReduction="10000"/>
          </a:bodyPr>
          <a:lstStyle/>
          <a:p>
            <a:r>
              <a:rPr lang="en-IN" sz="1800" dirty="0"/>
              <a:t>1. </a:t>
            </a:r>
            <a:r>
              <a:rPr lang="en-IN" sz="1800" b="1" dirty="0"/>
              <a:t>Sparsity Problem: </a:t>
            </a:r>
            <a:r>
              <a:rPr lang="en-IN" sz="1800" dirty="0"/>
              <a:t>The main reason behind data sparsity is that most users do not rate most of the items and the available ratings are usually sparse. Collaborative filtering suffers from this problem because it is dependent over the rating matrix in most cases.</a:t>
            </a:r>
          </a:p>
          <a:p>
            <a:r>
              <a:rPr lang="en-IN" sz="1800" dirty="0"/>
              <a:t>2. </a:t>
            </a:r>
            <a:r>
              <a:rPr lang="en-IN" sz="1800" b="1" dirty="0"/>
              <a:t>Cold start problem: </a:t>
            </a:r>
            <a:r>
              <a:rPr lang="en-IN" sz="1800" dirty="0"/>
              <a:t>Cold start problem refers to the situation when a new user or item just enters the system. Three kinds of cold start problems are: new user problem, new item problem and new system problem.</a:t>
            </a:r>
          </a:p>
          <a:p>
            <a:r>
              <a:rPr lang="en-IN" sz="1800" dirty="0"/>
              <a:t>3</a:t>
            </a:r>
            <a:r>
              <a:rPr lang="en-IN" sz="1800" b="1" dirty="0"/>
              <a:t>. Computation Resource and Time </a:t>
            </a:r>
            <a:r>
              <a:rPr lang="en-IN" sz="1800" dirty="0"/>
              <a:t>: For KNN Algorithms we need computation power since this algorithm requires a lot of resource to run.</a:t>
            </a:r>
            <a:r>
              <a:rPr lang="en-IN" sz="1100" dirty="0"/>
              <a:t> </a:t>
            </a:r>
            <a:r>
              <a:rPr lang="en-IN" sz="1800" dirty="0"/>
              <a:t>Without enough hardware or resources, it is very difficult to run this algorithm. Also, this algorithm requires lot of computation time to execute.</a:t>
            </a:r>
          </a:p>
          <a:p>
            <a:pPr marL="0" indent="0" algn="ctr">
              <a:buNone/>
            </a:pPr>
            <a:endParaRPr lang="en-IN" sz="2100" dirty="0"/>
          </a:p>
        </p:txBody>
      </p:sp>
      <p:sp>
        <p:nvSpPr>
          <p:cNvPr id="4" name="Title 1">
            <a:extLst>
              <a:ext uri="{FF2B5EF4-FFF2-40B4-BE49-F238E27FC236}">
                <a16:creationId xmlns:a16="http://schemas.microsoft.com/office/drawing/2014/main" xmlns="" id="{DEC03190-0D42-4211-B952-4283FCA02BD4}"/>
              </a:ext>
            </a:extLst>
          </p:cNvPr>
          <p:cNvSpPr txBox="1">
            <a:spLocks/>
          </p:cNvSpPr>
          <p:nvPr/>
        </p:nvSpPr>
        <p:spPr>
          <a:xfrm>
            <a:off x="2438400" y="3703638"/>
            <a:ext cx="3962400" cy="71596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b="1" dirty="0">
              <a:solidFill>
                <a:schemeClr val="accent1"/>
              </a:solidFill>
            </a:endParaRPr>
          </a:p>
        </p:txBody>
      </p:sp>
      <p:sp>
        <p:nvSpPr>
          <p:cNvPr id="5" name="Content Placeholder 2">
            <a:extLst>
              <a:ext uri="{FF2B5EF4-FFF2-40B4-BE49-F238E27FC236}">
                <a16:creationId xmlns:a16="http://schemas.microsoft.com/office/drawing/2014/main" xmlns="" id="{0510ECB8-B196-48F1-8398-CD45029BAB2D}"/>
              </a:ext>
            </a:extLst>
          </p:cNvPr>
          <p:cNvSpPr txBox="1">
            <a:spLocks/>
          </p:cNvSpPr>
          <p:nvPr/>
        </p:nvSpPr>
        <p:spPr>
          <a:xfrm>
            <a:off x="327764" y="3581400"/>
            <a:ext cx="8534400" cy="2971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1800" dirty="0"/>
          </a:p>
          <a:p>
            <a:r>
              <a:rPr lang="en-IN" sz="2800" b="1" dirty="0"/>
              <a:t>Conclusions:</a:t>
            </a:r>
          </a:p>
          <a:p>
            <a:pPr marL="0" indent="0">
              <a:buNone/>
            </a:pPr>
            <a:endParaRPr lang="en-IN" sz="1800" dirty="0"/>
          </a:p>
          <a:p>
            <a:r>
              <a:rPr lang="en-IN" sz="1800" dirty="0"/>
              <a:t>Several Recommendations system have been based on Content-Based, Collaborative-Based and Hybrid-Based Filtering and so far, most of them able to solve the problems while providing better recommender system. </a:t>
            </a:r>
          </a:p>
          <a:p>
            <a:pPr marL="0" indent="0">
              <a:buNone/>
            </a:pPr>
            <a:endParaRPr lang="en-IN" sz="1800" dirty="0"/>
          </a:p>
          <a:p>
            <a:r>
              <a:rPr lang="en-IN" sz="1800" dirty="0"/>
              <a:t>After generating the recommendations out of inputs, businesses like OTT (</a:t>
            </a:r>
            <a:r>
              <a:rPr lang="en-IN" sz="1800" dirty="0" err="1"/>
              <a:t>Netflix,AmazonPrime,Hotstar,etc</a:t>
            </a:r>
            <a:r>
              <a:rPr lang="en-IN" sz="1800" dirty="0"/>
              <a:t>) and Websites like </a:t>
            </a:r>
            <a:r>
              <a:rPr lang="en-IN" sz="1800" dirty="0" err="1"/>
              <a:t>MovieLens</a:t>
            </a:r>
            <a:r>
              <a:rPr lang="en-IN" sz="1800" dirty="0"/>
              <a:t>, </a:t>
            </a:r>
            <a:r>
              <a:rPr lang="en-IN" sz="1800" dirty="0" err="1"/>
              <a:t>Flickmetrix</a:t>
            </a:r>
            <a:r>
              <a:rPr lang="en-IN" sz="1800" dirty="0"/>
              <a:t>, </a:t>
            </a:r>
            <a:r>
              <a:rPr lang="en-IN" sz="1800" dirty="0" err="1"/>
              <a:t>Popcornic,etc</a:t>
            </a:r>
            <a:r>
              <a:rPr lang="en-IN" sz="1800" dirty="0"/>
              <a:t> can apply preferred filters to adjust the final recommendations.</a:t>
            </a:r>
          </a:p>
          <a:p>
            <a:pPr marL="0" indent="0">
              <a:buFont typeface="Arial" pitchFamily="34" charset="0"/>
              <a:buNone/>
            </a:pPr>
            <a:endParaRPr lang="en-IN" sz="2100" dirty="0"/>
          </a:p>
        </p:txBody>
      </p:sp>
    </p:spTree>
    <p:extLst>
      <p:ext uri="{BB962C8B-B14F-4D97-AF65-F5344CB8AC3E}">
        <p14:creationId xmlns:p14="http://schemas.microsoft.com/office/powerpoint/2010/main" val="425954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33C423-3827-49C7-9F53-865090ED188D}"/>
              </a:ext>
            </a:extLst>
          </p:cNvPr>
          <p:cNvSpPr>
            <a:spLocks noGrp="1"/>
          </p:cNvSpPr>
          <p:nvPr>
            <p:ph idx="1"/>
          </p:nvPr>
        </p:nvSpPr>
        <p:spPr>
          <a:xfrm>
            <a:off x="457200" y="-28135"/>
            <a:ext cx="8229600" cy="6597352"/>
          </a:xfrm>
        </p:spPr>
        <p:txBody>
          <a:bodyPr>
            <a:normAutofit/>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lgn="ctr">
              <a:buNone/>
            </a:pPr>
            <a:endParaRPr lang="en-US" dirty="0">
              <a:solidFill>
                <a:schemeClr val="accent1"/>
              </a:solidFill>
            </a:endParaRPr>
          </a:p>
          <a:p>
            <a:pPr marL="0" indent="0" algn="ctr">
              <a:buNone/>
            </a:pPr>
            <a:r>
              <a:rPr lang="en-US" sz="4800" b="1" dirty="0" smtClean="0">
                <a:solidFill>
                  <a:srgbClr val="0070C0"/>
                </a:solidFill>
              </a:rPr>
              <a:t>THANK </a:t>
            </a:r>
            <a:r>
              <a:rPr lang="en-US" sz="4800" b="1" dirty="0">
                <a:solidFill>
                  <a:srgbClr val="0070C0"/>
                </a:solidFill>
              </a:rPr>
              <a:t>YOU</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6446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5425"/>
            <a:ext cx="6096000" cy="841375"/>
          </a:xfrm>
        </p:spPr>
        <p:txBody>
          <a:bodyPr>
            <a:normAutofit fontScale="90000"/>
          </a:bodyPr>
          <a:lstStyle/>
          <a:p>
            <a:r>
              <a:rPr lang="en-US" sz="4800" dirty="0">
                <a:solidFill>
                  <a:srgbClr val="0070C0"/>
                </a:solidFill>
              </a:rPr>
              <a:t>         Problem Definition</a:t>
            </a:r>
            <a:endParaRPr lang="en-IN" sz="4800" dirty="0">
              <a:solidFill>
                <a:srgbClr val="0070C0"/>
              </a:solidFill>
            </a:endParaRPr>
          </a:p>
        </p:txBody>
      </p:sp>
      <p:sp>
        <p:nvSpPr>
          <p:cNvPr id="3" name="Subtitle 2"/>
          <p:cNvSpPr>
            <a:spLocks noGrp="1"/>
          </p:cNvSpPr>
          <p:nvPr>
            <p:ph type="subTitle" idx="1"/>
          </p:nvPr>
        </p:nvSpPr>
        <p:spPr>
          <a:xfrm>
            <a:off x="381000" y="1066800"/>
            <a:ext cx="8382000" cy="5334000"/>
          </a:xfrm>
        </p:spPr>
        <p:txBody>
          <a:bodyPr>
            <a:normAutofit fontScale="92500" lnSpcReduction="10000"/>
          </a:bodyPr>
          <a:lstStyle/>
          <a:p>
            <a:pPr marL="457200" indent="-457200" algn="l">
              <a:buFont typeface="Arial" pitchFamily="34" charset="0"/>
              <a:buChar char="•"/>
            </a:pPr>
            <a:r>
              <a:rPr lang="en-US" sz="2400" dirty="0">
                <a:solidFill>
                  <a:schemeClr val="tx1"/>
                </a:solidFill>
                <a:latin typeface="+mj-lt"/>
              </a:rPr>
              <a:t>A movie recommender system, is a Machine Learning -based approach  for  filtering or predicting the users’ film preferences based on their historic choices and action.</a:t>
            </a:r>
          </a:p>
          <a:p>
            <a:pPr marL="457200" indent="-457200" algn="l">
              <a:buFont typeface="Arial" pitchFamily="34" charset="0"/>
              <a:buChar char="•"/>
            </a:pPr>
            <a:r>
              <a:rPr lang="en-US" sz="2400" dirty="0">
                <a:solidFill>
                  <a:schemeClr val="tx1"/>
                </a:solidFill>
                <a:latin typeface="+mj-lt"/>
              </a:rPr>
              <a:t> It’s the latest filtration technique that predicts the possible movie choices of the particular user and their preferences towards a movie.</a:t>
            </a:r>
            <a:endParaRPr lang="en-IN" sz="2400" dirty="0">
              <a:solidFill>
                <a:schemeClr val="tx1"/>
              </a:solidFill>
              <a:latin typeface="+mj-lt"/>
            </a:endParaRPr>
          </a:p>
          <a:p>
            <a:pPr marL="457200" indent="-457200" algn="l">
              <a:buFont typeface="Arial" pitchFamily="34" charset="0"/>
              <a:buChar char="•"/>
            </a:pPr>
            <a:r>
              <a:rPr lang="en-IN" sz="2400" dirty="0">
                <a:solidFill>
                  <a:schemeClr val="tx1"/>
                </a:solidFill>
                <a:latin typeface="+mj-lt"/>
              </a:rPr>
              <a:t>A </a:t>
            </a:r>
            <a:r>
              <a:rPr lang="en-US" sz="2400" dirty="0">
                <a:solidFill>
                  <a:schemeClr val="tx1"/>
                </a:solidFill>
                <a:latin typeface="+mj-lt"/>
              </a:rPr>
              <a:t> movie recommender system </a:t>
            </a:r>
            <a:r>
              <a:rPr lang="en-IN" sz="2400" dirty="0">
                <a:solidFill>
                  <a:schemeClr val="tx1"/>
                </a:solidFill>
                <a:latin typeface="+mj-lt"/>
              </a:rPr>
              <a:t> is basically a tool that helps streaming media platforms recommend users’ favourite movies on the basis of their interests and behaviour.</a:t>
            </a:r>
          </a:p>
          <a:p>
            <a:pPr marL="457200" indent="-457200" algn="l">
              <a:buFont typeface="Arial" pitchFamily="34" charset="0"/>
              <a:buChar char="•"/>
            </a:pPr>
            <a:r>
              <a:rPr lang="en-IN" sz="2400" dirty="0">
                <a:solidFill>
                  <a:schemeClr val="tx1"/>
                </a:solidFill>
                <a:latin typeface="+mj-lt"/>
              </a:rPr>
              <a:t>OTT platforms like </a:t>
            </a:r>
            <a:r>
              <a:rPr lang="en-IN" sz="2400" dirty="0" err="1">
                <a:solidFill>
                  <a:schemeClr val="tx1"/>
                </a:solidFill>
                <a:latin typeface="+mj-lt"/>
              </a:rPr>
              <a:t>Netfix</a:t>
            </a:r>
            <a:r>
              <a:rPr lang="en-IN" sz="2400" dirty="0">
                <a:solidFill>
                  <a:schemeClr val="tx1"/>
                </a:solidFill>
                <a:latin typeface="+mj-lt"/>
              </a:rPr>
              <a:t>, Amazon Prime Video, </a:t>
            </a:r>
            <a:r>
              <a:rPr lang="en-IN" sz="2400" dirty="0" err="1">
                <a:solidFill>
                  <a:schemeClr val="tx1"/>
                </a:solidFill>
                <a:latin typeface="+mj-lt"/>
              </a:rPr>
              <a:t>Rakuten</a:t>
            </a:r>
            <a:r>
              <a:rPr lang="en-IN" sz="2400" dirty="0">
                <a:solidFill>
                  <a:schemeClr val="tx1"/>
                </a:solidFill>
                <a:latin typeface="+mj-lt"/>
              </a:rPr>
              <a:t> </a:t>
            </a:r>
            <a:r>
              <a:rPr lang="en-IN" sz="2400" dirty="0" err="1">
                <a:solidFill>
                  <a:schemeClr val="tx1"/>
                </a:solidFill>
                <a:latin typeface="+mj-lt"/>
              </a:rPr>
              <a:t>Viki</a:t>
            </a:r>
            <a:r>
              <a:rPr lang="en-IN" sz="2400" dirty="0">
                <a:solidFill>
                  <a:schemeClr val="tx1"/>
                </a:solidFill>
                <a:latin typeface="+mj-lt"/>
              </a:rPr>
              <a:t> ,</a:t>
            </a:r>
            <a:r>
              <a:rPr lang="en-IN" sz="2400" dirty="0" err="1">
                <a:solidFill>
                  <a:schemeClr val="tx1"/>
                </a:solidFill>
                <a:latin typeface="+mj-lt"/>
              </a:rPr>
              <a:t>Disney+Hotstar</a:t>
            </a:r>
            <a:r>
              <a:rPr lang="en-IN" sz="2400" dirty="0">
                <a:solidFill>
                  <a:schemeClr val="tx1"/>
                </a:solidFill>
                <a:latin typeface="+mj-lt"/>
              </a:rPr>
              <a:t> ,</a:t>
            </a:r>
            <a:r>
              <a:rPr lang="en-IN" sz="2400" dirty="0" err="1">
                <a:solidFill>
                  <a:schemeClr val="tx1"/>
                </a:solidFill>
                <a:latin typeface="+mj-lt"/>
              </a:rPr>
              <a:t>etc</a:t>
            </a:r>
            <a:r>
              <a:rPr lang="en-IN" sz="2400" dirty="0">
                <a:solidFill>
                  <a:schemeClr val="tx1"/>
                </a:solidFill>
                <a:latin typeface="+mj-lt"/>
              </a:rPr>
              <a:t>  will recommend movies based on our </a:t>
            </a:r>
            <a:r>
              <a:rPr lang="en-IN" sz="2400" dirty="0" err="1">
                <a:solidFill>
                  <a:schemeClr val="tx1"/>
                </a:solidFill>
                <a:latin typeface="+mj-lt"/>
              </a:rPr>
              <a:t>watchlist</a:t>
            </a:r>
            <a:r>
              <a:rPr lang="en-IN" sz="2400" dirty="0">
                <a:solidFill>
                  <a:schemeClr val="tx1"/>
                </a:solidFill>
                <a:latin typeface="+mj-lt"/>
              </a:rPr>
              <a:t>. It creates a list of favourite movies according to each individual profile. </a:t>
            </a:r>
          </a:p>
          <a:p>
            <a:pPr marL="457200" indent="-457200" algn="l">
              <a:buFont typeface="Arial" pitchFamily="34" charset="0"/>
              <a:buChar char="•"/>
            </a:pPr>
            <a:r>
              <a:rPr lang="en-IN" sz="2400" dirty="0">
                <a:solidFill>
                  <a:schemeClr val="tx1"/>
                </a:solidFill>
                <a:latin typeface="+mj-lt"/>
              </a:rPr>
              <a:t>Web-based movie recommender systems like </a:t>
            </a:r>
            <a:r>
              <a:rPr lang="en-IN" sz="2400" dirty="0" err="1">
                <a:solidFill>
                  <a:schemeClr val="tx1"/>
                </a:solidFill>
                <a:latin typeface="+mj-lt"/>
              </a:rPr>
              <a:t>MovieLens</a:t>
            </a:r>
            <a:r>
              <a:rPr lang="en-IN" sz="2400" dirty="0">
                <a:solidFill>
                  <a:schemeClr val="tx1"/>
                </a:solidFill>
                <a:latin typeface="+mj-lt"/>
              </a:rPr>
              <a:t> , </a:t>
            </a:r>
            <a:r>
              <a:rPr lang="en-IN" sz="2400" dirty="0" err="1">
                <a:solidFill>
                  <a:schemeClr val="tx1"/>
                </a:solidFill>
                <a:latin typeface="+mj-lt"/>
              </a:rPr>
              <a:t>Flickmetrix</a:t>
            </a:r>
            <a:r>
              <a:rPr lang="en-IN" sz="2400" dirty="0">
                <a:solidFill>
                  <a:schemeClr val="tx1"/>
                </a:solidFill>
                <a:latin typeface="+mj-lt"/>
              </a:rPr>
              <a:t>, </a:t>
            </a:r>
            <a:r>
              <a:rPr lang="en-IN" sz="2400" dirty="0" err="1">
                <a:solidFill>
                  <a:schemeClr val="tx1"/>
                </a:solidFill>
                <a:latin typeface="+mj-lt"/>
              </a:rPr>
              <a:t>Popcornic,etc</a:t>
            </a:r>
            <a:r>
              <a:rPr lang="en-IN" sz="2400" dirty="0">
                <a:solidFill>
                  <a:schemeClr val="tx1"/>
                </a:solidFill>
                <a:latin typeface="+mj-lt"/>
              </a:rPr>
              <a:t> will recommend movies based on our customized answers. </a:t>
            </a:r>
            <a:endParaRPr lang="en-IN" dirty="0">
              <a:latin typeface="+mj-lt"/>
            </a:endParaRPr>
          </a:p>
        </p:txBody>
      </p:sp>
    </p:spTree>
    <p:extLst>
      <p:ext uri="{BB962C8B-B14F-4D97-AF65-F5344CB8AC3E}">
        <p14:creationId xmlns:p14="http://schemas.microsoft.com/office/powerpoint/2010/main" val="142899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7037"/>
            <a:ext cx="8610600" cy="1035051"/>
          </a:xfrm>
        </p:spPr>
        <p:txBody>
          <a:bodyPr>
            <a:noAutofit/>
          </a:bodyPr>
          <a:lstStyle/>
          <a:p>
            <a:r>
              <a:rPr lang="en-IN" sz="3600" dirty="0">
                <a:solidFill>
                  <a:srgbClr val="0070C0"/>
                </a:solidFill>
              </a:rPr>
              <a:t>How is Movie Recommender System helpful?</a:t>
            </a:r>
          </a:p>
        </p:txBody>
      </p:sp>
      <p:sp>
        <p:nvSpPr>
          <p:cNvPr id="3" name="Content Placeholder 2"/>
          <p:cNvSpPr>
            <a:spLocks noGrp="1"/>
          </p:cNvSpPr>
          <p:nvPr>
            <p:ph idx="1"/>
          </p:nvPr>
        </p:nvSpPr>
        <p:spPr>
          <a:xfrm>
            <a:off x="381000" y="1905000"/>
            <a:ext cx="8229600" cy="4525963"/>
          </a:xfrm>
        </p:spPr>
        <p:txBody>
          <a:bodyPr>
            <a:normAutofit/>
          </a:bodyPr>
          <a:lstStyle/>
          <a:p>
            <a:r>
              <a:rPr lang="en-IN" sz="2400" dirty="0"/>
              <a:t>Movie Recommender System assists people by recommending what movie to watch without requiring them to go through the time consuming and complex process of selecting from a vast number of movies ranging from hundreds to millions. This </a:t>
            </a:r>
            <a:r>
              <a:rPr lang="en-IN" sz="2000" dirty="0"/>
              <a:t>decreases</a:t>
            </a:r>
            <a:r>
              <a:rPr lang="en-IN" sz="2400" dirty="0"/>
              <a:t> human effort by recommending movies based on the user's preferences. </a:t>
            </a:r>
          </a:p>
          <a:p>
            <a:r>
              <a:rPr lang="en-IN" sz="2400" dirty="0">
                <a:solidFill>
                  <a:schemeClr val="tx1"/>
                </a:solidFill>
              </a:rPr>
              <a:t>Businesses just need to upload the data set and extract inputs from their users. After generating the recommendations out of inputs, businesses can apply preferred filters to adjust the final recommendations.</a:t>
            </a:r>
          </a:p>
          <a:p>
            <a:endParaRPr lang="en-IN" dirty="0"/>
          </a:p>
        </p:txBody>
      </p:sp>
    </p:spTree>
    <p:extLst>
      <p:ext uri="{BB962C8B-B14F-4D97-AF65-F5344CB8AC3E}">
        <p14:creationId xmlns:p14="http://schemas.microsoft.com/office/powerpoint/2010/main" val="55344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a:solidFill>
                  <a:srgbClr val="0070C0"/>
                </a:solidFill>
                <a:latin typeface="+mn-lt"/>
              </a:rPr>
              <a:t>Dataset</a:t>
            </a:r>
            <a:endParaRPr lang="en-IN" dirty="0">
              <a:solidFill>
                <a:srgbClr val="0070C0"/>
              </a:solidFill>
              <a:latin typeface="+mn-lt"/>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sz="2900" b="1" dirty="0">
                <a:solidFill>
                  <a:schemeClr val="tx1"/>
                </a:solidFill>
              </a:rPr>
              <a:t>Link: </a:t>
            </a:r>
            <a:r>
              <a:rPr lang="en-US" sz="2900" dirty="0">
                <a:solidFill>
                  <a:schemeClr val="tx1"/>
                </a:solidFill>
                <a:hlinkClick r:id="rId2"/>
              </a:rPr>
              <a:t>https://www.kaggle.com/datasets/rounakbanik/the-movies-dataset?page=2</a:t>
            </a:r>
            <a:endParaRPr lang="en-US" sz="2900" dirty="0">
              <a:solidFill>
                <a:schemeClr val="tx1"/>
              </a:solidFill>
            </a:endParaRPr>
          </a:p>
          <a:p>
            <a:pPr marL="0" indent="0">
              <a:buNone/>
            </a:pPr>
            <a:endParaRPr lang="en-US" sz="2900" dirty="0">
              <a:solidFill>
                <a:schemeClr val="tx1"/>
              </a:solidFill>
            </a:endParaRPr>
          </a:p>
          <a:p>
            <a:pPr marL="0" indent="0">
              <a:buNone/>
            </a:pPr>
            <a:r>
              <a:rPr lang="en-US" sz="2900" b="1" dirty="0">
                <a:solidFill>
                  <a:schemeClr val="tx1"/>
                </a:solidFill>
              </a:rPr>
              <a:t>Description:</a:t>
            </a:r>
          </a:p>
          <a:p>
            <a:pPr marL="457200" indent="-457200">
              <a:buFont typeface="+mj-lt"/>
              <a:buAutoNum type="arabicPeriod"/>
            </a:pPr>
            <a:r>
              <a:rPr lang="en-US" sz="2900" b="1" dirty="0">
                <a:solidFill>
                  <a:schemeClr val="tx1"/>
                </a:solidFill>
              </a:rPr>
              <a:t>credits</a:t>
            </a:r>
            <a:r>
              <a:rPr lang="en-US" sz="2900" dirty="0">
                <a:solidFill>
                  <a:schemeClr val="tx1"/>
                </a:solidFill>
              </a:rPr>
              <a:t>: Contains Cast and Crew Information for all movies in the movies_metadata.csv file (45432 rows)</a:t>
            </a:r>
          </a:p>
          <a:p>
            <a:pPr marL="457200" indent="-457200">
              <a:buFont typeface="+mj-lt"/>
              <a:buAutoNum type="arabicPeriod"/>
            </a:pPr>
            <a:endParaRPr lang="en-US" sz="2900" dirty="0">
              <a:solidFill>
                <a:schemeClr val="tx1"/>
              </a:solidFill>
            </a:endParaRPr>
          </a:p>
          <a:p>
            <a:pPr>
              <a:buFont typeface="+mj-lt"/>
              <a:buAutoNum type="arabicPeriod"/>
            </a:pPr>
            <a:r>
              <a:rPr lang="en-US" sz="2900" b="1" dirty="0">
                <a:solidFill>
                  <a:schemeClr val="tx1"/>
                </a:solidFill>
              </a:rPr>
              <a:t>  Keywords: </a:t>
            </a:r>
            <a:r>
              <a:rPr lang="en-US" sz="2900" dirty="0">
                <a:solidFill>
                  <a:schemeClr val="tx1"/>
                </a:solidFill>
              </a:rPr>
              <a:t>Contains the movie plot keywords for our </a:t>
            </a:r>
            <a:r>
              <a:rPr lang="en-US" sz="2900" dirty="0" err="1">
                <a:solidFill>
                  <a:schemeClr val="tx1"/>
                </a:solidFill>
              </a:rPr>
              <a:t>MovieLens</a:t>
            </a:r>
            <a:r>
              <a:rPr lang="en-US" sz="2900" dirty="0">
                <a:solidFill>
                  <a:schemeClr val="tx1"/>
                </a:solidFill>
              </a:rPr>
              <a:t> movies.(46419 rows)</a:t>
            </a:r>
          </a:p>
          <a:p>
            <a:pPr>
              <a:buFont typeface="+mj-lt"/>
              <a:buAutoNum type="arabicPeriod"/>
            </a:pPr>
            <a:endParaRPr lang="en-US" sz="2900" dirty="0">
              <a:solidFill>
                <a:schemeClr val="tx1"/>
              </a:solidFill>
            </a:endParaRPr>
          </a:p>
          <a:p>
            <a:pPr marL="457200" indent="-457200">
              <a:buFont typeface="+mj-lt"/>
              <a:buAutoNum type="arabicPeriod"/>
            </a:pPr>
            <a:r>
              <a:rPr lang="en-US" sz="2900" b="1" dirty="0" err="1">
                <a:solidFill>
                  <a:schemeClr val="tx1"/>
                </a:solidFill>
              </a:rPr>
              <a:t>movies_metadata</a:t>
            </a:r>
            <a:r>
              <a:rPr lang="en-US" sz="2900" b="1" dirty="0">
                <a:solidFill>
                  <a:schemeClr val="tx1"/>
                </a:solidFill>
              </a:rPr>
              <a:t>: </a:t>
            </a:r>
            <a:r>
              <a:rPr lang="en-US" sz="2900" dirty="0">
                <a:solidFill>
                  <a:schemeClr val="tx1"/>
                </a:solidFill>
              </a:rPr>
              <a:t>Contains information on 45,000 movies featured in the Full </a:t>
            </a:r>
            <a:r>
              <a:rPr lang="en-US" sz="2900" dirty="0" err="1">
                <a:solidFill>
                  <a:schemeClr val="tx1"/>
                </a:solidFill>
              </a:rPr>
              <a:t>MovieLens</a:t>
            </a:r>
            <a:r>
              <a:rPr lang="en-US" sz="2900" dirty="0">
                <a:solidFill>
                  <a:schemeClr val="tx1"/>
                </a:solidFill>
              </a:rPr>
              <a:t> </a:t>
            </a:r>
            <a:r>
              <a:rPr lang="en-US" sz="2900" dirty="0" err="1">
                <a:solidFill>
                  <a:schemeClr val="tx1"/>
                </a:solidFill>
              </a:rPr>
              <a:t>dataset.Features</a:t>
            </a:r>
            <a:r>
              <a:rPr lang="en-US" sz="2900" dirty="0">
                <a:solidFill>
                  <a:schemeClr val="tx1"/>
                </a:solidFill>
              </a:rPr>
              <a:t> include posters, backdrops, budget, revenue, release dates, languages, production countries and companies.(45466 rows)</a:t>
            </a:r>
            <a:endParaRPr lang="en-US" sz="2900" b="1" dirty="0">
              <a:solidFill>
                <a:schemeClr val="tx1"/>
              </a:solidFill>
            </a:endParaRPr>
          </a:p>
          <a:p>
            <a:pPr marL="457200" indent="-457200">
              <a:buFont typeface="+mj-lt"/>
              <a:buAutoNum type="arabicPeriod"/>
            </a:pPr>
            <a:r>
              <a:rPr lang="en-US" sz="2900" b="1" dirty="0">
                <a:solidFill>
                  <a:schemeClr val="tx1"/>
                </a:solidFill>
              </a:rPr>
              <a:t>ratings: </a:t>
            </a:r>
            <a:r>
              <a:rPr lang="en-US" sz="2900" dirty="0">
                <a:solidFill>
                  <a:schemeClr val="tx1"/>
                </a:solidFill>
              </a:rPr>
              <a:t>Contains ratings of movies by multiple users present in </a:t>
            </a:r>
            <a:r>
              <a:rPr lang="en-US" sz="2900" dirty="0" err="1">
                <a:solidFill>
                  <a:schemeClr val="tx1"/>
                </a:solidFill>
              </a:rPr>
              <a:t>movies_metadata</a:t>
            </a:r>
            <a:r>
              <a:rPr lang="en-US" sz="2900" dirty="0">
                <a:solidFill>
                  <a:schemeClr val="tx1"/>
                </a:solidFill>
              </a:rPr>
              <a:t>(2602429 rows)</a:t>
            </a:r>
            <a:endParaRPr lang="en-IN" sz="2900" dirty="0">
              <a:solidFill>
                <a:schemeClr val="tx1"/>
              </a:solidFill>
            </a:endParaRPr>
          </a:p>
          <a:p>
            <a:endParaRPr lang="en-IN" dirty="0"/>
          </a:p>
        </p:txBody>
      </p:sp>
    </p:spTree>
    <p:extLst>
      <p:ext uri="{BB962C8B-B14F-4D97-AF65-F5344CB8AC3E}">
        <p14:creationId xmlns:p14="http://schemas.microsoft.com/office/powerpoint/2010/main" val="309801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sz="4000" dirty="0">
                <a:solidFill>
                  <a:srgbClr val="0070C0"/>
                </a:solidFill>
              </a:rPr>
              <a:t>Suggested Solution and EDA</a:t>
            </a:r>
            <a:endParaRPr lang="en-IN" sz="4000" dirty="0">
              <a:solidFill>
                <a:srgbClr val="0070C0"/>
              </a:solidFill>
            </a:endParaRPr>
          </a:p>
        </p:txBody>
      </p:sp>
      <p:sp>
        <p:nvSpPr>
          <p:cNvPr id="3" name="Content Placeholder 2"/>
          <p:cNvSpPr>
            <a:spLocks noGrp="1"/>
          </p:cNvSpPr>
          <p:nvPr>
            <p:ph idx="1"/>
          </p:nvPr>
        </p:nvSpPr>
        <p:spPr>
          <a:xfrm>
            <a:off x="457200" y="1219200"/>
            <a:ext cx="8229600" cy="5410200"/>
          </a:xfrm>
        </p:spPr>
        <p:txBody>
          <a:bodyPr>
            <a:normAutofit/>
          </a:bodyPr>
          <a:lstStyle/>
          <a:p>
            <a:r>
              <a:rPr lang="en-US" sz="2400" dirty="0">
                <a:latin typeface="+mj-lt"/>
              </a:rPr>
              <a:t>Generating recommendation of movies based on the inputs given via the user.</a:t>
            </a:r>
          </a:p>
          <a:p>
            <a:r>
              <a:rPr lang="en-US" sz="2400" dirty="0">
                <a:latin typeface="+mj-lt"/>
              </a:rPr>
              <a:t>The Algorithms we are aiming to use:</a:t>
            </a:r>
          </a:p>
          <a:p>
            <a:pPr lvl="1"/>
            <a:r>
              <a:rPr lang="en-US" sz="2400" dirty="0">
                <a:latin typeface="+mj-lt"/>
              </a:rPr>
              <a:t>Content-Based Filtering/Collaborative Filtering/Hybrid Filtering</a:t>
            </a:r>
          </a:p>
          <a:p>
            <a:pPr lvl="1"/>
            <a:r>
              <a:rPr lang="en-IN" sz="2400" dirty="0">
                <a:latin typeface="+mj-lt"/>
              </a:rPr>
              <a:t>K-Nearest Neighbours Supervised Algorithm</a:t>
            </a:r>
            <a:endParaRPr lang="en-US" sz="2400" dirty="0">
              <a:latin typeface="+mj-lt"/>
            </a:endParaRPr>
          </a:p>
          <a:p>
            <a:r>
              <a:rPr lang="en-US" sz="2400" dirty="0">
                <a:latin typeface="+mj-lt"/>
              </a:rPr>
              <a:t>The four datasets were cleaned thoroughly, and joined and basic visualizations were performed to get insights of the data.</a:t>
            </a:r>
          </a:p>
          <a:p>
            <a:r>
              <a:rPr lang="en-US" sz="2400" dirty="0">
                <a:latin typeface="+mj-lt"/>
              </a:rPr>
              <a:t>We have performed outlier detection, but not treated it.</a:t>
            </a:r>
          </a:p>
          <a:p>
            <a:r>
              <a:rPr lang="en-US" sz="2400" dirty="0">
                <a:latin typeface="+mj-lt"/>
              </a:rPr>
              <a:t>Performed feature scaling, normality tests and multicollinearity using VIF and correlation matrix</a:t>
            </a:r>
          </a:p>
        </p:txBody>
      </p:sp>
    </p:spTree>
    <p:extLst>
      <p:ext uri="{BB962C8B-B14F-4D97-AF65-F5344CB8AC3E}">
        <p14:creationId xmlns:p14="http://schemas.microsoft.com/office/powerpoint/2010/main" val="184756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859216" cy="418058"/>
          </a:xfrm>
        </p:spPr>
        <p:txBody>
          <a:bodyPr>
            <a:noAutofit/>
          </a:bodyPr>
          <a:lstStyle/>
          <a:p>
            <a:r>
              <a:rPr lang="en-US" dirty="0">
                <a:solidFill>
                  <a:srgbClr val="0070C0"/>
                </a:solidFill>
                <a:latin typeface="+mn-lt"/>
              </a:rPr>
              <a:t>Major challenges</a:t>
            </a:r>
            <a:endParaRPr lang="en-IN" dirty="0">
              <a:solidFill>
                <a:srgbClr val="0070C0"/>
              </a:solidFill>
              <a:latin typeface="+mn-lt"/>
            </a:endParaRPr>
          </a:p>
        </p:txBody>
      </p:sp>
      <p:sp>
        <p:nvSpPr>
          <p:cNvPr id="3" name="Content Placeholder 2"/>
          <p:cNvSpPr>
            <a:spLocks noGrp="1"/>
          </p:cNvSpPr>
          <p:nvPr>
            <p:ph idx="1"/>
          </p:nvPr>
        </p:nvSpPr>
        <p:spPr>
          <a:xfrm>
            <a:off x="315749" y="1165876"/>
            <a:ext cx="8291264" cy="5361459"/>
          </a:xfrm>
        </p:spPr>
        <p:txBody>
          <a:bodyPr/>
          <a:lstStyle/>
          <a:p>
            <a:pPr marL="0" indent="0">
              <a:buNone/>
            </a:pPr>
            <a:r>
              <a:rPr lang="en-US" sz="2000" dirty="0"/>
              <a:t>1. The basic data cleaning and joining of the records, most of the important features was in the form of list of dictionaries in separate files and extracting the relevant information from multiple data sources.</a:t>
            </a:r>
            <a:r>
              <a:rPr lang="en-US" dirty="0"/>
              <a:t/>
            </a:r>
            <a:br>
              <a:rPr lang="en-US" dirty="0"/>
            </a:br>
            <a:r>
              <a:rPr lang="en-US" sz="1600" b="1" dirty="0"/>
              <a:t>1.Genre:                         	2.Collection:                 		3.Keywords:</a:t>
            </a:r>
          </a:p>
          <a:p>
            <a:pPr marL="0" indent="0">
              <a:buNone/>
            </a:pPr>
            <a:endParaRPr lang="en-IN" sz="2000" b="1" dirty="0"/>
          </a:p>
        </p:txBody>
      </p:sp>
      <p:cxnSp>
        <p:nvCxnSpPr>
          <p:cNvPr id="6" name="Straight Connector 5"/>
          <p:cNvCxnSpPr/>
          <p:nvPr/>
        </p:nvCxnSpPr>
        <p:spPr>
          <a:xfrm flipH="1">
            <a:off x="2438400" y="2126894"/>
            <a:ext cx="13721" cy="295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06083" y="2157680"/>
            <a:ext cx="0" cy="288717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p:cNvSpPr>
            <a:spLocks noChangeArrowheads="1"/>
          </p:cNvSpPr>
          <p:nvPr/>
        </p:nvSpPr>
        <p:spPr bwMode="auto">
          <a:xfrm>
            <a:off x="457200" y="1190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Calibri" pitchFamily="34" charset="0"/>
                <a:cs typeface="Arial" pitchFamily="34"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rgbClr val="000000"/>
                </a:solidFill>
                <a:effectLst/>
                <a:latin typeface="Arial" pitchFamily="34" charset="0"/>
                <a:ea typeface="Calibri"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 name="Picture 19" descr="Description: A picture containing text, screenshot&#10;&#10;Description automatically generated"/>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29427"/>
            <a:ext cx="1752600" cy="2146300"/>
          </a:xfrm>
          <a:prstGeom prst="rect">
            <a:avLst/>
          </a:prstGeom>
          <a:noFill/>
          <a:ln>
            <a:noFill/>
          </a:ln>
        </p:spPr>
      </p:pic>
      <p:pic>
        <p:nvPicPr>
          <p:cNvPr id="21" name="Picture 20" descr="Description: Graphical user interface, application&#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2822748" y="2320139"/>
            <a:ext cx="1809750" cy="2633222"/>
          </a:xfrm>
          <a:prstGeom prst="rect">
            <a:avLst/>
          </a:prstGeom>
          <a:noFill/>
          <a:ln>
            <a:noFill/>
          </a:ln>
        </p:spPr>
      </p:pic>
      <p:pic>
        <p:nvPicPr>
          <p:cNvPr id="22" name="Picture 21" descr="Description: Graphical user interface, text, application&#10;&#10;Description automatically generated"/>
          <p:cNvPicPr/>
          <p:nvPr/>
        </p:nvPicPr>
        <p:blipFill>
          <a:blip r:embed="rId4">
            <a:extLst>
              <a:ext uri="{28A0092B-C50C-407E-A947-70E740481C1C}">
                <a14:useLocalDpi xmlns:a14="http://schemas.microsoft.com/office/drawing/2010/main" val="0"/>
              </a:ext>
            </a:extLst>
          </a:blip>
          <a:srcRect/>
          <a:stretch>
            <a:fillRect/>
          </a:stretch>
        </p:blipFill>
        <p:spPr bwMode="auto">
          <a:xfrm>
            <a:off x="5791461" y="2411635"/>
            <a:ext cx="3276600" cy="2633222"/>
          </a:xfrm>
          <a:prstGeom prst="rect">
            <a:avLst/>
          </a:prstGeom>
          <a:noFill/>
          <a:ln>
            <a:noFill/>
          </a:ln>
        </p:spPr>
      </p:pic>
      <p:sp>
        <p:nvSpPr>
          <p:cNvPr id="12" name="TextBox 11"/>
          <p:cNvSpPr txBox="1"/>
          <p:nvPr/>
        </p:nvSpPr>
        <p:spPr>
          <a:xfrm>
            <a:off x="952405" y="5266192"/>
            <a:ext cx="1257395" cy="400110"/>
          </a:xfrm>
          <a:prstGeom prst="rect">
            <a:avLst/>
          </a:prstGeom>
          <a:noFill/>
        </p:spPr>
        <p:txBody>
          <a:bodyPr wrap="none" rtlCol="0">
            <a:spAutoFit/>
          </a:bodyPr>
          <a:lstStyle/>
          <a:p>
            <a:r>
              <a:rPr lang="en-US" sz="2000" b="1" dirty="0"/>
              <a:t>4. Credits:</a:t>
            </a:r>
            <a:endParaRPr lang="en-IN" sz="2000" b="1" dirty="0"/>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405" y="5666302"/>
            <a:ext cx="51149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a:off x="6067330" y="6105524"/>
            <a:ext cx="34835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1" name="Picture 30"/>
          <p:cNvPicPr/>
          <p:nvPr/>
        </p:nvPicPr>
        <p:blipFill>
          <a:blip r:embed="rId6"/>
          <a:stretch>
            <a:fillRect/>
          </a:stretch>
        </p:blipFill>
        <p:spPr>
          <a:xfrm>
            <a:off x="6480798" y="5424804"/>
            <a:ext cx="971550" cy="1361440"/>
          </a:xfrm>
          <a:prstGeom prst="rect">
            <a:avLst/>
          </a:prstGeom>
        </p:spPr>
      </p:pic>
      <p:cxnSp>
        <p:nvCxnSpPr>
          <p:cNvPr id="19" name="Straight Connector 18"/>
          <p:cNvCxnSpPr/>
          <p:nvPr/>
        </p:nvCxnSpPr>
        <p:spPr>
          <a:xfrm>
            <a:off x="457200" y="5098094"/>
            <a:ext cx="85615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17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86" y="116632"/>
            <a:ext cx="8229600" cy="936104"/>
          </a:xfrm>
        </p:spPr>
        <p:txBody>
          <a:bodyPr>
            <a:normAutofit/>
          </a:bodyPr>
          <a:lstStyle/>
          <a:p>
            <a:pPr algn="l"/>
            <a:r>
              <a:rPr lang="en-US" sz="2000" dirty="0"/>
              <a:t>2.Joining data and establishing and relationships and bringing multiple data as one usable data source.</a:t>
            </a:r>
            <a:endParaRPr lang="en-IN"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111" y="976958"/>
            <a:ext cx="3581777" cy="3197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74654"/>
            <a:ext cx="7091189" cy="259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917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5836"/>
            <a:ext cx="4102274" cy="815126"/>
          </a:xfrm>
        </p:spPr>
        <p:txBody>
          <a:bodyPr>
            <a:normAutofit/>
          </a:bodyPr>
          <a:lstStyle/>
          <a:p>
            <a:r>
              <a:rPr lang="en-US" sz="2400" dirty="0" smtClean="0">
                <a:solidFill>
                  <a:srgbClr val="0070C0"/>
                </a:solidFill>
              </a:rPr>
              <a:t>Outlier Detection</a:t>
            </a:r>
            <a:endParaRPr lang="en-IN" sz="2400" dirty="0">
              <a:solidFill>
                <a:srgbClr val="0070C0"/>
              </a:solidFill>
            </a:endParaRPr>
          </a:p>
        </p:txBody>
      </p:sp>
      <p:sp>
        <p:nvSpPr>
          <p:cNvPr id="5" name="TextBox 4"/>
          <p:cNvSpPr txBox="1"/>
          <p:nvPr/>
        </p:nvSpPr>
        <p:spPr>
          <a:xfrm>
            <a:off x="698457" y="3661615"/>
            <a:ext cx="2305568" cy="461665"/>
          </a:xfrm>
          <a:prstGeom prst="rect">
            <a:avLst/>
          </a:prstGeom>
          <a:noFill/>
        </p:spPr>
        <p:txBody>
          <a:bodyPr wrap="none" rtlCol="0">
            <a:spAutoFit/>
          </a:bodyPr>
          <a:lstStyle/>
          <a:p>
            <a:r>
              <a:rPr lang="en-IN" sz="2400" dirty="0" err="1">
                <a:solidFill>
                  <a:srgbClr val="0070C0"/>
                </a:solidFill>
              </a:rPr>
              <a:t>M</a:t>
            </a:r>
            <a:r>
              <a:rPr lang="en-IN" sz="2400" dirty="0" err="1" smtClean="0">
                <a:solidFill>
                  <a:srgbClr val="0070C0"/>
                </a:solidFill>
              </a:rPr>
              <a:t>ulticollinearity</a:t>
            </a:r>
            <a:endParaRPr lang="en-IN" sz="2000" dirty="0">
              <a:solidFill>
                <a:srgbClr val="0070C0"/>
              </a:solidFill>
            </a:endParaRPr>
          </a:p>
        </p:txBody>
      </p:sp>
      <p:pic>
        <p:nvPicPr>
          <p:cNvPr id="6" name="Picture 5"/>
          <p:cNvPicPr/>
          <p:nvPr/>
        </p:nvPicPr>
        <p:blipFill>
          <a:blip r:embed="rId2"/>
          <a:stretch>
            <a:fillRect/>
          </a:stretch>
        </p:blipFill>
        <p:spPr>
          <a:xfrm>
            <a:off x="193787" y="4123280"/>
            <a:ext cx="4324350" cy="2295525"/>
          </a:xfrm>
          <a:prstGeom prst="rect">
            <a:avLst/>
          </a:prstGeom>
        </p:spPr>
      </p:pic>
      <p:sp>
        <p:nvSpPr>
          <p:cNvPr id="7" name="TextBox 6"/>
          <p:cNvSpPr txBox="1"/>
          <p:nvPr/>
        </p:nvSpPr>
        <p:spPr>
          <a:xfrm>
            <a:off x="5932118" y="302567"/>
            <a:ext cx="2594749" cy="461665"/>
          </a:xfrm>
          <a:prstGeom prst="rect">
            <a:avLst/>
          </a:prstGeom>
          <a:noFill/>
        </p:spPr>
        <p:txBody>
          <a:bodyPr wrap="none" rtlCol="0">
            <a:spAutoFit/>
          </a:bodyPr>
          <a:lstStyle/>
          <a:p>
            <a:r>
              <a:rPr lang="en-US" sz="2400" dirty="0" smtClean="0">
                <a:solidFill>
                  <a:srgbClr val="0070C0"/>
                </a:solidFill>
              </a:rPr>
              <a:t>Genre Visualization</a:t>
            </a:r>
            <a:endParaRPr lang="en-IN" sz="2400" dirty="0">
              <a:solidFill>
                <a:srgbClr val="0070C0"/>
              </a:solidFill>
            </a:endParaRPr>
          </a:p>
        </p:txBody>
      </p:sp>
      <p:pic>
        <p:nvPicPr>
          <p:cNvPr id="8" name="Picture 7"/>
          <p:cNvPicPr/>
          <p:nvPr/>
        </p:nvPicPr>
        <p:blipFill>
          <a:blip r:embed="rId3"/>
          <a:stretch>
            <a:fillRect/>
          </a:stretch>
        </p:blipFill>
        <p:spPr>
          <a:xfrm>
            <a:off x="4500245" y="1165958"/>
            <a:ext cx="4643755" cy="4625241"/>
          </a:xfrm>
          <a:prstGeom prst="rect">
            <a:avLst/>
          </a:prstGeom>
        </p:spPr>
      </p:pic>
      <p:pic>
        <p:nvPicPr>
          <p:cNvPr id="10" name="Picture 9"/>
          <p:cNvPicPr/>
          <p:nvPr/>
        </p:nvPicPr>
        <p:blipFill>
          <a:blip r:embed="rId4"/>
          <a:stretch>
            <a:fillRect/>
          </a:stretch>
        </p:blipFill>
        <p:spPr>
          <a:xfrm>
            <a:off x="698457" y="784065"/>
            <a:ext cx="2609850" cy="3009900"/>
          </a:xfrm>
          <a:prstGeom prst="rect">
            <a:avLst/>
          </a:prstGeom>
        </p:spPr>
      </p:pic>
    </p:spTree>
    <p:extLst>
      <p:ext uri="{BB962C8B-B14F-4D97-AF65-F5344CB8AC3E}">
        <p14:creationId xmlns:p14="http://schemas.microsoft.com/office/powerpoint/2010/main" val="3966522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87887" y="828625"/>
            <a:ext cx="8520600" cy="712500"/>
          </a:xfrm>
          <a:prstGeom prst="rect">
            <a:avLst/>
          </a:prstGeom>
        </p:spPr>
        <p:txBody>
          <a:bodyPr spcFirstLastPara="1" vert="horz" wrap="square" lIns="91425" tIns="91425" rIns="91425" bIns="91425" rtlCol="0" anchor="b" anchorCtr="0">
            <a:noAutofit/>
          </a:bodyPr>
          <a:lstStyle/>
          <a:p>
            <a:pPr>
              <a:spcBef>
                <a:spcPts val="600"/>
              </a:spcBef>
            </a:pPr>
            <a:r>
              <a:rPr lang="en" sz="2800" dirty="0">
                <a:solidFill>
                  <a:srgbClr val="0070C0"/>
                </a:solidFill>
                <a:highlight>
                  <a:srgbClr val="FFFFFF"/>
                </a:highlight>
              </a:rPr>
              <a:t>Movie Recommendation and Rating Prediction using K-Nearest Neighbors </a:t>
            </a:r>
            <a:endParaRPr sz="2800" dirty="0"/>
          </a:p>
        </p:txBody>
      </p:sp>
      <p:sp>
        <p:nvSpPr>
          <p:cNvPr id="55" name="Google Shape;55;p13"/>
          <p:cNvSpPr txBox="1">
            <a:spLocks noGrp="1"/>
          </p:cNvSpPr>
          <p:nvPr>
            <p:ph type="subTitle" idx="1"/>
          </p:nvPr>
        </p:nvSpPr>
        <p:spPr>
          <a:xfrm>
            <a:off x="287887" y="1598100"/>
            <a:ext cx="8520600" cy="3661800"/>
          </a:xfrm>
          <a:prstGeom prst="rect">
            <a:avLst/>
          </a:prstGeom>
        </p:spPr>
        <p:txBody>
          <a:bodyPr spcFirstLastPara="1" vert="horz" wrap="square" lIns="91425" tIns="91425" rIns="91425" bIns="91425" rtlCol="0" anchor="t" anchorCtr="0">
            <a:noAutofit/>
          </a:bodyPr>
          <a:lstStyle/>
          <a:p>
            <a:pPr marL="457200" indent="-323850" algn="l">
              <a:lnSpc>
                <a:spcPct val="80000"/>
              </a:lnSpc>
              <a:spcBef>
                <a:spcPts val="0"/>
              </a:spcBef>
              <a:buSzPts val="1500"/>
              <a:buFont typeface="Times New Roman"/>
              <a:buChar char="●"/>
            </a:pPr>
            <a:r>
              <a:rPr lang="en" sz="1800" dirty="0">
                <a:solidFill>
                  <a:schemeClr val="tx1"/>
                </a:solidFill>
                <a:latin typeface="+mj-lt"/>
                <a:ea typeface="Times New Roman"/>
                <a:cs typeface="Times New Roman"/>
                <a:sym typeface="Times New Roman"/>
              </a:rPr>
              <a:t>KNN finds the most similar movies to a user’s past preferences that are most likely to enjoy.To implement a KNN movie recommendation system, start by gathering a dataset of movies and their features (e.g., genre, keywords, cast_name, etc.). Then use a similarity metric (e.g., cosine similarity) to compare the features of the movies in the dataset and determine the "closest" movies to a user's past preferences. Finally, Recommend the top K movies (where K is a user-defined parameter) that are most similar to the user's past preferences.</a:t>
            </a:r>
            <a:endParaRPr sz="1800" dirty="0">
              <a:solidFill>
                <a:schemeClr val="tx1"/>
              </a:solidFill>
              <a:latin typeface="+mj-lt"/>
              <a:ea typeface="Times New Roman"/>
              <a:cs typeface="Times New Roman"/>
              <a:sym typeface="Times New Roman"/>
            </a:endParaRPr>
          </a:p>
          <a:p>
            <a:pPr marL="457200" algn="l">
              <a:lnSpc>
                <a:spcPct val="80000"/>
              </a:lnSpc>
              <a:spcBef>
                <a:spcPts val="0"/>
              </a:spcBef>
            </a:pPr>
            <a:endParaRPr sz="1800" dirty="0">
              <a:solidFill>
                <a:schemeClr val="tx1"/>
              </a:solidFill>
              <a:latin typeface="+mj-lt"/>
              <a:ea typeface="Times New Roman"/>
              <a:cs typeface="Times New Roman"/>
              <a:sym typeface="Times New Roman"/>
            </a:endParaRPr>
          </a:p>
          <a:p>
            <a:pPr marL="457200" indent="-323850" algn="l">
              <a:lnSpc>
                <a:spcPct val="80000"/>
              </a:lnSpc>
              <a:spcBef>
                <a:spcPts val="0"/>
              </a:spcBef>
              <a:buSzPts val="1500"/>
              <a:buFont typeface="Times New Roman"/>
              <a:buChar char="●"/>
            </a:pPr>
            <a:r>
              <a:rPr lang="en" sz="1800" dirty="0">
                <a:solidFill>
                  <a:schemeClr val="tx1"/>
                </a:solidFill>
                <a:latin typeface="+mj-lt"/>
                <a:ea typeface="Times New Roman"/>
                <a:cs typeface="Times New Roman"/>
                <a:sym typeface="Times New Roman"/>
              </a:rPr>
              <a:t>K value is arbitrary and why ?</a:t>
            </a:r>
          </a:p>
          <a:p>
            <a:pPr marL="457200" indent="-323850" algn="l">
              <a:lnSpc>
                <a:spcPct val="80000"/>
              </a:lnSpc>
              <a:spcBef>
                <a:spcPts val="0"/>
              </a:spcBef>
              <a:buSzPts val="1500"/>
              <a:buFont typeface="Times New Roman"/>
              <a:buChar char="●"/>
            </a:pPr>
            <a:endParaRPr lang="en" sz="1800" b="1" dirty="0">
              <a:solidFill>
                <a:schemeClr val="tx1"/>
              </a:solidFill>
              <a:latin typeface="+mj-lt"/>
              <a:ea typeface="Times New Roman"/>
              <a:cs typeface="Times New Roman"/>
              <a:sym typeface="Times New Roman"/>
            </a:endParaRPr>
          </a:p>
          <a:p>
            <a:pPr marL="1371600" indent="-323850" algn="l">
              <a:lnSpc>
                <a:spcPct val="80000"/>
              </a:lnSpc>
              <a:spcBef>
                <a:spcPts val="0"/>
              </a:spcBef>
              <a:buClr>
                <a:srgbClr val="222222"/>
              </a:buClr>
              <a:buSzPts val="1500"/>
              <a:buFont typeface="Times New Roman"/>
              <a:buAutoNum type="arabicPeriod"/>
            </a:pPr>
            <a:r>
              <a:rPr lang="en-US" sz="1800" dirty="0">
                <a:solidFill>
                  <a:schemeClr val="tx1"/>
                </a:solidFill>
                <a:highlight>
                  <a:srgbClr val="FFFFFF"/>
                </a:highlight>
                <a:ea typeface="Times New Roman"/>
                <a:cs typeface="Times New Roman"/>
                <a:sym typeface="Times New Roman"/>
              </a:rPr>
              <a:t>A small value of K means that noise will have a higher influence on the result and a large value make it computationally expensive.</a:t>
            </a:r>
          </a:p>
          <a:p>
            <a:pPr marL="1371600" indent="-323850" algn="l">
              <a:lnSpc>
                <a:spcPct val="80000"/>
              </a:lnSpc>
              <a:spcBef>
                <a:spcPts val="0"/>
              </a:spcBef>
              <a:buClr>
                <a:srgbClr val="222222"/>
              </a:buClr>
              <a:buSzPts val="1500"/>
              <a:buFont typeface="Times New Roman"/>
              <a:buAutoNum type="arabicPeriod"/>
            </a:pPr>
            <a:r>
              <a:rPr lang="en-US" sz="1800" dirty="0">
                <a:solidFill>
                  <a:schemeClr val="tx1"/>
                </a:solidFill>
                <a:highlight>
                  <a:srgbClr val="FFFFFF"/>
                </a:highlight>
                <a:ea typeface="Times New Roman"/>
                <a:cs typeface="Times New Roman"/>
                <a:sym typeface="Times New Roman"/>
              </a:rPr>
              <a:t>The optimal value of K can be determined through experimentation and testing, where different values of K are tried and the performance of the recommendation system is evaluated using RMS.</a:t>
            </a:r>
          </a:p>
          <a:p>
            <a:pPr marL="457200" indent="-323850" algn="l">
              <a:lnSpc>
                <a:spcPct val="80000"/>
              </a:lnSpc>
              <a:spcBef>
                <a:spcPts val="0"/>
              </a:spcBef>
              <a:buSzPts val="1500"/>
              <a:buFont typeface="Times New Roman"/>
              <a:buChar char="●"/>
            </a:pPr>
            <a:endParaRPr lang="en" sz="1800" b="1" dirty="0">
              <a:solidFill>
                <a:schemeClr val="tx1"/>
              </a:solidFill>
              <a:latin typeface="+mj-lt"/>
              <a:ea typeface="Times New Roman"/>
              <a:cs typeface="Times New Roman"/>
              <a:sym typeface="Times New Roman"/>
            </a:endParaRPr>
          </a:p>
          <a:p>
            <a:pPr marL="457200" indent="-323850" algn="l">
              <a:lnSpc>
                <a:spcPct val="80000"/>
              </a:lnSpc>
              <a:spcBef>
                <a:spcPts val="0"/>
              </a:spcBef>
              <a:buSzPts val="1500"/>
              <a:buFont typeface="Times New Roman"/>
              <a:buChar char="●"/>
            </a:pPr>
            <a:r>
              <a:rPr lang="en" sz="1800" dirty="0">
                <a:solidFill>
                  <a:schemeClr val="tx1"/>
                </a:solidFill>
              </a:rPr>
              <a:t>How the Similarity between movies is calculated ?</a:t>
            </a:r>
          </a:p>
          <a:p>
            <a:pPr marL="457200" indent="-323850" algn="l">
              <a:lnSpc>
                <a:spcPct val="80000"/>
              </a:lnSpc>
              <a:spcBef>
                <a:spcPts val="0"/>
              </a:spcBef>
              <a:buSzPts val="1500"/>
              <a:buFont typeface="Times New Roman"/>
              <a:buChar char="●"/>
            </a:pPr>
            <a:endParaRPr sz="1800" b="1" dirty="0">
              <a:solidFill>
                <a:schemeClr val="tx1"/>
              </a:solidFill>
              <a:latin typeface="+mj-lt"/>
              <a:ea typeface="Times New Roman"/>
              <a:cs typeface="Times New Roman"/>
              <a:sym typeface="Times New Roman"/>
            </a:endParaRPr>
          </a:p>
          <a:p>
            <a:pPr marL="1371600" indent="-323850" algn="l">
              <a:lnSpc>
                <a:spcPct val="80000"/>
              </a:lnSpc>
              <a:spcBef>
                <a:spcPts val="0"/>
              </a:spcBef>
              <a:buClr>
                <a:srgbClr val="222222"/>
              </a:buClr>
              <a:buSzPts val="1500"/>
              <a:buFont typeface="Times New Roman"/>
              <a:buAutoNum type="arabicPeriod"/>
            </a:pPr>
            <a:r>
              <a:rPr lang="en-US" sz="1800" dirty="0">
                <a:solidFill>
                  <a:schemeClr val="tx1"/>
                </a:solidFill>
              </a:rPr>
              <a:t>If the vectors are close to parallel, i.e. angle between the vectors is 0, then we can say that both of them are “similar”, as cos(0)=1. Whereas if the vectors are orthogonal, then we can say that they are </a:t>
            </a:r>
            <a:r>
              <a:rPr lang="en-US" sz="2000" dirty="0">
                <a:solidFill>
                  <a:schemeClr val="tx1"/>
                </a:solidFill>
              </a:rPr>
              <a:t>independent</a:t>
            </a:r>
            <a:r>
              <a:rPr lang="en-US" sz="1800" dirty="0">
                <a:solidFill>
                  <a:schemeClr val="tx1"/>
                </a:solidFill>
              </a:rPr>
              <a:t> or NOT “similar”, as cos(90)=0.</a:t>
            </a:r>
          </a:p>
          <a:p>
            <a:pPr marL="1371600" indent="-323850" algn="l">
              <a:lnSpc>
                <a:spcPct val="80000"/>
              </a:lnSpc>
              <a:spcBef>
                <a:spcPts val="0"/>
              </a:spcBef>
              <a:buClr>
                <a:srgbClr val="222222"/>
              </a:buClr>
              <a:buSzPts val="1500"/>
              <a:buFont typeface="Times New Roman"/>
              <a:buAutoNum type="arabicPeriod"/>
            </a:pPr>
            <a:endParaRPr lang="en-US" sz="1800" dirty="0">
              <a:solidFill>
                <a:schemeClr val="tx1"/>
              </a:solidFill>
              <a:highlight>
                <a:srgbClr val="FFFFFF"/>
              </a:highlight>
              <a:latin typeface="+mj-lt"/>
              <a:cs typeface="Times New Roman"/>
              <a:sym typeface="Times New Roman"/>
            </a:endParaRPr>
          </a:p>
          <a:p>
            <a:pPr marL="2286000" algn="l">
              <a:lnSpc>
                <a:spcPct val="80000"/>
              </a:lnSpc>
              <a:spcBef>
                <a:spcPts val="0"/>
              </a:spcBef>
            </a:pPr>
            <a:endParaRPr sz="1800" dirty="0">
              <a:solidFill>
                <a:schemeClr val="tx1"/>
              </a:solidFill>
              <a:highlight>
                <a:srgbClr val="FFFFFF"/>
              </a:highlight>
              <a:latin typeface="+mj-lt"/>
              <a:ea typeface="Times New Roman"/>
              <a:cs typeface="Times New Roman"/>
              <a:sym typeface="Times New Roman"/>
            </a:endParaRPr>
          </a:p>
          <a:p>
            <a:pPr algn="l">
              <a:lnSpc>
                <a:spcPct val="80000"/>
              </a:lnSpc>
              <a:spcBef>
                <a:spcPts val="1200"/>
              </a:spcBef>
            </a:pPr>
            <a:endParaRPr sz="1500" dirty="0">
              <a:solidFill>
                <a:srgbClr val="222222"/>
              </a:solidFill>
              <a:highlight>
                <a:srgbClr val="FFFFFF"/>
              </a:highlight>
              <a:latin typeface="Times New Roman"/>
              <a:ea typeface="Times New Roman"/>
              <a:cs typeface="Times New Roman"/>
              <a:sym typeface="Times New Roman"/>
            </a:endParaRPr>
          </a:p>
          <a:p>
            <a:pPr marL="457200" indent="457200" algn="l">
              <a:lnSpc>
                <a:spcPct val="80000"/>
              </a:lnSpc>
              <a:spcBef>
                <a:spcPts val="0"/>
              </a:spcBef>
            </a:pPr>
            <a:endParaRPr sz="1500" dirty="0">
              <a:solidFill>
                <a:srgbClr val="222222"/>
              </a:solidFill>
              <a:highlight>
                <a:srgbClr val="FFFFFF"/>
              </a:highlight>
              <a:latin typeface="Times New Roman"/>
              <a:ea typeface="Times New Roman"/>
              <a:cs typeface="Times New Roman"/>
              <a:sym typeface="Times New Roman"/>
            </a:endParaRPr>
          </a:p>
          <a:p>
            <a:pPr marL="457200" indent="457200" algn="l">
              <a:lnSpc>
                <a:spcPct val="80000"/>
              </a:lnSpc>
              <a:spcBef>
                <a:spcPts val="0"/>
              </a:spcBef>
            </a:pPr>
            <a:endParaRPr sz="1500" dirty="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1174</Words>
  <Application>Microsoft Office PowerPoint</Application>
  <PresentationFormat>On-screen Show (4:3)</PresentationFormat>
  <Paragraphs>103</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Movie Recommender System Using Hybrid Filtering and KNN Algorithm</vt:lpstr>
      <vt:lpstr>         Problem Definition</vt:lpstr>
      <vt:lpstr>How is Movie Recommender System helpful?</vt:lpstr>
      <vt:lpstr>Dataset</vt:lpstr>
      <vt:lpstr>Suggested Solution and EDA</vt:lpstr>
      <vt:lpstr>Major challenges</vt:lpstr>
      <vt:lpstr>2.Joining data and establishing and relationships and bringing multiple data as one usable data source.</vt:lpstr>
      <vt:lpstr>Outlier Detection</vt:lpstr>
      <vt:lpstr>Movie Recommendation and Rating Prediction using K-Nearest Neighbors </vt:lpstr>
      <vt:lpstr>PowerPoint Presentation</vt:lpstr>
      <vt:lpstr>PowerPoint Presentation</vt:lpstr>
      <vt:lpstr>PowerPoint Presentation</vt:lpstr>
      <vt:lpstr>Results</vt:lpstr>
      <vt:lpstr>Limitations , Problems and 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Definition</dc:title>
  <dc:creator>pc</dc:creator>
  <cp:lastModifiedBy>pc</cp:lastModifiedBy>
  <cp:revision>22</cp:revision>
  <dcterms:created xsi:type="dcterms:W3CDTF">2023-02-10T14:32:24Z</dcterms:created>
  <dcterms:modified xsi:type="dcterms:W3CDTF">2023-02-11T10:06:12Z</dcterms:modified>
</cp:coreProperties>
</file>