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64" r:id="rId3"/>
    <p:sldId id="265" r:id="rId4"/>
    <p:sldId id="257" r:id="rId5"/>
    <p:sldId id="261" r:id="rId6"/>
    <p:sldId id="259" r:id="rId7"/>
    <p:sldId id="260" r:id="rId8"/>
    <p:sldId id="271" r:id="rId9"/>
    <p:sldId id="272" r:id="rId10"/>
    <p:sldId id="268" r:id="rId11"/>
    <p:sldId id="273" r:id="rId12"/>
    <p:sldId id="274" r:id="rId13"/>
    <p:sldId id="270"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7" d="100"/>
          <a:sy n="77" d="100"/>
        </p:scale>
        <p:origin x="1618"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C2F8E77A-9A83-4901-AD75-EBCDD355B4D3}" type="datetimeFigureOut">
              <a:rPr lang="en-IN" smtClean="0"/>
              <a:t>10-02-2023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C21ADD-50E5-4EF1-9103-6010D1564839}" type="slidenum">
              <a:rPr lang="en-IN" smtClean="0"/>
              <a:t>‹#›</a:t>
            </a:fld>
            <a:endParaRPr lang="en-IN"/>
          </a:p>
        </p:txBody>
      </p:sp>
    </p:spTree>
    <p:extLst>
      <p:ext uri="{BB962C8B-B14F-4D97-AF65-F5344CB8AC3E}">
        <p14:creationId xmlns:p14="http://schemas.microsoft.com/office/powerpoint/2010/main" val="2345308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2F8E77A-9A83-4901-AD75-EBCDD355B4D3}" type="datetimeFigureOut">
              <a:rPr lang="en-IN" smtClean="0"/>
              <a:t>10-02-2023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C21ADD-50E5-4EF1-9103-6010D1564839}" type="slidenum">
              <a:rPr lang="en-IN" smtClean="0"/>
              <a:t>‹#›</a:t>
            </a:fld>
            <a:endParaRPr lang="en-IN"/>
          </a:p>
        </p:txBody>
      </p:sp>
    </p:spTree>
    <p:extLst>
      <p:ext uri="{BB962C8B-B14F-4D97-AF65-F5344CB8AC3E}">
        <p14:creationId xmlns:p14="http://schemas.microsoft.com/office/powerpoint/2010/main" val="2461181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2F8E77A-9A83-4901-AD75-EBCDD355B4D3}" type="datetimeFigureOut">
              <a:rPr lang="en-IN" smtClean="0"/>
              <a:t>10-02-2023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C21ADD-50E5-4EF1-9103-6010D1564839}" type="slidenum">
              <a:rPr lang="en-IN" smtClean="0"/>
              <a:t>‹#›</a:t>
            </a:fld>
            <a:endParaRPr lang="en-IN"/>
          </a:p>
        </p:txBody>
      </p:sp>
    </p:spTree>
    <p:extLst>
      <p:ext uri="{BB962C8B-B14F-4D97-AF65-F5344CB8AC3E}">
        <p14:creationId xmlns:p14="http://schemas.microsoft.com/office/powerpoint/2010/main" val="439786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2F8E77A-9A83-4901-AD75-EBCDD355B4D3}" type="datetimeFigureOut">
              <a:rPr lang="en-IN" smtClean="0"/>
              <a:t>10-02-2023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C21ADD-50E5-4EF1-9103-6010D1564839}" type="slidenum">
              <a:rPr lang="en-IN" smtClean="0"/>
              <a:t>‹#›</a:t>
            </a:fld>
            <a:endParaRPr lang="en-IN"/>
          </a:p>
        </p:txBody>
      </p:sp>
    </p:spTree>
    <p:extLst>
      <p:ext uri="{BB962C8B-B14F-4D97-AF65-F5344CB8AC3E}">
        <p14:creationId xmlns:p14="http://schemas.microsoft.com/office/powerpoint/2010/main" val="2518889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F8E77A-9A83-4901-AD75-EBCDD355B4D3}" type="datetimeFigureOut">
              <a:rPr lang="en-IN" smtClean="0"/>
              <a:t>10-02-2023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C21ADD-50E5-4EF1-9103-6010D1564839}" type="slidenum">
              <a:rPr lang="en-IN" smtClean="0"/>
              <a:t>‹#›</a:t>
            </a:fld>
            <a:endParaRPr lang="en-IN"/>
          </a:p>
        </p:txBody>
      </p:sp>
    </p:spTree>
    <p:extLst>
      <p:ext uri="{BB962C8B-B14F-4D97-AF65-F5344CB8AC3E}">
        <p14:creationId xmlns:p14="http://schemas.microsoft.com/office/powerpoint/2010/main" val="3942124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C2F8E77A-9A83-4901-AD75-EBCDD355B4D3}" type="datetimeFigureOut">
              <a:rPr lang="en-IN" smtClean="0"/>
              <a:t>10-02-2023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C21ADD-50E5-4EF1-9103-6010D1564839}" type="slidenum">
              <a:rPr lang="en-IN" smtClean="0"/>
              <a:t>‹#›</a:t>
            </a:fld>
            <a:endParaRPr lang="en-IN"/>
          </a:p>
        </p:txBody>
      </p:sp>
    </p:spTree>
    <p:extLst>
      <p:ext uri="{BB962C8B-B14F-4D97-AF65-F5344CB8AC3E}">
        <p14:creationId xmlns:p14="http://schemas.microsoft.com/office/powerpoint/2010/main" val="1236758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C2F8E77A-9A83-4901-AD75-EBCDD355B4D3}" type="datetimeFigureOut">
              <a:rPr lang="en-IN" smtClean="0"/>
              <a:t>10-02-2023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1C21ADD-50E5-4EF1-9103-6010D1564839}" type="slidenum">
              <a:rPr lang="en-IN" smtClean="0"/>
              <a:t>‹#›</a:t>
            </a:fld>
            <a:endParaRPr lang="en-IN"/>
          </a:p>
        </p:txBody>
      </p:sp>
    </p:spTree>
    <p:extLst>
      <p:ext uri="{BB962C8B-B14F-4D97-AF65-F5344CB8AC3E}">
        <p14:creationId xmlns:p14="http://schemas.microsoft.com/office/powerpoint/2010/main" val="3791753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C2F8E77A-9A83-4901-AD75-EBCDD355B4D3}" type="datetimeFigureOut">
              <a:rPr lang="en-IN" smtClean="0"/>
              <a:t>10-02-2023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1C21ADD-50E5-4EF1-9103-6010D1564839}" type="slidenum">
              <a:rPr lang="en-IN" smtClean="0"/>
              <a:t>‹#›</a:t>
            </a:fld>
            <a:endParaRPr lang="en-IN"/>
          </a:p>
        </p:txBody>
      </p:sp>
    </p:spTree>
    <p:extLst>
      <p:ext uri="{BB962C8B-B14F-4D97-AF65-F5344CB8AC3E}">
        <p14:creationId xmlns:p14="http://schemas.microsoft.com/office/powerpoint/2010/main" val="3910107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F8E77A-9A83-4901-AD75-EBCDD355B4D3}" type="datetimeFigureOut">
              <a:rPr lang="en-IN" smtClean="0"/>
              <a:t>10-02-2023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1C21ADD-50E5-4EF1-9103-6010D1564839}" type="slidenum">
              <a:rPr lang="en-IN" smtClean="0"/>
              <a:t>‹#›</a:t>
            </a:fld>
            <a:endParaRPr lang="en-IN"/>
          </a:p>
        </p:txBody>
      </p:sp>
    </p:spTree>
    <p:extLst>
      <p:ext uri="{BB962C8B-B14F-4D97-AF65-F5344CB8AC3E}">
        <p14:creationId xmlns:p14="http://schemas.microsoft.com/office/powerpoint/2010/main" val="2798343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F8E77A-9A83-4901-AD75-EBCDD355B4D3}" type="datetimeFigureOut">
              <a:rPr lang="en-IN" smtClean="0"/>
              <a:t>10-02-2023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C21ADD-50E5-4EF1-9103-6010D1564839}" type="slidenum">
              <a:rPr lang="en-IN" smtClean="0"/>
              <a:t>‹#›</a:t>
            </a:fld>
            <a:endParaRPr lang="en-IN"/>
          </a:p>
        </p:txBody>
      </p:sp>
    </p:spTree>
    <p:extLst>
      <p:ext uri="{BB962C8B-B14F-4D97-AF65-F5344CB8AC3E}">
        <p14:creationId xmlns:p14="http://schemas.microsoft.com/office/powerpoint/2010/main" val="2316797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F8E77A-9A83-4901-AD75-EBCDD355B4D3}" type="datetimeFigureOut">
              <a:rPr lang="en-IN" smtClean="0"/>
              <a:t>10-02-2023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C21ADD-50E5-4EF1-9103-6010D1564839}" type="slidenum">
              <a:rPr lang="en-IN" smtClean="0"/>
              <a:t>‹#›</a:t>
            </a:fld>
            <a:endParaRPr lang="en-IN"/>
          </a:p>
        </p:txBody>
      </p:sp>
    </p:spTree>
    <p:extLst>
      <p:ext uri="{BB962C8B-B14F-4D97-AF65-F5344CB8AC3E}">
        <p14:creationId xmlns:p14="http://schemas.microsoft.com/office/powerpoint/2010/main" val="3394296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F8E77A-9A83-4901-AD75-EBCDD355B4D3}" type="datetimeFigureOut">
              <a:rPr lang="en-IN" smtClean="0"/>
              <a:t>10-02-2023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C21ADD-50E5-4EF1-9103-6010D1564839}" type="slidenum">
              <a:rPr lang="en-IN" smtClean="0"/>
              <a:t>‹#›</a:t>
            </a:fld>
            <a:endParaRPr lang="en-IN"/>
          </a:p>
        </p:txBody>
      </p:sp>
    </p:spTree>
    <p:extLst>
      <p:ext uri="{BB962C8B-B14F-4D97-AF65-F5344CB8AC3E}">
        <p14:creationId xmlns:p14="http://schemas.microsoft.com/office/powerpoint/2010/main" val="21846825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datasets/rounakbanik/the-movies-dataset?page=2"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7A8D2-5D9C-4D1D-B576-839564B5BDCA}"/>
              </a:ext>
            </a:extLst>
          </p:cNvPr>
          <p:cNvSpPr>
            <a:spLocks noGrp="1"/>
          </p:cNvSpPr>
          <p:nvPr>
            <p:ph type="title"/>
          </p:nvPr>
        </p:nvSpPr>
        <p:spPr>
          <a:xfrm>
            <a:off x="0" y="274638"/>
            <a:ext cx="8244408" cy="922114"/>
          </a:xfrm>
        </p:spPr>
        <p:txBody>
          <a:bodyPr>
            <a:noAutofit/>
          </a:bodyPr>
          <a:lstStyle/>
          <a:p>
            <a:r>
              <a:rPr lang="en-IN" sz="3600" dirty="0"/>
              <a:t>    Movie </a:t>
            </a:r>
            <a:r>
              <a:rPr lang="en-IN" sz="3600" dirty="0">
                <a:latin typeface="Bookman Old Style" panose="02050604050505020204" pitchFamily="18" charset="0"/>
              </a:rPr>
              <a:t>Recommender</a:t>
            </a:r>
            <a:r>
              <a:rPr lang="en-IN" sz="3600" dirty="0"/>
              <a:t> System – Hybrid/Content Filtering</a:t>
            </a:r>
          </a:p>
        </p:txBody>
      </p:sp>
      <p:pic>
        <p:nvPicPr>
          <p:cNvPr id="7" name="Picture 6">
            <a:extLst>
              <a:ext uri="{FF2B5EF4-FFF2-40B4-BE49-F238E27FC236}">
                <a16:creationId xmlns:a16="http://schemas.microsoft.com/office/drawing/2014/main" id="{DA92BA29-B328-4D32-9BF6-5EE2DCE660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1628800"/>
            <a:ext cx="5328592" cy="4536503"/>
          </a:xfrm>
          <a:prstGeom prst="rect">
            <a:avLst/>
          </a:prstGeom>
        </p:spPr>
      </p:pic>
      <p:sp>
        <p:nvSpPr>
          <p:cNvPr id="3" name="TextBox 2">
            <a:extLst>
              <a:ext uri="{FF2B5EF4-FFF2-40B4-BE49-F238E27FC236}">
                <a16:creationId xmlns:a16="http://schemas.microsoft.com/office/drawing/2014/main" id="{B5F14278-89DC-09A6-78DC-5BAACEEFEF31}"/>
              </a:ext>
            </a:extLst>
          </p:cNvPr>
          <p:cNvSpPr txBox="1"/>
          <p:nvPr/>
        </p:nvSpPr>
        <p:spPr>
          <a:xfrm>
            <a:off x="6732240" y="2996952"/>
            <a:ext cx="2160240" cy="1477328"/>
          </a:xfrm>
          <a:prstGeom prst="rect">
            <a:avLst/>
          </a:prstGeom>
          <a:noFill/>
        </p:spPr>
        <p:txBody>
          <a:bodyPr wrap="square" rtlCol="0">
            <a:spAutoFit/>
          </a:bodyPr>
          <a:lstStyle/>
          <a:p>
            <a:pPr marL="285750" indent="-285750">
              <a:buFont typeface="Arial" panose="020B0604020202020204" pitchFamily="34" charset="0"/>
              <a:buChar char="•"/>
            </a:pPr>
            <a:r>
              <a:rPr lang="en-US" sz="1800" dirty="0"/>
              <a:t>ABHINAV ANAND</a:t>
            </a:r>
          </a:p>
          <a:p>
            <a:pPr marL="285750" indent="-285750">
              <a:buFont typeface="Arial" panose="020B0604020202020204" pitchFamily="34" charset="0"/>
              <a:buChar char="•"/>
            </a:pPr>
            <a:r>
              <a:rPr lang="en-US" sz="1800" dirty="0"/>
              <a:t>DEEKKSHITHA A.G</a:t>
            </a:r>
          </a:p>
          <a:p>
            <a:pPr marL="285750" indent="-285750">
              <a:buFont typeface="Arial" panose="020B0604020202020204" pitchFamily="34" charset="0"/>
              <a:buChar char="•"/>
            </a:pPr>
            <a:r>
              <a:rPr lang="en-US" sz="1800" dirty="0"/>
              <a:t>LAKSHMI PRIYA A</a:t>
            </a:r>
          </a:p>
          <a:p>
            <a:pPr marL="285750" indent="-285750">
              <a:buFont typeface="Arial" panose="020B0604020202020204" pitchFamily="34" charset="0"/>
              <a:buChar char="•"/>
            </a:pPr>
            <a:r>
              <a:rPr lang="en-US" sz="1800" dirty="0"/>
              <a:t>MAHATHEVAN S J</a:t>
            </a:r>
          </a:p>
          <a:p>
            <a:pPr marL="285750" indent="-285750">
              <a:buFont typeface="Arial" panose="020B0604020202020204" pitchFamily="34" charset="0"/>
              <a:buChar char="•"/>
            </a:pPr>
            <a:r>
              <a:rPr lang="en-US" sz="1800" dirty="0"/>
              <a:t>PRIYANKA S</a:t>
            </a:r>
          </a:p>
        </p:txBody>
      </p:sp>
      <p:sp>
        <p:nvSpPr>
          <p:cNvPr id="4" name="TextBox 3">
            <a:extLst>
              <a:ext uri="{FF2B5EF4-FFF2-40B4-BE49-F238E27FC236}">
                <a16:creationId xmlns:a16="http://schemas.microsoft.com/office/drawing/2014/main" id="{EC6811DF-F70D-41A9-8EAA-5846824CAE3D}"/>
              </a:ext>
            </a:extLst>
          </p:cNvPr>
          <p:cNvSpPr txBox="1"/>
          <p:nvPr/>
        </p:nvSpPr>
        <p:spPr>
          <a:xfrm flipH="1">
            <a:off x="6732240" y="5628149"/>
            <a:ext cx="2160240" cy="646331"/>
          </a:xfrm>
          <a:prstGeom prst="rect">
            <a:avLst/>
          </a:prstGeom>
          <a:noFill/>
        </p:spPr>
        <p:txBody>
          <a:bodyPr wrap="square" rtlCol="0">
            <a:spAutoFit/>
          </a:bodyPr>
          <a:lstStyle/>
          <a:p>
            <a:r>
              <a:rPr lang="en-US" dirty="0"/>
              <a:t>Mentor: Dr. Debasish Roy</a:t>
            </a:r>
          </a:p>
        </p:txBody>
      </p:sp>
    </p:spTree>
    <p:extLst>
      <p:ext uri="{BB962C8B-B14F-4D97-AF65-F5344CB8AC3E}">
        <p14:creationId xmlns:p14="http://schemas.microsoft.com/office/powerpoint/2010/main" val="44739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04439-9480-4BFD-B11C-C6BCA9B031F2}"/>
              </a:ext>
            </a:extLst>
          </p:cNvPr>
          <p:cNvSpPr>
            <a:spLocks noGrp="1"/>
          </p:cNvSpPr>
          <p:nvPr>
            <p:ph type="title"/>
          </p:nvPr>
        </p:nvSpPr>
        <p:spPr/>
        <p:txBody>
          <a:bodyPr/>
          <a:lstStyle/>
          <a:p>
            <a:r>
              <a:rPr lang="en-US" dirty="0"/>
              <a:t>Algorithms</a:t>
            </a:r>
          </a:p>
        </p:txBody>
      </p:sp>
      <p:sp>
        <p:nvSpPr>
          <p:cNvPr id="3" name="Content Placeholder 2">
            <a:extLst>
              <a:ext uri="{FF2B5EF4-FFF2-40B4-BE49-F238E27FC236}">
                <a16:creationId xmlns:a16="http://schemas.microsoft.com/office/drawing/2014/main" id="{C3D4836C-202B-45EC-87E3-8CBAED12B9C9}"/>
              </a:ext>
            </a:extLst>
          </p:cNvPr>
          <p:cNvSpPr>
            <a:spLocks noGrp="1"/>
          </p:cNvSpPr>
          <p:nvPr>
            <p:ph idx="1"/>
          </p:nvPr>
        </p:nvSpPr>
        <p:spPr>
          <a:xfrm>
            <a:off x="457200" y="1166018"/>
            <a:ext cx="8229600" cy="4525963"/>
          </a:xfrm>
        </p:spPr>
        <p:txBody>
          <a:bodyPr>
            <a:noAutofit/>
          </a:bodyPr>
          <a:lstStyle/>
          <a:p>
            <a:pPr marL="0" marR="0">
              <a:lnSpc>
                <a:spcPct val="107000"/>
              </a:lnSpc>
              <a:spcAft>
                <a:spcPts val="800"/>
              </a:spcAft>
            </a:pPr>
            <a:r>
              <a:rPr lang="en-US" sz="2100" b="1" dirty="0"/>
              <a:t>Collaborative filtering-based</a:t>
            </a:r>
            <a:r>
              <a:rPr lang="en-US" sz="2100" dirty="0"/>
              <a:t>: Collaborative filtering-based recommender systems solely rely on past interactions between users and movies in order to suggest new movies. Similar users are groups, and all their interactions are considered when making recommendations to the target user.</a:t>
            </a:r>
          </a:p>
          <a:p>
            <a:pPr marL="0" marR="0">
              <a:lnSpc>
                <a:spcPct val="107000"/>
              </a:lnSpc>
              <a:spcAft>
                <a:spcPts val="800"/>
              </a:spcAft>
            </a:pPr>
            <a:r>
              <a:rPr lang="en-US" sz="2100" b="1" dirty="0"/>
              <a:t>Content-based filtering</a:t>
            </a:r>
            <a:r>
              <a:rPr lang="en-US" sz="2100" dirty="0"/>
              <a:t>: Content-based filtering in recommender systems leverages machine learning algorithms to predict and recommend new but similar movies to the user. Recommending movies based on their characteristics is only possible if there is a clear set of features for the movies and a list of the user’s choices.</a:t>
            </a:r>
          </a:p>
          <a:p>
            <a:pPr marL="0">
              <a:lnSpc>
                <a:spcPct val="107000"/>
              </a:lnSpc>
              <a:spcAft>
                <a:spcPts val="800"/>
              </a:spcAft>
            </a:pPr>
            <a:r>
              <a:rPr lang="en-US" sz="2100" b="1" dirty="0">
                <a:cs typeface="Times New Roman" panose="02020603050405020304" pitchFamily="18" charset="0"/>
              </a:rPr>
              <a:t>Term Frequency Inverse Document Frequency (TFIDF) </a:t>
            </a:r>
            <a:r>
              <a:rPr lang="en-US" sz="2100" dirty="0"/>
              <a:t>: What Is TF-IDF? TF-IDF, or term frequency-inverse document frequency, is a figure that expresses the statistical importance of any given word to the document collection as a whole</a:t>
            </a:r>
          </a:p>
          <a:p>
            <a:pPr marL="0" marR="0">
              <a:lnSpc>
                <a:spcPct val="107000"/>
              </a:lnSpc>
              <a:spcAft>
                <a:spcPts val="800"/>
              </a:spcAft>
            </a:pPr>
            <a:endParaRPr lang="en-US" sz="2100" dirty="0"/>
          </a:p>
          <a:p>
            <a:endParaRPr lang="en-US" sz="2300" dirty="0"/>
          </a:p>
        </p:txBody>
      </p:sp>
    </p:spTree>
    <p:extLst>
      <p:ext uri="{BB962C8B-B14F-4D97-AF65-F5344CB8AC3E}">
        <p14:creationId xmlns:p14="http://schemas.microsoft.com/office/powerpoint/2010/main" val="408669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C3D79-94F6-D066-9DBA-63D23AD97863}"/>
              </a:ext>
            </a:extLst>
          </p:cNvPr>
          <p:cNvSpPr>
            <a:spLocks noGrp="1"/>
          </p:cNvSpPr>
          <p:nvPr>
            <p:ph type="title"/>
          </p:nvPr>
        </p:nvSpPr>
        <p:spPr/>
        <p:txBody>
          <a:bodyPr/>
          <a:lstStyle/>
          <a:p>
            <a:r>
              <a:rPr lang="en-US" dirty="0"/>
              <a:t>Result</a:t>
            </a:r>
            <a:endParaRPr lang="en-IN" dirty="0"/>
          </a:p>
        </p:txBody>
      </p:sp>
      <p:sp>
        <p:nvSpPr>
          <p:cNvPr id="3" name="Content Placeholder 2">
            <a:extLst>
              <a:ext uri="{FF2B5EF4-FFF2-40B4-BE49-F238E27FC236}">
                <a16:creationId xmlns:a16="http://schemas.microsoft.com/office/drawing/2014/main" id="{C8B18EEC-175D-8520-08CF-3C716B65D77F}"/>
              </a:ext>
            </a:extLst>
          </p:cNvPr>
          <p:cNvSpPr>
            <a:spLocks noGrp="1"/>
          </p:cNvSpPr>
          <p:nvPr>
            <p:ph idx="1"/>
          </p:nvPr>
        </p:nvSpPr>
        <p:spPr/>
        <p:txBody>
          <a:bodyPr>
            <a:normAutofit/>
          </a:bodyPr>
          <a:lstStyle/>
          <a:p>
            <a:r>
              <a:rPr lang="en-US" sz="2100" dirty="0"/>
              <a:t>After apply all the algorithm got the RMSE value for all the model.</a:t>
            </a:r>
          </a:p>
          <a:p>
            <a:r>
              <a:rPr lang="en-US" sz="2100" dirty="0"/>
              <a:t> For Hybrid RMSE was 0.6 (based on rating).</a:t>
            </a:r>
          </a:p>
          <a:p>
            <a:r>
              <a:rPr lang="en-US" sz="2100" dirty="0"/>
              <a:t> For Collaborative filtering RMSE was 0.9 (based on rating)</a:t>
            </a:r>
            <a:endParaRPr lang="en-IN" sz="2100" dirty="0"/>
          </a:p>
          <a:p>
            <a:r>
              <a:rPr lang="en-IN" sz="2100" dirty="0"/>
              <a:t>For KNN RMSE was 1.083 (based on voting average).</a:t>
            </a:r>
          </a:p>
          <a:p>
            <a:r>
              <a:rPr lang="en-IN" sz="2100" dirty="0"/>
              <a:t>After comparing all the models, We found the KNN was giving the most</a:t>
            </a:r>
          </a:p>
          <a:p>
            <a:pPr marL="0" indent="0">
              <a:buNone/>
            </a:pPr>
            <a:r>
              <a:rPr lang="en-IN" sz="2100" dirty="0"/>
              <a:t>     accurate results based on genre of the movie. </a:t>
            </a:r>
          </a:p>
          <a:p>
            <a:r>
              <a:rPr lang="en-IN" sz="2100" dirty="0"/>
              <a:t>Although RMSE for KNN does not give much information. So, we consider the recommendation provided by KNN instead of focusing on RMSE value.</a:t>
            </a:r>
          </a:p>
          <a:p>
            <a:r>
              <a:rPr lang="en-IN" sz="2100" dirty="0"/>
              <a:t>Based on RSME value, Collaborative filtering performed better than other models. </a:t>
            </a:r>
          </a:p>
          <a:p>
            <a:pPr marL="0" indent="0">
              <a:buNone/>
            </a:pPr>
            <a:r>
              <a:rPr lang="en-IN" sz="2100" dirty="0"/>
              <a:t>               </a:t>
            </a:r>
          </a:p>
          <a:p>
            <a:pPr marL="0" indent="0">
              <a:buNone/>
            </a:pPr>
            <a:endParaRPr lang="en-IN" sz="2100" dirty="0"/>
          </a:p>
          <a:p>
            <a:pPr marL="0" indent="0">
              <a:buNone/>
            </a:pPr>
            <a:endParaRPr lang="en-US" sz="2100" dirty="0"/>
          </a:p>
        </p:txBody>
      </p:sp>
    </p:spTree>
    <p:extLst>
      <p:ext uri="{BB962C8B-B14F-4D97-AF65-F5344CB8AC3E}">
        <p14:creationId xmlns:p14="http://schemas.microsoft.com/office/powerpoint/2010/main" val="3783534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BB24D-3CE7-7463-83A5-F761DDEAF5A3}"/>
              </a:ext>
            </a:extLst>
          </p:cNvPr>
          <p:cNvSpPr>
            <a:spLocks noGrp="1"/>
          </p:cNvSpPr>
          <p:nvPr>
            <p:ph type="title"/>
          </p:nvPr>
        </p:nvSpPr>
        <p:spPr/>
        <p:txBody>
          <a:bodyPr/>
          <a:lstStyle/>
          <a:p>
            <a:r>
              <a:rPr lang="en-US" dirty="0"/>
              <a:t>Conclusions</a:t>
            </a:r>
            <a:endParaRPr lang="en-IN" dirty="0"/>
          </a:p>
        </p:txBody>
      </p:sp>
      <p:sp>
        <p:nvSpPr>
          <p:cNvPr id="3" name="Content Placeholder 2">
            <a:extLst>
              <a:ext uri="{FF2B5EF4-FFF2-40B4-BE49-F238E27FC236}">
                <a16:creationId xmlns:a16="http://schemas.microsoft.com/office/drawing/2014/main" id="{9A863E45-6EE8-E739-2DB2-D9C10D5773F2}"/>
              </a:ext>
            </a:extLst>
          </p:cNvPr>
          <p:cNvSpPr>
            <a:spLocks noGrp="1"/>
          </p:cNvSpPr>
          <p:nvPr>
            <p:ph idx="1"/>
          </p:nvPr>
        </p:nvSpPr>
        <p:spPr/>
        <p:txBody>
          <a:bodyPr>
            <a:normAutofit/>
          </a:bodyPr>
          <a:lstStyle/>
          <a:p>
            <a:endParaRPr lang="en-IN" dirty="0"/>
          </a:p>
        </p:txBody>
      </p:sp>
    </p:spTree>
    <p:extLst>
      <p:ext uri="{BB962C8B-B14F-4D97-AF65-F5344CB8AC3E}">
        <p14:creationId xmlns:p14="http://schemas.microsoft.com/office/powerpoint/2010/main" val="20043363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33C423-3827-49C7-9F53-865090ED188D}"/>
              </a:ext>
            </a:extLst>
          </p:cNvPr>
          <p:cNvSpPr>
            <a:spLocks noGrp="1"/>
          </p:cNvSpPr>
          <p:nvPr>
            <p:ph idx="1"/>
          </p:nvPr>
        </p:nvSpPr>
        <p:spPr>
          <a:xfrm>
            <a:off x="457200" y="-28135"/>
            <a:ext cx="8229600" cy="6597352"/>
          </a:xfrm>
        </p:spPr>
        <p:txBody>
          <a:bodyPr>
            <a:normAutofit/>
          </a:bodyPr>
          <a:lstStyle/>
          <a:p>
            <a:pPr marL="0" indent="0">
              <a:buNone/>
            </a:pPr>
            <a:r>
              <a:rPr lang="en-US" dirty="0"/>
              <a:t>                          </a:t>
            </a:r>
          </a:p>
          <a:p>
            <a:pPr marL="0" indent="0">
              <a:buNone/>
            </a:pPr>
            <a:endParaRPr lang="en-US" dirty="0"/>
          </a:p>
          <a:p>
            <a:pPr marL="0" indent="0">
              <a:buNone/>
            </a:pPr>
            <a:endParaRPr lang="en-US" dirty="0"/>
          </a:p>
          <a:p>
            <a:pPr marL="0" indent="0">
              <a:buNone/>
            </a:pPr>
            <a:endParaRPr lang="en-US" dirty="0"/>
          </a:p>
          <a:p>
            <a:pPr marL="0" indent="0">
              <a:buNone/>
            </a:pPr>
            <a:r>
              <a:rPr lang="en-US" dirty="0"/>
              <a:t>                              </a:t>
            </a:r>
          </a:p>
          <a:p>
            <a:pPr marL="0" indent="0">
              <a:buNone/>
            </a:pPr>
            <a:r>
              <a:rPr lang="en-US" dirty="0"/>
              <a:t>                               THANK YOU</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5" name="TextBox 4">
            <a:extLst>
              <a:ext uri="{FF2B5EF4-FFF2-40B4-BE49-F238E27FC236}">
                <a16:creationId xmlns:a16="http://schemas.microsoft.com/office/drawing/2014/main" id="{9A260F7A-1AD8-4017-A12F-7FE0F43476E0}"/>
              </a:ext>
            </a:extLst>
          </p:cNvPr>
          <p:cNvSpPr txBox="1"/>
          <p:nvPr/>
        </p:nvSpPr>
        <p:spPr>
          <a:xfrm>
            <a:off x="6804248" y="4814891"/>
            <a:ext cx="2026568" cy="1754326"/>
          </a:xfrm>
          <a:prstGeom prst="rect">
            <a:avLst/>
          </a:prstGeom>
          <a:noFill/>
        </p:spPr>
        <p:txBody>
          <a:bodyPr wrap="square" rtlCol="0">
            <a:spAutoFit/>
          </a:bodyPr>
          <a:lstStyle/>
          <a:p>
            <a:pPr marL="0" indent="0">
              <a:buNone/>
            </a:pPr>
            <a:r>
              <a:rPr lang="en-US" sz="1800" dirty="0"/>
              <a:t>ABHINAV ANAND</a:t>
            </a:r>
          </a:p>
          <a:p>
            <a:pPr marL="0" indent="0">
              <a:buNone/>
            </a:pPr>
            <a:r>
              <a:rPr lang="en-US" sz="1800" dirty="0"/>
              <a:t>DEEKKSHITHA A.G</a:t>
            </a:r>
          </a:p>
          <a:p>
            <a:pPr marL="0" indent="0">
              <a:buNone/>
            </a:pPr>
            <a:r>
              <a:rPr lang="en-US" sz="1800" dirty="0"/>
              <a:t>LAKSHMI PRIYA A</a:t>
            </a:r>
          </a:p>
          <a:p>
            <a:pPr marL="0" indent="0">
              <a:buNone/>
            </a:pPr>
            <a:r>
              <a:rPr lang="en-US" sz="1800" dirty="0"/>
              <a:t>MAHATHEVAN S J</a:t>
            </a:r>
          </a:p>
          <a:p>
            <a:pPr marL="0" indent="0">
              <a:buNone/>
            </a:pPr>
            <a:r>
              <a:rPr lang="en-US" sz="1800" dirty="0"/>
              <a:t>PRIYANKA S</a:t>
            </a:r>
          </a:p>
          <a:p>
            <a:endParaRPr lang="en-US" dirty="0"/>
          </a:p>
        </p:txBody>
      </p:sp>
    </p:spTree>
    <p:extLst>
      <p:ext uri="{BB962C8B-B14F-4D97-AF65-F5344CB8AC3E}">
        <p14:creationId xmlns:p14="http://schemas.microsoft.com/office/powerpoint/2010/main" val="3764462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F0FDE-D327-4C65-8F93-DA2C79BB4417}"/>
              </a:ext>
            </a:extLst>
          </p:cNvPr>
          <p:cNvSpPr>
            <a:spLocks noGrp="1"/>
          </p:cNvSpPr>
          <p:nvPr>
            <p:ph type="title"/>
          </p:nvPr>
        </p:nvSpPr>
        <p:spPr>
          <a:xfrm>
            <a:off x="323528" y="282079"/>
            <a:ext cx="8229600" cy="1143000"/>
          </a:xfrm>
        </p:spPr>
        <p:txBody>
          <a:bodyPr>
            <a:normAutofit/>
          </a:bodyPr>
          <a:lstStyle/>
          <a:p>
            <a:r>
              <a:rPr lang="en-IN" sz="3600" dirty="0"/>
              <a:t>Understanding The Problem Statement</a:t>
            </a:r>
          </a:p>
        </p:txBody>
      </p:sp>
      <p:sp>
        <p:nvSpPr>
          <p:cNvPr id="3" name="Content Placeholder 2">
            <a:extLst>
              <a:ext uri="{FF2B5EF4-FFF2-40B4-BE49-F238E27FC236}">
                <a16:creationId xmlns:a16="http://schemas.microsoft.com/office/drawing/2014/main" id="{20E4FE6B-8A71-4B6C-A729-C873F8C6B888}"/>
              </a:ext>
            </a:extLst>
          </p:cNvPr>
          <p:cNvSpPr>
            <a:spLocks noGrp="1"/>
          </p:cNvSpPr>
          <p:nvPr>
            <p:ph idx="1"/>
          </p:nvPr>
        </p:nvSpPr>
        <p:spPr>
          <a:xfrm>
            <a:off x="335508" y="3675312"/>
            <a:ext cx="8067824" cy="2541115"/>
          </a:xfrm>
        </p:spPr>
        <p:txBody>
          <a:bodyPr>
            <a:normAutofit fontScale="92500" lnSpcReduction="20000"/>
          </a:bodyPr>
          <a:lstStyle/>
          <a:p>
            <a:pPr algn="just"/>
            <a:r>
              <a:rPr lang="en-US" sz="2600" dirty="0"/>
              <a:t>A movie recommender system, is a Machine Learning -based approach for filtering or predicting the users’ film preferences based on their historic choices and action.</a:t>
            </a:r>
          </a:p>
          <a:p>
            <a:pPr algn="just"/>
            <a:endParaRPr lang="en-US" sz="2600" dirty="0"/>
          </a:p>
          <a:p>
            <a:pPr algn="just"/>
            <a:r>
              <a:rPr lang="en-US" sz="2600" dirty="0"/>
              <a:t> It’s the latest filtration technique that predicts the possible movie choices of the particular user and their preferences towards a movie.</a:t>
            </a:r>
            <a:endParaRPr lang="en-IN" sz="2600" dirty="0"/>
          </a:p>
          <a:p>
            <a:pPr algn="just"/>
            <a:endParaRPr lang="en-IN" sz="2800" dirty="0"/>
          </a:p>
        </p:txBody>
      </p:sp>
      <p:pic>
        <p:nvPicPr>
          <p:cNvPr id="5" name="Picture 4">
            <a:extLst>
              <a:ext uri="{FF2B5EF4-FFF2-40B4-BE49-F238E27FC236}">
                <a16:creationId xmlns:a16="http://schemas.microsoft.com/office/drawing/2014/main" id="{4E22D622-BBB7-46A0-9D04-069A37470B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1425079"/>
            <a:ext cx="2663864" cy="1894135"/>
          </a:xfrm>
          <a:prstGeom prst="rect">
            <a:avLst/>
          </a:prstGeom>
        </p:spPr>
      </p:pic>
      <p:pic>
        <p:nvPicPr>
          <p:cNvPr id="7" name="Picture 6">
            <a:extLst>
              <a:ext uri="{FF2B5EF4-FFF2-40B4-BE49-F238E27FC236}">
                <a16:creationId xmlns:a16="http://schemas.microsoft.com/office/drawing/2014/main" id="{0856A29F-F071-4CF9-BBFE-693F1281EF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6480" y="1425079"/>
            <a:ext cx="3265265" cy="1787897"/>
          </a:xfrm>
          <a:prstGeom prst="rect">
            <a:avLst/>
          </a:prstGeom>
        </p:spPr>
      </p:pic>
    </p:spTree>
    <p:extLst>
      <p:ext uri="{BB962C8B-B14F-4D97-AF65-F5344CB8AC3E}">
        <p14:creationId xmlns:p14="http://schemas.microsoft.com/office/powerpoint/2010/main" val="1690258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1FFC3-8DEB-4FF1-A3B2-C828E2A8FA61}"/>
              </a:ext>
            </a:extLst>
          </p:cNvPr>
          <p:cNvSpPr>
            <a:spLocks noGrp="1"/>
          </p:cNvSpPr>
          <p:nvPr>
            <p:ph type="title"/>
          </p:nvPr>
        </p:nvSpPr>
        <p:spPr>
          <a:xfrm>
            <a:off x="89756" y="548680"/>
            <a:ext cx="8964488" cy="1143000"/>
          </a:xfrm>
        </p:spPr>
        <p:txBody>
          <a:bodyPr>
            <a:noAutofit/>
          </a:bodyPr>
          <a:lstStyle/>
          <a:p>
            <a:r>
              <a:rPr lang="en-IN" sz="3200" dirty="0">
                <a:latin typeface="Bookman Old Style" panose="02050604050505020204" pitchFamily="18" charset="0"/>
              </a:rPr>
              <a:t>How is Movie Recommender System helpful?</a:t>
            </a:r>
          </a:p>
        </p:txBody>
      </p:sp>
      <p:sp>
        <p:nvSpPr>
          <p:cNvPr id="3" name="Content Placeholder 2">
            <a:extLst>
              <a:ext uri="{FF2B5EF4-FFF2-40B4-BE49-F238E27FC236}">
                <a16:creationId xmlns:a16="http://schemas.microsoft.com/office/drawing/2014/main" id="{C933CEBA-C004-476B-B9BE-2098F5F42196}"/>
              </a:ext>
            </a:extLst>
          </p:cNvPr>
          <p:cNvSpPr>
            <a:spLocks noGrp="1"/>
          </p:cNvSpPr>
          <p:nvPr>
            <p:ph idx="1"/>
          </p:nvPr>
        </p:nvSpPr>
        <p:spPr>
          <a:xfrm>
            <a:off x="323528" y="2204864"/>
            <a:ext cx="8229600" cy="4525963"/>
          </a:xfrm>
        </p:spPr>
        <p:txBody>
          <a:bodyPr>
            <a:normAutofit/>
          </a:bodyPr>
          <a:lstStyle/>
          <a:p>
            <a:pPr algn="just"/>
            <a:r>
              <a:rPr lang="en-IN" sz="2400" dirty="0"/>
              <a:t>Movie Recommender System assists people by recommending what movie to watch without requiring them to go through the time consuming and complex process of selecting from a vast number of movies ranging from hundreds to millions. This decreases human effort by recommending movies based on the user's preferences. </a:t>
            </a:r>
          </a:p>
          <a:p>
            <a:pPr algn="just"/>
            <a:endParaRPr lang="en-IN" sz="2400" dirty="0"/>
          </a:p>
          <a:p>
            <a:pPr algn="just"/>
            <a:r>
              <a:rPr lang="en-US" sz="2400" dirty="0"/>
              <a:t>We are building the model using Content based filtering, Collaborative filtering, Tf-idf and also with Hybrid Filtering using mixed approach we try to find the best recommendations</a:t>
            </a:r>
            <a:endParaRPr lang="en-IN" sz="2400" dirty="0"/>
          </a:p>
          <a:p>
            <a:pPr algn="just"/>
            <a:endParaRPr lang="en-IN" sz="2400" dirty="0"/>
          </a:p>
          <a:p>
            <a:pPr algn="just"/>
            <a:endParaRPr lang="en-IN" sz="2400" dirty="0"/>
          </a:p>
        </p:txBody>
      </p:sp>
    </p:spTree>
    <p:extLst>
      <p:ext uri="{BB962C8B-B14F-4D97-AF65-F5344CB8AC3E}">
        <p14:creationId xmlns:p14="http://schemas.microsoft.com/office/powerpoint/2010/main" val="1993858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9592" y="260648"/>
            <a:ext cx="7196336" cy="576064"/>
          </a:xfrm>
        </p:spPr>
        <p:txBody>
          <a:bodyPr>
            <a:noAutofit/>
          </a:bodyPr>
          <a:lstStyle/>
          <a:p>
            <a:r>
              <a:rPr lang="en-US" sz="4000" dirty="0">
                <a:latin typeface="Bookman Old Style" pitchFamily="18" charset="0"/>
              </a:rPr>
              <a:t>Dataset</a:t>
            </a:r>
            <a:endParaRPr lang="en-IN" sz="4000" dirty="0">
              <a:latin typeface="Bookman Old Style" pitchFamily="18" charset="0"/>
            </a:endParaRPr>
          </a:p>
        </p:txBody>
      </p:sp>
      <p:sp>
        <p:nvSpPr>
          <p:cNvPr id="3" name="Subtitle 2"/>
          <p:cNvSpPr>
            <a:spLocks noGrp="1"/>
          </p:cNvSpPr>
          <p:nvPr>
            <p:ph type="subTitle" idx="1"/>
          </p:nvPr>
        </p:nvSpPr>
        <p:spPr>
          <a:xfrm>
            <a:off x="323528" y="1196752"/>
            <a:ext cx="8640960" cy="6192688"/>
          </a:xfrm>
        </p:spPr>
        <p:txBody>
          <a:bodyPr>
            <a:normAutofit/>
          </a:bodyPr>
          <a:lstStyle/>
          <a:p>
            <a:pPr algn="l"/>
            <a:r>
              <a:rPr lang="en-US" sz="2000" u="sng" dirty="0">
                <a:solidFill>
                  <a:schemeClr val="tx1"/>
                </a:solidFill>
              </a:rPr>
              <a:t>Link: </a:t>
            </a:r>
            <a:r>
              <a:rPr lang="en-US" sz="2000" dirty="0">
                <a:solidFill>
                  <a:schemeClr val="tx1"/>
                </a:solidFill>
                <a:hlinkClick r:id="rId2"/>
              </a:rPr>
              <a:t>https://www.kaggle.com/datasets/rounakbanik/the-movies-dataset?page=2</a:t>
            </a:r>
            <a:endParaRPr lang="en-US" sz="2000" dirty="0">
              <a:solidFill>
                <a:schemeClr val="tx1"/>
              </a:solidFill>
            </a:endParaRPr>
          </a:p>
          <a:p>
            <a:pPr algn="l"/>
            <a:r>
              <a:rPr lang="en-US" sz="2000" u="sng" dirty="0">
                <a:solidFill>
                  <a:schemeClr val="tx1"/>
                </a:solidFill>
              </a:rPr>
              <a:t>Description:</a:t>
            </a:r>
          </a:p>
          <a:p>
            <a:pPr algn="l"/>
            <a:endParaRPr lang="en-US" sz="2000" u="sng" dirty="0">
              <a:solidFill>
                <a:schemeClr val="tx1"/>
              </a:solidFill>
            </a:endParaRPr>
          </a:p>
          <a:p>
            <a:pPr marL="457200" indent="-457200" algn="l">
              <a:buFont typeface="+mj-lt"/>
              <a:buAutoNum type="arabicPeriod"/>
            </a:pPr>
            <a:r>
              <a:rPr lang="en-US" sz="2000" b="1" dirty="0">
                <a:solidFill>
                  <a:schemeClr val="tx1"/>
                </a:solidFill>
              </a:rPr>
              <a:t>credits</a:t>
            </a:r>
            <a:r>
              <a:rPr lang="en-US" sz="1800" dirty="0">
                <a:solidFill>
                  <a:schemeClr val="tx1"/>
                </a:solidFill>
              </a:rPr>
              <a:t>: Contains Cast and Crew Information for all movies in the movies_metadata.csv file (45432 rows)</a:t>
            </a:r>
          </a:p>
          <a:p>
            <a:pPr marL="342900" indent="-342900" algn="l">
              <a:buFont typeface="+mj-lt"/>
              <a:buAutoNum type="arabicPeriod"/>
            </a:pPr>
            <a:endParaRPr lang="en-US" sz="1800" dirty="0">
              <a:solidFill>
                <a:schemeClr val="tx1"/>
              </a:solidFill>
            </a:endParaRPr>
          </a:p>
          <a:p>
            <a:pPr marL="342900" indent="-342900" algn="l">
              <a:buFont typeface="+mj-lt"/>
              <a:buAutoNum type="arabicPeriod"/>
            </a:pPr>
            <a:r>
              <a:rPr lang="en-US" sz="2000" b="1" dirty="0">
                <a:solidFill>
                  <a:schemeClr val="tx1"/>
                </a:solidFill>
              </a:rPr>
              <a:t>  Keywords: </a:t>
            </a:r>
            <a:r>
              <a:rPr lang="en-US" sz="1800" dirty="0">
                <a:solidFill>
                  <a:schemeClr val="tx1"/>
                </a:solidFill>
              </a:rPr>
              <a:t>Contains the movie plot keywords for our </a:t>
            </a:r>
            <a:r>
              <a:rPr lang="en-US" sz="1800" dirty="0" err="1">
                <a:solidFill>
                  <a:schemeClr val="tx1"/>
                </a:solidFill>
              </a:rPr>
              <a:t>MovieLens</a:t>
            </a:r>
            <a:r>
              <a:rPr lang="en-US" sz="1800" dirty="0">
                <a:solidFill>
                  <a:schemeClr val="tx1"/>
                </a:solidFill>
              </a:rPr>
              <a:t> movies.(46419 rows)</a:t>
            </a:r>
          </a:p>
          <a:p>
            <a:pPr marL="342900" indent="-342900" algn="l">
              <a:buFont typeface="+mj-lt"/>
              <a:buAutoNum type="arabicPeriod"/>
            </a:pPr>
            <a:endParaRPr lang="en-US" sz="1800" dirty="0">
              <a:solidFill>
                <a:schemeClr val="tx1"/>
              </a:solidFill>
            </a:endParaRPr>
          </a:p>
          <a:p>
            <a:pPr marL="457200" indent="-457200" algn="l">
              <a:buFont typeface="+mj-lt"/>
              <a:buAutoNum type="arabicPeriod"/>
            </a:pPr>
            <a:r>
              <a:rPr lang="en-US" sz="2000" b="1" dirty="0" err="1">
                <a:solidFill>
                  <a:schemeClr val="tx1"/>
                </a:solidFill>
              </a:rPr>
              <a:t>movies_metadata</a:t>
            </a:r>
            <a:r>
              <a:rPr lang="en-US" sz="2000" b="1" dirty="0">
                <a:solidFill>
                  <a:schemeClr val="tx1"/>
                </a:solidFill>
              </a:rPr>
              <a:t>: </a:t>
            </a:r>
            <a:r>
              <a:rPr lang="en-US" sz="1800" dirty="0">
                <a:solidFill>
                  <a:schemeClr val="tx1"/>
                </a:solidFill>
              </a:rPr>
              <a:t>Contains information on 45,000 movies featured in the Full </a:t>
            </a:r>
            <a:r>
              <a:rPr lang="en-US" sz="1800" dirty="0" err="1">
                <a:solidFill>
                  <a:schemeClr val="tx1"/>
                </a:solidFill>
              </a:rPr>
              <a:t>MovieLens</a:t>
            </a:r>
            <a:r>
              <a:rPr lang="en-US" sz="1800" dirty="0">
                <a:solidFill>
                  <a:schemeClr val="tx1"/>
                </a:solidFill>
              </a:rPr>
              <a:t> </a:t>
            </a:r>
            <a:r>
              <a:rPr lang="en-US" sz="1800" dirty="0" err="1">
                <a:solidFill>
                  <a:schemeClr val="tx1"/>
                </a:solidFill>
              </a:rPr>
              <a:t>dataset.Features</a:t>
            </a:r>
            <a:r>
              <a:rPr lang="en-US" sz="1800" dirty="0">
                <a:solidFill>
                  <a:schemeClr val="tx1"/>
                </a:solidFill>
              </a:rPr>
              <a:t> include posters, backdrops, budget, revenue, release dates, languages, production countries and companies.(45466 rows)</a:t>
            </a:r>
          </a:p>
          <a:p>
            <a:pPr marL="457200" indent="-457200" algn="l">
              <a:buFont typeface="+mj-lt"/>
              <a:buAutoNum type="arabicPeriod"/>
            </a:pPr>
            <a:endParaRPr lang="en-US" sz="2000" b="1" dirty="0">
              <a:solidFill>
                <a:schemeClr val="tx1"/>
              </a:solidFill>
            </a:endParaRPr>
          </a:p>
          <a:p>
            <a:pPr marL="457200" indent="-457200" algn="l">
              <a:buFont typeface="+mj-lt"/>
              <a:buAutoNum type="arabicPeriod"/>
            </a:pPr>
            <a:r>
              <a:rPr lang="en-US" sz="2000" b="1" dirty="0">
                <a:solidFill>
                  <a:schemeClr val="tx1"/>
                </a:solidFill>
              </a:rPr>
              <a:t>ratings: </a:t>
            </a:r>
            <a:r>
              <a:rPr lang="en-US" sz="1800" dirty="0">
                <a:solidFill>
                  <a:schemeClr val="tx1"/>
                </a:solidFill>
              </a:rPr>
              <a:t>Contains ratings of movies by multiple users present in </a:t>
            </a:r>
            <a:r>
              <a:rPr lang="en-US" sz="1800" dirty="0" err="1">
                <a:solidFill>
                  <a:schemeClr val="tx1"/>
                </a:solidFill>
              </a:rPr>
              <a:t>movies_metadata</a:t>
            </a:r>
            <a:r>
              <a:rPr lang="en-US" sz="1800" dirty="0">
                <a:solidFill>
                  <a:schemeClr val="tx1"/>
                </a:solidFill>
              </a:rPr>
              <a:t>(2602429 rows)</a:t>
            </a:r>
            <a:endParaRPr lang="en-IN" sz="1800" dirty="0">
              <a:solidFill>
                <a:schemeClr val="tx1"/>
              </a:solidFill>
            </a:endParaRPr>
          </a:p>
          <a:p>
            <a:pPr algn="l"/>
            <a:endParaRPr lang="en-US" sz="1800" dirty="0"/>
          </a:p>
          <a:p>
            <a:pPr marL="342900" indent="-342900" algn="l">
              <a:buFont typeface="+mj-lt"/>
              <a:buAutoNum type="arabicPeriod"/>
            </a:pPr>
            <a:endParaRPr lang="en-US" sz="1800" dirty="0">
              <a:solidFill>
                <a:schemeClr val="tx1"/>
              </a:solidFill>
            </a:endParaRPr>
          </a:p>
          <a:p>
            <a:pPr marL="457200" indent="-457200" algn="l">
              <a:buFont typeface="+mj-lt"/>
              <a:buAutoNum type="arabicPeriod"/>
            </a:pPr>
            <a:endParaRPr lang="en-US" sz="1800" dirty="0">
              <a:solidFill>
                <a:schemeClr val="tx1"/>
              </a:solidFill>
            </a:endParaRPr>
          </a:p>
          <a:p>
            <a:pPr algn="l"/>
            <a:endParaRPr lang="en-US" sz="1800" dirty="0">
              <a:solidFill>
                <a:schemeClr val="tx1"/>
              </a:solidFill>
            </a:endParaRPr>
          </a:p>
        </p:txBody>
      </p:sp>
    </p:spTree>
    <p:extLst>
      <p:ext uri="{BB962C8B-B14F-4D97-AF65-F5344CB8AC3E}">
        <p14:creationId xmlns:p14="http://schemas.microsoft.com/office/powerpoint/2010/main" val="945302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1143000"/>
          </a:xfrm>
        </p:spPr>
        <p:txBody>
          <a:bodyPr>
            <a:normAutofit/>
          </a:bodyPr>
          <a:lstStyle/>
          <a:p>
            <a:r>
              <a:rPr lang="en-US" sz="3600" dirty="0">
                <a:latin typeface="Bookman Old Style" pitchFamily="18" charset="0"/>
              </a:rPr>
              <a:t>Suggested Solution and EDA</a:t>
            </a:r>
            <a:endParaRPr lang="en-IN" sz="3600" dirty="0">
              <a:latin typeface="Bookman Old Style" pitchFamily="18" charset="0"/>
            </a:endParaRPr>
          </a:p>
        </p:txBody>
      </p:sp>
      <p:sp>
        <p:nvSpPr>
          <p:cNvPr id="5" name="Content Placeholder 4"/>
          <p:cNvSpPr>
            <a:spLocks noGrp="1"/>
          </p:cNvSpPr>
          <p:nvPr>
            <p:ph idx="1"/>
          </p:nvPr>
        </p:nvSpPr>
        <p:spPr/>
        <p:txBody>
          <a:bodyPr>
            <a:normAutofit/>
          </a:bodyPr>
          <a:lstStyle/>
          <a:p>
            <a:r>
              <a:rPr lang="en-US" sz="2100" dirty="0"/>
              <a:t>Generating recommendation of movies based on the inputs given via the user.</a:t>
            </a:r>
          </a:p>
          <a:p>
            <a:r>
              <a:rPr lang="en-US" sz="2100" dirty="0"/>
              <a:t>The Algorithms we are aiming to use:</a:t>
            </a:r>
          </a:p>
          <a:p>
            <a:pPr lvl="1"/>
            <a:r>
              <a:rPr lang="en-US" sz="2100" dirty="0"/>
              <a:t>Content-Based Filtering/Collaborative Filtering/Hybrid Filtering</a:t>
            </a:r>
          </a:p>
          <a:p>
            <a:pPr lvl="1"/>
            <a:r>
              <a:rPr lang="en-US" sz="2100" dirty="0"/>
              <a:t>TF- IDF/Bag of words</a:t>
            </a:r>
          </a:p>
          <a:p>
            <a:r>
              <a:rPr lang="en-US" sz="2100" dirty="0"/>
              <a:t>The four datasets were cleaned thoroughly, and joined and basic visualizations were performed to get insights of the data.</a:t>
            </a:r>
          </a:p>
          <a:p>
            <a:r>
              <a:rPr lang="en-US" sz="2100" dirty="0"/>
              <a:t>We have performed outlier detection, but not treated it.</a:t>
            </a:r>
          </a:p>
          <a:p>
            <a:r>
              <a:rPr lang="en-US" sz="2100" dirty="0"/>
              <a:t>Performed feature scaling, normality tests and multicollinearity using VIF and correlation matrix.</a:t>
            </a:r>
          </a:p>
          <a:p>
            <a:r>
              <a:rPr lang="en-US" sz="2100" dirty="0"/>
              <a:t>The backend was implemented by using </a:t>
            </a:r>
            <a:r>
              <a:rPr lang="en-US" sz="2100" dirty="0" err="1"/>
              <a:t>MySql</a:t>
            </a:r>
            <a:r>
              <a:rPr lang="en-US" sz="2100" dirty="0"/>
              <a:t> and Connected the database to </a:t>
            </a:r>
            <a:r>
              <a:rPr lang="en-US" sz="2100" dirty="0" err="1"/>
              <a:t>Jupyter</a:t>
            </a:r>
            <a:r>
              <a:rPr lang="en-US" sz="2100" dirty="0"/>
              <a:t> Notebook to bring in the final cleaned dataset.</a:t>
            </a:r>
          </a:p>
          <a:p>
            <a:endParaRPr lang="en-US" sz="2000" dirty="0"/>
          </a:p>
        </p:txBody>
      </p:sp>
    </p:spTree>
    <p:extLst>
      <p:ext uri="{BB962C8B-B14F-4D97-AF65-F5344CB8AC3E}">
        <p14:creationId xmlns:p14="http://schemas.microsoft.com/office/powerpoint/2010/main" val="3068525541"/>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4224" y="188640"/>
            <a:ext cx="7859216" cy="418058"/>
          </a:xfrm>
        </p:spPr>
        <p:txBody>
          <a:bodyPr>
            <a:normAutofit fontScale="90000"/>
          </a:bodyPr>
          <a:lstStyle/>
          <a:p>
            <a:r>
              <a:rPr lang="en-US" sz="3600" dirty="0">
                <a:latin typeface="Bookman Old Style" pitchFamily="18" charset="0"/>
              </a:rPr>
              <a:t>Major challenges</a:t>
            </a:r>
            <a:endParaRPr lang="en-IN" sz="3600" dirty="0">
              <a:latin typeface="Bookman Old Style" pitchFamily="18" charset="0"/>
            </a:endParaRPr>
          </a:p>
        </p:txBody>
      </p:sp>
      <p:sp>
        <p:nvSpPr>
          <p:cNvPr id="3" name="Content Placeholder 2"/>
          <p:cNvSpPr>
            <a:spLocks noGrp="1"/>
          </p:cNvSpPr>
          <p:nvPr>
            <p:ph idx="1"/>
          </p:nvPr>
        </p:nvSpPr>
        <p:spPr>
          <a:xfrm>
            <a:off x="395536" y="764704"/>
            <a:ext cx="8291264" cy="5361459"/>
          </a:xfrm>
        </p:spPr>
        <p:txBody>
          <a:bodyPr/>
          <a:lstStyle/>
          <a:p>
            <a:pPr marL="0" indent="0">
              <a:buNone/>
            </a:pPr>
            <a:r>
              <a:rPr lang="en-US" sz="2000" dirty="0"/>
              <a:t>1. The basic data cleaning and joining of the records, most of the important features was in the form of list of dictionaries in separate files and extracting the relevant information from multiple data sources.</a:t>
            </a:r>
            <a:br>
              <a:rPr lang="en-US" dirty="0"/>
            </a:br>
            <a:r>
              <a:rPr lang="en-US" sz="2000" b="1" dirty="0"/>
              <a:t>1.Genre:                         2.Collection:                 3.Keywords:</a:t>
            </a:r>
          </a:p>
          <a:p>
            <a:pPr marL="0" indent="0">
              <a:buNone/>
            </a:pPr>
            <a:endParaRPr lang="en-IN" sz="2000" b="1"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2170206"/>
            <a:ext cx="1124790" cy="2996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0366" y="2170206"/>
            <a:ext cx="864096" cy="2996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Connector 5"/>
          <p:cNvCxnSpPr/>
          <p:nvPr/>
        </p:nvCxnSpPr>
        <p:spPr>
          <a:xfrm>
            <a:off x="2718015" y="1772816"/>
            <a:ext cx="0" cy="4968552"/>
          </a:xfrm>
          <a:prstGeom prst="line">
            <a:avLst/>
          </a:prstGeom>
        </p:spPr>
        <p:style>
          <a:lnRef idx="1">
            <a:schemeClr val="accent1"/>
          </a:lnRef>
          <a:fillRef idx="0">
            <a:schemeClr val="accent1"/>
          </a:fillRef>
          <a:effectRef idx="0">
            <a:schemeClr val="accent1"/>
          </a:effectRef>
          <a:fontRef idx="minor">
            <a:schemeClr val="tx1"/>
          </a:fontRef>
        </p:style>
      </p:cxnSp>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4462" y="2194805"/>
            <a:ext cx="11049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7273" y="2170206"/>
            <a:ext cx="866775"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Straight Connector 7"/>
          <p:cNvCxnSpPr/>
          <p:nvPr/>
        </p:nvCxnSpPr>
        <p:spPr>
          <a:xfrm>
            <a:off x="5004048" y="1772816"/>
            <a:ext cx="0" cy="4896544"/>
          </a:xfrm>
          <a:prstGeom prst="line">
            <a:avLst/>
          </a:prstGeom>
        </p:spPr>
        <p:style>
          <a:lnRef idx="1">
            <a:schemeClr val="accent1"/>
          </a:lnRef>
          <a:fillRef idx="0">
            <a:schemeClr val="accent1"/>
          </a:fillRef>
          <a:effectRef idx="0">
            <a:schemeClr val="accent1"/>
          </a:effectRef>
          <a:fontRef idx="minor">
            <a:schemeClr val="tx1"/>
          </a:fontRef>
        </p:style>
      </p:cxnSp>
      <p:pic>
        <p:nvPicPr>
          <p:cNvPr id="307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22585" y="2055835"/>
            <a:ext cx="3330855" cy="3105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9"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22585" y="5162751"/>
            <a:ext cx="3670605" cy="1578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0" name="Straight Arrow Connector 9"/>
          <p:cNvCxnSpPr/>
          <p:nvPr/>
        </p:nvCxnSpPr>
        <p:spPr>
          <a:xfrm>
            <a:off x="1592334" y="3613666"/>
            <a:ext cx="28803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3816539" y="3668346"/>
            <a:ext cx="28803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6902038" y="5162751"/>
            <a:ext cx="0" cy="4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8615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386" y="116632"/>
            <a:ext cx="8229600" cy="936104"/>
          </a:xfrm>
        </p:spPr>
        <p:txBody>
          <a:bodyPr>
            <a:normAutofit/>
          </a:bodyPr>
          <a:lstStyle/>
          <a:p>
            <a:pPr algn="l"/>
            <a:r>
              <a:rPr lang="en-US" sz="2000" dirty="0"/>
              <a:t>2.Joining data and establishing and relationships and bringing multiple data as one usable data source.</a:t>
            </a:r>
            <a:endParaRPr lang="en-IN" sz="2000"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764704"/>
            <a:ext cx="3819525" cy="340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4174654"/>
            <a:ext cx="7091189" cy="2591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1700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4FF67CB-0928-8685-D90E-CF51C4844CD3}"/>
              </a:ext>
            </a:extLst>
          </p:cNvPr>
          <p:cNvPicPr>
            <a:picLocks noChangeAspect="1"/>
          </p:cNvPicPr>
          <p:nvPr/>
        </p:nvPicPr>
        <p:blipFill>
          <a:blip r:embed="rId3"/>
          <a:stretch>
            <a:fillRect/>
          </a:stretch>
        </p:blipFill>
        <p:spPr>
          <a:xfrm>
            <a:off x="1600200" y="1916832"/>
            <a:ext cx="5943600" cy="3794125"/>
          </a:xfrm>
          <a:prstGeom prst="rect">
            <a:avLst/>
          </a:prstGeom>
        </p:spPr>
      </p:pic>
      <p:sp>
        <p:nvSpPr>
          <p:cNvPr id="4" name="TextBox 3">
            <a:extLst>
              <a:ext uri="{FF2B5EF4-FFF2-40B4-BE49-F238E27FC236}">
                <a16:creationId xmlns:a16="http://schemas.microsoft.com/office/drawing/2014/main" id="{24653A74-C33C-392C-AB05-3321AC4E7C87}"/>
              </a:ext>
            </a:extLst>
          </p:cNvPr>
          <p:cNvSpPr txBox="1"/>
          <p:nvPr/>
        </p:nvSpPr>
        <p:spPr>
          <a:xfrm>
            <a:off x="899592" y="548680"/>
            <a:ext cx="7416824" cy="1200329"/>
          </a:xfrm>
          <a:prstGeom prst="rect">
            <a:avLst/>
          </a:prstGeom>
          <a:noFill/>
        </p:spPr>
        <p:txBody>
          <a:bodyPr wrap="square" rtlCol="0">
            <a:spAutoFit/>
          </a:bodyPr>
          <a:lstStyle/>
          <a:p>
            <a:r>
              <a:rPr lang="en-US" sz="3600" dirty="0">
                <a:latin typeface="Bookman Old Style" pitchFamily="18" charset="0"/>
                <a:ea typeface="+mj-ea"/>
                <a:cs typeface="+mj-cs"/>
              </a:rPr>
              <a:t>Correlation of the numerical columns</a:t>
            </a:r>
          </a:p>
        </p:txBody>
      </p:sp>
    </p:spTree>
    <p:extLst>
      <p:ext uri="{BB962C8B-B14F-4D97-AF65-F5344CB8AC3E}">
        <p14:creationId xmlns:p14="http://schemas.microsoft.com/office/powerpoint/2010/main" val="1061588930"/>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06ADB60-C468-0815-3A03-27FEAD813136}"/>
              </a:ext>
            </a:extLst>
          </p:cNvPr>
          <p:cNvPicPr>
            <a:picLocks noChangeAspect="1"/>
          </p:cNvPicPr>
          <p:nvPr/>
        </p:nvPicPr>
        <p:blipFill>
          <a:blip r:embed="rId2"/>
          <a:stretch>
            <a:fillRect/>
          </a:stretch>
        </p:blipFill>
        <p:spPr>
          <a:xfrm>
            <a:off x="1600200" y="1916112"/>
            <a:ext cx="5943600" cy="3025775"/>
          </a:xfrm>
          <a:prstGeom prst="rect">
            <a:avLst/>
          </a:prstGeom>
        </p:spPr>
      </p:pic>
      <p:sp>
        <p:nvSpPr>
          <p:cNvPr id="3" name="TextBox 2">
            <a:extLst>
              <a:ext uri="{FF2B5EF4-FFF2-40B4-BE49-F238E27FC236}">
                <a16:creationId xmlns:a16="http://schemas.microsoft.com/office/drawing/2014/main" id="{CB2CA87D-18CE-D1A4-1255-0FF4EE1CB625}"/>
              </a:ext>
            </a:extLst>
          </p:cNvPr>
          <p:cNvSpPr txBox="1"/>
          <p:nvPr/>
        </p:nvSpPr>
        <p:spPr>
          <a:xfrm>
            <a:off x="971600" y="620688"/>
            <a:ext cx="7272808" cy="923330"/>
          </a:xfrm>
          <a:prstGeom prst="rect">
            <a:avLst/>
          </a:prstGeom>
          <a:noFill/>
        </p:spPr>
        <p:txBody>
          <a:bodyPr wrap="square" rtlCol="0">
            <a:spAutoFit/>
          </a:bodyPr>
          <a:lstStyle/>
          <a:p>
            <a:r>
              <a:rPr lang="en-US" sz="3600" dirty="0">
                <a:latin typeface="Bookman Old Style" pitchFamily="18" charset="0"/>
                <a:ea typeface="+mj-ea"/>
                <a:cs typeface="+mj-cs"/>
              </a:rPr>
              <a:t>Count of genre wise movies</a:t>
            </a:r>
          </a:p>
          <a:p>
            <a:endParaRPr lang="en-US" dirty="0"/>
          </a:p>
        </p:txBody>
      </p:sp>
    </p:spTree>
    <p:extLst>
      <p:ext uri="{BB962C8B-B14F-4D97-AF65-F5344CB8AC3E}">
        <p14:creationId xmlns:p14="http://schemas.microsoft.com/office/powerpoint/2010/main" val="24284119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1248</TotalTime>
  <Words>744</Words>
  <Application>Microsoft Office PowerPoint</Application>
  <PresentationFormat>On-screen Show (4:3)</PresentationFormat>
  <Paragraphs>71</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Bookman Old Style</vt:lpstr>
      <vt:lpstr>Calibri</vt:lpstr>
      <vt:lpstr>Office Theme</vt:lpstr>
      <vt:lpstr>    Movie Recommender System – Hybrid/Content Filtering</vt:lpstr>
      <vt:lpstr>Understanding The Problem Statement</vt:lpstr>
      <vt:lpstr>How is Movie Recommender System helpful?</vt:lpstr>
      <vt:lpstr>Dataset</vt:lpstr>
      <vt:lpstr>Suggested Solution and EDA</vt:lpstr>
      <vt:lpstr>Major challenges</vt:lpstr>
      <vt:lpstr>2.Joining data and establishing and relationships and bringing multiple data as one usable data source.</vt:lpstr>
      <vt:lpstr>PowerPoint Presentation</vt:lpstr>
      <vt:lpstr>PowerPoint Presentation</vt:lpstr>
      <vt:lpstr>Algorithms</vt:lpstr>
      <vt:lpstr>Result</vt:lpstr>
      <vt:lpstr>Conclusions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pc</dc:creator>
  <cp:lastModifiedBy>Abhinav Anand</cp:lastModifiedBy>
  <cp:revision>30</cp:revision>
  <dcterms:created xsi:type="dcterms:W3CDTF">2022-11-18T06:22:57Z</dcterms:created>
  <dcterms:modified xsi:type="dcterms:W3CDTF">2023-02-10T14:40:37Z</dcterms:modified>
</cp:coreProperties>
</file>