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79" r:id="rId3"/>
    <p:sldId id="257" r:id="rId4"/>
    <p:sldId id="278" r:id="rId5"/>
    <p:sldId id="280" r:id="rId6"/>
    <p:sldId id="260" r:id="rId7"/>
    <p:sldId id="285" r:id="rId8"/>
    <p:sldId id="287" r:id="rId9"/>
    <p:sldId id="290" r:id="rId10"/>
    <p:sldId id="288" r:id="rId11"/>
    <p:sldId id="284" r:id="rId12"/>
    <p:sldId id="269" r:id="rId13"/>
    <p:sldId id="281" r:id="rId14"/>
    <p:sldId id="264" r:id="rId15"/>
    <p:sldId id="28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484799-DAC2-4E87-BBC6-C4278CFF2FD3}" type="datetimeFigureOut">
              <a:rPr lang="en-US" smtClean="0"/>
              <a:pPr/>
              <a:t>3/14/2021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B43B-0BA9-4257-8CDA-18681263DBCB}" type="slidenum">
              <a:rPr lang="en-US" smtClean="0"/>
              <a:pPr/>
              <a:t>‹#›</a:t>
            </a:fld>
            <a:endParaRPr lang="en-US"/>
          </a:p>
        </p:txBody>
      </p:sp>
    </p:spTree>
    <p:extLst>
      <p:ext uri="{BB962C8B-B14F-4D97-AF65-F5344CB8AC3E}">
        <p14:creationId xmlns:p14="http://schemas.microsoft.com/office/powerpoint/2010/main" val="310454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A9B43B-0BA9-4257-8CDA-18681263DBCB}" type="slidenum">
              <a:rPr lang="en-US" smtClean="0"/>
              <a:pPr/>
              <a:t>14</a:t>
            </a:fld>
            <a:endParaRPr lang="en-US"/>
          </a:p>
        </p:txBody>
      </p:sp>
    </p:spTree>
    <p:extLst>
      <p:ext uri="{BB962C8B-B14F-4D97-AF65-F5344CB8AC3E}">
        <p14:creationId xmlns:p14="http://schemas.microsoft.com/office/powerpoint/2010/main" val="330874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A9B43B-0BA9-4257-8CDA-18681263DBCB}" type="slidenum">
              <a:rPr lang="en-US" smtClean="0"/>
              <a:pPr/>
              <a:t>15</a:t>
            </a:fld>
            <a:endParaRPr lang="en-US"/>
          </a:p>
        </p:txBody>
      </p:sp>
    </p:spTree>
    <p:extLst>
      <p:ext uri="{BB962C8B-B14F-4D97-AF65-F5344CB8AC3E}">
        <p14:creationId xmlns:p14="http://schemas.microsoft.com/office/powerpoint/2010/main" val="330874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358427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01772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906B3-C5E6-431E-B84A-717DF88A212C}"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0286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906B3-C5E6-431E-B84A-717DF88A212C}"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BD57C-3053-41B2-9583-B2AB0E22D83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1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906B3-C5E6-431E-B84A-717DF88A212C}"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42406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906B3-C5E6-431E-B84A-717DF88A212C}"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415566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906B3-C5E6-431E-B84A-717DF88A212C}" type="datetimeFigureOut">
              <a:rPr lang="en-US" smtClean="0"/>
              <a:pPr/>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414527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A906B3-C5E6-431E-B84A-717DF88A212C}" type="datetimeFigureOut">
              <a:rPr lang="en-US" smtClean="0"/>
              <a:pPr/>
              <a:t>3/14/2021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78374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FA906B3-C5E6-431E-B84A-717DF88A212C}" type="datetimeFigureOut">
              <a:rPr lang="en-US" smtClean="0"/>
              <a:pPr/>
              <a:t>3/14/2021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EBD57C-3053-41B2-9583-B2AB0E22D838}" type="slidenum">
              <a:rPr lang="en-US" smtClean="0"/>
              <a:pPr/>
              <a:t>‹#›</a:t>
            </a:fld>
            <a:endParaRPr lang="en-US"/>
          </a:p>
        </p:txBody>
      </p:sp>
    </p:spTree>
    <p:extLst>
      <p:ext uri="{BB962C8B-B14F-4D97-AF65-F5344CB8AC3E}">
        <p14:creationId xmlns:p14="http://schemas.microsoft.com/office/powerpoint/2010/main" val="101938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906B3-C5E6-431E-B84A-717DF88A212C}"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BD57C-3053-41B2-9583-B2AB0E22D838}" type="slidenum">
              <a:rPr lang="en-US" smtClean="0"/>
              <a:pPr/>
              <a:t>‹#›</a:t>
            </a:fld>
            <a:endParaRPr lang="en-US"/>
          </a:p>
        </p:txBody>
      </p:sp>
    </p:spTree>
    <p:extLst>
      <p:ext uri="{BB962C8B-B14F-4D97-AF65-F5344CB8AC3E}">
        <p14:creationId xmlns:p14="http://schemas.microsoft.com/office/powerpoint/2010/main" val="137002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FA906B3-C5E6-431E-B84A-717DF88A212C}" type="datetimeFigureOut">
              <a:rPr lang="en-US" smtClean="0"/>
              <a:pPr/>
              <a:t>3/14/2021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DEBD57C-3053-41B2-9583-B2AB0E22D838}"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20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857232"/>
            <a:ext cx="6786610" cy="3970318"/>
          </a:xfrm>
          <a:prstGeom prst="rect">
            <a:avLst/>
          </a:prstGeom>
          <a:noFill/>
        </p:spPr>
        <p:txBody>
          <a:bodyPr wrap="square" rtlCol="0">
            <a:spAutoFit/>
          </a:bodyPr>
          <a:lstStyle/>
          <a:p>
            <a:pPr algn="ctr"/>
            <a:r>
              <a:rPr lang="en-US" sz="2400" dirty="0">
                <a:solidFill>
                  <a:srgbClr val="002060"/>
                </a:solidFill>
                <a:latin typeface="Arial Rounded MT Bold" pitchFamily="34" charset="0"/>
                <a:ea typeface="Cambria" pitchFamily="18" charset="0"/>
              </a:rPr>
              <a:t>Design And Analysis of Algorithms</a:t>
            </a:r>
          </a:p>
          <a:p>
            <a:pPr algn="ctr"/>
            <a:endParaRPr lang="en-US" sz="2400" dirty="0">
              <a:latin typeface="Arial Rounded MT Bold" pitchFamily="34" charset="0"/>
              <a:ea typeface="Cambria" pitchFamily="18" charset="0"/>
            </a:endParaRPr>
          </a:p>
          <a:p>
            <a:pPr algn="ctr"/>
            <a:r>
              <a:rPr lang="en-US" sz="2400" dirty="0">
                <a:solidFill>
                  <a:srgbClr val="002060"/>
                </a:solidFill>
                <a:latin typeface="Arial Rounded MT Bold" pitchFamily="34" charset="0"/>
                <a:ea typeface="Cambria" pitchFamily="18" charset="0"/>
              </a:rPr>
              <a:t>Department of Information Technology</a:t>
            </a:r>
            <a:endParaRPr lang="en-US" sz="2400" dirty="0">
              <a:latin typeface="Arial Rounded MT Bold" pitchFamily="34" charset="0"/>
              <a:ea typeface="Cambria" pitchFamily="18" charset="0"/>
            </a:endParaRPr>
          </a:p>
          <a:p>
            <a:pPr algn="ctr"/>
            <a:endParaRPr lang="en-US" dirty="0">
              <a:latin typeface="Arial Rounded MT Bold" pitchFamily="34" charset="0"/>
              <a:ea typeface="Cambria" pitchFamily="18" charset="0"/>
            </a:endParaRPr>
          </a:p>
          <a:p>
            <a:pPr algn="ctr"/>
            <a:r>
              <a:rPr lang="en-US" dirty="0">
                <a:solidFill>
                  <a:srgbClr val="002060"/>
                </a:solidFill>
                <a:latin typeface="Arial Rounded MT Bold" pitchFamily="34" charset="0"/>
                <a:ea typeface="Cambria" pitchFamily="18" charset="0"/>
              </a:rPr>
              <a:t>-----Group Members-----</a:t>
            </a:r>
          </a:p>
          <a:p>
            <a:pPr algn="ctr"/>
            <a:endParaRPr lang="en-US" dirty="0">
              <a:latin typeface="Arial Rounded MT Bold" pitchFamily="34" charset="0"/>
              <a:ea typeface="Cambria" pitchFamily="18" charset="0"/>
            </a:endParaRPr>
          </a:p>
          <a:p>
            <a:pPr algn="ctr"/>
            <a:r>
              <a:rPr lang="en-US" dirty="0">
                <a:solidFill>
                  <a:srgbClr val="002060"/>
                </a:solidFill>
                <a:latin typeface="Arial Rounded MT Bold" pitchFamily="34" charset="0"/>
                <a:ea typeface="Cambria" pitchFamily="18" charset="0"/>
              </a:rPr>
              <a:t>       ABHINAV                 ( IIT2019098 )</a:t>
            </a:r>
          </a:p>
          <a:p>
            <a:pPr algn="ctr"/>
            <a:r>
              <a:rPr lang="en-US" dirty="0">
                <a:solidFill>
                  <a:srgbClr val="002060"/>
                </a:solidFill>
                <a:latin typeface="Arial Rounded MT Bold" pitchFamily="34" charset="0"/>
                <a:ea typeface="Cambria" pitchFamily="18" charset="0"/>
              </a:rPr>
              <a:t> HARSH SHARMA        ( IIT2019097 )</a:t>
            </a:r>
          </a:p>
          <a:p>
            <a:pPr algn="ctr"/>
            <a:r>
              <a:rPr lang="en-US" dirty="0">
                <a:solidFill>
                  <a:srgbClr val="002060"/>
                </a:solidFill>
                <a:latin typeface="Arial Rounded MT Bold" pitchFamily="34" charset="0"/>
                <a:ea typeface="Cambria" pitchFamily="18" charset="0"/>
              </a:rPr>
              <a:t>   RIYA GOYAL               ( IIT2019096 )</a:t>
            </a:r>
          </a:p>
          <a:p>
            <a:pPr algn="ctr"/>
            <a:endParaRPr lang="en-US" dirty="0">
              <a:solidFill>
                <a:srgbClr val="C00000"/>
              </a:solidFill>
              <a:latin typeface="Arial Rounded MT Bold" pitchFamily="34" charset="0"/>
              <a:ea typeface="Cambria" pitchFamily="18" charset="0"/>
            </a:endParaRPr>
          </a:p>
          <a:p>
            <a:pPr algn="ctr"/>
            <a:endParaRPr lang="en-US" dirty="0">
              <a:latin typeface="Arial Rounded MT Bold" pitchFamily="34" charset="0"/>
              <a:ea typeface="Cambria" pitchFamily="18" charset="0"/>
            </a:endParaRPr>
          </a:p>
          <a:p>
            <a:pPr algn="ctr"/>
            <a:r>
              <a:rPr lang="en-US" dirty="0">
                <a:latin typeface="Arial Rounded MT Bold" pitchFamily="34" charset="0"/>
                <a:ea typeface="Cambria" pitchFamily="18" charset="0"/>
              </a:rPr>
              <a:t>Under the Supervision of:  Dr. Mohammad Javed</a:t>
            </a:r>
          </a:p>
          <a:p>
            <a:pPr algn="ctr"/>
            <a:r>
              <a:rPr lang="en-US" dirty="0">
                <a:latin typeface="Arial Rounded MT Bold" pitchFamily="34" charset="0"/>
                <a:ea typeface="Cambria" pitchFamily="18" charset="0"/>
              </a:rPr>
              <a:t>Under the Mentorship of:   Mr. Md Meraz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8215370"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Time Analysis</a:t>
            </a:r>
          </a:p>
        </p:txBody>
      </p:sp>
      <p:sp>
        <p:nvSpPr>
          <p:cNvPr id="3" name="TextBox 2"/>
          <p:cNvSpPr txBox="1"/>
          <p:nvPr/>
        </p:nvSpPr>
        <p:spPr>
          <a:xfrm>
            <a:off x="1000100" y="1500174"/>
            <a:ext cx="6786610" cy="4524315"/>
          </a:xfrm>
          <a:prstGeom prst="rect">
            <a:avLst/>
          </a:prstGeom>
          <a:noFill/>
        </p:spPr>
        <p:txBody>
          <a:bodyPr wrap="square" rtlCol="0">
            <a:spAutoFit/>
          </a:bodyPr>
          <a:lstStyle/>
          <a:p>
            <a:pPr algn="l"/>
            <a:r>
              <a:rPr lang="pt-BR" sz="2400" b="0" i="0" u="none" strike="noStrike" baseline="0" dirty="0">
                <a:latin typeface="Cambria Math" panose="02040503050406030204" pitchFamily="18" charset="0"/>
                <a:ea typeface="Cambria Math" panose="02040503050406030204" pitchFamily="18" charset="0"/>
              </a:rPr>
              <a:t>T(n) = T(n/2) + log(n) if(n!=0) else T(n)=0</a:t>
            </a:r>
          </a:p>
          <a:p>
            <a:pPr algn="l"/>
            <a:r>
              <a:rPr lang="en-US" sz="2400" b="0" i="0" u="none" strike="noStrike" baseline="0" dirty="0">
                <a:latin typeface="Cambria Math" panose="02040503050406030204" pitchFamily="18" charset="0"/>
                <a:ea typeface="Cambria Math" panose="02040503050406030204" pitchFamily="18" charset="0"/>
              </a:rPr>
              <a:t>Using above relation, we get for T/2, T/8 etc. as:</a:t>
            </a:r>
          </a:p>
          <a:p>
            <a:pPr algn="l"/>
            <a:r>
              <a:rPr lang="pt-BR" sz="2400" b="0" i="0" u="none" strike="noStrike" baseline="0" dirty="0">
                <a:latin typeface="Cambria Math" panose="02040503050406030204" pitchFamily="18" charset="0"/>
                <a:ea typeface="Cambria Math" panose="02040503050406030204" pitchFamily="18" charset="0"/>
              </a:rPr>
              <a:t>T(n/2) = T(n/4) + log(n)</a:t>
            </a:r>
          </a:p>
          <a:p>
            <a:pPr algn="l"/>
            <a:r>
              <a:rPr lang="pt-BR" sz="2400" b="0" i="0" u="none" strike="noStrike" baseline="0" dirty="0">
                <a:latin typeface="Cambria Math" panose="02040503050406030204" pitchFamily="18" charset="0"/>
                <a:ea typeface="Cambria Math" panose="02040503050406030204" pitchFamily="18" charset="0"/>
              </a:rPr>
              <a:t>T(n/4) = T(n/8) + log(n)</a:t>
            </a:r>
          </a:p>
          <a:p>
            <a:pPr algn="l"/>
            <a:r>
              <a:rPr lang="de-DE" sz="2400" b="0" i="0" u="none" strike="noStrike" baseline="0" dirty="0">
                <a:latin typeface="Cambria Math" panose="02040503050406030204" pitchFamily="18" charset="0"/>
                <a:ea typeface="Cambria Math" panose="02040503050406030204" pitchFamily="18" charset="0"/>
              </a:rPr>
              <a:t>T(n/8) = T(n/16) + log(n) and so on. . . . . .</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IN" sz="2400" b="0" i="0" u="none" strike="noStrike" baseline="0" dirty="0">
                <a:latin typeface="Cambria Math" panose="02040503050406030204" pitchFamily="18" charset="0"/>
                <a:ea typeface="Cambria Math" panose="02040503050406030204" pitchFamily="18" charset="0"/>
              </a:rPr>
              <a:t>.</a:t>
            </a:r>
          </a:p>
          <a:p>
            <a:pPr algn="l"/>
            <a:r>
              <a:rPr lang="en-US" sz="2400" b="0" i="0" u="none" strike="noStrike" baseline="0" dirty="0">
                <a:latin typeface="Cambria Math" panose="02040503050406030204" pitchFamily="18" charset="0"/>
                <a:ea typeface="Cambria Math" panose="02040503050406030204" pitchFamily="18" charset="0"/>
              </a:rPr>
              <a:t>Thus on combining we get the overall time complexity</a:t>
            </a:r>
          </a:p>
          <a:p>
            <a:pPr algn="l"/>
            <a:r>
              <a:rPr lang="pt-BR" sz="2400" b="0" i="0" u="none" strike="noStrike" baseline="0" dirty="0">
                <a:latin typeface="Cambria Math" panose="02040503050406030204" pitchFamily="18" charset="0"/>
                <a:ea typeface="Cambria Math" panose="02040503050406030204" pitchFamily="18" charset="0"/>
              </a:rPr>
              <a:t>as:T(n) = T(log(n)log(n))</a:t>
            </a:r>
            <a:endParaRPr lang="en-US" sz="2800" dirty="0">
              <a:latin typeface="Cambria Math" panose="02040503050406030204" pitchFamily="18" charset="0"/>
              <a:ea typeface="Cambria Math"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72" y="5391418"/>
            <a:ext cx="5429288"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Figure 3: </a:t>
            </a:r>
            <a:r>
              <a:rPr lang="en-US" dirty="0">
                <a:latin typeface="Times New Roman" pitchFamily="18" charset="0"/>
                <a:cs typeface="Times New Roman" pitchFamily="18" charset="0"/>
              </a:rPr>
              <a:t>Time Analysis</a:t>
            </a:r>
          </a:p>
        </p:txBody>
      </p:sp>
      <p:sp>
        <p:nvSpPr>
          <p:cNvPr id="6" name="TextBox 5"/>
          <p:cNvSpPr txBox="1"/>
          <p:nvPr/>
        </p:nvSpPr>
        <p:spPr>
          <a:xfrm>
            <a:off x="428596" y="500042"/>
            <a:ext cx="8215370" cy="584775"/>
          </a:xfrm>
          <a:prstGeom prst="rect">
            <a:avLst/>
          </a:prstGeom>
          <a:noFill/>
        </p:spPr>
        <p:txBody>
          <a:bodyPr wrap="square" rtlCol="0">
            <a:spAutoFit/>
          </a:bodyPr>
          <a:lstStyle/>
          <a:p>
            <a:r>
              <a:rPr lang="en-US" sz="3200" b="1" dirty="0">
                <a:latin typeface="Arial Rounded MT Bold" pitchFamily="34" charset="0"/>
                <a:ea typeface="Cambria" pitchFamily="18" charset="0"/>
                <a:cs typeface="Times New Roman" pitchFamily="18" charset="0"/>
              </a:rPr>
              <a:t>Time Analysis                     O(log(n)log(n))                           </a:t>
            </a:r>
          </a:p>
        </p:txBody>
      </p:sp>
      <p:pic>
        <p:nvPicPr>
          <p:cNvPr id="3" name="Picture 2">
            <a:extLst>
              <a:ext uri="{FF2B5EF4-FFF2-40B4-BE49-F238E27FC236}">
                <a16:creationId xmlns:a16="http://schemas.microsoft.com/office/drawing/2014/main" id="{3027D19D-97DC-43DA-ABE8-49EC588FA096}"/>
              </a:ext>
            </a:extLst>
          </p:cNvPr>
          <p:cNvPicPr>
            <a:picLocks noChangeAspect="1"/>
          </p:cNvPicPr>
          <p:nvPr/>
        </p:nvPicPr>
        <p:blipFill>
          <a:blip r:embed="rId2"/>
          <a:stretch>
            <a:fillRect/>
          </a:stretch>
        </p:blipFill>
        <p:spPr>
          <a:xfrm>
            <a:off x="863873" y="1551195"/>
            <a:ext cx="7344816" cy="36974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1637" y="5589240"/>
            <a:ext cx="5429288" cy="923330"/>
          </a:xfrm>
          <a:prstGeom prst="rect">
            <a:avLst/>
          </a:prstGeom>
          <a:noFill/>
        </p:spPr>
        <p:txBody>
          <a:bodyPr wrap="square" rtlCol="0">
            <a:spAutoFit/>
          </a:bodyPr>
          <a:lstStyle/>
          <a:p>
            <a:pPr algn="l"/>
            <a:r>
              <a:rPr lang="en-US" b="1" dirty="0">
                <a:latin typeface="Times New Roman" pitchFamily="18" charset="0"/>
                <a:cs typeface="Times New Roman" pitchFamily="18" charset="0"/>
              </a:rPr>
              <a:t>Figure 4: </a:t>
            </a:r>
            <a:r>
              <a:rPr lang="en-US" dirty="0">
                <a:latin typeface="Times New Roman" pitchFamily="18" charset="0"/>
                <a:cs typeface="Times New Roman" pitchFamily="18" charset="0"/>
              </a:rPr>
              <a:t>Space Analysis - </a:t>
            </a:r>
            <a:r>
              <a:rPr lang="en-US" b="0" i="0" u="none" strike="noStrike" baseline="0" dirty="0">
                <a:latin typeface="CMR10"/>
              </a:rPr>
              <a:t>By the experimental analysis, we found that in any case, </a:t>
            </a:r>
            <a:r>
              <a:rPr lang="en-IN" b="0" i="0" u="none" strike="noStrike" baseline="0" dirty="0">
                <a:latin typeface="CMR10"/>
              </a:rPr>
              <a:t>space taken is constant.</a:t>
            </a:r>
            <a:endParaRPr lang="en-US" sz="2000" dirty="0"/>
          </a:p>
          <a:p>
            <a:pPr algn="ctr"/>
            <a:endParaRPr lang="en-US" dirty="0">
              <a:latin typeface="Times New Roman" pitchFamily="18" charset="0"/>
              <a:cs typeface="Times New Roman" pitchFamily="18" charset="0"/>
            </a:endParaRPr>
          </a:p>
        </p:txBody>
      </p:sp>
      <p:sp>
        <p:nvSpPr>
          <p:cNvPr id="6" name="TextBox 5"/>
          <p:cNvSpPr txBox="1"/>
          <p:nvPr/>
        </p:nvSpPr>
        <p:spPr>
          <a:xfrm>
            <a:off x="428596" y="500042"/>
            <a:ext cx="8215370"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Space Analysis                                O(1)</a:t>
            </a:r>
          </a:p>
        </p:txBody>
      </p:sp>
      <p:pic>
        <p:nvPicPr>
          <p:cNvPr id="3" name="Picture 2">
            <a:extLst>
              <a:ext uri="{FF2B5EF4-FFF2-40B4-BE49-F238E27FC236}">
                <a16:creationId xmlns:a16="http://schemas.microsoft.com/office/drawing/2014/main" id="{BAE309B3-7C1E-4CAE-ACD6-98F4EB8F42EE}"/>
              </a:ext>
            </a:extLst>
          </p:cNvPr>
          <p:cNvPicPr>
            <a:picLocks noChangeAspect="1"/>
          </p:cNvPicPr>
          <p:nvPr/>
        </p:nvPicPr>
        <p:blipFill>
          <a:blip r:embed="rId2"/>
          <a:stretch>
            <a:fillRect/>
          </a:stretch>
        </p:blipFill>
        <p:spPr>
          <a:xfrm>
            <a:off x="755576" y="1383832"/>
            <a:ext cx="7344816" cy="40903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Applications</a:t>
            </a:r>
          </a:p>
        </p:txBody>
      </p:sp>
      <p:sp>
        <p:nvSpPr>
          <p:cNvPr id="3" name="TextBox 2"/>
          <p:cNvSpPr txBox="1"/>
          <p:nvPr/>
        </p:nvSpPr>
        <p:spPr>
          <a:xfrm>
            <a:off x="785786" y="2357430"/>
            <a:ext cx="7643866" cy="2246769"/>
          </a:xfrm>
          <a:prstGeom prst="rect">
            <a:avLst/>
          </a:prstGeom>
          <a:noFill/>
        </p:spPr>
        <p:txBody>
          <a:bodyPr wrap="square" rtlCol="0">
            <a:spAutoFit/>
          </a:bodyPr>
          <a:lstStyle/>
          <a:p>
            <a:r>
              <a:rPr lang="en-US" sz="2000" dirty="0">
                <a:solidFill>
                  <a:srgbClr val="002060"/>
                </a:solidFill>
                <a:latin typeface="Arial Rounded MT Bold" pitchFamily="34" charset="0"/>
                <a:cs typeface="Times New Roman" pitchFamily="18" charset="0"/>
              </a:rPr>
              <a:t>There are so many applications of Divide and Conquer:</a:t>
            </a:r>
          </a:p>
          <a:p>
            <a:endParaRPr lang="en-US" sz="2000" dirty="0">
              <a:solidFill>
                <a:srgbClr val="002060"/>
              </a:solidFill>
              <a:latin typeface="Arial Rounded MT Bold" pitchFamily="34" charset="0"/>
              <a:cs typeface="Times New Roman" pitchFamily="18" charset="0"/>
            </a:endParaRP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Binary Search</a:t>
            </a: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Segment Trees</a:t>
            </a: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Merge Sort</a:t>
            </a:r>
          </a:p>
          <a:p>
            <a:pPr marL="457200" indent="-457200" algn="just">
              <a:buFont typeface="+mj-lt"/>
              <a:buAutoNum type="arabicPeriod"/>
            </a:pPr>
            <a:r>
              <a:rPr lang="en-US" sz="2000" dirty="0">
                <a:solidFill>
                  <a:srgbClr val="002060"/>
                </a:solidFill>
                <a:latin typeface="Arial Rounded MT Bold" pitchFamily="34" charset="0"/>
                <a:cs typeface="Times New Roman" pitchFamily="18" charset="0"/>
              </a:rPr>
              <a:t>Quick Sort</a:t>
            </a:r>
          </a:p>
          <a:p>
            <a:pPr marL="457200" indent="-457200" algn="just">
              <a:buFont typeface="+mj-lt"/>
              <a:buAutoNum type="arabicPeriod"/>
            </a:pPr>
            <a:r>
              <a:rPr lang="en-US" sz="2000" dirty="0" err="1">
                <a:solidFill>
                  <a:srgbClr val="002060"/>
                </a:solidFill>
                <a:latin typeface="Arial Rounded MT Bold" pitchFamily="34" charset="0"/>
                <a:cs typeface="Times New Roman" pitchFamily="18" charset="0"/>
              </a:rPr>
              <a:t>Strassen's</a:t>
            </a:r>
            <a:r>
              <a:rPr lang="en-US" sz="2000" dirty="0">
                <a:solidFill>
                  <a:srgbClr val="002060"/>
                </a:solidFill>
                <a:latin typeface="Arial Rounded MT Bold" pitchFamily="34" charset="0"/>
                <a:cs typeface="Times New Roman" pitchFamily="18" charset="0"/>
              </a:rPr>
              <a:t>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90062"/>
            <a:ext cx="7056784" cy="3785652"/>
          </a:xfrm>
          <a:prstGeom prst="rect">
            <a:avLst/>
          </a:prstGeom>
          <a:noFill/>
        </p:spPr>
        <p:txBody>
          <a:bodyPr wrap="square" rtlCol="0">
            <a:spAutoFit/>
          </a:bodyPr>
          <a:lstStyle/>
          <a:p>
            <a:pPr algn="l"/>
            <a:r>
              <a:rPr lang="en-US" sz="2400" b="0" i="0" u="none" strike="noStrike" baseline="0" dirty="0">
                <a:solidFill>
                  <a:srgbClr val="002060"/>
                </a:solidFill>
                <a:latin typeface="Arial Rounded MT Bold" panose="020F0704030504030204" pitchFamily="34" charset="0"/>
              </a:rPr>
              <a:t>1.  So, with the above mentioned algorithms and their profiling, we come to the conclusion that this problem of finding the number of integers with trailing zeroes equal to n is achieving its best time complexity of O(log(n)log(n)) and space complexity of O(1).</a:t>
            </a:r>
          </a:p>
          <a:p>
            <a:pPr algn="l"/>
            <a:endParaRPr lang="en-US" sz="2400" b="0" i="0" u="none" strike="noStrike" baseline="0" dirty="0">
              <a:solidFill>
                <a:srgbClr val="002060"/>
              </a:solidFill>
              <a:latin typeface="Arial Rounded MT Bold" panose="020F0704030504030204" pitchFamily="34" charset="0"/>
            </a:endParaRPr>
          </a:p>
          <a:p>
            <a:pPr algn="l"/>
            <a:r>
              <a:rPr lang="en-US" sz="2400" b="0" i="0" u="none" strike="noStrike" baseline="0" dirty="0">
                <a:solidFill>
                  <a:srgbClr val="002060"/>
                </a:solidFill>
                <a:latin typeface="Arial Rounded MT Bold" panose="020F0704030504030204" pitchFamily="34" charset="0"/>
              </a:rPr>
              <a:t>2.  Also, binary search (or a part of divide and conquer) proved to be the most efficient algorithm here.</a:t>
            </a:r>
            <a:endParaRPr lang="en-US" sz="2800" dirty="0">
              <a:solidFill>
                <a:srgbClr val="002060"/>
              </a:solidFill>
              <a:latin typeface="Arial Rounded MT Bold" panose="020F0704030504030204" pitchFamily="34" charset="0"/>
              <a:ea typeface="Cambria" pitchFamily="18" charset="0"/>
              <a:cs typeface="Times New Roman" pitchFamily="18" charset="0"/>
            </a:endParaRPr>
          </a:p>
        </p:txBody>
      </p:sp>
      <p:sp>
        <p:nvSpPr>
          <p:cNvPr id="6" name="TextBox 5"/>
          <p:cNvSpPr txBox="1"/>
          <p:nvPr/>
        </p:nvSpPr>
        <p:spPr>
          <a:xfrm>
            <a:off x="428596" y="642918"/>
            <a:ext cx="3500462"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1500174"/>
            <a:ext cx="6715172" cy="3416320"/>
          </a:xfrm>
          <a:prstGeom prst="rect">
            <a:avLst/>
          </a:prstGeom>
          <a:noFill/>
        </p:spPr>
        <p:txBody>
          <a:bodyPr wrap="square" rtlCol="0">
            <a:spAutoFit/>
          </a:bodyPr>
          <a:lstStyle/>
          <a:p>
            <a:pPr algn="l"/>
            <a:r>
              <a:rPr lang="en-IN" sz="2400" b="0" i="0" u="none" strike="noStrike" baseline="0" dirty="0">
                <a:solidFill>
                  <a:srgbClr val="002060"/>
                </a:solidFill>
                <a:latin typeface="Arial Rounded MT Bold" panose="020F0704030504030204" pitchFamily="34" charset="0"/>
              </a:rPr>
              <a:t>1. Introduction to Divide and Conquer Technique:</a:t>
            </a:r>
          </a:p>
          <a:p>
            <a:pPr algn="l"/>
            <a:r>
              <a:rPr lang="en-IN" sz="2400" b="0" i="0" u="none" strike="noStrike" baseline="0" dirty="0">
                <a:solidFill>
                  <a:srgbClr val="002060"/>
                </a:solidFill>
                <a:latin typeface="Arial Rounded MT Bold" panose="020F0704030504030204" pitchFamily="34" charset="0"/>
              </a:rPr>
              <a:t>https://www.geeksforgeeks.org/divide-and-</a:t>
            </a:r>
          </a:p>
          <a:p>
            <a:pPr algn="l"/>
            <a:r>
              <a:rPr lang="en-IN" sz="2400" b="0" i="0" u="none" strike="noStrike" baseline="0" dirty="0">
                <a:solidFill>
                  <a:srgbClr val="002060"/>
                </a:solidFill>
                <a:latin typeface="Arial Rounded MT Bold" panose="020F0704030504030204" pitchFamily="34" charset="0"/>
              </a:rPr>
              <a:t>conquer-algorithm-introduction/</a:t>
            </a:r>
            <a:endParaRPr lang="en-US" sz="2400" b="0" i="0" u="none" strike="noStrike" baseline="0" dirty="0">
              <a:solidFill>
                <a:srgbClr val="002060"/>
              </a:solidFill>
              <a:latin typeface="Arial Rounded MT Bold" pitchFamily="34" charset="0"/>
              <a:ea typeface="Cambria" pitchFamily="18" charset="0"/>
              <a:cs typeface="Times New Roman" pitchFamily="18" charset="0"/>
            </a:endParaRPr>
          </a:p>
          <a:p>
            <a:pPr algn="l"/>
            <a:endParaRPr lang="en-US" sz="2400" dirty="0">
              <a:solidFill>
                <a:srgbClr val="002060"/>
              </a:solidFill>
              <a:latin typeface="Arial Rounded MT Bold" pitchFamily="34" charset="0"/>
              <a:ea typeface="Cambria" pitchFamily="18" charset="0"/>
              <a:cs typeface="Times New Roman" pitchFamily="18" charset="0"/>
            </a:endParaRPr>
          </a:p>
          <a:p>
            <a:pPr algn="l"/>
            <a:r>
              <a:rPr lang="en-US" sz="2400" b="0" i="0" u="none" strike="noStrike" baseline="0" dirty="0">
                <a:solidFill>
                  <a:srgbClr val="002060"/>
                </a:solidFill>
                <a:latin typeface="Arial Rounded MT Bold" panose="020F0704030504030204" pitchFamily="34" charset="0"/>
                <a:ea typeface="Cambria" pitchFamily="18" charset="0"/>
                <a:cs typeface="Times New Roman" pitchFamily="18" charset="0"/>
              </a:rPr>
              <a:t>2. </a:t>
            </a:r>
            <a:r>
              <a:rPr lang="en-US" sz="2400" b="0" i="0" u="none" strike="noStrike" baseline="0" dirty="0">
                <a:solidFill>
                  <a:srgbClr val="002060"/>
                </a:solidFill>
                <a:latin typeface="Arial Rounded MT Bold" panose="020F0704030504030204" pitchFamily="34" charset="0"/>
              </a:rPr>
              <a:t>Introduction to Algorithms by </a:t>
            </a:r>
            <a:r>
              <a:rPr lang="en-US" sz="2400" b="0" i="0" u="none" strike="noStrike" baseline="0" dirty="0" err="1">
                <a:solidFill>
                  <a:srgbClr val="002060"/>
                </a:solidFill>
                <a:latin typeface="Arial Rounded MT Bold" panose="020F0704030504030204" pitchFamily="34" charset="0"/>
              </a:rPr>
              <a:t>Cormen</a:t>
            </a:r>
            <a:r>
              <a:rPr lang="en-US" sz="2400" b="0" i="0" u="none" strike="noStrike" baseline="0" dirty="0">
                <a:solidFill>
                  <a:srgbClr val="002060"/>
                </a:solidFill>
                <a:latin typeface="Arial Rounded MT Bold" panose="020F0704030504030204" pitchFamily="34" charset="0"/>
              </a:rPr>
              <a:t>, Charles, </a:t>
            </a:r>
            <a:r>
              <a:rPr lang="en-IN" sz="2400" b="0" i="0" u="none" strike="noStrike" baseline="0" dirty="0" err="1">
                <a:solidFill>
                  <a:srgbClr val="002060"/>
                </a:solidFill>
                <a:latin typeface="Arial Rounded MT Bold" panose="020F0704030504030204" pitchFamily="34" charset="0"/>
              </a:rPr>
              <a:t>Rivest</a:t>
            </a:r>
            <a:r>
              <a:rPr lang="en-IN" sz="2400" b="0" i="0" u="none" strike="noStrike" baseline="0" dirty="0">
                <a:solidFill>
                  <a:srgbClr val="002060"/>
                </a:solidFill>
                <a:latin typeface="Arial Rounded MT Bold" panose="020F0704030504030204" pitchFamily="34" charset="0"/>
              </a:rPr>
              <a:t> and Stein.</a:t>
            </a:r>
          </a:p>
          <a:p>
            <a:pPr algn="l"/>
            <a:r>
              <a:rPr lang="pt-BR" sz="2400" b="0" i="0" u="none" strike="noStrike" baseline="0" dirty="0">
                <a:solidFill>
                  <a:srgbClr val="002060"/>
                </a:solidFill>
                <a:latin typeface="Arial Rounded MT Bold" panose="020F0704030504030204" pitchFamily="34" charset="0"/>
              </a:rPr>
              <a:t>https://web.ist.utl.pt/fabio.ferreira/material/asa</a:t>
            </a:r>
            <a:endParaRPr lang="en-IN" sz="2400" b="0" i="0" u="none" strike="noStrike" baseline="0" dirty="0">
              <a:solidFill>
                <a:srgbClr val="002060"/>
              </a:solidFill>
              <a:latin typeface="Arial Rounded MT Bold" panose="020F0704030504030204" pitchFamily="34" charset="0"/>
            </a:endParaRPr>
          </a:p>
        </p:txBody>
      </p:sp>
      <p:sp>
        <p:nvSpPr>
          <p:cNvPr id="6" name="TextBox 5"/>
          <p:cNvSpPr txBox="1"/>
          <p:nvPr/>
        </p:nvSpPr>
        <p:spPr>
          <a:xfrm>
            <a:off x="428596" y="642918"/>
            <a:ext cx="3500462"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References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285992"/>
            <a:ext cx="6858048" cy="1200329"/>
          </a:xfrm>
          <a:prstGeom prst="rect">
            <a:avLst/>
          </a:prstGeom>
          <a:noFill/>
        </p:spPr>
        <p:txBody>
          <a:bodyPr wrap="square" rtlCol="0">
            <a:spAutoFit/>
          </a:bodyPr>
          <a:lstStyle/>
          <a:p>
            <a:pPr algn="ctr"/>
            <a:r>
              <a:rPr lang="en-US" sz="7200" b="1" dirty="0">
                <a:latin typeface="Arial Rounded MT Bold" pitchFamily="34"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2714644"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OUTLINES</a:t>
            </a:r>
          </a:p>
        </p:txBody>
      </p:sp>
      <p:sp>
        <p:nvSpPr>
          <p:cNvPr id="3" name="TextBox 2"/>
          <p:cNvSpPr txBox="1"/>
          <p:nvPr/>
        </p:nvSpPr>
        <p:spPr>
          <a:xfrm>
            <a:off x="1285852" y="2071678"/>
            <a:ext cx="6500858" cy="2308324"/>
          </a:xfrm>
          <a:prstGeom prst="rect">
            <a:avLst/>
          </a:prstGeom>
          <a:noFill/>
        </p:spPr>
        <p:txBody>
          <a:bodyPr wrap="square" rtlCol="0">
            <a:spAutoFit/>
          </a:bodyPr>
          <a:lstStyle/>
          <a:p>
            <a:pPr>
              <a:buFont typeface="Arial" pitchFamily="34" charset="0"/>
              <a:buChar char="•"/>
            </a:pPr>
            <a:r>
              <a:rPr lang="en-US" sz="2400" dirty="0">
                <a:solidFill>
                  <a:srgbClr val="002060"/>
                </a:solidFill>
                <a:latin typeface="Arial Rounded MT Bold" pitchFamily="34" charset="0"/>
                <a:cs typeface="Times New Roman" pitchFamily="18" charset="0"/>
              </a:rPr>
              <a:t> Introduction and Problem Statement</a:t>
            </a:r>
          </a:p>
          <a:p>
            <a:pPr>
              <a:buFont typeface="Arial" pitchFamily="34" charset="0"/>
              <a:buChar char="•"/>
            </a:pPr>
            <a:r>
              <a:rPr lang="en-US" sz="2400" dirty="0">
                <a:solidFill>
                  <a:srgbClr val="002060"/>
                </a:solidFill>
                <a:latin typeface="Arial Rounded MT Bold" pitchFamily="34" charset="0"/>
                <a:cs typeface="Times New Roman" pitchFamily="18" charset="0"/>
              </a:rPr>
              <a:t> Divide and Conquer</a:t>
            </a:r>
          </a:p>
          <a:p>
            <a:pPr>
              <a:buFont typeface="Arial" pitchFamily="34" charset="0"/>
              <a:buChar char="•"/>
            </a:pPr>
            <a:r>
              <a:rPr lang="en-US" sz="2400" dirty="0">
                <a:solidFill>
                  <a:srgbClr val="002060"/>
                </a:solidFill>
                <a:latin typeface="Arial Rounded MT Bold" pitchFamily="34" charset="0"/>
                <a:cs typeface="Times New Roman" pitchFamily="18" charset="0"/>
              </a:rPr>
              <a:t> Data Structures Used</a:t>
            </a:r>
          </a:p>
          <a:p>
            <a:pPr>
              <a:buFont typeface="Arial" pitchFamily="34" charset="0"/>
              <a:buChar char="•"/>
            </a:pPr>
            <a:r>
              <a:rPr lang="en-US" sz="2400" dirty="0">
                <a:solidFill>
                  <a:srgbClr val="002060"/>
                </a:solidFill>
                <a:latin typeface="Arial Rounded MT Bold" pitchFamily="34" charset="0"/>
                <a:cs typeface="Times New Roman" pitchFamily="18" charset="0"/>
              </a:rPr>
              <a:t> Experimental Analysis</a:t>
            </a:r>
          </a:p>
          <a:p>
            <a:pPr>
              <a:buFont typeface="Arial" pitchFamily="34" charset="0"/>
              <a:buChar char="•"/>
            </a:pPr>
            <a:r>
              <a:rPr lang="en-US" sz="2400" dirty="0">
                <a:solidFill>
                  <a:srgbClr val="002060"/>
                </a:solidFill>
                <a:latin typeface="Arial Rounded MT Bold" pitchFamily="34" charset="0"/>
                <a:cs typeface="Times New Roman" pitchFamily="18" charset="0"/>
              </a:rPr>
              <a:t> Conclusion</a:t>
            </a:r>
          </a:p>
          <a:p>
            <a:pPr>
              <a:buFont typeface="Arial" pitchFamily="34" charset="0"/>
              <a:buChar char="•"/>
            </a:pPr>
            <a:r>
              <a:rPr lang="en-US" sz="2400" dirty="0">
                <a:solidFill>
                  <a:srgbClr val="002060"/>
                </a:solidFill>
                <a:latin typeface="Arial Rounded MT Bold" pitchFamily="34" charset="0"/>
                <a:cs typeface="Times New Roman" pitchFamily="18" charset="0"/>
              </a:rPr>
              <a:t>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Problem Statement</a:t>
            </a:r>
          </a:p>
        </p:txBody>
      </p:sp>
      <p:sp>
        <p:nvSpPr>
          <p:cNvPr id="3" name="TextBox 2"/>
          <p:cNvSpPr txBox="1"/>
          <p:nvPr/>
        </p:nvSpPr>
        <p:spPr>
          <a:xfrm>
            <a:off x="1428728" y="2428868"/>
            <a:ext cx="6500858" cy="2062103"/>
          </a:xfrm>
          <a:prstGeom prst="rect">
            <a:avLst/>
          </a:prstGeom>
          <a:noFill/>
        </p:spPr>
        <p:txBody>
          <a:bodyPr wrap="square" rtlCol="0">
            <a:spAutoFit/>
          </a:bodyPr>
          <a:lstStyle/>
          <a:p>
            <a:pPr algn="ctr"/>
            <a:r>
              <a:rPr lang="en-US" sz="3200" dirty="0">
                <a:solidFill>
                  <a:srgbClr val="002060"/>
                </a:solidFill>
                <a:latin typeface="Arial Rounded MT Bold" pitchFamily="34" charset="0"/>
                <a:cs typeface="Times New Roman" pitchFamily="18" charset="0"/>
              </a:rPr>
              <a:t>“Given an integer n, find the number of positive integers</a:t>
            </a:r>
          </a:p>
          <a:p>
            <a:pPr algn="ctr"/>
            <a:r>
              <a:rPr lang="en-US" sz="3200" dirty="0">
                <a:solidFill>
                  <a:srgbClr val="002060"/>
                </a:solidFill>
                <a:latin typeface="Arial Rounded MT Bold" pitchFamily="34" charset="0"/>
                <a:cs typeface="Times New Roman" pitchFamily="18" charset="0"/>
              </a:rPr>
              <a:t>whose factorial ends with n zeros.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2928958" cy="584775"/>
          </a:xfrm>
          <a:prstGeom prst="rect">
            <a:avLst/>
          </a:prstGeom>
          <a:noFill/>
        </p:spPr>
        <p:txBody>
          <a:bodyPr wrap="square" rtlCol="0">
            <a:spAutoFit/>
          </a:bodyPr>
          <a:lstStyle/>
          <a:p>
            <a:r>
              <a:rPr lang="en-US" sz="3200" dirty="0">
                <a:latin typeface="Arial Rounded MT Bold" pitchFamily="34" charset="0"/>
              </a:rPr>
              <a:t>An Example</a:t>
            </a:r>
          </a:p>
        </p:txBody>
      </p:sp>
      <p:pic>
        <p:nvPicPr>
          <p:cNvPr id="4" name="Picture 3">
            <a:extLst>
              <a:ext uri="{FF2B5EF4-FFF2-40B4-BE49-F238E27FC236}">
                <a16:creationId xmlns:a16="http://schemas.microsoft.com/office/drawing/2014/main" id="{58DA5575-E1EB-47DA-BF5D-E34BB6792359}"/>
              </a:ext>
            </a:extLst>
          </p:cNvPr>
          <p:cNvPicPr>
            <a:picLocks noChangeAspect="1"/>
          </p:cNvPicPr>
          <p:nvPr/>
        </p:nvPicPr>
        <p:blipFill>
          <a:blip r:embed="rId2"/>
          <a:stretch>
            <a:fillRect/>
          </a:stretch>
        </p:blipFill>
        <p:spPr>
          <a:xfrm>
            <a:off x="1404893" y="1844824"/>
            <a:ext cx="6334214" cy="37444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721523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Divide and Conquer</a:t>
            </a:r>
          </a:p>
        </p:txBody>
      </p:sp>
      <p:sp>
        <p:nvSpPr>
          <p:cNvPr id="3" name="TextBox 2"/>
          <p:cNvSpPr txBox="1"/>
          <p:nvPr/>
        </p:nvSpPr>
        <p:spPr>
          <a:xfrm>
            <a:off x="1428728" y="2000240"/>
            <a:ext cx="6500858" cy="2554545"/>
          </a:xfrm>
          <a:prstGeom prst="rect">
            <a:avLst/>
          </a:prstGeom>
          <a:noFill/>
        </p:spPr>
        <p:txBody>
          <a:bodyPr wrap="square" rtlCol="0">
            <a:spAutoFit/>
          </a:bodyPr>
          <a:lstStyle/>
          <a:p>
            <a:pPr>
              <a:buFont typeface="Arial" pitchFamily="34" charset="0"/>
              <a:buChar char="•"/>
            </a:pPr>
            <a:r>
              <a:rPr lang="en-US" sz="2000" dirty="0">
                <a:solidFill>
                  <a:srgbClr val="002060"/>
                </a:solidFill>
                <a:latin typeface="Arial Rounded MT Bold" pitchFamily="34" charset="0"/>
                <a:cs typeface="Times New Roman" pitchFamily="18" charset="0"/>
              </a:rPr>
              <a:t> Divide and Conquer is a Programming Paradigm which recursively breaks down the problem into sub problem and finds the required answer by making decisions on the answers found for those sub-problems.</a:t>
            </a:r>
          </a:p>
          <a:p>
            <a:endParaRPr lang="en-US" sz="2000" dirty="0">
              <a:solidFill>
                <a:srgbClr val="002060"/>
              </a:solidFill>
              <a:latin typeface="Arial Rounded MT Bold" pitchFamily="34" charset="0"/>
              <a:cs typeface="Times New Roman" pitchFamily="18" charset="0"/>
            </a:endParaRPr>
          </a:p>
          <a:p>
            <a:pPr>
              <a:buFont typeface="Arial" pitchFamily="34" charset="0"/>
              <a:buChar char="•"/>
            </a:pPr>
            <a:r>
              <a:rPr lang="en-US" sz="2000" dirty="0">
                <a:solidFill>
                  <a:srgbClr val="002060"/>
                </a:solidFill>
                <a:latin typeface="Arial Rounded MT Bold" pitchFamily="34" charset="0"/>
                <a:cs typeface="Times New Roman" pitchFamily="18" charset="0"/>
              </a:rPr>
              <a:t> This technique has a wide variety of uses. Binary Search and Merge Sort are some such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642918"/>
            <a:ext cx="2643206"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Algorithm</a:t>
            </a:r>
          </a:p>
        </p:txBody>
      </p:sp>
      <p:sp>
        <p:nvSpPr>
          <p:cNvPr id="6" name="TextBox 5"/>
          <p:cNvSpPr txBox="1"/>
          <p:nvPr/>
        </p:nvSpPr>
        <p:spPr>
          <a:xfrm>
            <a:off x="2643174" y="3214686"/>
            <a:ext cx="3143272" cy="707886"/>
          </a:xfrm>
          <a:prstGeom prst="rect">
            <a:avLst/>
          </a:prstGeom>
          <a:noFill/>
        </p:spPr>
        <p:txBody>
          <a:bodyPr wrap="square" rtlCol="0">
            <a:spAutoFit/>
          </a:bodyPr>
          <a:lstStyle/>
          <a:p>
            <a:r>
              <a:rPr lang="en-US" sz="2000" dirty="0"/>
              <a:t>Algorithm based on Divide and Conquer(Binary search)</a:t>
            </a:r>
          </a:p>
        </p:txBody>
      </p:sp>
      <p:sp>
        <p:nvSpPr>
          <p:cNvPr id="7" name="TextBox 6"/>
          <p:cNvSpPr txBox="1"/>
          <p:nvPr/>
        </p:nvSpPr>
        <p:spPr>
          <a:xfrm>
            <a:off x="428596" y="1928802"/>
            <a:ext cx="2428892" cy="1015663"/>
          </a:xfrm>
          <a:prstGeom prst="rect">
            <a:avLst/>
          </a:prstGeom>
          <a:noFill/>
        </p:spPr>
        <p:txBody>
          <a:bodyPr wrap="square" rtlCol="0">
            <a:spAutoFit/>
          </a:bodyPr>
          <a:lstStyle/>
          <a:p>
            <a:r>
              <a:rPr lang="en-US" sz="2000" dirty="0"/>
              <a:t>Input required number of zeroes to find for</a:t>
            </a:r>
          </a:p>
        </p:txBody>
      </p:sp>
      <p:sp>
        <p:nvSpPr>
          <p:cNvPr id="8" name="TextBox 7"/>
          <p:cNvSpPr txBox="1"/>
          <p:nvPr/>
        </p:nvSpPr>
        <p:spPr>
          <a:xfrm>
            <a:off x="5643570" y="4500570"/>
            <a:ext cx="2857520" cy="1015663"/>
          </a:xfrm>
          <a:prstGeom prst="rect">
            <a:avLst/>
          </a:prstGeom>
          <a:noFill/>
        </p:spPr>
        <p:txBody>
          <a:bodyPr wrap="square" rtlCol="0">
            <a:spAutoFit/>
          </a:bodyPr>
          <a:lstStyle/>
          <a:p>
            <a:r>
              <a:rPr lang="en-US" sz="2000" dirty="0"/>
              <a:t>Output the numbers which have given number of zeroes  </a:t>
            </a:r>
          </a:p>
        </p:txBody>
      </p:sp>
      <p:sp>
        <p:nvSpPr>
          <p:cNvPr id="9" name="Bent Arrow 8"/>
          <p:cNvSpPr/>
          <p:nvPr/>
        </p:nvSpPr>
        <p:spPr>
          <a:xfrm rot="5400000">
            <a:off x="2631223" y="2117845"/>
            <a:ext cx="928694" cy="857256"/>
          </a:xfrm>
          <a:prstGeom prst="bentArrow">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rot="5400000">
            <a:off x="5750727" y="3522220"/>
            <a:ext cx="928694" cy="857256"/>
          </a:xfrm>
          <a:prstGeom prst="bentArrow">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435771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Algorithmic Steps</a:t>
            </a:r>
          </a:p>
        </p:txBody>
      </p:sp>
      <p:sp>
        <p:nvSpPr>
          <p:cNvPr id="4" name="Rectangle 3"/>
          <p:cNvSpPr/>
          <p:nvPr/>
        </p:nvSpPr>
        <p:spPr>
          <a:xfrm>
            <a:off x="827584" y="1500174"/>
            <a:ext cx="7200800" cy="3785652"/>
          </a:xfrm>
          <a:prstGeom prst="rect">
            <a:avLst/>
          </a:prstGeom>
        </p:spPr>
        <p:txBody>
          <a:bodyPr wrap="square">
            <a:spAutoFit/>
          </a:bodyPr>
          <a:lstStyle/>
          <a:p>
            <a:pPr algn="l"/>
            <a:r>
              <a:rPr lang="en-US" sz="2000" b="0" i="0" u="none" strike="noStrike" baseline="0" dirty="0">
                <a:solidFill>
                  <a:srgbClr val="002060"/>
                </a:solidFill>
                <a:latin typeface="Arial Rounded MT Bold" panose="020F0704030504030204" pitchFamily="34" charset="0"/>
              </a:rPr>
              <a:t>1.  Input the number n.</a:t>
            </a:r>
          </a:p>
          <a:p>
            <a:pPr algn="l"/>
            <a:endParaRPr lang="en-US" sz="2000" b="0" i="0" u="none" strike="noStrike" baseline="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2.  Create a function distance which will calculate the number of trailing zeroes in factorial of n.</a:t>
            </a:r>
          </a:p>
          <a:p>
            <a:pPr algn="l"/>
            <a:endParaRPr lang="en-US" sz="2000" b="0" i="0" u="none" strike="noStrike" baseline="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3.  Create a variable, lets call it a.</a:t>
            </a:r>
          </a:p>
          <a:p>
            <a:pPr algn="l"/>
            <a:endParaRPr lang="en-US" sz="2000" b="0" i="0" u="none" strike="noStrike" baseline="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4.  Implement Binary search, initially lo=1,hi=5*n.</a:t>
            </a:r>
          </a:p>
          <a:p>
            <a:pPr algn="l"/>
            <a:endParaRPr lang="en-US" sz="2000" dirty="0">
              <a:solidFill>
                <a:srgbClr val="002060"/>
              </a:solidFill>
              <a:latin typeface="Arial Rounded MT Bold" panose="020F0704030504030204" pitchFamily="34" charset="0"/>
            </a:endParaRPr>
          </a:p>
          <a:p>
            <a:pPr algn="l"/>
            <a:r>
              <a:rPr lang="en-US" sz="2000" b="0" i="0" u="none" strike="noStrike" baseline="0" dirty="0">
                <a:solidFill>
                  <a:srgbClr val="002060"/>
                </a:solidFill>
                <a:latin typeface="Arial Rounded MT Bold" panose="020F0704030504030204" pitchFamily="34" charset="0"/>
              </a:rPr>
              <a:t>5.  Count the number of trailing zeroes in mid, if it is less than n update lo=mid+1, else update  hi=mid-1  and store mid in 'a'(a=mid).</a:t>
            </a:r>
            <a:endParaRPr lang="en-US" sz="2400" dirty="0">
              <a:solidFill>
                <a:srgbClr val="002060"/>
              </a:solidFill>
              <a:latin typeface="Arial Rounded MT Bold" panose="020F07040305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4357718" cy="646331"/>
          </a:xfrm>
          <a:prstGeom prst="rect">
            <a:avLst/>
          </a:prstGeom>
          <a:noFill/>
        </p:spPr>
        <p:txBody>
          <a:bodyPr wrap="square" rtlCol="0">
            <a:spAutoFit/>
          </a:bodyPr>
          <a:lstStyle/>
          <a:p>
            <a:r>
              <a:rPr lang="en-US" sz="3600" b="1" dirty="0">
                <a:latin typeface="Arial Rounded MT Bold" pitchFamily="34" charset="0"/>
                <a:ea typeface="Cambria" pitchFamily="18" charset="0"/>
                <a:cs typeface="Times New Roman" pitchFamily="18" charset="0"/>
              </a:rPr>
              <a:t>Algorithmic Steps</a:t>
            </a:r>
          </a:p>
        </p:txBody>
      </p:sp>
      <p:sp>
        <p:nvSpPr>
          <p:cNvPr id="5" name="TextBox 4"/>
          <p:cNvSpPr txBox="1"/>
          <p:nvPr/>
        </p:nvSpPr>
        <p:spPr>
          <a:xfrm>
            <a:off x="827584" y="1714488"/>
            <a:ext cx="8064896" cy="4154984"/>
          </a:xfrm>
          <a:prstGeom prst="rect">
            <a:avLst/>
          </a:prstGeom>
          <a:noFill/>
        </p:spPr>
        <p:txBody>
          <a:bodyPr wrap="square" rtlCol="0">
            <a:spAutoFit/>
          </a:bodyPr>
          <a:lstStyle/>
          <a:p>
            <a:pPr algn="just"/>
            <a:r>
              <a:rPr lang="en-US" sz="2400" b="0" i="0" u="none" strike="noStrike" baseline="0" dirty="0">
                <a:solidFill>
                  <a:srgbClr val="002060"/>
                </a:solidFill>
                <a:latin typeface="Arial Rounded MT Bold" panose="020F0704030504030204" pitchFamily="34" charset="0"/>
              </a:rPr>
              <a:t>6.  Finally check if number of trailing zeroes in factorial of a has exactly n zeroes or not, if it has print 'a' along with next 4 numbers(because a range of 5 numbers will always have equal trailing zeroes, as we are not multiplying extra '5' in that range (for trailing zeroes we need factor of 10=2*5, but in factorial the power of 2 will always be more than 5, so we just have to count for 5), otherwise if trailing zeroes in factorial of 'a' is more than n, we print that there doesn't exist any integer whose factorial</a:t>
            </a:r>
          </a:p>
          <a:p>
            <a:pPr algn="just"/>
            <a:r>
              <a:rPr lang="en-US" sz="2400" b="0" i="0" u="none" strike="noStrike" baseline="0" dirty="0">
                <a:solidFill>
                  <a:srgbClr val="002060"/>
                </a:solidFill>
                <a:latin typeface="Arial Rounded MT Bold" panose="020F0704030504030204" pitchFamily="34" charset="0"/>
              </a:rPr>
              <a:t>has exactly n trailing zeros.</a:t>
            </a:r>
            <a:endParaRPr lang="en-US" sz="2400" dirty="0">
              <a:solidFill>
                <a:srgbClr val="002060"/>
              </a:solidFill>
              <a:latin typeface="Arial Rounded MT Bold" panose="020F07040305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E0100E-C9B8-41CD-A6BA-5E474F89CAC4}"/>
              </a:ext>
            </a:extLst>
          </p:cNvPr>
          <p:cNvPicPr>
            <a:picLocks noChangeAspect="1"/>
          </p:cNvPicPr>
          <p:nvPr/>
        </p:nvPicPr>
        <p:blipFill>
          <a:blip r:embed="rId2"/>
          <a:stretch>
            <a:fillRect/>
          </a:stretch>
        </p:blipFill>
        <p:spPr>
          <a:xfrm>
            <a:off x="1747837" y="385763"/>
            <a:ext cx="5296663" cy="5707534"/>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469</TotalTime>
  <Words>741</Words>
  <Application>Microsoft Office PowerPoint</Application>
  <PresentationFormat>On-screen Show (4:3)</PresentationFormat>
  <Paragraphs>83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Calibri</vt:lpstr>
      <vt:lpstr>Calibri Light</vt:lpstr>
      <vt:lpstr>Cambria Math</vt:lpstr>
      <vt:lpstr>CMR10</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ANKUSH SONKER</dc:creator>
  <cp:lastModifiedBy>harsh sharma</cp:lastModifiedBy>
  <cp:revision>54</cp:revision>
  <dcterms:created xsi:type="dcterms:W3CDTF">2021-01-21T10:29:25Z</dcterms:created>
  <dcterms:modified xsi:type="dcterms:W3CDTF">2021-03-13T19:03:29Z</dcterms:modified>
</cp:coreProperties>
</file>