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5.xml.rels" ContentType="application/vnd.openxmlformats-package.relationships+xml"/>
  <Override PartName="/ppt/notesSlides/_rels/notesSlide14.xml.rels" ContentType="application/vnd.openxmlformats-package.relationship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wmf" ContentType="image/x-wmf"/>
  <Override PartName="/ppt/media/image4.wmf" ContentType="image/x-wmf"/>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47"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48"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49"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50"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5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80984B48-2558-4993-A76D-18F19F417C86}"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1143000" y="685800"/>
            <a:ext cx="4571640" cy="3428640"/>
          </a:xfrm>
          <a:prstGeom prst="rect">
            <a:avLst/>
          </a:prstGeom>
        </p:spPr>
      </p:sp>
      <p:sp>
        <p:nvSpPr>
          <p:cNvPr id="88"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8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1239228-E0D6-4367-880C-0B75B731E031}"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sldImg"/>
          </p:nvPr>
        </p:nvSpPr>
        <p:spPr>
          <a:xfrm>
            <a:off x="1143000" y="685800"/>
            <a:ext cx="4571640" cy="3428640"/>
          </a:xfrm>
          <a:prstGeom prst="rect">
            <a:avLst/>
          </a:prstGeom>
        </p:spPr>
      </p:sp>
      <p:sp>
        <p:nvSpPr>
          <p:cNvPr id="91"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9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06D5501-7BA2-44E9-9988-938C3255312B}"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3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3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3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4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4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4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4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4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000" spc="-1" strike="noStrike">
              <a:solidFill>
                <a:srgbClr val="40404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2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000" spc="-1" strike="noStrike">
              <a:solidFill>
                <a:srgbClr val="404040"/>
              </a:solidFill>
              <a:latin typeface="Calibri"/>
            </a:endParaRPr>
          </a:p>
        </p:txBody>
      </p:sp>
      <p:sp>
        <p:nvSpPr>
          <p:cNvPr id="2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000" spc="-1" strike="noStrike">
              <a:solidFill>
                <a:srgbClr val="404040"/>
              </a:solidFill>
              <a:latin typeface="Calibri"/>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2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3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2520" y="6400800"/>
            <a:ext cx="91411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91411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dt"/>
          </p:nvPr>
        </p:nvSpPr>
        <p:spPr>
          <a:xfrm>
            <a:off x="822960" y="6459840"/>
            <a:ext cx="1854000" cy="364680"/>
          </a:xfrm>
          <a:prstGeom prst="rect">
            <a:avLst/>
          </a:prstGeom>
        </p:spPr>
        <p:txBody>
          <a:bodyPr anchor="ctr">
            <a:noAutofit/>
          </a:bodyPr>
          <a:p>
            <a:pPr>
              <a:lnSpc>
                <a:spcPct val="100000"/>
              </a:lnSpc>
            </a:pPr>
            <a:fld id="{4BD8B3F3-AE1C-43F0-80B2-008BF590A684}" type="datetime">
              <a:rPr b="0" lang="en-US" sz="900" spc="-1" strike="noStrike">
                <a:solidFill>
                  <a:srgbClr val="ffffff"/>
                </a:solidFill>
                <a:latin typeface="Calibri"/>
              </a:rPr>
              <a:t>3/21/21</a:t>
            </a:fld>
            <a:endParaRPr b="0" lang="en-IN" sz="900" spc="-1" strike="noStrike">
              <a:latin typeface="Times New Roman"/>
            </a:endParaRPr>
          </a:p>
        </p:txBody>
      </p:sp>
      <p:sp>
        <p:nvSpPr>
          <p:cNvPr id="6" name="PlaceHolder 7"/>
          <p:cNvSpPr>
            <a:spLocks noGrp="1"/>
          </p:cNvSpPr>
          <p:nvPr>
            <p:ph type="ftr"/>
          </p:nvPr>
        </p:nvSpPr>
        <p:spPr>
          <a:xfrm>
            <a:off x="2764800" y="6459840"/>
            <a:ext cx="3616920" cy="364680"/>
          </a:xfrm>
          <a:prstGeom prst="rect">
            <a:avLst/>
          </a:prstGeom>
        </p:spPr>
        <p:txBody>
          <a:bodyPr anchor="ctr">
            <a:noAutofit/>
          </a:bodyPr>
          <a:p>
            <a:endParaRPr b="0" lang="en-IN" sz="2400" spc="-1" strike="noStrike">
              <a:latin typeface="Times New Roman"/>
            </a:endParaRPr>
          </a:p>
        </p:txBody>
      </p:sp>
      <p:sp>
        <p:nvSpPr>
          <p:cNvPr id="7" name="PlaceHolder 8"/>
          <p:cNvSpPr>
            <a:spLocks noGrp="1"/>
          </p:cNvSpPr>
          <p:nvPr>
            <p:ph type="sldNum"/>
          </p:nvPr>
        </p:nvSpPr>
        <p:spPr>
          <a:xfrm>
            <a:off x="7425360" y="6459840"/>
            <a:ext cx="983520" cy="364680"/>
          </a:xfrm>
          <a:prstGeom prst="rect">
            <a:avLst/>
          </a:prstGeom>
        </p:spPr>
        <p:txBody>
          <a:bodyPr anchor="ctr">
            <a:noAutofit/>
          </a:bodyPr>
          <a:p>
            <a:pPr algn="r">
              <a:lnSpc>
                <a:spcPct val="100000"/>
              </a:lnSpc>
            </a:pPr>
            <a:fld id="{A4719E6C-A2B9-4E3D-B183-06ECD5C608E1}" type="slidenum">
              <a:rPr b="0" lang="en-US" sz="1050" spc="-1" strike="noStrike">
                <a:solidFill>
                  <a:srgbClr val="ffffff"/>
                </a:solidFill>
                <a:latin typeface="Calibri"/>
              </a:rPr>
              <a:t>&lt;number&gt;</a:t>
            </a:fld>
            <a:endParaRPr b="0" lang="en-IN" sz="1050" spc="-1" strike="noStrike">
              <a:latin typeface="Times New Roman"/>
            </a:endParaRPr>
          </a:p>
        </p:txBody>
      </p:sp>
      <p:sp>
        <p:nvSpPr>
          <p:cNvPr id="8" name="PlaceHolder 9"/>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9"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1357200" y="857160"/>
            <a:ext cx="6786360" cy="3930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400" spc="-1" strike="noStrike">
                <a:solidFill>
                  <a:srgbClr val="002060"/>
                </a:solidFill>
                <a:latin typeface="Arial Rounded MT Bold"/>
                <a:ea typeface="Cambria"/>
              </a:rPr>
              <a:t>Design And Analysis of Algorithms</a:t>
            </a: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r>
              <a:rPr b="0" lang="en-US" sz="2400" spc="-1" strike="noStrike">
                <a:solidFill>
                  <a:srgbClr val="002060"/>
                </a:solidFill>
                <a:latin typeface="Arial Rounded MT Bold"/>
                <a:ea typeface="Cambria"/>
              </a:rPr>
              <a:t>Department of Information Technology</a:t>
            </a: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r>
              <a:rPr b="0" lang="en-US" sz="1800" spc="-1" strike="noStrike">
                <a:solidFill>
                  <a:srgbClr val="002060"/>
                </a:solidFill>
                <a:latin typeface="Arial Rounded MT Bold"/>
                <a:ea typeface="Cambria"/>
              </a:rPr>
              <a:t>-----Group Members-----</a:t>
            </a: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r>
              <a:rPr b="0" lang="en-US" sz="1800" spc="-1" strike="noStrike">
                <a:solidFill>
                  <a:srgbClr val="002060"/>
                </a:solidFill>
                <a:latin typeface="Arial Rounded MT Bold"/>
                <a:ea typeface="Cambria"/>
              </a:rPr>
              <a:t>       </a:t>
            </a:r>
            <a:r>
              <a:rPr b="0" lang="en-US" sz="1800" spc="-1" strike="noStrike">
                <a:solidFill>
                  <a:srgbClr val="002060"/>
                </a:solidFill>
                <a:latin typeface="Arial Rounded MT Bold"/>
                <a:ea typeface="Cambria"/>
              </a:rPr>
              <a:t>ABHINAV                 ( IIT2019098 )</a:t>
            </a:r>
            <a:endParaRPr b="0" lang="en-IN" sz="1800" spc="-1" strike="noStrike">
              <a:latin typeface="Arial"/>
            </a:endParaRPr>
          </a:p>
          <a:p>
            <a:pPr algn="ctr">
              <a:lnSpc>
                <a:spcPct val="100000"/>
              </a:lnSpc>
            </a:pPr>
            <a:r>
              <a:rPr b="0" lang="en-US" sz="1800" spc="-1" strike="noStrike">
                <a:solidFill>
                  <a:srgbClr val="002060"/>
                </a:solidFill>
                <a:latin typeface="Arial Rounded MT Bold"/>
                <a:ea typeface="Cambria"/>
              </a:rPr>
              <a:t> </a:t>
            </a:r>
            <a:r>
              <a:rPr b="0" lang="en-US" sz="1800" spc="-1" strike="noStrike">
                <a:solidFill>
                  <a:srgbClr val="002060"/>
                </a:solidFill>
                <a:latin typeface="Arial Rounded MT Bold"/>
                <a:ea typeface="Cambria"/>
              </a:rPr>
              <a:t>HARSH SHARMA        ( IIT2019097 )</a:t>
            </a:r>
            <a:endParaRPr b="0" lang="en-IN" sz="1800" spc="-1" strike="noStrike">
              <a:latin typeface="Arial"/>
            </a:endParaRPr>
          </a:p>
          <a:p>
            <a:pPr algn="ctr">
              <a:lnSpc>
                <a:spcPct val="100000"/>
              </a:lnSpc>
            </a:pPr>
            <a:r>
              <a:rPr b="0" lang="en-US" sz="1800" spc="-1" strike="noStrike">
                <a:solidFill>
                  <a:srgbClr val="002060"/>
                </a:solidFill>
                <a:latin typeface="Arial Rounded MT Bold"/>
                <a:ea typeface="Cambria"/>
              </a:rPr>
              <a:t>   </a:t>
            </a:r>
            <a:r>
              <a:rPr b="0" lang="en-US" sz="1800" spc="-1" strike="noStrike">
                <a:solidFill>
                  <a:srgbClr val="002060"/>
                </a:solidFill>
                <a:latin typeface="Arial Rounded MT Bold"/>
                <a:ea typeface="Cambria"/>
              </a:rPr>
              <a:t>RIYA GOYAL               ( IIT2019096 )</a:t>
            </a: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r>
              <a:rPr b="0" lang="en-US" sz="1800" spc="-1" strike="noStrike">
                <a:solidFill>
                  <a:srgbClr val="000000"/>
                </a:solidFill>
                <a:latin typeface="Arial Rounded MT Bold"/>
                <a:ea typeface="Cambria"/>
              </a:rPr>
              <a:t>Under the Supervision of:  Dr. Mohammad Javed</a:t>
            </a:r>
            <a:endParaRPr b="0" lang="en-IN" sz="1800" spc="-1" strike="noStrike">
              <a:latin typeface="Arial"/>
            </a:endParaRPr>
          </a:p>
          <a:p>
            <a:pPr algn="ctr">
              <a:lnSpc>
                <a:spcPct val="100000"/>
              </a:lnSpc>
            </a:pPr>
            <a:r>
              <a:rPr b="0" lang="en-US" sz="1800" spc="-1" strike="noStrike">
                <a:solidFill>
                  <a:srgbClr val="000000"/>
                </a:solidFill>
                <a:latin typeface="Arial Rounded MT Bold"/>
                <a:ea typeface="Cambria"/>
              </a:rPr>
              <a:t>Under the Mentorship of:   Mr. Md Meraz</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428760" y="500040"/>
            <a:ext cx="82148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000000"/>
                </a:solidFill>
                <a:latin typeface="Arial Rounded MT Bold"/>
                <a:ea typeface="Cambria"/>
              </a:rPr>
              <a:t>Time Analysis</a:t>
            </a:r>
            <a:endParaRPr b="0" lang="en-IN" sz="3600" spc="-1" strike="noStrike">
              <a:latin typeface="Arial"/>
            </a:endParaRPr>
          </a:p>
        </p:txBody>
      </p:sp>
      <p:sp>
        <p:nvSpPr>
          <p:cNvPr id="73" name="CustomShape 2"/>
          <p:cNvSpPr/>
          <p:nvPr/>
        </p:nvSpPr>
        <p:spPr>
          <a:xfrm>
            <a:off x="1000080" y="1500120"/>
            <a:ext cx="6786360" cy="411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2400" spc="-1" strike="noStrike">
                <a:solidFill>
                  <a:srgbClr val="000000"/>
                </a:solidFill>
                <a:latin typeface="Cambria Math"/>
                <a:ea typeface="Cambria Math"/>
              </a:rPr>
              <a:t>T(n) = T(n/2) + log(n) if(n!=0) else T(n)=0</a:t>
            </a:r>
            <a:endParaRPr b="0" lang="en-IN" sz="2400" spc="-1" strike="noStrike">
              <a:latin typeface="Arial"/>
            </a:endParaRPr>
          </a:p>
          <a:p>
            <a:pPr>
              <a:lnSpc>
                <a:spcPct val="100000"/>
              </a:lnSpc>
            </a:pPr>
            <a:r>
              <a:rPr b="0" lang="en-US" sz="2400" spc="-1" strike="noStrike">
                <a:solidFill>
                  <a:srgbClr val="000000"/>
                </a:solidFill>
                <a:latin typeface="Cambria Math"/>
                <a:ea typeface="Cambria Math"/>
              </a:rPr>
              <a:t>Using above relation, we get for T/2, T/8 etc. as:</a:t>
            </a:r>
            <a:endParaRPr b="0" lang="en-IN" sz="2400" spc="-1" strike="noStrike">
              <a:latin typeface="Arial"/>
            </a:endParaRPr>
          </a:p>
          <a:p>
            <a:pPr>
              <a:lnSpc>
                <a:spcPct val="100000"/>
              </a:lnSpc>
            </a:pPr>
            <a:r>
              <a:rPr b="0" lang="pt-BR" sz="2400" spc="-1" strike="noStrike">
                <a:solidFill>
                  <a:srgbClr val="000000"/>
                </a:solidFill>
                <a:latin typeface="Cambria Math"/>
                <a:ea typeface="Cambria Math"/>
              </a:rPr>
              <a:t>T(n/2) = T(n/4) + log(n)</a:t>
            </a:r>
            <a:endParaRPr b="0" lang="en-IN" sz="2400" spc="-1" strike="noStrike">
              <a:latin typeface="Arial"/>
            </a:endParaRPr>
          </a:p>
          <a:p>
            <a:pPr>
              <a:lnSpc>
                <a:spcPct val="100000"/>
              </a:lnSpc>
            </a:pPr>
            <a:r>
              <a:rPr b="0" lang="pt-BR" sz="2400" spc="-1" strike="noStrike">
                <a:solidFill>
                  <a:srgbClr val="000000"/>
                </a:solidFill>
                <a:latin typeface="Cambria Math"/>
                <a:ea typeface="Cambria Math"/>
              </a:rPr>
              <a:t>T(n/4) = T(n/8) + log(n)</a:t>
            </a:r>
            <a:endParaRPr b="0" lang="en-IN" sz="2400" spc="-1" strike="noStrike">
              <a:latin typeface="Arial"/>
            </a:endParaRPr>
          </a:p>
          <a:p>
            <a:pPr>
              <a:lnSpc>
                <a:spcPct val="100000"/>
              </a:lnSpc>
            </a:pPr>
            <a:r>
              <a:rPr b="0" lang="de-DE" sz="2400" spc="-1" strike="noStrike">
                <a:solidFill>
                  <a:srgbClr val="000000"/>
                </a:solidFill>
                <a:latin typeface="Cambria Math"/>
                <a:ea typeface="Cambria Math"/>
              </a:rPr>
              <a:t>T(n/8) = T(n/16) + log(n) and so on. . . . . .</a:t>
            </a:r>
            <a:endParaRPr b="0" lang="en-IN" sz="2400" spc="-1" strike="noStrike">
              <a:latin typeface="Arial"/>
            </a:endParaRPr>
          </a:p>
          <a:p>
            <a:pPr>
              <a:lnSpc>
                <a:spcPct val="100000"/>
              </a:lnSpc>
            </a:pPr>
            <a:r>
              <a:rPr b="0" lang="en-IN" sz="2400" spc="-1" strike="noStrike">
                <a:solidFill>
                  <a:srgbClr val="000000"/>
                </a:solidFill>
                <a:latin typeface="Cambria Math"/>
                <a:ea typeface="Cambria Math"/>
              </a:rPr>
              <a:t>.</a:t>
            </a:r>
            <a:endParaRPr b="0" lang="en-IN" sz="2400" spc="-1" strike="noStrike">
              <a:latin typeface="Arial"/>
            </a:endParaRPr>
          </a:p>
          <a:p>
            <a:pPr>
              <a:lnSpc>
                <a:spcPct val="100000"/>
              </a:lnSpc>
            </a:pPr>
            <a:r>
              <a:rPr b="0" lang="en-IN" sz="2400" spc="-1" strike="noStrike">
                <a:solidFill>
                  <a:srgbClr val="000000"/>
                </a:solidFill>
                <a:latin typeface="Cambria Math"/>
                <a:ea typeface="Cambria Math"/>
              </a:rPr>
              <a:t>.</a:t>
            </a:r>
            <a:endParaRPr b="0" lang="en-IN" sz="2400" spc="-1" strike="noStrike">
              <a:latin typeface="Arial"/>
            </a:endParaRPr>
          </a:p>
          <a:p>
            <a:pPr>
              <a:lnSpc>
                <a:spcPct val="100000"/>
              </a:lnSpc>
            </a:pPr>
            <a:r>
              <a:rPr b="0" lang="en-IN" sz="2400" spc="-1" strike="noStrike">
                <a:solidFill>
                  <a:srgbClr val="000000"/>
                </a:solidFill>
                <a:latin typeface="Cambria Math"/>
                <a:ea typeface="Cambria Math"/>
              </a:rPr>
              <a:t>.</a:t>
            </a:r>
            <a:endParaRPr b="0" lang="en-IN" sz="2400" spc="-1" strike="noStrike">
              <a:latin typeface="Arial"/>
            </a:endParaRPr>
          </a:p>
          <a:p>
            <a:pPr>
              <a:lnSpc>
                <a:spcPct val="100000"/>
              </a:lnSpc>
            </a:pPr>
            <a:r>
              <a:rPr b="0" lang="en-IN" sz="2400" spc="-1" strike="noStrike">
                <a:solidFill>
                  <a:srgbClr val="000000"/>
                </a:solidFill>
                <a:latin typeface="Cambria Math"/>
                <a:ea typeface="Cambria Math"/>
              </a:rPr>
              <a:t>.</a:t>
            </a:r>
            <a:endParaRPr b="0" lang="en-IN" sz="2400" spc="-1" strike="noStrike">
              <a:latin typeface="Arial"/>
            </a:endParaRPr>
          </a:p>
          <a:p>
            <a:pPr>
              <a:lnSpc>
                <a:spcPct val="100000"/>
              </a:lnSpc>
            </a:pPr>
            <a:r>
              <a:rPr b="0" lang="en-US" sz="2400" spc="-1" strike="noStrike">
                <a:solidFill>
                  <a:srgbClr val="000000"/>
                </a:solidFill>
                <a:latin typeface="Cambria Math"/>
                <a:ea typeface="Cambria Math"/>
              </a:rPr>
              <a:t>Thus on combining we get the overall time complexity</a:t>
            </a:r>
            <a:endParaRPr b="0" lang="en-IN" sz="2400" spc="-1" strike="noStrike">
              <a:latin typeface="Arial"/>
            </a:endParaRPr>
          </a:p>
          <a:p>
            <a:pPr>
              <a:lnSpc>
                <a:spcPct val="100000"/>
              </a:lnSpc>
            </a:pPr>
            <a:r>
              <a:rPr b="0" lang="pt-BR" sz="2400" spc="-1" strike="noStrike">
                <a:solidFill>
                  <a:srgbClr val="000000"/>
                </a:solidFill>
                <a:latin typeface="Cambria Math"/>
                <a:ea typeface="Cambria Math"/>
              </a:rPr>
              <a:t>as:T(n) = T(log(n)log(n))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1619640" y="5391360"/>
            <a:ext cx="542880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Times New Roman"/>
              </a:rPr>
              <a:t>Figure 3: </a:t>
            </a:r>
            <a:r>
              <a:rPr b="0" lang="en-US" sz="1800" spc="-1" strike="noStrike">
                <a:solidFill>
                  <a:srgbClr val="000000"/>
                </a:solidFill>
                <a:latin typeface="Times New Roman"/>
              </a:rPr>
              <a:t>Time Analysis</a:t>
            </a:r>
            <a:endParaRPr b="0" lang="en-IN" sz="1800" spc="-1" strike="noStrike">
              <a:latin typeface="Arial"/>
            </a:endParaRPr>
          </a:p>
        </p:txBody>
      </p:sp>
      <p:sp>
        <p:nvSpPr>
          <p:cNvPr id="75" name="CustomShape 2"/>
          <p:cNvSpPr/>
          <p:nvPr/>
        </p:nvSpPr>
        <p:spPr>
          <a:xfrm>
            <a:off x="428760" y="500040"/>
            <a:ext cx="8214840" cy="106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000000"/>
                </a:solidFill>
                <a:latin typeface="Arial Rounded MT Bold"/>
                <a:ea typeface="Cambria"/>
              </a:rPr>
              <a:t>Time Analysis                     O(log(n)log(n))                           </a:t>
            </a:r>
            <a:endParaRPr b="0" lang="en-IN" sz="3200" spc="-1" strike="noStrike">
              <a:latin typeface="Arial"/>
            </a:endParaRPr>
          </a:p>
        </p:txBody>
      </p:sp>
      <p:pic>
        <p:nvPicPr>
          <p:cNvPr id="76" name="Picture 2" descr=""/>
          <p:cNvPicPr/>
          <p:nvPr/>
        </p:nvPicPr>
        <p:blipFill>
          <a:blip r:embed="rId1"/>
          <a:stretch/>
        </p:blipFill>
        <p:spPr>
          <a:xfrm>
            <a:off x="864000" y="1551240"/>
            <a:ext cx="7344360" cy="36972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821600" y="5589360"/>
            <a:ext cx="54288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Times New Roman"/>
              </a:rPr>
              <a:t>Figure 4: </a:t>
            </a:r>
            <a:r>
              <a:rPr b="0" lang="en-US" sz="1800" spc="-1" strike="noStrike">
                <a:solidFill>
                  <a:srgbClr val="000000"/>
                </a:solidFill>
                <a:latin typeface="Times New Roman"/>
              </a:rPr>
              <a:t>Space Analysis - </a:t>
            </a:r>
            <a:r>
              <a:rPr b="0" lang="en-US" sz="1800" spc="-1" strike="noStrike">
                <a:solidFill>
                  <a:srgbClr val="000000"/>
                </a:solidFill>
                <a:latin typeface="CMR10"/>
              </a:rPr>
              <a:t>By the experimental analysis, we found that in any case, </a:t>
            </a:r>
            <a:r>
              <a:rPr b="0" lang="en-IN" sz="1800" spc="-1" strike="noStrike">
                <a:solidFill>
                  <a:srgbClr val="000000"/>
                </a:solidFill>
                <a:latin typeface="CMR10"/>
              </a:rPr>
              <a:t>space taken is constant.</a:t>
            </a:r>
            <a:endParaRPr b="0" lang="en-IN" sz="1800" spc="-1" strike="noStrike">
              <a:latin typeface="Arial"/>
            </a:endParaRPr>
          </a:p>
          <a:p>
            <a:pPr algn="ctr">
              <a:lnSpc>
                <a:spcPct val="100000"/>
              </a:lnSpc>
            </a:pPr>
            <a:endParaRPr b="0" lang="en-IN" sz="1800" spc="-1" strike="noStrike">
              <a:latin typeface="Arial"/>
            </a:endParaRPr>
          </a:p>
        </p:txBody>
      </p:sp>
      <p:sp>
        <p:nvSpPr>
          <p:cNvPr id="78" name="CustomShape 2"/>
          <p:cNvSpPr/>
          <p:nvPr/>
        </p:nvSpPr>
        <p:spPr>
          <a:xfrm>
            <a:off x="428760" y="500040"/>
            <a:ext cx="82148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000000"/>
                </a:solidFill>
                <a:latin typeface="Arial Rounded MT Bold"/>
                <a:ea typeface="Cambria"/>
              </a:rPr>
              <a:t>Space Analysis                                O(1)</a:t>
            </a:r>
            <a:endParaRPr b="0" lang="en-IN" sz="3600" spc="-1" strike="noStrike">
              <a:latin typeface="Arial"/>
            </a:endParaRPr>
          </a:p>
        </p:txBody>
      </p:sp>
      <p:pic>
        <p:nvPicPr>
          <p:cNvPr id="79" name="Picture 2" descr=""/>
          <p:cNvPicPr/>
          <p:nvPr/>
        </p:nvPicPr>
        <p:blipFill>
          <a:blip r:embed="rId1"/>
          <a:stretch/>
        </p:blipFill>
        <p:spPr>
          <a:xfrm>
            <a:off x="755640" y="1383840"/>
            <a:ext cx="7344360" cy="40899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28760" y="642960"/>
            <a:ext cx="72147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000000"/>
                </a:solidFill>
                <a:latin typeface="Arial Rounded MT Bold"/>
                <a:ea typeface="Cambria"/>
              </a:rPr>
              <a:t>Applications</a:t>
            </a:r>
            <a:endParaRPr b="0" lang="en-IN" sz="3600" spc="-1" strike="noStrike">
              <a:latin typeface="Arial"/>
            </a:endParaRPr>
          </a:p>
        </p:txBody>
      </p:sp>
      <p:sp>
        <p:nvSpPr>
          <p:cNvPr id="81" name="CustomShape 2"/>
          <p:cNvSpPr/>
          <p:nvPr/>
        </p:nvSpPr>
        <p:spPr>
          <a:xfrm>
            <a:off x="785880" y="2357280"/>
            <a:ext cx="7643520" cy="22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2060"/>
                </a:solidFill>
                <a:latin typeface="Arial Rounded MT Bold"/>
              </a:rPr>
              <a:t>There are so many applications of Divide and Conquer:</a:t>
            </a:r>
            <a:endParaRPr b="0" lang="en-IN" sz="2000" spc="-1" strike="noStrike">
              <a:latin typeface="Arial"/>
            </a:endParaRPr>
          </a:p>
          <a:p>
            <a:pPr>
              <a:lnSpc>
                <a:spcPct val="100000"/>
              </a:lnSpc>
            </a:pPr>
            <a:endParaRPr b="0" lang="en-IN" sz="2000" spc="-1" strike="noStrike">
              <a:latin typeface="Arial"/>
            </a:endParaRPr>
          </a:p>
          <a:p>
            <a:pPr marL="457200" indent="-456840" algn="just">
              <a:lnSpc>
                <a:spcPct val="100000"/>
              </a:lnSpc>
              <a:buClr>
                <a:srgbClr val="002060"/>
              </a:buClr>
              <a:buFont typeface="Calibri Light"/>
              <a:buAutoNum type="arabicPeriod"/>
            </a:pPr>
            <a:r>
              <a:rPr b="0" lang="en-US" sz="2000" spc="-1" strike="noStrike">
                <a:solidFill>
                  <a:srgbClr val="002060"/>
                </a:solidFill>
                <a:latin typeface="Arial Rounded MT Bold"/>
              </a:rPr>
              <a:t>Binary Search</a:t>
            </a:r>
            <a:endParaRPr b="0" lang="en-IN" sz="2000" spc="-1" strike="noStrike">
              <a:latin typeface="Arial"/>
            </a:endParaRPr>
          </a:p>
          <a:p>
            <a:pPr marL="457200" indent="-456840" algn="just">
              <a:lnSpc>
                <a:spcPct val="100000"/>
              </a:lnSpc>
              <a:buClr>
                <a:srgbClr val="002060"/>
              </a:buClr>
              <a:buFont typeface="Calibri Light"/>
              <a:buAutoNum type="arabicPeriod"/>
            </a:pPr>
            <a:r>
              <a:rPr b="0" lang="en-US" sz="2000" spc="-1" strike="noStrike">
                <a:solidFill>
                  <a:srgbClr val="002060"/>
                </a:solidFill>
                <a:latin typeface="Arial Rounded MT Bold"/>
              </a:rPr>
              <a:t>Segment Trees</a:t>
            </a:r>
            <a:endParaRPr b="0" lang="en-IN" sz="2000" spc="-1" strike="noStrike">
              <a:latin typeface="Arial"/>
            </a:endParaRPr>
          </a:p>
          <a:p>
            <a:pPr marL="457200" indent="-456840" algn="just">
              <a:lnSpc>
                <a:spcPct val="100000"/>
              </a:lnSpc>
              <a:buClr>
                <a:srgbClr val="002060"/>
              </a:buClr>
              <a:buFont typeface="Calibri Light"/>
              <a:buAutoNum type="arabicPeriod"/>
            </a:pPr>
            <a:r>
              <a:rPr b="0" lang="en-US" sz="2000" spc="-1" strike="noStrike">
                <a:solidFill>
                  <a:srgbClr val="002060"/>
                </a:solidFill>
                <a:latin typeface="Arial Rounded MT Bold"/>
              </a:rPr>
              <a:t>Merge Sort</a:t>
            </a:r>
            <a:endParaRPr b="0" lang="en-IN" sz="2000" spc="-1" strike="noStrike">
              <a:latin typeface="Arial"/>
            </a:endParaRPr>
          </a:p>
          <a:p>
            <a:pPr marL="457200" indent="-456840" algn="just">
              <a:lnSpc>
                <a:spcPct val="100000"/>
              </a:lnSpc>
              <a:buClr>
                <a:srgbClr val="002060"/>
              </a:buClr>
              <a:buFont typeface="Calibri Light"/>
              <a:buAutoNum type="arabicPeriod"/>
            </a:pPr>
            <a:r>
              <a:rPr b="0" lang="en-US" sz="2000" spc="-1" strike="noStrike">
                <a:solidFill>
                  <a:srgbClr val="002060"/>
                </a:solidFill>
                <a:latin typeface="Arial Rounded MT Bold"/>
              </a:rPr>
              <a:t>Quick Sort</a:t>
            </a:r>
            <a:endParaRPr b="0" lang="en-IN" sz="2000" spc="-1" strike="noStrike">
              <a:latin typeface="Arial"/>
            </a:endParaRPr>
          </a:p>
          <a:p>
            <a:pPr marL="457200" indent="-456840" algn="just">
              <a:lnSpc>
                <a:spcPct val="100000"/>
              </a:lnSpc>
              <a:buClr>
                <a:srgbClr val="002060"/>
              </a:buClr>
              <a:buFont typeface="Calibri Light"/>
              <a:buAutoNum type="arabicPeriod"/>
            </a:pPr>
            <a:r>
              <a:rPr b="0" lang="en-US" sz="2000" spc="-1" strike="noStrike">
                <a:solidFill>
                  <a:srgbClr val="002060"/>
                </a:solidFill>
                <a:latin typeface="Arial Rounded MT Bold"/>
              </a:rPr>
              <a:t>Strassen's Algorithm</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043640" y="1690200"/>
            <a:ext cx="7056360" cy="411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2060"/>
                </a:solidFill>
                <a:latin typeface="Arial Rounded MT Bold"/>
              </a:rPr>
              <a:t>1.  So, with the above mentioned algorithms and their profiling, we come to the conclusion that this problem of finding the number of integers with trailing zeroes equal to n is achieving its best time complexity of O(log(n)log(n)) and space complexity of O(1).</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US" sz="2400" spc="-1" strike="noStrike">
                <a:solidFill>
                  <a:srgbClr val="002060"/>
                </a:solidFill>
                <a:latin typeface="Arial Rounded MT Bold"/>
              </a:rPr>
              <a:t>2.  Also, binary search (or a part of divide and conquer) proved to be the most efficient algorithm here.</a:t>
            </a:r>
            <a:endParaRPr b="0" lang="en-IN" sz="2400" spc="-1" strike="noStrike">
              <a:latin typeface="Arial"/>
            </a:endParaRPr>
          </a:p>
        </p:txBody>
      </p:sp>
      <p:sp>
        <p:nvSpPr>
          <p:cNvPr id="83" name="CustomShape 2"/>
          <p:cNvSpPr/>
          <p:nvPr/>
        </p:nvSpPr>
        <p:spPr>
          <a:xfrm>
            <a:off x="428760" y="642960"/>
            <a:ext cx="35002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000000"/>
                </a:solidFill>
                <a:latin typeface="Arial Rounded MT Bold"/>
                <a:ea typeface="Cambria"/>
              </a:rPr>
              <a:t>Conclusion</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143000" y="1500120"/>
            <a:ext cx="6714720" cy="3747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2060"/>
                </a:solidFill>
                <a:latin typeface="Arial Rounded MT Bold"/>
              </a:rPr>
              <a:t>1. Introduction to Divide and Conquer Technique:</a:t>
            </a:r>
            <a:endParaRPr b="0" lang="en-IN" sz="2400" spc="-1" strike="noStrike">
              <a:latin typeface="Arial"/>
            </a:endParaRPr>
          </a:p>
          <a:p>
            <a:pPr>
              <a:lnSpc>
                <a:spcPct val="100000"/>
              </a:lnSpc>
            </a:pPr>
            <a:r>
              <a:rPr b="0" lang="en-IN" sz="2400" spc="-1" strike="noStrike">
                <a:solidFill>
                  <a:srgbClr val="002060"/>
                </a:solidFill>
                <a:latin typeface="Arial Rounded MT Bold"/>
              </a:rPr>
              <a:t>https://www.geeksforgeeks.org/divide-and-</a:t>
            </a:r>
            <a:endParaRPr b="0" lang="en-IN" sz="2400" spc="-1" strike="noStrike">
              <a:latin typeface="Arial"/>
            </a:endParaRPr>
          </a:p>
          <a:p>
            <a:pPr>
              <a:lnSpc>
                <a:spcPct val="100000"/>
              </a:lnSpc>
            </a:pPr>
            <a:r>
              <a:rPr b="0" lang="en-IN" sz="2400" spc="-1" strike="noStrike">
                <a:solidFill>
                  <a:srgbClr val="002060"/>
                </a:solidFill>
                <a:latin typeface="Arial Rounded MT Bold"/>
              </a:rPr>
              <a:t>conquer-algorithm-introduction/</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US" sz="2400" spc="-1" strike="noStrike">
                <a:solidFill>
                  <a:srgbClr val="002060"/>
                </a:solidFill>
                <a:latin typeface="Arial Rounded MT Bold"/>
                <a:ea typeface="Cambria"/>
              </a:rPr>
              <a:t>2. Introduction to Algorithms by Cormen, Charles, </a:t>
            </a:r>
            <a:r>
              <a:rPr b="0" lang="en-IN" sz="2400" spc="-1" strike="noStrike">
                <a:solidFill>
                  <a:srgbClr val="002060"/>
                </a:solidFill>
                <a:latin typeface="Arial Rounded MT Bold"/>
                <a:ea typeface="Cambria"/>
              </a:rPr>
              <a:t>Rivest and Stein.</a:t>
            </a:r>
            <a:endParaRPr b="0" lang="en-IN" sz="2400" spc="-1" strike="noStrike">
              <a:latin typeface="Arial"/>
            </a:endParaRPr>
          </a:p>
          <a:p>
            <a:pPr>
              <a:lnSpc>
                <a:spcPct val="100000"/>
              </a:lnSpc>
            </a:pPr>
            <a:r>
              <a:rPr b="0" lang="pt-BR" sz="2400" spc="-1" strike="noStrike">
                <a:solidFill>
                  <a:srgbClr val="002060"/>
                </a:solidFill>
                <a:latin typeface="Arial Rounded MT Bold"/>
                <a:ea typeface="Cambria"/>
              </a:rPr>
              <a:t>https://web.ist.utl.pt/fabio.ferreira/material/asa</a:t>
            </a:r>
            <a:endParaRPr b="0" lang="en-IN" sz="2400" spc="-1" strike="noStrike">
              <a:latin typeface="Arial"/>
            </a:endParaRPr>
          </a:p>
        </p:txBody>
      </p:sp>
      <p:sp>
        <p:nvSpPr>
          <p:cNvPr id="85" name="CustomShape 2"/>
          <p:cNvSpPr/>
          <p:nvPr/>
        </p:nvSpPr>
        <p:spPr>
          <a:xfrm>
            <a:off x="428760" y="642960"/>
            <a:ext cx="35002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000000"/>
                </a:solidFill>
                <a:latin typeface="Arial Rounded MT Bold"/>
                <a:ea typeface="Cambria"/>
              </a:rPr>
              <a:t>References</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214280" y="2286000"/>
            <a:ext cx="685764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7200" spc="-1" strike="noStrike">
                <a:solidFill>
                  <a:srgbClr val="000000"/>
                </a:solidFill>
                <a:latin typeface="Arial Rounded MT Bold"/>
              </a:rPr>
              <a:t>THANK YOU !!</a:t>
            </a:r>
            <a:endParaRPr b="0" lang="en-IN" sz="7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428760" y="642960"/>
            <a:ext cx="27144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000000"/>
                </a:solidFill>
                <a:latin typeface="Arial Rounded MT Bold"/>
                <a:ea typeface="Cambria"/>
              </a:rPr>
              <a:t>OUTLINES</a:t>
            </a:r>
            <a:endParaRPr b="0" lang="en-IN" sz="3600" spc="-1" strike="noStrike">
              <a:latin typeface="Arial"/>
            </a:endParaRPr>
          </a:p>
        </p:txBody>
      </p:sp>
      <p:sp>
        <p:nvSpPr>
          <p:cNvPr id="54" name="CustomShape 2"/>
          <p:cNvSpPr/>
          <p:nvPr/>
        </p:nvSpPr>
        <p:spPr>
          <a:xfrm>
            <a:off x="1285920" y="2071800"/>
            <a:ext cx="6500520" cy="2284920"/>
          </a:xfrm>
          <a:prstGeom prst="rect">
            <a:avLst/>
          </a:prstGeom>
          <a:noFill/>
          <a:ln>
            <a:noFill/>
          </a:ln>
        </p:spPr>
        <p:style>
          <a:lnRef idx="0"/>
          <a:fillRef idx="0"/>
          <a:effectRef idx="0"/>
          <a:fontRef idx="minor"/>
        </p:style>
        <p:txBody>
          <a:bodyPr lIns="90000" rIns="90000" tIns="45000" bIns="45000">
            <a:spAutoFit/>
          </a:bodyPr>
          <a:p>
            <a:pPr indent="-216000">
              <a:lnSpc>
                <a:spcPct val="100000"/>
              </a:lnSpc>
              <a:buClr>
                <a:srgbClr val="002060"/>
              </a:buClr>
              <a:buFont typeface="Arial"/>
              <a:buChar char="•"/>
            </a:pPr>
            <a:r>
              <a:rPr b="0" lang="en-US" sz="2400" spc="-1" strike="noStrike">
                <a:solidFill>
                  <a:srgbClr val="002060"/>
                </a:solidFill>
                <a:latin typeface="Arial Rounded MT Bold"/>
              </a:rPr>
              <a:t> </a:t>
            </a:r>
            <a:r>
              <a:rPr b="0" lang="en-US" sz="2400" spc="-1" strike="noStrike">
                <a:solidFill>
                  <a:srgbClr val="002060"/>
                </a:solidFill>
                <a:latin typeface="Arial Rounded MT Bold"/>
              </a:rPr>
              <a:t>Introduction and Problem Statement</a:t>
            </a:r>
            <a:endParaRPr b="0" lang="en-IN" sz="2400" spc="-1" strike="noStrike">
              <a:latin typeface="Arial"/>
            </a:endParaRPr>
          </a:p>
          <a:p>
            <a:pPr indent="-216000">
              <a:lnSpc>
                <a:spcPct val="100000"/>
              </a:lnSpc>
              <a:buClr>
                <a:srgbClr val="002060"/>
              </a:buClr>
              <a:buFont typeface="Arial"/>
              <a:buChar char="•"/>
            </a:pPr>
            <a:r>
              <a:rPr b="0" lang="en-US" sz="2400" spc="-1" strike="noStrike">
                <a:solidFill>
                  <a:srgbClr val="002060"/>
                </a:solidFill>
                <a:latin typeface="Arial Rounded MT Bold"/>
              </a:rPr>
              <a:t> </a:t>
            </a:r>
            <a:r>
              <a:rPr b="0" lang="en-US" sz="2400" spc="-1" strike="noStrike">
                <a:solidFill>
                  <a:srgbClr val="002060"/>
                </a:solidFill>
                <a:latin typeface="Arial Rounded MT Bold"/>
              </a:rPr>
              <a:t>Divide and Conquer</a:t>
            </a:r>
            <a:endParaRPr b="0" lang="en-IN" sz="2400" spc="-1" strike="noStrike">
              <a:latin typeface="Arial"/>
            </a:endParaRPr>
          </a:p>
          <a:p>
            <a:pPr indent="-216000">
              <a:lnSpc>
                <a:spcPct val="100000"/>
              </a:lnSpc>
              <a:buClr>
                <a:srgbClr val="002060"/>
              </a:buClr>
              <a:buFont typeface="Arial"/>
              <a:buChar char="•"/>
            </a:pPr>
            <a:r>
              <a:rPr b="0" lang="en-US" sz="2400" spc="-1" strike="noStrike">
                <a:solidFill>
                  <a:srgbClr val="002060"/>
                </a:solidFill>
                <a:latin typeface="Arial Rounded MT Bold"/>
              </a:rPr>
              <a:t> </a:t>
            </a:r>
            <a:r>
              <a:rPr b="0" lang="en-US" sz="2400" spc="-1" strike="noStrike">
                <a:solidFill>
                  <a:srgbClr val="002060"/>
                </a:solidFill>
                <a:latin typeface="Arial Rounded MT Bold"/>
              </a:rPr>
              <a:t>Data Structures Used</a:t>
            </a:r>
            <a:endParaRPr b="0" lang="en-IN" sz="2400" spc="-1" strike="noStrike">
              <a:latin typeface="Arial"/>
            </a:endParaRPr>
          </a:p>
          <a:p>
            <a:pPr indent="-216000">
              <a:lnSpc>
                <a:spcPct val="100000"/>
              </a:lnSpc>
              <a:buClr>
                <a:srgbClr val="002060"/>
              </a:buClr>
              <a:buFont typeface="Arial"/>
              <a:buChar char="•"/>
            </a:pPr>
            <a:r>
              <a:rPr b="0" lang="en-US" sz="2400" spc="-1" strike="noStrike">
                <a:solidFill>
                  <a:srgbClr val="002060"/>
                </a:solidFill>
                <a:latin typeface="Arial Rounded MT Bold"/>
              </a:rPr>
              <a:t> </a:t>
            </a:r>
            <a:r>
              <a:rPr b="0" lang="en-US" sz="2400" spc="-1" strike="noStrike">
                <a:solidFill>
                  <a:srgbClr val="002060"/>
                </a:solidFill>
                <a:latin typeface="Arial Rounded MT Bold"/>
              </a:rPr>
              <a:t>Experimental Analysis</a:t>
            </a:r>
            <a:endParaRPr b="0" lang="en-IN" sz="2400" spc="-1" strike="noStrike">
              <a:latin typeface="Arial"/>
            </a:endParaRPr>
          </a:p>
          <a:p>
            <a:pPr indent="-216000">
              <a:lnSpc>
                <a:spcPct val="100000"/>
              </a:lnSpc>
              <a:buClr>
                <a:srgbClr val="002060"/>
              </a:buClr>
              <a:buFont typeface="Arial"/>
              <a:buChar char="•"/>
            </a:pPr>
            <a:r>
              <a:rPr b="0" lang="en-US" sz="2400" spc="-1" strike="noStrike">
                <a:solidFill>
                  <a:srgbClr val="002060"/>
                </a:solidFill>
                <a:latin typeface="Arial Rounded MT Bold"/>
              </a:rPr>
              <a:t> </a:t>
            </a:r>
            <a:r>
              <a:rPr b="0" lang="en-US" sz="2400" spc="-1" strike="noStrike">
                <a:solidFill>
                  <a:srgbClr val="002060"/>
                </a:solidFill>
                <a:latin typeface="Arial Rounded MT Bold"/>
              </a:rPr>
              <a:t>Conclusion</a:t>
            </a:r>
            <a:endParaRPr b="0" lang="en-IN" sz="2400" spc="-1" strike="noStrike">
              <a:latin typeface="Arial"/>
            </a:endParaRPr>
          </a:p>
          <a:p>
            <a:pPr indent="-216000">
              <a:lnSpc>
                <a:spcPct val="100000"/>
              </a:lnSpc>
              <a:buClr>
                <a:srgbClr val="002060"/>
              </a:buClr>
              <a:buFont typeface="Arial"/>
              <a:buChar char="•"/>
            </a:pPr>
            <a:r>
              <a:rPr b="0" lang="en-US" sz="2400" spc="-1" strike="noStrike">
                <a:solidFill>
                  <a:srgbClr val="002060"/>
                </a:solidFill>
                <a:latin typeface="Arial Rounded MT Bold"/>
              </a:rPr>
              <a:t> </a:t>
            </a:r>
            <a:r>
              <a:rPr b="0" lang="en-US" sz="2400" spc="-1" strike="noStrike">
                <a:solidFill>
                  <a:srgbClr val="002060"/>
                </a:solidFill>
                <a:latin typeface="Arial Rounded MT Bold"/>
              </a:rPr>
              <a:t>References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428760" y="642960"/>
            <a:ext cx="72147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000000"/>
                </a:solidFill>
                <a:latin typeface="Arial Rounded MT Bold"/>
                <a:ea typeface="Cambria"/>
              </a:rPr>
              <a:t>Problem Statement</a:t>
            </a:r>
            <a:endParaRPr b="0" lang="en-IN" sz="3600" spc="-1" strike="noStrike">
              <a:latin typeface="Arial"/>
            </a:endParaRPr>
          </a:p>
        </p:txBody>
      </p:sp>
      <p:sp>
        <p:nvSpPr>
          <p:cNvPr id="56" name="CustomShape 2"/>
          <p:cNvSpPr/>
          <p:nvPr/>
        </p:nvSpPr>
        <p:spPr>
          <a:xfrm>
            <a:off x="1428840" y="2428920"/>
            <a:ext cx="6500520" cy="2040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002060"/>
                </a:solidFill>
                <a:latin typeface="Arial Rounded MT Bold"/>
              </a:rPr>
              <a:t>“</a:t>
            </a:r>
            <a:r>
              <a:rPr b="0" lang="en-US" sz="3200" spc="-1" strike="noStrike">
                <a:solidFill>
                  <a:srgbClr val="002060"/>
                </a:solidFill>
                <a:latin typeface="Arial Rounded MT Bold"/>
              </a:rPr>
              <a:t>Given an integer n, find the number of positive integers</a:t>
            </a:r>
            <a:endParaRPr b="0" lang="en-IN" sz="3200" spc="-1" strike="noStrike">
              <a:latin typeface="Arial"/>
            </a:endParaRPr>
          </a:p>
          <a:p>
            <a:pPr algn="ctr">
              <a:lnSpc>
                <a:spcPct val="100000"/>
              </a:lnSpc>
            </a:pPr>
            <a:r>
              <a:rPr b="0" lang="en-US" sz="3200" spc="-1" strike="noStrike">
                <a:solidFill>
                  <a:srgbClr val="002060"/>
                </a:solidFill>
                <a:latin typeface="Arial Rounded MT Bold"/>
              </a:rPr>
              <a:t>whose factorial ends with n zeros.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500040" y="428760"/>
            <a:ext cx="292860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Arial Rounded MT Bold"/>
              </a:rPr>
              <a:t>An Example</a:t>
            </a:r>
            <a:endParaRPr b="0" lang="en-IN" sz="3200" spc="-1" strike="noStrike">
              <a:latin typeface="Arial"/>
            </a:endParaRPr>
          </a:p>
        </p:txBody>
      </p:sp>
      <p:pic>
        <p:nvPicPr>
          <p:cNvPr id="58" name="Picture 3" descr=""/>
          <p:cNvPicPr/>
          <p:nvPr/>
        </p:nvPicPr>
        <p:blipFill>
          <a:blip r:embed="rId1"/>
          <a:stretch/>
        </p:blipFill>
        <p:spPr>
          <a:xfrm>
            <a:off x="1404720" y="1845000"/>
            <a:ext cx="6333840" cy="3744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428760" y="642960"/>
            <a:ext cx="72147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000000"/>
                </a:solidFill>
                <a:latin typeface="Arial Rounded MT Bold"/>
                <a:ea typeface="Cambria"/>
              </a:rPr>
              <a:t>Divide and Conquer</a:t>
            </a:r>
            <a:endParaRPr b="0" lang="en-IN" sz="3600" spc="-1" strike="noStrike">
              <a:latin typeface="Arial"/>
            </a:endParaRPr>
          </a:p>
        </p:txBody>
      </p:sp>
      <p:sp>
        <p:nvSpPr>
          <p:cNvPr id="60" name="CustomShape 2"/>
          <p:cNvSpPr/>
          <p:nvPr/>
        </p:nvSpPr>
        <p:spPr>
          <a:xfrm>
            <a:off x="1428840" y="2000160"/>
            <a:ext cx="6500520" cy="2833920"/>
          </a:xfrm>
          <a:prstGeom prst="rect">
            <a:avLst/>
          </a:prstGeom>
          <a:noFill/>
          <a:ln>
            <a:noFill/>
          </a:ln>
        </p:spPr>
        <p:style>
          <a:lnRef idx="0"/>
          <a:fillRef idx="0"/>
          <a:effectRef idx="0"/>
          <a:fontRef idx="minor"/>
        </p:style>
        <p:txBody>
          <a:bodyPr lIns="90000" rIns="90000" tIns="45000" bIns="45000">
            <a:spAutoFit/>
          </a:bodyPr>
          <a:p>
            <a:pPr indent="-216000">
              <a:lnSpc>
                <a:spcPct val="100000"/>
              </a:lnSpc>
              <a:buClr>
                <a:srgbClr val="002060"/>
              </a:buClr>
              <a:buFont typeface="Arial"/>
              <a:buChar char="•"/>
            </a:pPr>
            <a:r>
              <a:rPr b="0" lang="en-US" sz="2000" spc="-1" strike="noStrike">
                <a:solidFill>
                  <a:srgbClr val="002060"/>
                </a:solidFill>
                <a:latin typeface="Arial Rounded MT Bold"/>
              </a:rPr>
              <a:t> </a:t>
            </a:r>
            <a:r>
              <a:rPr b="0" lang="en-US" sz="2000" spc="-1" strike="noStrike">
                <a:solidFill>
                  <a:srgbClr val="002060"/>
                </a:solidFill>
                <a:latin typeface="Arial Rounded MT Bold"/>
              </a:rPr>
              <a:t>Divide and Conquer is a Programming Paradigm which recursively breaks down the problem into sub problem and finds the required answer by making decisions on the answers found for those sub-problems.</a:t>
            </a: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2060"/>
              </a:buClr>
              <a:buFont typeface="Arial"/>
              <a:buChar char="•"/>
            </a:pPr>
            <a:r>
              <a:rPr b="0" lang="en-US" sz="2000" spc="-1" strike="noStrike">
                <a:solidFill>
                  <a:srgbClr val="002060"/>
                </a:solidFill>
                <a:latin typeface="Arial Rounded MT Bold"/>
              </a:rPr>
              <a:t> </a:t>
            </a:r>
            <a:r>
              <a:rPr b="0" lang="en-US" sz="2000" spc="-1" strike="noStrike">
                <a:solidFill>
                  <a:srgbClr val="002060"/>
                </a:solidFill>
                <a:latin typeface="Arial Rounded MT Bold"/>
              </a:rPr>
              <a:t>This technique has a wide variety of uses. Binary Search and Merge Sort are some such example.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428760" y="642960"/>
            <a:ext cx="26427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000000"/>
                </a:solidFill>
                <a:latin typeface="Arial Rounded MT Bold"/>
                <a:ea typeface="Cambria"/>
              </a:rPr>
              <a:t>Algorithm</a:t>
            </a:r>
            <a:endParaRPr b="0" lang="en-IN" sz="3600" spc="-1" strike="noStrike">
              <a:latin typeface="Arial"/>
            </a:endParaRPr>
          </a:p>
        </p:txBody>
      </p:sp>
      <p:sp>
        <p:nvSpPr>
          <p:cNvPr id="62" name="CustomShape 2"/>
          <p:cNvSpPr/>
          <p:nvPr/>
        </p:nvSpPr>
        <p:spPr>
          <a:xfrm>
            <a:off x="2643120" y="3214800"/>
            <a:ext cx="31428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Algorithm based on Divide and Conquer(Binary search)</a:t>
            </a:r>
            <a:endParaRPr b="0" lang="en-IN" sz="2000" spc="-1" strike="noStrike">
              <a:latin typeface="Arial"/>
            </a:endParaRPr>
          </a:p>
        </p:txBody>
      </p:sp>
      <p:sp>
        <p:nvSpPr>
          <p:cNvPr id="63" name="CustomShape 3"/>
          <p:cNvSpPr/>
          <p:nvPr/>
        </p:nvSpPr>
        <p:spPr>
          <a:xfrm>
            <a:off x="428760" y="1928880"/>
            <a:ext cx="242856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Input required number of zeroes to find for</a:t>
            </a:r>
            <a:endParaRPr b="0" lang="en-IN" sz="2000" spc="-1" strike="noStrike">
              <a:latin typeface="Arial"/>
            </a:endParaRPr>
          </a:p>
        </p:txBody>
      </p:sp>
      <p:sp>
        <p:nvSpPr>
          <p:cNvPr id="64" name="CustomShape 4"/>
          <p:cNvSpPr/>
          <p:nvPr/>
        </p:nvSpPr>
        <p:spPr>
          <a:xfrm>
            <a:off x="5643720" y="4500720"/>
            <a:ext cx="285732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Output the numbers which have given number of zeroes  </a:t>
            </a:r>
            <a:endParaRPr b="0" lang="en-IN" sz="2000" spc="-1" strike="noStrike">
              <a:latin typeface="Arial"/>
            </a:endParaRPr>
          </a:p>
        </p:txBody>
      </p:sp>
      <p:sp>
        <p:nvSpPr>
          <p:cNvPr id="65" name="CustomShape 5"/>
          <p:cNvSpPr/>
          <p:nvPr/>
        </p:nvSpPr>
        <p:spPr>
          <a:xfrm rot="5400000">
            <a:off x="2631240" y="2117880"/>
            <a:ext cx="928440" cy="856800"/>
          </a:xfrm>
          <a:prstGeom prst="bentArrow">
            <a:avLst>
              <a:gd name="adj1" fmla="val 25000"/>
              <a:gd name="adj2" fmla="val 25000"/>
              <a:gd name="adj3" fmla="val 25000"/>
              <a:gd name="adj4" fmla="val 43750"/>
            </a:avLst>
          </a:prstGeom>
          <a:solidFill>
            <a:schemeClr val="bg1"/>
          </a:solidFill>
          <a:ln w="28440">
            <a:solidFill>
              <a:schemeClr val="tx1"/>
            </a:solidFill>
            <a:round/>
          </a:ln>
        </p:spPr>
        <p:style>
          <a:lnRef idx="2">
            <a:schemeClr val="accent1">
              <a:shade val="50000"/>
            </a:schemeClr>
          </a:lnRef>
          <a:fillRef idx="1">
            <a:schemeClr val="accent1"/>
          </a:fillRef>
          <a:effectRef idx="0">
            <a:schemeClr val="accent1"/>
          </a:effectRef>
          <a:fontRef idx="minor"/>
        </p:style>
      </p:sp>
      <p:sp>
        <p:nvSpPr>
          <p:cNvPr id="66" name="CustomShape 6"/>
          <p:cNvSpPr/>
          <p:nvPr/>
        </p:nvSpPr>
        <p:spPr>
          <a:xfrm rot="5400000">
            <a:off x="5751000" y="3522240"/>
            <a:ext cx="928440" cy="856800"/>
          </a:xfrm>
          <a:prstGeom prst="bentArrow">
            <a:avLst>
              <a:gd name="adj1" fmla="val 25000"/>
              <a:gd name="adj2" fmla="val 25000"/>
              <a:gd name="adj3" fmla="val 25000"/>
              <a:gd name="adj4" fmla="val 43750"/>
            </a:avLst>
          </a:prstGeom>
          <a:solidFill>
            <a:schemeClr val="bg1"/>
          </a:solidFill>
          <a:ln w="28440">
            <a:solidFill>
              <a:schemeClr val="tx1"/>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428760" y="642960"/>
            <a:ext cx="43574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000000"/>
                </a:solidFill>
                <a:latin typeface="Arial Rounded MT Bold"/>
                <a:ea typeface="Cambria"/>
              </a:rPr>
              <a:t>Algorithmic Steps</a:t>
            </a:r>
            <a:endParaRPr b="0" lang="en-IN" sz="3600" spc="-1" strike="noStrike">
              <a:latin typeface="Arial"/>
            </a:endParaRPr>
          </a:p>
        </p:txBody>
      </p:sp>
      <p:sp>
        <p:nvSpPr>
          <p:cNvPr id="68" name="CustomShape 2"/>
          <p:cNvSpPr/>
          <p:nvPr/>
        </p:nvSpPr>
        <p:spPr>
          <a:xfrm>
            <a:off x="827640" y="1500120"/>
            <a:ext cx="7200360" cy="3749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2060"/>
                </a:solidFill>
                <a:latin typeface="Arial Rounded MT Bold"/>
              </a:rPr>
              <a:t>1.  Input the number 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2060"/>
                </a:solidFill>
                <a:latin typeface="Arial Rounded MT Bold"/>
              </a:rPr>
              <a:t>2.  Create a function distance which will calculate the number of trailing zeroes in factorial of 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2060"/>
                </a:solidFill>
                <a:latin typeface="Arial Rounded MT Bold"/>
              </a:rPr>
              <a:t>3.  Create a variable, lets call it a.</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2060"/>
                </a:solidFill>
                <a:latin typeface="Arial Rounded MT Bold"/>
              </a:rPr>
              <a:t>4.  Implement Binary search, initially lo=1,hi=5*n.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2060"/>
                </a:solidFill>
                <a:latin typeface="Arial Rounded MT Bold"/>
              </a:rPr>
              <a:t>5.  Count the number of trailing zeroes in mid, if it is less than n update lo=mid+1, else update  hi=mid-1  and store mid in 'a'(a=mid).</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428760" y="642960"/>
            <a:ext cx="43574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000000"/>
                </a:solidFill>
                <a:latin typeface="Arial Rounded MT Bold"/>
                <a:ea typeface="Cambria"/>
              </a:rPr>
              <a:t>Algorithmic Steps</a:t>
            </a:r>
            <a:endParaRPr b="0" lang="en-IN" sz="3600" spc="-1" strike="noStrike">
              <a:latin typeface="Arial"/>
            </a:endParaRPr>
          </a:p>
        </p:txBody>
      </p:sp>
      <p:sp>
        <p:nvSpPr>
          <p:cNvPr id="70" name="CustomShape 2"/>
          <p:cNvSpPr/>
          <p:nvPr/>
        </p:nvSpPr>
        <p:spPr>
          <a:xfrm>
            <a:off x="827640" y="1714320"/>
            <a:ext cx="8064360" cy="44787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400" spc="-1" strike="noStrike">
                <a:solidFill>
                  <a:srgbClr val="002060"/>
                </a:solidFill>
                <a:latin typeface="Arial Rounded MT Bold"/>
              </a:rPr>
              <a:t>6.  Finally check if number of trailing zeroes in factorial of a has exactly n zeroes or not, if it has print 'a' along with next 4 numbers(because a range of 5 numbers will always have equal trailing zeroes, as we are not multiplying extra '5' in that range (for trailing zeroes we need factor of 10=2*5, but in factorial the power of 2 will always be more than 5, so we just have to count for 5), otherwise if trailing zeroes in factorial of 'a' is more than n, we print that there doesn't exist any integer whose factorial</a:t>
            </a:r>
            <a:endParaRPr b="0" lang="en-IN" sz="2400" spc="-1" strike="noStrike">
              <a:latin typeface="Arial"/>
            </a:endParaRPr>
          </a:p>
          <a:p>
            <a:pPr algn="just">
              <a:lnSpc>
                <a:spcPct val="100000"/>
              </a:lnSpc>
            </a:pPr>
            <a:r>
              <a:rPr b="0" lang="en-US" sz="2400" spc="-1" strike="noStrike">
                <a:solidFill>
                  <a:srgbClr val="002060"/>
                </a:solidFill>
                <a:latin typeface="Arial Rounded MT Bold"/>
              </a:rPr>
              <a:t>has exactly n trailing zeros.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1" name="" descr=""/>
          <p:cNvPicPr/>
          <p:nvPr/>
        </p:nvPicPr>
        <p:blipFill>
          <a:blip r:embed="rId1"/>
          <a:stretch/>
        </p:blipFill>
        <p:spPr>
          <a:xfrm>
            <a:off x="1584000" y="576000"/>
            <a:ext cx="4581000" cy="49431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469</TotalTime>
  <Application>LibreOffice/6.4.6.2$Linux_X86_64 LibreOffice_project/40$Build-2</Application>
  <Words>741</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2021-01-21T10:29:25Z</dcterms:created>
  <dc:creator>ANKUSH SONKER</dc:creator>
  <dc:description/>
  <dc:language>en-IN</dc:language>
  <cp:lastModifiedBy/>
  <dcterms:modified xsi:type="dcterms:W3CDTF">2021-03-21T00:31:09Z</dcterms:modified>
  <cp:revision>55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