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5" r:id="rId13"/>
    <p:sldId id="266" r:id="rId14"/>
    <p:sldId id="267" r:id="rId15"/>
    <p:sldId id="268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B00E0-F4BF-112E-524F-0B1F5A34FD02}" v="4960" dt="2020-07-05T19:53:55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math.html?highlight=math%20module#module-mat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andom.html?highlight=random%20module#module-rand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cs typeface="Calibri Ligh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1091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A62-6E7C-416E-A11C-5AD60E9B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91" y="381346"/>
            <a:ext cx="10899504" cy="57956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dirty="0">
                <a:cs typeface="Calibri" panose="020F0502020204030204"/>
              </a:rPr>
              <a:t>x= 5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print('Hello')</a:t>
            </a: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def </a:t>
            </a:r>
            <a:r>
              <a:rPr lang="en-GB" sz="2400" dirty="0" err="1">
                <a:ea typeface="+mn-lt"/>
                <a:cs typeface="+mn-lt"/>
              </a:rPr>
              <a:t>print_lyrics</a:t>
            </a:r>
            <a:r>
              <a:rPr lang="en-GB" sz="2400" dirty="0">
                <a:ea typeface="+mn-lt"/>
                <a:cs typeface="+mn-lt"/>
              </a:rPr>
              <a:t>():
     print("I'm a lumberjack, and I'm okay.")
     print('I sleep all night and I work all day.')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print('</a:t>
            </a:r>
            <a:r>
              <a:rPr lang="en-GB" sz="2400" dirty="0" err="1">
                <a:cs typeface="Calibri"/>
              </a:rPr>
              <a:t>Yo</a:t>
            </a:r>
            <a:r>
              <a:rPr lang="en-GB" sz="2400" dirty="0">
                <a:cs typeface="Calibri"/>
              </a:rPr>
              <a:t>')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x= x + 2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print(x)</a:t>
            </a:r>
          </a:p>
          <a:p>
            <a:pPr marL="0" indent="0">
              <a:buNone/>
            </a:pP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cs typeface="Calibri"/>
              </a:rPr>
              <a:t>Guess the output in Comment Section.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6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F767-4040-4A26-AB73-4D2D91B1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</a:t>
            </a:r>
            <a:r>
              <a:rPr lang="en-GB" sz="4000" dirty="0">
                <a:cs typeface="Calibri Light"/>
              </a:rPr>
              <a:t> Definitions and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A62-6E7C-416E-A11C-5AD60E9B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Once we have </a:t>
            </a:r>
            <a:r>
              <a:rPr lang="en-GB" dirty="0">
                <a:solidFill>
                  <a:schemeClr val="accent4"/>
                </a:solidFill>
                <a:cs typeface="Calibri"/>
              </a:rPr>
              <a:t>defined</a:t>
            </a:r>
            <a:r>
              <a:rPr lang="en-GB" dirty="0">
                <a:cs typeface="Calibri"/>
              </a:rPr>
              <a:t> a function, we can</a:t>
            </a:r>
            <a:r>
              <a:rPr lang="en-GB" dirty="0">
                <a:solidFill>
                  <a:srgbClr val="00B050"/>
                </a:solidFill>
                <a:cs typeface="Calibri"/>
              </a:rPr>
              <a:t> call</a:t>
            </a:r>
            <a:r>
              <a:rPr lang="en-GB" dirty="0">
                <a:cs typeface="Calibri"/>
              </a:rPr>
              <a:t> (or </a:t>
            </a:r>
            <a:r>
              <a:rPr lang="en-GB" dirty="0">
                <a:solidFill>
                  <a:srgbClr val="00B050"/>
                </a:solidFill>
                <a:cs typeface="Calibri"/>
              </a:rPr>
              <a:t>invoke</a:t>
            </a:r>
            <a:r>
              <a:rPr lang="en-GB" dirty="0">
                <a:cs typeface="Calibri"/>
              </a:rPr>
              <a:t>) it as many times as we like.</a:t>
            </a:r>
            <a:endParaRPr lang="en-GB"/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This is the </a:t>
            </a:r>
            <a:r>
              <a:rPr lang="en-GB" dirty="0">
                <a:solidFill>
                  <a:schemeClr val="accent4"/>
                </a:solidFill>
                <a:cs typeface="Calibri"/>
              </a:rPr>
              <a:t>store</a:t>
            </a:r>
            <a:r>
              <a:rPr lang="en-GB" dirty="0">
                <a:cs typeface="Calibri"/>
              </a:rPr>
              <a:t> and use </a:t>
            </a:r>
            <a:r>
              <a:rPr lang="en-GB" dirty="0">
                <a:solidFill>
                  <a:srgbClr val="00B050"/>
                </a:solidFill>
                <a:cs typeface="Calibri"/>
              </a:rPr>
              <a:t>pattern</a:t>
            </a:r>
            <a:r>
              <a:rPr lang="en-GB" dirty="0">
                <a:cs typeface="Calibri"/>
              </a:rPr>
              <a:t>.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6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A62-6E7C-416E-A11C-5AD60E9B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19" y="616790"/>
            <a:ext cx="10891814" cy="55601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x= 5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print('Hello')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def </a:t>
            </a:r>
            <a:r>
              <a:rPr lang="en-GB" sz="2400" dirty="0" err="1">
                <a:ea typeface="+mn-lt"/>
                <a:cs typeface="+mn-lt"/>
              </a:rPr>
              <a:t>print_lyrics</a:t>
            </a:r>
            <a:r>
              <a:rPr lang="en-GB" sz="2400" dirty="0">
                <a:ea typeface="+mn-lt"/>
                <a:cs typeface="+mn-lt"/>
              </a:rPr>
              <a:t>():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ea typeface="+mn-lt"/>
                <a:cs typeface="+mn-lt"/>
              </a:rPr>
              <a:t>     print("I'm a lumberjack, and I'm okay.")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ea typeface="+mn-lt"/>
                <a:cs typeface="+mn-lt"/>
              </a:rPr>
              <a:t>     print('I sleep all night and I work all day.')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print('</a:t>
            </a:r>
            <a:r>
              <a:rPr lang="en-GB" sz="2400" dirty="0" err="1">
                <a:ea typeface="+mn-lt"/>
                <a:cs typeface="+mn-lt"/>
              </a:rPr>
              <a:t>Yo</a:t>
            </a:r>
            <a:r>
              <a:rPr lang="en-GB" sz="2400" dirty="0">
                <a:ea typeface="+mn-lt"/>
                <a:cs typeface="+mn-lt"/>
              </a:rPr>
              <a:t>')</a:t>
            </a:r>
          </a:p>
          <a:p>
            <a:pPr marL="0" indent="0">
              <a:buNone/>
            </a:pPr>
            <a:r>
              <a:rPr lang="en-GB" sz="2400" dirty="0" err="1">
                <a:ea typeface="+mn-lt"/>
                <a:cs typeface="+mn-lt"/>
              </a:rPr>
              <a:t>print_lyrics</a:t>
            </a:r>
            <a:r>
              <a:rPr lang="en-GB" sz="2400" dirty="0">
                <a:ea typeface="+mn-lt"/>
                <a:cs typeface="+mn-lt"/>
              </a:rPr>
              <a:t>()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x= x + 2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print(x)</a:t>
            </a:r>
          </a:p>
          <a:p>
            <a:pPr marL="0" indent="0">
              <a:buNone/>
            </a:pPr>
            <a:endParaRPr lang="en-GB" sz="2400" dirty="0">
              <a:cs typeface="Calibri" panose="020F0502020204030204"/>
            </a:endParaRPr>
          </a:p>
          <a:p>
            <a:pPr marL="0" indent="0">
              <a:buNone/>
            </a:pPr>
            <a:endParaRPr lang="en-GB" sz="2400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F767-4040-4A26-AB73-4D2D91B1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4000" dirty="0">
                <a:cs typeface="Calibri Light"/>
              </a:rPr>
              <a:t>         Arguments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A62-6E7C-416E-A11C-5AD60E9B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cs typeface="Calibri"/>
              </a:rPr>
              <a:t>An </a:t>
            </a:r>
            <a:r>
              <a:rPr lang="en-GB" sz="2400" dirty="0">
                <a:solidFill>
                  <a:srgbClr val="0070C0"/>
                </a:solidFill>
                <a:cs typeface="Calibri"/>
              </a:rPr>
              <a:t>argument</a:t>
            </a:r>
            <a:r>
              <a:rPr lang="en-GB" sz="2400" dirty="0">
                <a:cs typeface="Calibri"/>
              </a:rPr>
              <a:t> is a value that we pass into the function as its input when we call the function.</a:t>
            </a:r>
          </a:p>
          <a:p>
            <a:endParaRPr lang="en-GB" sz="2400" dirty="0">
              <a:cs typeface="Calibri"/>
            </a:endParaRPr>
          </a:p>
          <a:p>
            <a:r>
              <a:rPr lang="en-GB" sz="2400" dirty="0">
                <a:cs typeface="Calibri"/>
              </a:rPr>
              <a:t>We use </a:t>
            </a:r>
            <a:r>
              <a:rPr lang="en-GB" sz="2400" dirty="0">
                <a:solidFill>
                  <a:srgbClr val="0070C0"/>
                </a:solidFill>
                <a:cs typeface="Calibri"/>
              </a:rPr>
              <a:t>arguments</a:t>
            </a:r>
            <a:r>
              <a:rPr lang="en-GB" sz="2400" dirty="0">
                <a:cs typeface="Calibri"/>
              </a:rPr>
              <a:t> so we can direct the function to do different kinds of work when we call it at different times.</a:t>
            </a:r>
          </a:p>
          <a:p>
            <a:endParaRPr lang="en-GB" sz="2400" dirty="0">
              <a:cs typeface="Calibri"/>
            </a:endParaRPr>
          </a:p>
          <a:p>
            <a:r>
              <a:rPr lang="en-GB" sz="2400" dirty="0">
                <a:cs typeface="Calibri"/>
              </a:rPr>
              <a:t>We put the </a:t>
            </a:r>
            <a:r>
              <a:rPr lang="en-GB" sz="2400" dirty="0">
                <a:solidFill>
                  <a:srgbClr val="0070C0"/>
                </a:solidFill>
                <a:cs typeface="Calibri"/>
              </a:rPr>
              <a:t>arguments</a:t>
            </a:r>
            <a:r>
              <a:rPr lang="en-GB" sz="2400" dirty="0">
                <a:cs typeface="Calibri"/>
              </a:rPr>
              <a:t> in parentheses after the name of the function</a:t>
            </a:r>
          </a:p>
          <a:p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            Big = max('</a:t>
            </a:r>
            <a:r>
              <a:rPr lang="en-GB" sz="2400" dirty="0">
                <a:solidFill>
                  <a:srgbClr val="0070C0"/>
                </a:solidFill>
                <a:cs typeface="Calibri"/>
              </a:rPr>
              <a:t>Hello world</a:t>
            </a:r>
            <a:r>
              <a:rPr lang="en-GB" sz="2400" dirty="0">
                <a:cs typeface="Calibri"/>
              </a:rPr>
              <a:t>')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774D82-AE88-44B7-ACA0-B8B6FB306502}"/>
              </a:ext>
            </a:extLst>
          </p:cNvPr>
          <p:cNvCxnSpPr/>
          <p:nvPr/>
        </p:nvCxnSpPr>
        <p:spPr>
          <a:xfrm flipH="1" flipV="1">
            <a:off x="4309200" y="5656200"/>
            <a:ext cx="819600" cy="54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AF38A3-BA10-493A-BD61-177AD49218AA}"/>
              </a:ext>
            </a:extLst>
          </p:cNvPr>
          <p:cNvSpPr txBox="1"/>
          <p:nvPr/>
        </p:nvSpPr>
        <p:spPr>
          <a:xfrm>
            <a:off x="4723275" y="6175275"/>
            <a:ext cx="118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solidFill>
                  <a:srgbClr val="0070C0"/>
                </a:solidFill>
                <a:cs typeface="Calibri"/>
              </a:rPr>
              <a:t>Argument</a:t>
            </a:r>
          </a:p>
        </p:txBody>
      </p:sp>
    </p:spTree>
    <p:extLst>
      <p:ext uri="{BB962C8B-B14F-4D97-AF65-F5344CB8AC3E}">
        <p14:creationId xmlns:p14="http://schemas.microsoft.com/office/powerpoint/2010/main" val="1738128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F767-4040-4A26-AB73-4D2D91B1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</a:t>
            </a:r>
            <a:r>
              <a:rPr lang="en-GB" sz="4000" dirty="0">
                <a:cs typeface="Calibri Light"/>
              </a:rPr>
              <a:t>       Parameters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A62-6E7C-416E-A11C-5AD60E9B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sz="2400" dirty="0">
                <a:cs typeface="Calibri"/>
              </a:rPr>
              <a:t>A parameter is a variable which we use in the function definition. It is a "handle" that allows the code in the function to access the arguments for a particular function invocation.</a:t>
            </a:r>
          </a:p>
          <a:p>
            <a:pPr>
              <a:buNone/>
            </a:pPr>
            <a:r>
              <a:rPr lang="en-GB" sz="2400" dirty="0" err="1">
                <a:ea typeface="+mn-lt"/>
                <a:cs typeface="+mn-lt"/>
              </a:rPr>
              <a:t>lang</a:t>
            </a:r>
            <a:r>
              <a:rPr lang="en-GB" sz="2400" dirty="0">
                <a:ea typeface="+mn-lt"/>
                <a:cs typeface="+mn-lt"/>
              </a:rPr>
              <a:t> = input('Enter your language : ')</a:t>
            </a:r>
            <a:endParaRPr lang="en-GB" dirty="0"/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def greet(</a:t>
            </a:r>
            <a:r>
              <a:rPr lang="en-GB" sz="2400" dirty="0" err="1">
                <a:ea typeface="+mn-lt"/>
                <a:cs typeface="+mn-lt"/>
              </a:rPr>
              <a:t>lang</a:t>
            </a:r>
            <a:r>
              <a:rPr lang="en-GB" sz="2400" dirty="0">
                <a:ea typeface="+mn-lt"/>
                <a:cs typeface="+mn-lt"/>
              </a:rPr>
              <a:t>):</a:t>
            </a:r>
            <a:endParaRPr lang="en-GB" dirty="0"/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if </a:t>
            </a:r>
            <a:r>
              <a:rPr lang="en-GB" sz="2400" dirty="0" err="1">
                <a:ea typeface="+mn-lt"/>
                <a:cs typeface="+mn-lt"/>
              </a:rPr>
              <a:t>lang</a:t>
            </a:r>
            <a:r>
              <a:rPr lang="en-GB" sz="2400" dirty="0">
                <a:ea typeface="+mn-lt"/>
                <a:cs typeface="+mn-lt"/>
              </a:rPr>
              <a:t> == 'es':</a:t>
            </a:r>
            <a:endParaRPr lang="en-GB" dirty="0"/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    print('Hola')</a:t>
            </a:r>
            <a:endParaRPr lang="en-GB" dirty="0"/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</a:t>
            </a:r>
            <a:r>
              <a:rPr lang="en-GB" sz="2400" dirty="0" err="1">
                <a:ea typeface="+mn-lt"/>
                <a:cs typeface="+mn-lt"/>
              </a:rPr>
              <a:t>elif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lang</a:t>
            </a:r>
            <a:r>
              <a:rPr lang="en-GB" sz="2400" dirty="0">
                <a:ea typeface="+mn-lt"/>
                <a:cs typeface="+mn-lt"/>
              </a:rPr>
              <a:t> == '</a:t>
            </a:r>
            <a:r>
              <a:rPr lang="en-GB" sz="2400" dirty="0" err="1">
                <a:ea typeface="+mn-lt"/>
                <a:cs typeface="+mn-lt"/>
              </a:rPr>
              <a:t>fr</a:t>
            </a:r>
            <a:r>
              <a:rPr lang="en-GB" sz="2400" dirty="0">
                <a:ea typeface="+mn-lt"/>
                <a:cs typeface="+mn-lt"/>
              </a:rPr>
              <a:t>':</a:t>
            </a:r>
            <a:endParaRPr lang="en-GB" dirty="0"/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    print('Bonjour')</a:t>
            </a:r>
            <a:endParaRPr lang="en-GB" dirty="0"/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else:</a:t>
            </a:r>
            <a:endParaRPr lang="en-GB" dirty="0"/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    print('hello')</a:t>
            </a:r>
            <a:endParaRPr lang="en-GB" dirty="0"/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greet(</a:t>
            </a:r>
            <a:r>
              <a:rPr lang="en-GB" sz="2400" dirty="0" err="1">
                <a:ea typeface="+mn-lt"/>
                <a:cs typeface="+mn-lt"/>
              </a:rPr>
              <a:t>lang</a:t>
            </a:r>
            <a:r>
              <a:rPr lang="en-GB" sz="2400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sz="2400" dirty="0">
                <a:cs typeface="Calibri"/>
              </a:rPr>
              <a:t>Prog23.py</a:t>
            </a:r>
          </a:p>
          <a:p>
            <a:pPr marL="0" indent="0">
              <a:buNone/>
            </a:pPr>
            <a:endParaRPr lang="en-GB" sz="24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F767-4040-4A26-AB73-4D2D91B1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      </a:t>
            </a:r>
            <a:r>
              <a:rPr lang="en-GB" sz="4000" dirty="0">
                <a:cs typeface="Calibri Light"/>
              </a:rPr>
              <a:t>Return Value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A62-6E7C-416E-A11C-5AD60E9B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cs typeface="Calibri"/>
              </a:rPr>
              <a:t>Often a function will take its arguments, do some computation, and return a value to be used as the value of the function call in the calling expression. The return keyword is used for this.</a:t>
            </a:r>
          </a:p>
          <a:p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Example: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def greet():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return 'Hello'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print(greet(), 'Glenn')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print(greet(), 'Harry')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1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F767-4040-4A26-AB73-4D2D91B1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ea typeface="+mj-lt"/>
                <a:cs typeface="+mj-lt"/>
              </a:rPr>
              <a:t>            </a:t>
            </a:r>
            <a:r>
              <a:rPr lang="en-GB" sz="4000" dirty="0">
                <a:ea typeface="+mj-lt"/>
                <a:cs typeface="+mj-lt"/>
              </a:rPr>
              <a:t>  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A62-6E7C-416E-A11C-5AD60E9B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91" y="1604996"/>
            <a:ext cx="10899504" cy="45719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2400" dirty="0">
                <a:cs typeface="Calibri"/>
              </a:rPr>
              <a:t>A "fruitful" function is one that produces a result (or return value)</a:t>
            </a:r>
          </a:p>
          <a:p>
            <a:r>
              <a:rPr lang="en-GB" sz="2400" dirty="0">
                <a:cs typeface="Calibri"/>
              </a:rPr>
              <a:t>The return statement ends the function execution and "sends back" the result of function.</a:t>
            </a:r>
          </a:p>
          <a:p>
            <a:pPr>
              <a:buNone/>
            </a:pPr>
            <a:r>
              <a:rPr lang="en-GB" sz="2400" dirty="0" err="1">
                <a:ea typeface="+mn-lt"/>
                <a:cs typeface="+mn-lt"/>
              </a:rPr>
              <a:t>lang</a:t>
            </a:r>
            <a:r>
              <a:rPr lang="en-GB" sz="2400" dirty="0">
                <a:ea typeface="+mn-lt"/>
                <a:cs typeface="+mn-lt"/>
              </a:rPr>
              <a:t> = input('Enter your language : ')</a:t>
            </a: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def greet(</a:t>
            </a:r>
            <a:r>
              <a:rPr lang="en-GB" sz="2400" dirty="0" err="1">
                <a:ea typeface="+mn-lt"/>
                <a:cs typeface="+mn-lt"/>
              </a:rPr>
              <a:t>lang</a:t>
            </a:r>
            <a:r>
              <a:rPr lang="en-GB" sz="2400" dirty="0">
                <a:ea typeface="+mn-lt"/>
                <a:cs typeface="+mn-lt"/>
              </a:rPr>
              <a:t>):</a:t>
            </a: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if </a:t>
            </a:r>
            <a:r>
              <a:rPr lang="en-GB" sz="2400" dirty="0" err="1">
                <a:ea typeface="+mn-lt"/>
                <a:cs typeface="+mn-lt"/>
              </a:rPr>
              <a:t>lang</a:t>
            </a:r>
            <a:r>
              <a:rPr lang="en-GB" sz="2400" dirty="0">
                <a:ea typeface="+mn-lt"/>
                <a:cs typeface="+mn-lt"/>
              </a:rPr>
              <a:t> == 'es':</a:t>
            </a: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    return 'Hola'</a:t>
            </a: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 </a:t>
            </a:r>
            <a:r>
              <a:rPr lang="en-GB" sz="2400" dirty="0" err="1">
                <a:ea typeface="+mn-lt"/>
                <a:cs typeface="+mn-lt"/>
              </a:rPr>
              <a:t>elif</a:t>
            </a:r>
            <a:r>
              <a:rPr lang="en-GB" sz="2400" dirty="0">
                <a:ea typeface="+mn-lt"/>
                <a:cs typeface="+mn-lt"/>
              </a:rPr>
              <a:t> </a:t>
            </a:r>
            <a:r>
              <a:rPr lang="en-GB" sz="2400" dirty="0" err="1">
                <a:ea typeface="+mn-lt"/>
                <a:cs typeface="+mn-lt"/>
              </a:rPr>
              <a:t>lang</a:t>
            </a:r>
            <a:r>
              <a:rPr lang="en-GB" sz="2400" dirty="0">
                <a:ea typeface="+mn-lt"/>
                <a:cs typeface="+mn-lt"/>
              </a:rPr>
              <a:t> == '</a:t>
            </a:r>
            <a:r>
              <a:rPr lang="en-GB" sz="2400" dirty="0" err="1">
                <a:ea typeface="+mn-lt"/>
                <a:cs typeface="+mn-lt"/>
              </a:rPr>
              <a:t>fr</a:t>
            </a:r>
            <a:r>
              <a:rPr lang="en-GB" sz="2400" dirty="0">
                <a:ea typeface="+mn-lt"/>
                <a:cs typeface="+mn-lt"/>
              </a:rPr>
              <a:t>':</a:t>
            </a: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    return 'Bonjour'</a:t>
            </a: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else:</a:t>
            </a: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    return 'hello'</a:t>
            </a:r>
            <a:endParaRPr lang="en-GB" dirty="0">
              <a:ea typeface="+mn-lt"/>
              <a:cs typeface="+mn-lt"/>
            </a:endParaRPr>
          </a:p>
          <a:p>
            <a:pPr>
              <a:buNone/>
            </a:pPr>
            <a:r>
              <a:rPr lang="en-GB" sz="2400" dirty="0">
                <a:cs typeface="Calibri"/>
              </a:rPr>
              <a:t>print(greet(</a:t>
            </a:r>
            <a:r>
              <a:rPr lang="en-GB" sz="2400" dirty="0" err="1">
                <a:cs typeface="Calibri"/>
              </a:rPr>
              <a:t>lang</a:t>
            </a:r>
            <a:r>
              <a:rPr lang="en-GB" sz="2400" dirty="0">
                <a:cs typeface="Calibri"/>
              </a:rPr>
              <a:t>),'Harry')</a:t>
            </a:r>
          </a:p>
          <a:p>
            <a:pPr marL="0" indent="0">
              <a:buNone/>
            </a:pPr>
            <a:endParaRPr lang="en-GB" sz="24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F767-4040-4A26-AB73-4D2D91B1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Multiple Parameters / Arguments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A62-6E7C-416E-A11C-5AD60E9B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cs typeface="Calibri"/>
              </a:rPr>
              <a:t>We can define more than one parameter in the function definition.</a:t>
            </a:r>
          </a:p>
          <a:p>
            <a:r>
              <a:rPr lang="en-GB" sz="2400" dirty="0">
                <a:cs typeface="Calibri"/>
              </a:rPr>
              <a:t>We simply add more arguments when we call the function.</a:t>
            </a:r>
          </a:p>
          <a:p>
            <a:r>
              <a:rPr lang="en-GB" sz="2400" dirty="0">
                <a:cs typeface="Calibri"/>
              </a:rPr>
              <a:t>We match the number and order of arguments and parameters</a:t>
            </a:r>
          </a:p>
          <a:p>
            <a:endParaRPr lang="en-GB" sz="2400" dirty="0">
              <a:cs typeface="Calibri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def </a:t>
            </a:r>
            <a:r>
              <a:rPr lang="en-GB" sz="2400" dirty="0" err="1">
                <a:ea typeface="+mn-lt"/>
                <a:cs typeface="+mn-lt"/>
              </a:rPr>
              <a:t>addtwo</a:t>
            </a:r>
            <a:r>
              <a:rPr lang="en-GB" sz="2400" dirty="0">
                <a:ea typeface="+mn-lt"/>
                <a:cs typeface="+mn-lt"/>
              </a:rPr>
              <a:t>(</a:t>
            </a:r>
            <a:r>
              <a:rPr lang="en-GB" sz="2400" dirty="0" err="1">
                <a:ea typeface="+mn-lt"/>
                <a:cs typeface="+mn-lt"/>
              </a:rPr>
              <a:t>a,b</a:t>
            </a:r>
            <a:r>
              <a:rPr lang="en-GB" sz="2400" dirty="0">
                <a:ea typeface="+mn-lt"/>
                <a:cs typeface="+mn-lt"/>
              </a:rPr>
              <a:t>):</a:t>
            </a:r>
            <a:endParaRPr lang="en-GB" sz="2400" dirty="0">
              <a:cs typeface="Calibri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added = a + b</a:t>
            </a:r>
            <a:endParaRPr lang="en-GB" sz="2400" dirty="0">
              <a:cs typeface="Calibri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return added</a:t>
            </a:r>
            <a:endParaRPr lang="en-GB" sz="2400" dirty="0">
              <a:cs typeface="Calibri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x = </a:t>
            </a:r>
            <a:r>
              <a:rPr lang="en-GB" sz="2400" dirty="0" err="1">
                <a:ea typeface="+mn-lt"/>
                <a:cs typeface="+mn-lt"/>
              </a:rPr>
              <a:t>addtwo</a:t>
            </a:r>
            <a:r>
              <a:rPr lang="en-GB" sz="2400" dirty="0">
                <a:ea typeface="+mn-lt"/>
                <a:cs typeface="+mn-lt"/>
              </a:rPr>
              <a:t>(3,5)</a:t>
            </a:r>
            <a:endParaRPr lang="en-GB" sz="2400" dirty="0">
              <a:cs typeface="Calibri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print(x)</a:t>
            </a:r>
            <a:endParaRPr lang="en-GB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61F767-4040-4A26-AB73-4D2D91B1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ea typeface="+mj-lt"/>
                <a:cs typeface="+mj-lt"/>
              </a:rPr>
              <a:t>Please Like, Share and Subscribe to my</a:t>
            </a:r>
            <a:br>
              <a:rPr lang="en-US" sz="60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6000" dirty="0" err="1">
                <a:solidFill>
                  <a:srgbClr val="FFFFFF"/>
                </a:solidFill>
                <a:ea typeface="+mj-lt"/>
                <a:cs typeface="+mj-lt"/>
              </a:rPr>
              <a:t>Youtube</a:t>
            </a:r>
            <a:r>
              <a:rPr lang="en-US" sz="6000" dirty="0">
                <a:solidFill>
                  <a:srgbClr val="FFFFFF"/>
                </a:solidFill>
                <a:ea typeface="+mj-lt"/>
                <a:cs typeface="+mj-lt"/>
              </a:rPr>
              <a:t> Channel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599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F767-4040-4A26-AB73-4D2D91B1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    </a:t>
            </a:r>
            <a:r>
              <a:rPr lang="en-GB" sz="4000" dirty="0">
                <a:cs typeface="Calibri Light"/>
              </a:rPr>
              <a:t>Python Functions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A62-6E7C-416E-A11C-5AD60E9B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cs typeface="Calibri"/>
              </a:rPr>
              <a:t>There are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two</a:t>
            </a:r>
            <a:r>
              <a:rPr lang="en-GB" sz="2400" dirty="0">
                <a:cs typeface="Calibri"/>
              </a:rPr>
              <a:t> kinds of function in Python.</a:t>
            </a:r>
          </a:p>
          <a:p>
            <a:pPr marL="457200" indent="-457200">
              <a:buAutoNum type="arabicPeriod"/>
            </a:pPr>
            <a:r>
              <a:rPr lang="en-GB" sz="2400" dirty="0">
                <a:cs typeface="Calibri"/>
              </a:rPr>
              <a:t> </a:t>
            </a:r>
            <a:r>
              <a:rPr lang="en-GB" sz="2400" dirty="0">
                <a:solidFill>
                  <a:srgbClr val="00B050"/>
                </a:solidFill>
                <a:cs typeface="Calibri"/>
              </a:rPr>
              <a:t>Built-in functions</a:t>
            </a:r>
            <a:r>
              <a:rPr lang="en-GB" sz="2400" dirty="0">
                <a:cs typeface="Calibri"/>
              </a:rPr>
              <a:t> that are provided as part of Python – print(), input(), type(), float(), int()</a:t>
            </a:r>
          </a:p>
          <a:p>
            <a:pPr marL="457200" indent="-457200">
              <a:buAutoNum type="arabicPeriod"/>
            </a:pPr>
            <a:r>
              <a:rPr lang="en-GB" sz="2400" dirty="0">
                <a:cs typeface="Calibri"/>
              </a:rPr>
              <a:t> </a:t>
            </a:r>
            <a:r>
              <a:rPr lang="en-GB" sz="2400" dirty="0">
                <a:solidFill>
                  <a:srgbClr val="00B050"/>
                </a:solidFill>
                <a:cs typeface="Calibri"/>
              </a:rPr>
              <a:t>Functions that we define ourselves</a:t>
            </a:r>
            <a:r>
              <a:rPr lang="en-GB" sz="2400" dirty="0">
                <a:cs typeface="Calibri"/>
              </a:rPr>
              <a:t> and then use</a:t>
            </a:r>
          </a:p>
          <a:p>
            <a:endParaRPr lang="en-GB" sz="2400" dirty="0">
              <a:cs typeface="Calibri"/>
            </a:endParaRPr>
          </a:p>
          <a:p>
            <a:r>
              <a:rPr lang="en-GB" sz="2400" dirty="0">
                <a:cs typeface="Calibri"/>
              </a:rPr>
              <a:t>We treat the built-in function name as 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reserved words </a:t>
            </a:r>
            <a:r>
              <a:rPr lang="en-GB" sz="2400" dirty="0">
                <a:cs typeface="Calibri"/>
              </a:rPr>
              <a:t>(i.e. we avoid them as variable names)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1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F767-4040-4A26-AB73-4D2D91B1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</a:t>
            </a:r>
            <a:r>
              <a:rPr lang="en-GB" sz="4000" dirty="0">
                <a:cs typeface="Calibri Light"/>
              </a:rPr>
              <a:t>   Function Definition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A62-6E7C-416E-A11C-5AD60E9B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400" dirty="0">
              <a:cs typeface="Calibri"/>
            </a:endParaRPr>
          </a:p>
          <a:p>
            <a:r>
              <a:rPr lang="en-GB" sz="2400" dirty="0">
                <a:cs typeface="Calibri"/>
              </a:rPr>
              <a:t>In Python a </a:t>
            </a:r>
            <a:r>
              <a:rPr lang="en-GB" sz="2400" dirty="0">
                <a:solidFill>
                  <a:srgbClr val="00B050"/>
                </a:solidFill>
                <a:cs typeface="Calibri"/>
              </a:rPr>
              <a:t>function</a:t>
            </a:r>
            <a:r>
              <a:rPr lang="en-GB" sz="2400" dirty="0">
                <a:cs typeface="Calibri"/>
              </a:rPr>
              <a:t> is some reusable code that takes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argument</a:t>
            </a:r>
            <a:r>
              <a:rPr lang="en-GB" sz="2400" dirty="0">
                <a:cs typeface="Calibri"/>
              </a:rPr>
              <a:t>(s) as input, does some computation, and then returns a result or results.</a:t>
            </a:r>
            <a:endParaRPr lang="en-GB"/>
          </a:p>
          <a:p>
            <a:endParaRPr lang="en-GB" sz="2400" dirty="0">
              <a:cs typeface="Calibri"/>
            </a:endParaRPr>
          </a:p>
          <a:p>
            <a:r>
              <a:rPr lang="en-GB" sz="2400" dirty="0">
                <a:cs typeface="Calibri"/>
              </a:rPr>
              <a:t>We define a </a:t>
            </a:r>
            <a:r>
              <a:rPr lang="en-GB" sz="2400" dirty="0">
                <a:solidFill>
                  <a:srgbClr val="00B050"/>
                </a:solidFill>
                <a:cs typeface="Calibri"/>
              </a:rPr>
              <a:t>function</a:t>
            </a:r>
            <a:r>
              <a:rPr lang="en-GB" sz="2400" dirty="0">
                <a:cs typeface="Calibri"/>
              </a:rPr>
              <a:t> using </a:t>
            </a:r>
            <a:r>
              <a:rPr lang="en-GB" sz="2400" dirty="0">
                <a:solidFill>
                  <a:schemeClr val="accent4"/>
                </a:solidFill>
                <a:cs typeface="Calibri"/>
              </a:rPr>
              <a:t>def</a:t>
            </a:r>
            <a:r>
              <a:rPr lang="en-GB" sz="2400" dirty="0">
                <a:cs typeface="Calibri"/>
              </a:rPr>
              <a:t> reserved word.</a:t>
            </a:r>
          </a:p>
          <a:p>
            <a:endParaRPr lang="en-GB" sz="2400" dirty="0">
              <a:cs typeface="Calibri"/>
            </a:endParaRPr>
          </a:p>
          <a:p>
            <a:r>
              <a:rPr lang="en-GB" sz="2400" dirty="0">
                <a:cs typeface="Calibri"/>
              </a:rPr>
              <a:t>We call/invoke the </a:t>
            </a:r>
            <a:r>
              <a:rPr lang="en-GB" sz="2400" dirty="0">
                <a:solidFill>
                  <a:srgbClr val="00B050"/>
                </a:solidFill>
                <a:cs typeface="Calibri"/>
              </a:rPr>
              <a:t>function</a:t>
            </a:r>
            <a:r>
              <a:rPr lang="en-GB" sz="2400" dirty="0">
                <a:cs typeface="Calibri"/>
              </a:rPr>
              <a:t> by using the function name, parenthesis, and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arguments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 </a:t>
            </a:r>
            <a:r>
              <a:rPr lang="en-GB" sz="2400" dirty="0">
                <a:cs typeface="Calibri"/>
              </a:rPr>
              <a:t>in an expression.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5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F767-4040-4A26-AB73-4D2D91B1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</a:t>
            </a:r>
            <a:r>
              <a:rPr lang="en-GB" sz="4000" dirty="0">
                <a:cs typeface="Calibri Light"/>
              </a:rPr>
              <a:t>  Built-in Functions – Max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A62-6E7C-416E-A11C-5AD60E9B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cs typeface="Calibri"/>
              </a:rPr>
              <a:t>big = max('Hello world')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print(big)</a:t>
            </a:r>
          </a:p>
          <a:p>
            <a:pPr marL="0" indent="0">
              <a:buNone/>
            </a:pP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Output: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w</a:t>
            </a:r>
          </a:p>
          <a:p>
            <a:pPr marL="0" indent="0">
              <a:buNone/>
            </a:pP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 err="1">
                <a:cs typeface="Calibri"/>
              </a:rPr>
              <a:t>lst</a:t>
            </a:r>
            <a:r>
              <a:rPr lang="en-GB" sz="2400" dirty="0">
                <a:cs typeface="Calibri"/>
              </a:rPr>
              <a:t> = </a:t>
            </a:r>
            <a:r>
              <a:rPr lang="en-GB" sz="2400" dirty="0">
                <a:ea typeface="+mn-lt"/>
                <a:cs typeface="+mn-lt"/>
              </a:rPr>
              <a:t>[3, 41, 12, 9, 74, 15]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print(max(</a:t>
            </a:r>
            <a:r>
              <a:rPr lang="en-GB" sz="2400" dirty="0" err="1">
                <a:cs typeface="Calibri"/>
              </a:rPr>
              <a:t>lst</a:t>
            </a:r>
            <a:r>
              <a:rPr lang="en-GB" sz="2400" dirty="0">
                <a:cs typeface="Calibri"/>
              </a:rPr>
              <a:t>))</a:t>
            </a:r>
          </a:p>
          <a:p>
            <a:pPr marL="0" indent="0">
              <a:buNone/>
            </a:pP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Output: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74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Prog19.py</a:t>
            </a:r>
          </a:p>
          <a:p>
            <a:pPr marL="0" indent="0">
              <a:buNone/>
            </a:pPr>
            <a:endParaRPr lang="en-GB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0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F767-4040-4A26-AB73-4D2D91B1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</a:t>
            </a:r>
            <a:r>
              <a:rPr lang="en-GB" sz="4000" dirty="0">
                <a:cs typeface="Calibri Light"/>
              </a:rPr>
              <a:t>Interesting Fact: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A62-6E7C-416E-A11C-5AD60E9B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       'Z' &lt; 'a'                      'z' &gt; 'a'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All the </a:t>
            </a:r>
            <a:r>
              <a:rPr lang="en-GB" dirty="0">
                <a:solidFill>
                  <a:schemeClr val="accent4"/>
                </a:solidFill>
                <a:cs typeface="Calibri"/>
              </a:rPr>
              <a:t>letters</a:t>
            </a:r>
            <a:r>
              <a:rPr lang="en-GB" dirty="0">
                <a:cs typeface="Calibri"/>
              </a:rPr>
              <a:t> in </a:t>
            </a:r>
            <a:r>
              <a:rPr lang="en-GB" dirty="0">
                <a:solidFill>
                  <a:srgbClr val="FF0000"/>
                </a:solidFill>
                <a:cs typeface="Calibri"/>
              </a:rPr>
              <a:t>uppercase</a:t>
            </a:r>
            <a:r>
              <a:rPr lang="en-GB" dirty="0">
                <a:cs typeface="Calibri"/>
              </a:rPr>
              <a:t> are </a:t>
            </a:r>
            <a:r>
              <a:rPr lang="en-GB" dirty="0">
                <a:solidFill>
                  <a:srgbClr val="00B050"/>
                </a:solidFill>
                <a:cs typeface="Calibri"/>
              </a:rPr>
              <a:t>smaller</a:t>
            </a:r>
            <a:r>
              <a:rPr lang="en-GB" dirty="0">
                <a:cs typeface="Calibri"/>
              </a:rPr>
              <a:t> than </a:t>
            </a:r>
            <a:r>
              <a:rPr lang="en-GB" dirty="0">
                <a:solidFill>
                  <a:srgbClr val="FF0000"/>
                </a:solidFill>
                <a:cs typeface="Calibri"/>
              </a:rPr>
              <a:t>lowercase</a:t>
            </a:r>
            <a:r>
              <a:rPr lang="en-GB" dirty="0">
                <a:cs typeface="Calibri"/>
              </a:rPr>
              <a:t> </a:t>
            </a:r>
            <a:r>
              <a:rPr lang="en-GB" dirty="0">
                <a:solidFill>
                  <a:schemeClr val="accent4"/>
                </a:solidFill>
                <a:cs typeface="Calibri"/>
              </a:rPr>
              <a:t>letters.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8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F767-4040-4A26-AB73-4D2D91B1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b="1" dirty="0"/>
              <a:t>         Math functions (Built-in)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A62-6E7C-416E-A11C-5AD60E9B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200" dirty="0">
                <a:ea typeface="+mn-lt"/>
                <a:cs typeface="+mn-lt"/>
              </a:rPr>
              <a:t>Python has a math module that provides most of the familiar mathematical functions. Before we can use the module, we have to import it:</a:t>
            </a:r>
          </a:p>
          <a:p>
            <a:pPr marL="0" indent="0">
              <a:buNone/>
            </a:pPr>
            <a:r>
              <a:rPr lang="en-GB" sz="2200" dirty="0">
                <a:ea typeface="+mn-lt"/>
                <a:cs typeface="+mn-lt"/>
              </a:rPr>
              <a:t>           import math</a:t>
            </a:r>
          </a:p>
          <a:p>
            <a:pPr marL="0" indent="0">
              <a:buNone/>
            </a:pPr>
            <a:endParaRPr lang="en-GB" sz="2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200" dirty="0">
                <a:ea typeface="+mn-lt"/>
                <a:cs typeface="+mn-lt"/>
              </a:rPr>
              <a:t>Example:</a:t>
            </a:r>
          </a:p>
          <a:p>
            <a:pPr marL="0" indent="0">
              <a:buNone/>
            </a:pPr>
            <a:r>
              <a:rPr lang="en-GB" sz="2200" dirty="0">
                <a:ea typeface="+mn-lt"/>
                <a:cs typeface="+mn-lt"/>
              </a:rPr>
              <a:t>To find the sin of a value: </a:t>
            </a:r>
            <a:r>
              <a:rPr lang="en-GB" sz="2200" dirty="0" err="1">
                <a:ea typeface="+mn-lt"/>
                <a:cs typeface="+mn-lt"/>
              </a:rPr>
              <a:t>math.sin</a:t>
            </a:r>
            <a:r>
              <a:rPr lang="en-GB" sz="2200" dirty="0">
                <a:ea typeface="+mn-lt"/>
                <a:cs typeface="+mn-lt"/>
              </a:rPr>
              <a:t>(0.7)</a:t>
            </a:r>
          </a:p>
          <a:p>
            <a:pPr marL="0" indent="0">
              <a:buNone/>
            </a:pPr>
            <a:endParaRPr lang="en-GB" sz="22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200" dirty="0">
                <a:ea typeface="+mn-lt"/>
                <a:cs typeface="+mn-lt"/>
              </a:rPr>
              <a:t>To find square root of a value: </a:t>
            </a:r>
            <a:r>
              <a:rPr lang="en-GB" sz="2200" dirty="0" err="1">
                <a:ea typeface="+mn-lt"/>
                <a:cs typeface="+mn-lt"/>
              </a:rPr>
              <a:t>math.sqrt</a:t>
            </a:r>
            <a:r>
              <a:rPr lang="en-GB" sz="2200" dirty="0">
                <a:ea typeface="+mn-lt"/>
                <a:cs typeface="+mn-lt"/>
              </a:rPr>
              <a:t>(2)</a:t>
            </a:r>
          </a:p>
          <a:p>
            <a:pPr marL="0" indent="0">
              <a:buNone/>
            </a:pPr>
            <a:r>
              <a:rPr lang="en-GB" sz="2200" dirty="0">
                <a:ea typeface="+mn-lt"/>
                <a:cs typeface="+mn-lt"/>
              </a:rPr>
              <a:t>To know more link is : </a:t>
            </a:r>
            <a:r>
              <a:rPr lang="en-GB" sz="2200" dirty="0">
                <a:ea typeface="+mn-lt"/>
                <a:cs typeface="+mn-lt"/>
                <a:hlinkClick r:id="rId2"/>
              </a:rPr>
              <a:t>https://docs.python.org/3/library/math.html?highlight=math%20module#module-math</a:t>
            </a:r>
            <a:endParaRPr lang="en-GB" sz="22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D169C0-AE8C-4B47-96FB-C7A7975AB944}"/>
              </a:ext>
            </a:extLst>
          </p:cNvPr>
          <p:cNvCxnSpPr/>
          <p:nvPr/>
        </p:nvCxnSpPr>
        <p:spPr>
          <a:xfrm>
            <a:off x="4862199" y="3947244"/>
            <a:ext cx="13349" cy="2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12713D-5D9A-42CF-AC83-4EDC8F8E675A}"/>
              </a:ext>
            </a:extLst>
          </p:cNvPr>
          <p:cNvSpPr txBox="1"/>
          <p:nvPr/>
        </p:nvSpPr>
        <p:spPr>
          <a:xfrm>
            <a:off x="4151857" y="4257536"/>
            <a:ext cx="18643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Always In </a:t>
            </a:r>
            <a:r>
              <a:rPr lang="en-GB" dirty="0">
                <a:solidFill>
                  <a:srgbClr val="FF0000"/>
                </a:solidFill>
              </a:rPr>
              <a:t>radians</a:t>
            </a:r>
          </a:p>
        </p:txBody>
      </p:sp>
    </p:spTree>
    <p:extLst>
      <p:ext uri="{BB962C8B-B14F-4D97-AF65-F5344CB8AC3E}">
        <p14:creationId xmlns:p14="http://schemas.microsoft.com/office/powerpoint/2010/main" val="71482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F767-4040-4A26-AB73-4D2D91B1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b="1" dirty="0"/>
              <a:t>          Random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A62-6E7C-416E-A11C-5AD60E9B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000" dirty="0">
                <a:ea typeface="+mn-lt"/>
                <a:cs typeface="+mn-lt"/>
              </a:rPr>
              <a:t>The random module provides functions that generate pseudorandom numbers (which I will simply call “random” from here on).</a:t>
            </a:r>
          </a:p>
          <a:p>
            <a:r>
              <a:rPr lang="en-GB" sz="2000" dirty="0">
                <a:ea typeface="+mn-lt"/>
                <a:cs typeface="+mn-lt"/>
              </a:rPr>
              <a:t>The function random returns a random float between 0.0 and 1.0 (including 0.0 but not 1.0). Each time you call random, you get the next number in a long series. To see a sample, run this loop:</a:t>
            </a:r>
          </a:p>
          <a:p>
            <a:pPr marL="0" indent="0">
              <a:buNone/>
            </a:pP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import random
for </a:t>
            </a:r>
            <a:r>
              <a:rPr lang="en-GB" sz="2000" dirty="0" err="1">
                <a:ea typeface="+mn-lt"/>
                <a:cs typeface="+mn-lt"/>
              </a:rPr>
              <a:t>i</a:t>
            </a:r>
            <a:r>
              <a:rPr lang="en-GB" sz="2000" dirty="0">
                <a:ea typeface="+mn-lt"/>
                <a:cs typeface="+mn-lt"/>
              </a:rPr>
              <a:t> in range(10):
    x = </a:t>
            </a:r>
            <a:r>
              <a:rPr lang="en-GB" sz="2000" dirty="0" err="1">
                <a:ea typeface="+mn-lt"/>
                <a:cs typeface="+mn-lt"/>
              </a:rPr>
              <a:t>random.random</a:t>
            </a:r>
            <a:r>
              <a:rPr lang="en-GB" sz="2000" dirty="0">
                <a:ea typeface="+mn-lt"/>
                <a:cs typeface="+mn-lt"/>
              </a:rPr>
              <a:t>()
    print(x)</a:t>
            </a:r>
          </a:p>
          <a:p>
            <a:pPr marL="0" indent="0">
              <a:buNone/>
            </a:pP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  <a:cs typeface="Calibri"/>
              </a:rPr>
              <a:t>             Copy and paste your output in the comment section. You all will get different random outputs.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7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F767-4040-4A26-AB73-4D2D91B1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A62-6E7C-416E-A11C-5AD60E9B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2000" dirty="0">
                <a:cs typeface="Calibri"/>
              </a:rPr>
              <a:t>Examples of Random: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&gt;&gt;&gt;</a:t>
            </a:r>
            <a:r>
              <a:rPr lang="en-GB" sz="2000" dirty="0" err="1">
                <a:ea typeface="+mn-lt"/>
                <a:cs typeface="+mn-lt"/>
              </a:rPr>
              <a:t>random.randint</a:t>
            </a:r>
            <a:r>
              <a:rPr lang="en-GB" sz="2000" dirty="0">
                <a:ea typeface="+mn-lt"/>
                <a:cs typeface="+mn-lt"/>
              </a:rPr>
              <a:t>(5, 10)
5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&gt;&gt;&gt;</a:t>
            </a:r>
            <a:r>
              <a:rPr lang="en-GB" sz="2000" dirty="0" err="1">
                <a:ea typeface="+mn-lt"/>
                <a:cs typeface="+mn-lt"/>
              </a:rPr>
              <a:t>random.randint</a:t>
            </a:r>
            <a:r>
              <a:rPr lang="en-GB" sz="2000" dirty="0">
                <a:ea typeface="+mn-lt"/>
                <a:cs typeface="+mn-lt"/>
              </a:rPr>
              <a:t>(5, 10)
9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&gt;&gt;&gt; t = [1, 2, 3]
&gt;&gt;&gt; </a:t>
            </a:r>
            <a:r>
              <a:rPr lang="en-GB" sz="2000" dirty="0" err="1">
                <a:ea typeface="+mn-lt"/>
                <a:cs typeface="+mn-lt"/>
              </a:rPr>
              <a:t>random.choice</a:t>
            </a:r>
            <a:r>
              <a:rPr lang="en-GB" sz="2000" dirty="0">
                <a:ea typeface="+mn-lt"/>
                <a:cs typeface="+mn-lt"/>
              </a:rPr>
              <a:t>(t)
2
&gt;&gt;&gt; </a:t>
            </a:r>
            <a:r>
              <a:rPr lang="en-GB" sz="2000" dirty="0" err="1">
                <a:ea typeface="+mn-lt"/>
                <a:cs typeface="+mn-lt"/>
              </a:rPr>
              <a:t>random.choice</a:t>
            </a:r>
            <a:r>
              <a:rPr lang="en-GB" sz="2000" dirty="0">
                <a:ea typeface="+mn-lt"/>
                <a:cs typeface="+mn-lt"/>
              </a:rPr>
              <a:t>(t)
3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 To learn more link is : </a:t>
            </a:r>
            <a:r>
              <a:rPr lang="en-GB" sz="2000" dirty="0">
                <a:ea typeface="+mn-lt"/>
                <a:cs typeface="+mn-lt"/>
                <a:hlinkClick r:id="rId2"/>
              </a:rPr>
              <a:t>https://docs.python.org/3/library/random.html?highlight=random%20module#module-random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6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F767-4040-4A26-AB73-4D2D91B1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4000" dirty="0">
                <a:cs typeface="Calibri Light"/>
              </a:rPr>
              <a:t>          Building our Own Functions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A62-6E7C-416E-A11C-5AD60E9B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400" dirty="0">
              <a:cs typeface="Calibri"/>
            </a:endParaRPr>
          </a:p>
          <a:p>
            <a:r>
              <a:rPr lang="en-GB" sz="2400" dirty="0">
                <a:cs typeface="Calibri"/>
              </a:rPr>
              <a:t>We create a new </a:t>
            </a:r>
            <a:r>
              <a:rPr lang="en-GB" sz="2400" dirty="0">
                <a:solidFill>
                  <a:srgbClr val="00B050"/>
                </a:solidFill>
                <a:cs typeface="Calibri"/>
              </a:rPr>
              <a:t>function</a:t>
            </a:r>
            <a:r>
              <a:rPr lang="en-GB" sz="2400" dirty="0">
                <a:cs typeface="Calibri"/>
              </a:rPr>
              <a:t> using the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def</a:t>
            </a:r>
            <a:r>
              <a:rPr lang="en-GB" sz="2400" dirty="0">
                <a:cs typeface="Calibri"/>
              </a:rPr>
              <a:t> keyword followed by function name and optional parameters in parenthesis.</a:t>
            </a:r>
            <a:endParaRPr lang="en-GB"/>
          </a:p>
          <a:p>
            <a:endParaRPr lang="en-GB" sz="2400" dirty="0">
              <a:cs typeface="Calibri"/>
            </a:endParaRPr>
          </a:p>
          <a:p>
            <a:r>
              <a:rPr lang="en-GB" sz="2400" dirty="0">
                <a:cs typeface="Calibri"/>
              </a:rPr>
              <a:t>We indent the body of a function.</a:t>
            </a:r>
          </a:p>
          <a:p>
            <a:endParaRPr lang="en-GB" sz="2400" dirty="0">
              <a:cs typeface="Calibri"/>
            </a:endParaRPr>
          </a:p>
          <a:p>
            <a:r>
              <a:rPr lang="en-GB" sz="2400" dirty="0">
                <a:cs typeface="Calibri"/>
              </a:rPr>
              <a:t>This defines the </a:t>
            </a:r>
            <a:r>
              <a:rPr lang="en-GB" sz="2400" dirty="0">
                <a:solidFill>
                  <a:srgbClr val="00B050"/>
                </a:solidFill>
                <a:cs typeface="Calibri"/>
              </a:rPr>
              <a:t>function</a:t>
            </a:r>
            <a:r>
              <a:rPr lang="en-GB" sz="2400" dirty="0">
                <a:cs typeface="Calibri"/>
              </a:rPr>
              <a:t> but does not execute the body of the </a:t>
            </a:r>
            <a:r>
              <a:rPr lang="en-GB" sz="2400" dirty="0">
                <a:solidFill>
                  <a:srgbClr val="00B050"/>
                </a:solidFill>
                <a:cs typeface="Calibri"/>
              </a:rPr>
              <a:t>function</a:t>
            </a:r>
            <a:r>
              <a:rPr lang="en-GB" sz="2400" dirty="0">
                <a:cs typeface="Calibri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6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FUNCTIONS</vt:lpstr>
      <vt:lpstr>            Python Functions</vt:lpstr>
      <vt:lpstr>           Function Definition</vt:lpstr>
      <vt:lpstr>          Built-in Functions – Max</vt:lpstr>
      <vt:lpstr>   Interesting Fact:</vt:lpstr>
      <vt:lpstr>         Math functions (Built-in)</vt:lpstr>
      <vt:lpstr>          Random numbers</vt:lpstr>
      <vt:lpstr>PowerPoint Presentation</vt:lpstr>
      <vt:lpstr>          Building our Own Functions</vt:lpstr>
      <vt:lpstr>PowerPoint Presentation</vt:lpstr>
      <vt:lpstr>         Definitions and Uses</vt:lpstr>
      <vt:lpstr>PowerPoint Presentation</vt:lpstr>
      <vt:lpstr>         Arguments</vt:lpstr>
      <vt:lpstr>              Parameters</vt:lpstr>
      <vt:lpstr>              Return Value</vt:lpstr>
      <vt:lpstr>              Return Value</vt:lpstr>
      <vt:lpstr>        Multiple Parameters / Arguments</vt:lpstr>
      <vt:lpstr>Please Like, Share and Subscribe to my Youtube 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739</cp:revision>
  <dcterms:created xsi:type="dcterms:W3CDTF">2020-07-05T18:04:12Z</dcterms:created>
  <dcterms:modified xsi:type="dcterms:W3CDTF">2020-07-05T19:55:08Z</dcterms:modified>
</cp:coreProperties>
</file>