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DD014-A614-AF16-2408-6E5FEE6C3EA7}" v="218" dt="2020-07-06T19:24:46.610"/>
    <p1510:client id="{CAD8E49B-0EA8-3045-4BF7-271C1107C5EB}" v="5212" dt="2020-07-06T19:14:3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marquard@gmail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Calibri Light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70900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000">
                <a:cs typeface="Calibri"/>
              </a:rPr>
              <a:t>If we leave off the first number or the last number of the slice, it is assumed to be the beginning or end of the string respectively.</a:t>
            </a:r>
          </a:p>
          <a:p>
            <a:endParaRPr lang="en-GB" sz="2000" dirty="0">
              <a:cs typeface="Calibri"/>
            </a:endParaRPr>
          </a:p>
          <a:p>
            <a:endParaRPr lang="en-GB" sz="2000" dirty="0">
              <a:cs typeface="Calibri"/>
            </a:endParaRPr>
          </a:p>
          <a:p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&gt;&gt;&gt;s = 'Monty Python'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&gt;&gt;&gt;print(s[:2])</a:t>
            </a:r>
          </a:p>
          <a:p>
            <a:pPr marL="0" indent="0">
              <a:buNone/>
            </a:pPr>
            <a:r>
              <a:rPr lang="en-GB" sz="2000">
                <a:cs typeface="Calibri"/>
              </a:rPr>
              <a:t>Mo</a:t>
            </a: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&gt;&gt;&gt;print(s[8:])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cs typeface="Calibri"/>
              </a:rPr>
              <a:t>thon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&gt;&gt;&gt;print(s[:])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cs typeface="Calibri"/>
              </a:rPr>
              <a:t>Monty Python</a:t>
            </a:r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2BB12E5-4001-4F15-9B7E-DD31086C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14976"/>
              </p:ext>
            </p:extLst>
          </p:nvPr>
        </p:nvGraphicFramePr>
        <p:xfrm>
          <a:off x="8076087" y="2425050"/>
          <a:ext cx="1168536" cy="7372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268">
                  <a:extLst>
                    <a:ext uri="{9D8B030D-6E8A-4147-A177-3AD203B41FA5}">
                      <a16:colId xmlns:a16="http://schemas.microsoft.com/office/drawing/2014/main" val="4085239204"/>
                    </a:ext>
                  </a:extLst>
                </a:gridCol>
                <a:gridCol w="584268">
                  <a:extLst>
                    <a:ext uri="{9D8B030D-6E8A-4147-A177-3AD203B41FA5}">
                      <a16:colId xmlns:a16="http://schemas.microsoft.com/office/drawing/2014/main" val="2894580621"/>
                    </a:ext>
                  </a:extLst>
                </a:gridCol>
              </a:tblGrid>
              <a:tr h="37144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71284"/>
                  </a:ext>
                </a:extLst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097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3B96D9-FC5C-4796-A442-D6B211E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74647"/>
              </p:ext>
            </p:extLst>
          </p:nvPr>
        </p:nvGraphicFramePr>
        <p:xfrm>
          <a:off x="1646364" y="2425050"/>
          <a:ext cx="6528633" cy="7493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3341">
                  <a:extLst>
                    <a:ext uri="{9D8B030D-6E8A-4147-A177-3AD203B41FA5}">
                      <a16:colId xmlns:a16="http://schemas.microsoft.com/office/drawing/2014/main" val="3557460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3457953093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423753456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1079810038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2324122609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816189136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2435675664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3208244585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1361358713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775396952"/>
                    </a:ext>
                  </a:extLst>
                </a:gridCol>
              </a:tblGrid>
              <a:tr h="38361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81707"/>
                  </a:ext>
                </a:extLst>
              </a:tr>
              <a:tr h="361696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6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55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              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cs typeface="Calibri"/>
              </a:rPr>
              <a:t>When the + operator is applied to strings, it means "</a:t>
            </a:r>
            <a:r>
              <a:rPr lang="en-GB" sz="2000">
                <a:solidFill>
                  <a:srgbClr val="00B050"/>
                </a:solidFill>
                <a:cs typeface="Calibri"/>
              </a:rPr>
              <a:t>concatenation</a:t>
            </a:r>
            <a:r>
              <a:rPr lang="en-GB" sz="2000">
                <a:cs typeface="Calibri"/>
              </a:rPr>
              <a:t>".</a:t>
            </a:r>
          </a:p>
          <a:p>
            <a:endParaRPr lang="en-GB" sz="2000" dirty="0">
              <a:cs typeface="Calibri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a = "Hello"</a:t>
            </a:r>
            <a:endParaRPr lang="en-GB"/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b = a + "There"</a:t>
            </a:r>
            <a:endParaRPr lang="en-GB"/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print(b)</a:t>
            </a:r>
            <a:endParaRPr lang="en-GB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c = a + ' ' + 'There'</a:t>
            </a:r>
            <a:endParaRPr lang="en-GB"/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print(c)</a:t>
            </a:r>
            <a:endParaRPr lang="en-GB"/>
          </a:p>
          <a:p>
            <a:pPr marL="0" indent="0">
              <a:buNone/>
            </a:pPr>
            <a:r>
              <a:rPr lang="en-GB" sz="2000">
                <a:cs typeface="Calibri"/>
              </a:rPr>
              <a:t>Prog30.py</a:t>
            </a:r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                Using in as a Logical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29" y="1226777"/>
            <a:ext cx="10905066" cy="531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cs typeface="Calibri"/>
              </a:rPr>
              <a:t>The in keyword can also be used to check to see if one string is "in" another string.</a:t>
            </a:r>
          </a:p>
          <a:p>
            <a:r>
              <a:rPr lang="en-GB" sz="2000">
                <a:cs typeface="Calibri"/>
              </a:rPr>
              <a:t>The in expression is a logical expression that returns True or False and can be used in an if statement.</a:t>
            </a: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&gt;&gt;&gt; fruit = 'banana'</a:t>
            </a:r>
            <a:endParaRPr lang="en-GB" sz="2000">
              <a:cs typeface="Calibri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&gt;&gt;&gt; 'n' in fruit</a:t>
            </a:r>
            <a:endParaRPr lang="en-GB" sz="2000">
              <a:cs typeface="Calibri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True</a:t>
            </a:r>
            <a:endParaRPr lang="en-GB" sz="2000">
              <a:cs typeface="Calibri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&gt;&gt;&gt; 'm' in fruit</a:t>
            </a:r>
            <a:endParaRPr lang="en-GB" sz="2000">
              <a:cs typeface="Calibri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False</a:t>
            </a:r>
            <a:endParaRPr lang="en-GB" sz="2000">
              <a:cs typeface="Calibri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&gt;&gt;&gt; 'nan' in fruit</a:t>
            </a:r>
            <a:endParaRPr lang="en-GB" sz="2000">
              <a:cs typeface="Calibri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True</a:t>
            </a:r>
            <a:endParaRPr lang="en-GB" sz="2000">
              <a:cs typeface="Calibri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&gt;&gt;&gt; if 'a' in fruit :</a:t>
            </a:r>
            <a:endParaRPr lang="en-GB" sz="2000">
              <a:cs typeface="Calibri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...    print('Found it')</a:t>
            </a:r>
            <a:endParaRPr lang="en-GB" sz="2000">
              <a:cs typeface="Calibri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... </a:t>
            </a:r>
            <a:endParaRPr lang="en-GB" sz="2000">
              <a:cs typeface="Calibri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Found it</a:t>
            </a:r>
            <a:endParaRPr lang="en-GB" sz="2000"/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                String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>
                <a:ea typeface="+mn-lt"/>
                <a:cs typeface="+mn-lt"/>
              </a:rPr>
              <a:t>word = input('Enter a fruit: ')</a:t>
            </a:r>
            <a:endParaRPr lang="en-US" sz="2400" dirty="0">
              <a:cs typeface="Calibri"/>
            </a:endParaRPr>
          </a:p>
          <a:p>
            <a:pPr>
              <a:buNone/>
            </a:pPr>
            <a:endParaRPr lang="en-US" sz="2400" dirty="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if word &lt; 'banana':</a:t>
            </a:r>
            <a:endParaRPr lang="en-GB" sz="240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print('Your word, '+ word + ', comes before banana.')</a:t>
            </a:r>
            <a:endParaRPr lang="en-GB" sz="240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elif word &gt; 'banana':</a:t>
            </a:r>
            <a:endParaRPr lang="en-GB" sz="240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print('Your word, '+ word + ', comes after banana.')</a:t>
            </a:r>
            <a:endParaRPr lang="en-GB" sz="240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else:</a:t>
            </a:r>
            <a:endParaRPr lang="en-GB" sz="240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print('All right, bananas.')</a:t>
            </a:r>
            <a:endParaRPr lang="en-GB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cs typeface="Calibri" panose="020F0502020204030204"/>
              </a:rPr>
              <a:t>Prog31.py</a:t>
            </a:r>
            <a:endParaRPr lang="en-GB" sz="2000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                String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cs typeface="Calibri"/>
              </a:rPr>
              <a:t>Python has a number of string functions which are in string library.</a:t>
            </a:r>
          </a:p>
          <a:p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These functions are already built into every string - we invoke them by appending the function to the string variable.</a:t>
            </a:r>
          </a:p>
          <a:p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These functions do not modify the original string, instead they return a new string that has been altered.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9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>
                <a:ea typeface="+mj-lt"/>
                <a:cs typeface="+mj-lt"/>
              </a:rPr>
              <a:t>                String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sz="2000">
                <a:cs typeface="Calibri" panose="020F0502020204030204"/>
              </a:rPr>
              <a:t>str.capitalize()</a:t>
            </a:r>
            <a:endParaRPr lang="en-US"/>
          </a:p>
          <a:p>
            <a:pPr marL="457200" indent="-457200">
              <a:buAutoNum type="arabicPeriod"/>
            </a:pPr>
            <a:r>
              <a:rPr lang="en-GB" sz="2000">
                <a:ea typeface="+mn-lt"/>
                <a:cs typeface="+mn-lt"/>
              </a:rPr>
              <a:t>Str.center(width[, fillchar)</a:t>
            </a:r>
          </a:p>
          <a:p>
            <a:pPr marL="457200" indent="-457200">
              <a:buAutoNum type="arabicPeriod"/>
            </a:pPr>
            <a:r>
              <a:rPr lang="en-GB" sz="2000">
                <a:ea typeface="+mn-lt"/>
                <a:cs typeface="+mn-lt"/>
              </a:rPr>
              <a:t>Str.endswith(suffix[, start[, end]])</a:t>
            </a:r>
            <a:endParaRPr lang="en-GB" sz="20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GB" sz="2000">
                <a:cs typeface="Calibri" panose="020F0502020204030204"/>
              </a:rPr>
              <a:t>Str.find(sub</a:t>
            </a:r>
            <a:r>
              <a:rPr lang="en-GB" sz="2000">
                <a:ea typeface="+mn-lt"/>
                <a:cs typeface="+mn-lt"/>
              </a:rPr>
              <a:t>[, start[, end]])</a:t>
            </a:r>
          </a:p>
          <a:p>
            <a:pPr marL="457200" indent="-457200">
              <a:buAutoNum type="arabicPeriod"/>
            </a:pPr>
            <a:r>
              <a:rPr lang="en-GB" sz="2000">
                <a:cs typeface="Calibri" panose="020F0502020204030204"/>
              </a:rPr>
              <a:t>Str.lstrip([chars])</a:t>
            </a:r>
            <a:endParaRPr lang="en-GB" sz="20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GB" sz="2000">
                <a:cs typeface="Calibri" panose="020F0502020204030204"/>
              </a:rPr>
              <a:t>Str.rstrip([chars])</a:t>
            </a:r>
            <a:endParaRPr lang="en-GB" sz="20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GB" sz="2000">
                <a:cs typeface="Calibri" panose="020F0502020204030204"/>
              </a:rPr>
              <a:t>Str.strip([chars])</a:t>
            </a:r>
            <a:endParaRPr lang="en-GB" sz="20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GB" sz="2000">
                <a:cs typeface="Calibri" panose="020F0502020204030204"/>
              </a:rPr>
              <a:t>Str.replace(old, new[, count])</a:t>
            </a:r>
            <a:endParaRPr lang="en-GB" sz="20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GB" sz="2000">
                <a:cs typeface="Calibri" panose="020F0502020204030204"/>
              </a:rPr>
              <a:t>Str.lower()</a:t>
            </a:r>
            <a:endParaRPr lang="en-GB" sz="20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GB" sz="2000">
                <a:cs typeface="Calibri" panose="020F0502020204030204"/>
              </a:rPr>
              <a:t>Str.upper()</a:t>
            </a:r>
            <a:endParaRPr lang="en-GB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cs typeface="Calibri" panose="020F0502020204030204"/>
              </a:rPr>
              <a:t>                                 </a:t>
            </a:r>
            <a:r>
              <a:rPr lang="en-GB" sz="2000">
                <a:solidFill>
                  <a:srgbClr val="FF0000"/>
                </a:solidFill>
                <a:cs typeface="Calibri" panose="020F0502020204030204"/>
              </a:rPr>
              <a:t>Many More</a:t>
            </a:r>
            <a:endParaRPr lang="en-GB" sz="2000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3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</a:t>
            </a:r>
            <a:r>
              <a:rPr lang="en-GB" sz="4000">
                <a:cs typeface="Calibri Light"/>
              </a:rPr>
              <a:t>    Searching a String</a:t>
            </a:r>
            <a:endParaRPr lang="en-GB" sz="36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29" y="1588310"/>
            <a:ext cx="10899504" cy="488900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2400">
                <a:cs typeface="Calibri"/>
              </a:rPr>
              <a:t>We use </a:t>
            </a:r>
            <a:r>
              <a:rPr lang="en-GB" sz="2400">
                <a:solidFill>
                  <a:srgbClr val="00B050"/>
                </a:solidFill>
                <a:cs typeface="Calibri"/>
              </a:rPr>
              <a:t>find()</a:t>
            </a:r>
            <a:r>
              <a:rPr lang="en-GB" sz="2400">
                <a:cs typeface="Calibri"/>
              </a:rPr>
              <a:t> function to search for a substring within another string.</a:t>
            </a:r>
            <a:endParaRPr lang="en-GB" sz="2000">
              <a:cs typeface="Calibri"/>
            </a:endParaRPr>
          </a:p>
          <a:p>
            <a:r>
              <a:rPr lang="en-GB" sz="2400">
                <a:solidFill>
                  <a:srgbClr val="00B050"/>
                </a:solidFill>
                <a:cs typeface="Calibri"/>
              </a:rPr>
              <a:t>find()</a:t>
            </a:r>
            <a:r>
              <a:rPr lang="en-GB" sz="2400">
                <a:cs typeface="Calibri"/>
              </a:rPr>
              <a:t> finds the first occurrence of the substring.</a:t>
            </a:r>
          </a:p>
          <a:p>
            <a:r>
              <a:rPr lang="en-GB" sz="2400">
                <a:cs typeface="Calibri"/>
              </a:rPr>
              <a:t>If the substring is not found, find() returns –1.</a:t>
            </a:r>
          </a:p>
          <a:p>
            <a:r>
              <a:rPr lang="en-GB" sz="2400">
                <a:cs typeface="Calibri"/>
              </a:rPr>
              <a:t>Remember String position starts at zero.</a:t>
            </a:r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1800">
                <a:cs typeface="Calibri"/>
              </a:rPr>
              <a:t>&gt;&gt;&gt;fruit = 'banana'</a:t>
            </a:r>
          </a:p>
          <a:p>
            <a:pPr marL="0" indent="0">
              <a:buNone/>
            </a:pPr>
            <a:r>
              <a:rPr lang="en-GB" sz="1800">
                <a:cs typeface="Calibri"/>
              </a:rPr>
              <a:t>&gt;&gt;&gt;pos = fruit.find('na')</a:t>
            </a:r>
          </a:p>
          <a:p>
            <a:pPr marL="0" indent="0">
              <a:buNone/>
            </a:pPr>
            <a:r>
              <a:rPr lang="en-GB" sz="1800">
                <a:cs typeface="Calibri"/>
              </a:rPr>
              <a:t>&gt;&gt;&gt;print(pos)</a:t>
            </a:r>
          </a:p>
          <a:p>
            <a:pPr marL="0" indent="0">
              <a:buNone/>
            </a:pPr>
            <a:r>
              <a:rPr lang="en-GB" sz="1800">
                <a:cs typeface="Calibri"/>
              </a:rPr>
              <a:t>2</a:t>
            </a:r>
          </a:p>
          <a:p>
            <a:pPr marL="0" indent="0">
              <a:buNone/>
            </a:pPr>
            <a:r>
              <a:rPr lang="en-GB" sz="1800">
                <a:cs typeface="Calibri"/>
              </a:rPr>
              <a:t>&gt;&gt;&gt;aa = fruit.find('z')</a:t>
            </a:r>
            <a:endParaRPr lang="en-GB" sz="1800" dirty="0">
              <a:cs typeface="Calibri"/>
            </a:endParaRPr>
          </a:p>
          <a:p>
            <a:pPr marL="0" indent="0">
              <a:buNone/>
            </a:pPr>
            <a:r>
              <a:rPr lang="en-GB" sz="1800">
                <a:cs typeface="Calibri"/>
              </a:rPr>
              <a:t>&gt;&gt;&gt;print(aa)</a:t>
            </a:r>
            <a:endParaRPr lang="en-GB" sz="1800" dirty="0">
              <a:cs typeface="Calibri"/>
            </a:endParaRPr>
          </a:p>
          <a:p>
            <a:pPr marL="0" indent="0">
              <a:buNone/>
            </a:pPr>
            <a:r>
              <a:rPr lang="en-GB" sz="1800">
                <a:cs typeface="Calibri"/>
              </a:rPr>
              <a:t>-1</a:t>
            </a:r>
            <a:endParaRPr lang="en-GB" sz="18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8CA988-BCFF-4791-A6E8-6605C6145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23935"/>
              </p:ext>
            </p:extLst>
          </p:nvPr>
        </p:nvGraphicFramePr>
        <p:xfrm>
          <a:off x="2356135" y="3259463"/>
          <a:ext cx="4210844" cy="760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807">
                  <a:extLst>
                    <a:ext uri="{9D8B030D-6E8A-4147-A177-3AD203B41FA5}">
                      <a16:colId xmlns:a16="http://schemas.microsoft.com/office/drawing/2014/main" val="21764611"/>
                    </a:ext>
                  </a:extLst>
                </a:gridCol>
                <a:gridCol w="701807">
                  <a:extLst>
                    <a:ext uri="{9D8B030D-6E8A-4147-A177-3AD203B41FA5}">
                      <a16:colId xmlns:a16="http://schemas.microsoft.com/office/drawing/2014/main" val="3659996208"/>
                    </a:ext>
                  </a:extLst>
                </a:gridCol>
                <a:gridCol w="745313">
                  <a:extLst>
                    <a:ext uri="{9D8B030D-6E8A-4147-A177-3AD203B41FA5}">
                      <a16:colId xmlns:a16="http://schemas.microsoft.com/office/drawing/2014/main" val="2054798603"/>
                    </a:ext>
                  </a:extLst>
                </a:gridCol>
                <a:gridCol w="658303">
                  <a:extLst>
                    <a:ext uri="{9D8B030D-6E8A-4147-A177-3AD203B41FA5}">
                      <a16:colId xmlns:a16="http://schemas.microsoft.com/office/drawing/2014/main" val="1073075021"/>
                    </a:ext>
                  </a:extLst>
                </a:gridCol>
                <a:gridCol w="701807">
                  <a:extLst>
                    <a:ext uri="{9D8B030D-6E8A-4147-A177-3AD203B41FA5}">
                      <a16:colId xmlns:a16="http://schemas.microsoft.com/office/drawing/2014/main" val="2897033984"/>
                    </a:ext>
                  </a:extLst>
                </a:gridCol>
                <a:gridCol w="701807">
                  <a:extLst>
                    <a:ext uri="{9D8B030D-6E8A-4147-A177-3AD203B41FA5}">
                      <a16:colId xmlns:a16="http://schemas.microsoft.com/office/drawing/2014/main" val="585380630"/>
                    </a:ext>
                  </a:extLst>
                </a:gridCol>
              </a:tblGrid>
              <a:tr h="38934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5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7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35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      </a:t>
            </a:r>
            <a:r>
              <a:rPr lang="en-GB" sz="4000" b="1" dirty="0">
                <a:cs typeface="Calibri Light"/>
              </a:rPr>
              <a:t>             Making Everything </a:t>
            </a:r>
            <a:r>
              <a:rPr lang="en-GB" sz="4000" b="1">
                <a:cs typeface="Calibri Light"/>
              </a:rPr>
              <a:t>UPPERCASE</a:t>
            </a:r>
            <a:endParaRPr lang="en-GB" sz="40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>
                <a:cs typeface="Calibri" panose="020F0502020204030204"/>
              </a:rPr>
              <a:t>&gt;&gt;&gt;greet = 'Hello Bob'</a:t>
            </a:r>
          </a:p>
          <a:p>
            <a:pPr marL="0" indent="0">
              <a:buNone/>
            </a:pPr>
            <a:r>
              <a:rPr lang="en-GB" sz="2000">
                <a:cs typeface="Calibri" panose="020F0502020204030204"/>
              </a:rPr>
              <a:t>&gt;&gt;&gt;up = greet.upper()</a:t>
            </a:r>
          </a:p>
          <a:p>
            <a:pPr marL="0" indent="0">
              <a:buNone/>
            </a:pPr>
            <a:r>
              <a:rPr lang="en-GB" sz="2000">
                <a:cs typeface="Calibri" panose="020F0502020204030204"/>
              </a:rPr>
              <a:t>&gt;&gt;&gt;print(up)</a:t>
            </a:r>
            <a:endParaRPr lang="en-GB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>
                <a:cs typeface="Calibri" panose="020F0502020204030204"/>
              </a:rPr>
              <a:t>HELLO BOB</a:t>
            </a:r>
          </a:p>
          <a:p>
            <a:pPr marL="0" indent="0">
              <a:buNone/>
            </a:pPr>
            <a:endParaRPr lang="en-GB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>
                <a:cs typeface="Calibri" panose="020F0502020204030204"/>
              </a:rPr>
              <a:t>&gt;&gt;&gt;down = greet.lower()</a:t>
            </a:r>
          </a:p>
          <a:p>
            <a:pPr marL="0" indent="0">
              <a:buNone/>
            </a:pPr>
            <a:r>
              <a:rPr lang="en-GB" sz="2000">
                <a:cs typeface="Calibri" panose="020F0502020204030204"/>
              </a:rPr>
              <a:t>&gt;&gt;&gt;print(down)</a:t>
            </a:r>
          </a:p>
          <a:p>
            <a:pPr marL="0" indent="0">
              <a:buNone/>
            </a:pPr>
            <a:r>
              <a:rPr lang="en-GB" sz="2000">
                <a:cs typeface="Calibri" panose="020F0502020204030204"/>
              </a:rPr>
              <a:t>Hello bob</a:t>
            </a:r>
            <a:endParaRPr lang="en-GB" sz="2000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7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 Light"/>
              </a:rPr>
              <a:t>    </a:t>
            </a:r>
            <a:r>
              <a:rPr lang="en-GB" sz="3600" b="1" dirty="0">
                <a:cs typeface="Calibri Light"/>
              </a:rPr>
              <a:t>        </a:t>
            </a:r>
            <a:r>
              <a:rPr lang="en-GB" sz="4000" b="1">
                <a:cs typeface="Calibri Light"/>
              </a:rPr>
              <a:t>  Search and Replace</a:t>
            </a:r>
            <a:endParaRPr lang="en-GB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cs typeface="Calibri"/>
              </a:rPr>
              <a:t>The </a:t>
            </a:r>
            <a:r>
              <a:rPr lang="en-GB" sz="2400">
                <a:solidFill>
                  <a:srgbClr val="00B050"/>
                </a:solidFill>
                <a:cs typeface="Calibri"/>
              </a:rPr>
              <a:t>replace()</a:t>
            </a:r>
            <a:r>
              <a:rPr lang="en-GB" sz="2400">
                <a:cs typeface="Calibri"/>
              </a:rPr>
              <a:t> function is like a search and replace operation in a word processor.</a:t>
            </a:r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It replaces all</a:t>
            </a:r>
            <a:r>
              <a:rPr lang="en-GB" sz="2400" dirty="0">
                <a:cs typeface="Calibri"/>
              </a:rPr>
              <a:t> </a:t>
            </a:r>
            <a:r>
              <a:rPr lang="en-GB" sz="2400">
                <a:cs typeface="Calibri"/>
              </a:rPr>
              <a:t>occurrence of the search string with the replacement string.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&gt;&gt;&gt;greet = 'Hello Bob'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&gt;&gt;&gt;nstr = greet.replace('Bob','Jane')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&gt;&gt;&gt;print(nstr)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Hello Jane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&gt;&gt;&gt;nstr = greet.replace('o','X')</a:t>
            </a: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&gt;&gt;&gt;print(nstr)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HellX BXb</a:t>
            </a:r>
            <a:endParaRPr lang="en-GB" sz="2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4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 b="1">
                <a:cs typeface="Calibri Light"/>
              </a:rPr>
              <a:t>              Stripping Whitespaces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>
                <a:cs typeface="Calibri"/>
              </a:rPr>
              <a:t>Sometimes we want to take a string and remove whitespace at the beginning and/or end.</a:t>
            </a:r>
          </a:p>
          <a:p>
            <a:r>
              <a:rPr lang="en-GB" sz="2400">
                <a:cs typeface="Calibri"/>
              </a:rPr>
              <a:t>lstrip and rstrip remove whitespace at the left or right.</a:t>
            </a:r>
          </a:p>
          <a:p>
            <a:r>
              <a:rPr lang="en-GB" sz="2400">
                <a:cs typeface="Calibri"/>
              </a:rPr>
              <a:t>strip() removes both beginning and ending whitespaces.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&gt;&gt;&gt;greet</a:t>
            </a:r>
            <a:r>
              <a:rPr lang="en-GB" sz="2000">
                <a:cs typeface="Calibri"/>
              </a:rPr>
              <a:t> = '       Hello Bob     '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&gt;&gt;&gt;greet.lstrip()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'Hello Bob     '</a:t>
            </a: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&gt;&gt;&gt;greet.rstip()</a:t>
            </a: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'       Hello Bob'</a:t>
            </a: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&gt;&gt;&gt;greet.strip()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cs typeface="Calibri"/>
              </a:rPr>
              <a:t>'Hello Bob'</a:t>
            </a:r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             String Data Type</a:t>
            </a:r>
            <a:endParaRPr lang="en-GB" sz="36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cs typeface="Calibri"/>
              </a:rPr>
              <a:t>A string is a sequence of characters.</a:t>
            </a:r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A string literal uses quotes 'Hello' or "Hello".</a:t>
            </a:r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For strings, + means </a:t>
            </a:r>
            <a:r>
              <a:rPr lang="en-GB" sz="2400">
                <a:solidFill>
                  <a:srgbClr val="00B050"/>
                </a:solidFill>
                <a:cs typeface="Calibri"/>
              </a:rPr>
              <a:t>concatenate</a:t>
            </a:r>
            <a:r>
              <a:rPr lang="en-GB" sz="2400">
                <a:cs typeface="Calibri"/>
              </a:rPr>
              <a:t>.</a:t>
            </a:r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When string contains numbers, it is still a string.</a:t>
            </a:r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We can convert numbers in a string into number using int().</a:t>
            </a:r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&gt;&gt;&gt;print("Hello" + "There")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HelloThere</a:t>
            </a:r>
            <a:endParaRPr lang="en-GB" sz="2400" dirty="0">
              <a:cs typeface="Calibri"/>
            </a:endParaRPr>
          </a:p>
          <a:p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 b="1">
                <a:cs typeface="Calibri Light"/>
              </a:rPr>
              <a:t>             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cs typeface="Calibri" panose="020F0502020204030204"/>
              </a:rPr>
              <a:t>&gt;&gt;&gt;line = 'Please have a nice day'</a:t>
            </a:r>
            <a:endParaRPr lang="en-GB"/>
          </a:p>
          <a:p>
            <a:pPr marL="0" indent="0">
              <a:buNone/>
            </a:pPr>
            <a:r>
              <a:rPr lang="en-GB" sz="2400">
                <a:cs typeface="Calibri" panose="020F0502020204030204"/>
              </a:rPr>
              <a:t>&gt;&gt;&gt;line.startswith('Please')</a:t>
            </a:r>
          </a:p>
          <a:p>
            <a:pPr marL="0" indent="0">
              <a:buNone/>
            </a:pPr>
            <a:r>
              <a:rPr lang="en-GB" sz="2400">
                <a:cs typeface="Calibri" panose="020F0502020204030204"/>
              </a:rPr>
              <a:t>True</a:t>
            </a:r>
          </a:p>
          <a:p>
            <a:pPr marL="0" indent="0">
              <a:buNone/>
            </a:pPr>
            <a:r>
              <a:rPr lang="en-GB" sz="2400">
                <a:cs typeface="Calibri" panose="020F0502020204030204"/>
              </a:rPr>
              <a:t>&gt;&gt;&gt;line.startswith('p')</a:t>
            </a:r>
          </a:p>
          <a:p>
            <a:pPr marL="0" indent="0">
              <a:buNone/>
            </a:pPr>
            <a:r>
              <a:rPr lang="en-GB" sz="2400">
                <a:cs typeface="Calibri" panose="020F0502020204030204"/>
              </a:rPr>
              <a:t>False</a:t>
            </a:r>
            <a:endParaRPr lang="en-GB" sz="2400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4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 b="1">
                <a:cs typeface="Calibri Light"/>
              </a:rPr>
              <a:t>            Parsing and Extracting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sz="2000" dirty="0">
              <a:ea typeface="+mn-lt"/>
              <a:cs typeface="+mn-lt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data = 'From </a:t>
            </a:r>
            <a:r>
              <a:rPr lang="en-GB" sz="2000" dirty="0">
                <a:ea typeface="+mn-lt"/>
                <a:cs typeface="+mn-lt"/>
                <a:hlinkClick r:id="rId2"/>
              </a:rPr>
              <a:t>stephen.marquard@gmail.com</a:t>
            </a:r>
            <a:r>
              <a:rPr lang="en-GB" sz="2000">
                <a:ea typeface="+mn-lt"/>
                <a:cs typeface="+mn-lt"/>
              </a:rPr>
              <a:t> Sat Jan  5 09:14:16 2020'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atpos = data.find('@')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print(atpos)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endParaRPr lang="en-GB"/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sppos = data.find(' ',atpos)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print(sppos)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endParaRPr lang="en-GB"/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host = data[atpos+1 : sppos]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 sz="2000">
                <a:ea typeface="+mn-lt"/>
                <a:cs typeface="+mn-lt"/>
              </a:rPr>
              <a:t>print(host)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F2E3EE-2607-4D51-9DAC-7A50FECE62E3}"/>
              </a:ext>
            </a:extLst>
          </p:cNvPr>
          <p:cNvCxnSpPr/>
          <p:nvPr/>
        </p:nvCxnSpPr>
        <p:spPr>
          <a:xfrm flipH="1">
            <a:off x="5317200" y="1945800"/>
            <a:ext cx="189600" cy="38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454237-0E66-44A2-852E-1185373667F2}"/>
              </a:ext>
            </a:extLst>
          </p:cNvPr>
          <p:cNvCxnSpPr/>
          <p:nvPr/>
        </p:nvCxnSpPr>
        <p:spPr>
          <a:xfrm>
            <a:off x="3730582" y="1982562"/>
            <a:ext cx="314400" cy="25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424274-AE3A-440A-A70E-C8868B87C547}"/>
              </a:ext>
            </a:extLst>
          </p:cNvPr>
          <p:cNvSpPr txBox="1"/>
          <p:nvPr/>
        </p:nvSpPr>
        <p:spPr>
          <a:xfrm>
            <a:off x="5343873" y="1617303"/>
            <a:ext cx="440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31</a:t>
            </a:r>
            <a:endParaRPr lang="en-GB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A0A9C-22CA-498B-99EC-E34C8D127D83}"/>
              </a:ext>
            </a:extLst>
          </p:cNvPr>
          <p:cNvSpPr txBox="1"/>
          <p:nvPr/>
        </p:nvSpPr>
        <p:spPr>
          <a:xfrm>
            <a:off x="3489974" y="1715682"/>
            <a:ext cx="440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17016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59A2FF-E9A6-464B-BB03-88C6E66F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700" b="1" dirty="0">
                <a:solidFill>
                  <a:srgbClr val="FFFFFF"/>
                </a:solidFill>
                <a:cs typeface="Calibri Light"/>
              </a:rPr>
              <a:t>Please Like, Share and Subscribe to my YouTube Channel</a:t>
            </a:r>
            <a:endParaRPr lang="en-US" sz="5700" b="1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>
                <a:cs typeface="Calibri Light"/>
              </a:rPr>
              <a:t>            </a:t>
            </a:r>
            <a:r>
              <a:rPr lang="en-GB" sz="4000">
                <a:cs typeface="Calibri Light"/>
              </a:rPr>
              <a:t>Looking Inside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>
                <a:cs typeface="Calibri"/>
              </a:rPr>
              <a:t>We can get at any single character in string using an index specified in </a:t>
            </a:r>
            <a:r>
              <a:rPr lang="en-GB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square brackets.</a:t>
            </a:r>
          </a:p>
          <a:p>
            <a:r>
              <a:rPr lang="en-GB" sz="2400">
                <a:cs typeface="Calibri"/>
              </a:rPr>
              <a:t>The index value must be an integer and starts at zero.</a:t>
            </a:r>
          </a:p>
          <a:p>
            <a:r>
              <a:rPr lang="en-GB" sz="2400">
                <a:cs typeface="Calibri"/>
              </a:rPr>
              <a:t>The index value can be an expression that is computed.</a:t>
            </a: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&gt;&gt;&gt;fruit = 'banana'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&gt;&gt;&gt;print(fruit[1])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a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1998C6-DF56-4FD2-97F0-DA15B62CB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58190"/>
              </p:ext>
            </p:extLst>
          </p:nvPr>
        </p:nvGraphicFramePr>
        <p:xfrm>
          <a:off x="2814394" y="3771065"/>
          <a:ext cx="421084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808">
                  <a:extLst>
                    <a:ext uri="{9D8B030D-6E8A-4147-A177-3AD203B41FA5}">
                      <a16:colId xmlns:a16="http://schemas.microsoft.com/office/drawing/2014/main" val="21764611"/>
                    </a:ext>
                  </a:extLst>
                </a:gridCol>
                <a:gridCol w="701808">
                  <a:extLst>
                    <a:ext uri="{9D8B030D-6E8A-4147-A177-3AD203B41FA5}">
                      <a16:colId xmlns:a16="http://schemas.microsoft.com/office/drawing/2014/main" val="3659996208"/>
                    </a:ext>
                  </a:extLst>
                </a:gridCol>
                <a:gridCol w="716794">
                  <a:extLst>
                    <a:ext uri="{9D8B030D-6E8A-4147-A177-3AD203B41FA5}">
                      <a16:colId xmlns:a16="http://schemas.microsoft.com/office/drawing/2014/main" val="2054798603"/>
                    </a:ext>
                  </a:extLst>
                </a:gridCol>
                <a:gridCol w="686823">
                  <a:extLst>
                    <a:ext uri="{9D8B030D-6E8A-4147-A177-3AD203B41FA5}">
                      <a16:colId xmlns:a16="http://schemas.microsoft.com/office/drawing/2014/main" val="1073075021"/>
                    </a:ext>
                  </a:extLst>
                </a:gridCol>
                <a:gridCol w="701808">
                  <a:extLst>
                    <a:ext uri="{9D8B030D-6E8A-4147-A177-3AD203B41FA5}">
                      <a16:colId xmlns:a16="http://schemas.microsoft.com/office/drawing/2014/main" val="2897033984"/>
                    </a:ext>
                  </a:extLst>
                </a:gridCol>
                <a:gridCol w="701808">
                  <a:extLst>
                    <a:ext uri="{9D8B030D-6E8A-4147-A177-3AD203B41FA5}">
                      <a16:colId xmlns:a16="http://schemas.microsoft.com/office/drawing/2014/main" val="58538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5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7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81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            A Character Too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You will get a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Python error </a:t>
            </a:r>
            <a:r>
              <a:rPr lang="en-GB" sz="2400" dirty="0">
                <a:cs typeface="Calibri"/>
              </a:rPr>
              <a:t>if you attempt to index beyond the end of string.</a:t>
            </a:r>
          </a:p>
          <a:p>
            <a:r>
              <a:rPr lang="en-GB" sz="2400" dirty="0">
                <a:cs typeface="Calibri"/>
              </a:rPr>
              <a:t>So be </a:t>
            </a:r>
            <a:r>
              <a:rPr lang="en-GB" sz="2400" dirty="0" err="1">
                <a:cs typeface="Calibri"/>
              </a:rPr>
              <a:t>carefull</a:t>
            </a:r>
            <a:r>
              <a:rPr lang="en-GB" sz="2400" dirty="0">
                <a:cs typeface="Calibri"/>
              </a:rPr>
              <a:t> when construction index values and slicing.</a:t>
            </a:r>
          </a:p>
          <a:p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&gt;&gt;&gt;zot = '</a:t>
            </a:r>
            <a:r>
              <a:rPr lang="en-GB" sz="2400" dirty="0" err="1">
                <a:cs typeface="Calibri"/>
              </a:rPr>
              <a:t>abc</a:t>
            </a:r>
            <a:r>
              <a:rPr lang="en-GB" sz="2400" dirty="0">
                <a:cs typeface="Calibri"/>
              </a:rPr>
              <a:t>'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&gt;&gt;&gt;print(zot[5])</a:t>
            </a: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Traceback (most recent call last):</a:t>
            </a:r>
            <a:endParaRPr lang="en-GB" dirty="0"/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File "&lt;stdin&gt;", line 1, in &lt;module&gt;</a:t>
            </a:r>
            <a:endParaRPr lang="en-GB" dirty="0"/>
          </a:p>
          <a:p>
            <a:pPr>
              <a:buNone/>
            </a:pPr>
            <a:r>
              <a:rPr lang="en-GB" sz="2400" dirty="0" err="1">
                <a:ea typeface="+mn-lt"/>
                <a:cs typeface="+mn-lt"/>
              </a:rPr>
              <a:t>IndexError</a:t>
            </a:r>
            <a:r>
              <a:rPr lang="en-GB" sz="2400" dirty="0">
                <a:ea typeface="+mn-lt"/>
                <a:cs typeface="+mn-lt"/>
              </a:rPr>
              <a:t>: string index out of range</a:t>
            </a:r>
            <a:endParaRPr lang="en-GB" dirty="0"/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0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            Strings have Length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cs typeface="Calibri"/>
              </a:rPr>
              <a:t>The built-in function</a:t>
            </a:r>
            <a:r>
              <a:rPr lang="en-GB" sz="2400">
                <a:solidFill>
                  <a:srgbClr val="00B050"/>
                </a:solidFill>
                <a:cs typeface="Calibri"/>
              </a:rPr>
              <a:t> len</a:t>
            </a:r>
            <a:r>
              <a:rPr lang="en-GB" sz="2400">
                <a:cs typeface="Calibri"/>
              </a:rPr>
              <a:t> gives us the length of string.</a:t>
            </a:r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&gt;&gt;&gt; fruit = 'banana'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&gt;&gt;&gt;print(len(fruit))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6</a:t>
            </a:r>
            <a:endParaRPr lang="en-GB" sz="2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AF51C5-7F08-4ADF-ABEA-89D6E1816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03091"/>
              </p:ext>
            </p:extLst>
          </p:nvPr>
        </p:nvGraphicFramePr>
        <p:xfrm>
          <a:off x="2066908" y="2580894"/>
          <a:ext cx="421084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807">
                  <a:extLst>
                    <a:ext uri="{9D8B030D-6E8A-4147-A177-3AD203B41FA5}">
                      <a16:colId xmlns:a16="http://schemas.microsoft.com/office/drawing/2014/main" val="21764611"/>
                    </a:ext>
                  </a:extLst>
                </a:gridCol>
                <a:gridCol w="701807">
                  <a:extLst>
                    <a:ext uri="{9D8B030D-6E8A-4147-A177-3AD203B41FA5}">
                      <a16:colId xmlns:a16="http://schemas.microsoft.com/office/drawing/2014/main" val="3659996208"/>
                    </a:ext>
                  </a:extLst>
                </a:gridCol>
                <a:gridCol w="745313">
                  <a:extLst>
                    <a:ext uri="{9D8B030D-6E8A-4147-A177-3AD203B41FA5}">
                      <a16:colId xmlns:a16="http://schemas.microsoft.com/office/drawing/2014/main" val="2054798603"/>
                    </a:ext>
                  </a:extLst>
                </a:gridCol>
                <a:gridCol w="658303">
                  <a:extLst>
                    <a:ext uri="{9D8B030D-6E8A-4147-A177-3AD203B41FA5}">
                      <a16:colId xmlns:a16="http://schemas.microsoft.com/office/drawing/2014/main" val="1073075021"/>
                    </a:ext>
                  </a:extLst>
                </a:gridCol>
                <a:gridCol w="701807">
                  <a:extLst>
                    <a:ext uri="{9D8B030D-6E8A-4147-A177-3AD203B41FA5}">
                      <a16:colId xmlns:a16="http://schemas.microsoft.com/office/drawing/2014/main" val="2897033984"/>
                    </a:ext>
                  </a:extLst>
                </a:gridCol>
                <a:gridCol w="701807">
                  <a:extLst>
                    <a:ext uri="{9D8B030D-6E8A-4147-A177-3AD203B41FA5}">
                      <a16:colId xmlns:a16="http://schemas.microsoft.com/office/drawing/2014/main" val="58538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5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7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8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            Looping Through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>
                <a:cs typeface="Calibri"/>
              </a:rPr>
              <a:t>Using a </a:t>
            </a:r>
            <a:r>
              <a:rPr lang="en-GB" sz="2400">
                <a:solidFill>
                  <a:srgbClr val="00B050"/>
                </a:solidFill>
                <a:cs typeface="Calibri"/>
              </a:rPr>
              <a:t>while</a:t>
            </a:r>
            <a:r>
              <a:rPr lang="en-GB" sz="2400">
                <a:cs typeface="Calibri"/>
              </a:rPr>
              <a:t> statement and an iteration variable, and the </a:t>
            </a:r>
            <a:r>
              <a:rPr lang="en-GB" sz="2400">
                <a:solidFill>
                  <a:srgbClr val="00B050"/>
                </a:solidFill>
                <a:cs typeface="Calibri"/>
              </a:rPr>
              <a:t>len</a:t>
            </a:r>
            <a:r>
              <a:rPr lang="en-GB" sz="2400">
                <a:cs typeface="Calibri"/>
              </a:rPr>
              <a:t> function, we can construct a loop to look at each of the letters in a string individually.</a:t>
            </a:r>
          </a:p>
          <a:p>
            <a:endParaRPr lang="en-GB" sz="2400" dirty="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fruit = 'mango'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index = 0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while index &lt; len(fruit):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    letter = fruit[index]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    print(index,letter)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    index = index + 1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Prog27.py</a:t>
            </a:r>
            <a:endParaRPr lang="en-GB" sz="2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0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            Looping Through Strings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cs typeface="Calibri"/>
              </a:rPr>
              <a:t>A definite loop using a </a:t>
            </a:r>
            <a:r>
              <a:rPr lang="en-GB" sz="2400">
                <a:solidFill>
                  <a:srgbClr val="00B050"/>
                </a:solidFill>
                <a:cs typeface="Calibri"/>
              </a:rPr>
              <a:t>for</a:t>
            </a:r>
            <a:r>
              <a:rPr lang="en-GB" sz="2400">
                <a:cs typeface="Calibri"/>
              </a:rPr>
              <a:t> loop is much more elegent.</a:t>
            </a:r>
          </a:p>
          <a:p>
            <a:r>
              <a:rPr lang="en-GB" sz="2400">
                <a:cs typeface="Calibri"/>
              </a:rPr>
              <a:t>The iteration variable is completely taken care of by the for loop.</a:t>
            </a:r>
            <a:endParaRPr lang="en-GB" sz="2400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fruit = 'mango'</a:t>
            </a:r>
            <a:endParaRPr lang="en-GB"/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for letter in fruit:</a:t>
            </a:r>
            <a:endParaRPr lang="en-GB"/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    print(letter)</a:t>
            </a:r>
            <a:endParaRPr lang="en-GB"/>
          </a:p>
          <a:p>
            <a:pPr marL="0" indent="0">
              <a:buNone/>
            </a:pPr>
            <a:r>
              <a:rPr lang="en-GB" sz="2400">
                <a:cs typeface="Calibri"/>
              </a:rPr>
              <a:t>Prog28.py</a:t>
            </a:r>
            <a:endParaRPr lang="en-GB" sz="2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            Looping and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 dirty="0">
              <a:cs typeface="Calibri" panose="020F0502020204030204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word = 'banana'</a:t>
            </a:r>
            <a:endParaRPr lang="en-GB" sz="240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count = 0</a:t>
            </a:r>
            <a:endParaRPr lang="en-GB" sz="240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for letter in word:</a:t>
            </a:r>
            <a:endParaRPr lang="en-GB" sz="240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    if letter == 'a':</a:t>
            </a:r>
            <a:endParaRPr lang="en-GB" sz="240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    count = count + 1</a:t>
            </a:r>
            <a:endParaRPr lang="en-GB" sz="2400">
              <a:cs typeface="Calibri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print(count)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Prog29.py</a:t>
            </a:r>
            <a:endParaRPr lang="en-GB" sz="2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71D7-A056-4397-91EC-CC8D60F9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                 Slicing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633-01DB-419E-9810-0ED3E373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cs typeface="Calibri"/>
              </a:rPr>
              <a:t>We can also look at any continuous section of a string using a colon operator.</a:t>
            </a:r>
          </a:p>
          <a:p>
            <a:endParaRPr lang="en-GB" sz="2000" dirty="0">
              <a:cs typeface="Calibri"/>
            </a:endParaRPr>
          </a:p>
          <a:p>
            <a:endParaRPr lang="en-GB" sz="2000" dirty="0">
              <a:cs typeface="Calibri"/>
            </a:endParaRPr>
          </a:p>
          <a:p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&gt;&gt;&gt;s = 'Monty Python'</a:t>
            </a: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&gt;&gt;&gt;print(s[0:4])</a:t>
            </a:r>
          </a:p>
          <a:p>
            <a:pPr marL="0" indent="0">
              <a:buNone/>
            </a:pPr>
            <a:r>
              <a:rPr lang="en-GB" sz="2000">
                <a:cs typeface="Calibri"/>
              </a:rPr>
              <a:t>Mont</a:t>
            </a: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&gt;&gt;&gt;print(s[6:7])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>
                <a:cs typeface="Calibri"/>
              </a:rPr>
              <a:t>P</a:t>
            </a:r>
          </a:p>
          <a:p>
            <a:pPr marL="0" indent="0">
              <a:buNone/>
            </a:pPr>
            <a:r>
              <a:rPr lang="en-GB" sz="2000">
                <a:cs typeface="Calibri"/>
              </a:rPr>
              <a:t>&gt;&gt;&gt;print(s[6:20])</a:t>
            </a:r>
          </a:p>
          <a:p>
            <a:pPr marL="0" indent="0">
              <a:buNone/>
            </a:pPr>
            <a:r>
              <a:rPr lang="en-GB" sz="2000">
                <a:cs typeface="Calibri"/>
              </a:rPr>
              <a:t>Python</a:t>
            </a:r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3E5EE1-8781-4C7A-988C-B681A5692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11158"/>
              </p:ext>
            </p:extLst>
          </p:nvPr>
        </p:nvGraphicFramePr>
        <p:xfrm>
          <a:off x="1646364" y="2425050"/>
          <a:ext cx="6528633" cy="7493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3341">
                  <a:extLst>
                    <a:ext uri="{9D8B030D-6E8A-4147-A177-3AD203B41FA5}">
                      <a16:colId xmlns:a16="http://schemas.microsoft.com/office/drawing/2014/main" val="3557460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3457953093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423753456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1079810038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2324122609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816189136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2435675664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3208244585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1361358713"/>
                    </a:ext>
                  </a:extLst>
                </a:gridCol>
                <a:gridCol w="650588">
                  <a:extLst>
                    <a:ext uri="{9D8B030D-6E8A-4147-A177-3AD203B41FA5}">
                      <a16:colId xmlns:a16="http://schemas.microsoft.com/office/drawing/2014/main" val="775396952"/>
                    </a:ext>
                  </a:extLst>
                </a:gridCol>
              </a:tblGrid>
              <a:tr h="38361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81707"/>
                  </a:ext>
                </a:extLst>
              </a:tr>
              <a:tr h="361696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6744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F863BC-2B39-4737-AB51-42E3A2AA1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99368"/>
              </p:ext>
            </p:extLst>
          </p:nvPr>
        </p:nvGraphicFramePr>
        <p:xfrm>
          <a:off x="8076087" y="2425050"/>
          <a:ext cx="1168536" cy="7372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268">
                  <a:extLst>
                    <a:ext uri="{9D8B030D-6E8A-4147-A177-3AD203B41FA5}">
                      <a16:colId xmlns:a16="http://schemas.microsoft.com/office/drawing/2014/main" val="4085239204"/>
                    </a:ext>
                  </a:extLst>
                </a:gridCol>
                <a:gridCol w="584268">
                  <a:extLst>
                    <a:ext uri="{9D8B030D-6E8A-4147-A177-3AD203B41FA5}">
                      <a16:colId xmlns:a16="http://schemas.microsoft.com/office/drawing/2014/main" val="2894580621"/>
                    </a:ext>
                  </a:extLst>
                </a:gridCol>
              </a:tblGrid>
              <a:tr h="37144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71284"/>
                  </a:ext>
                </a:extLst>
              </a:tr>
              <a:tr h="34049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09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5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STRINGS</vt:lpstr>
      <vt:lpstr>             String Data Type</vt:lpstr>
      <vt:lpstr>            Looking Inside Strings</vt:lpstr>
      <vt:lpstr>            A Character Too Far</vt:lpstr>
      <vt:lpstr>            Strings have Length</vt:lpstr>
      <vt:lpstr>            Looping Through Strings</vt:lpstr>
      <vt:lpstr>            Looping Through Strings</vt:lpstr>
      <vt:lpstr>            Looping and Counting</vt:lpstr>
      <vt:lpstr>                 Slicing Strings</vt:lpstr>
      <vt:lpstr>PowerPoint Presentation</vt:lpstr>
      <vt:lpstr>              String Concatenation</vt:lpstr>
      <vt:lpstr>                Using in as a Logical Operator</vt:lpstr>
      <vt:lpstr>                String Comparison</vt:lpstr>
      <vt:lpstr>                String Library</vt:lpstr>
      <vt:lpstr>                String Library</vt:lpstr>
      <vt:lpstr>             Searching a String</vt:lpstr>
      <vt:lpstr>                       Making Everything UPPERCASE</vt:lpstr>
      <vt:lpstr>              Search and Replace</vt:lpstr>
      <vt:lpstr>              Stripping Whitespaces</vt:lpstr>
      <vt:lpstr>              Prefixes</vt:lpstr>
      <vt:lpstr>            Parsing and Extracting</vt:lpstr>
      <vt:lpstr>Please Like, Share and Subscribe to my YouTube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917</cp:revision>
  <dcterms:created xsi:type="dcterms:W3CDTF">2020-07-06T12:16:54Z</dcterms:created>
  <dcterms:modified xsi:type="dcterms:W3CDTF">2020-07-06T19:25:24Z</dcterms:modified>
</cp:coreProperties>
</file>