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8" r:id="rId4"/>
    <p:sldId id="259" r:id="rId5"/>
    <p:sldId id="260" r:id="rId6"/>
    <p:sldId id="262" r:id="rId7"/>
    <p:sldId id="261"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538E2B-D0D5-36F0-ADC8-EAF116F9A747}" v="69" dt="2020-07-09T09:22:13.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7/9/2020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2916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11645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7/9/2020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9979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3459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95727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52068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9297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7/9/2020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6265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7/9/2020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5914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4671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115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09/07/2020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09/07/2020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09/07/2020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7/9/2020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38367269"/>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mailto:stephen.marquard@uct.ac.za"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mailto:f20191293@hyderabad.bits-pilani.ac.in" TargetMode="External"/><Relationship Id="rId2" Type="http://schemas.openxmlformats.org/officeDocument/2006/relationships/hyperlink" Target="mailto:abhinavbansal349@gmail.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427D51-3142-4211-8AF0-C2C9C701286E}"/>
              </a:ext>
            </a:extLst>
          </p:cNvPr>
          <p:cNvPicPr>
            <a:picLocks noChangeAspect="1"/>
          </p:cNvPicPr>
          <p:nvPr/>
        </p:nvPicPr>
        <p:blipFill rotWithShape="1">
          <a:blip r:embed="rId2"/>
          <a:srcRect b="15730"/>
          <a:stretch/>
        </p:blipFill>
        <p:spPr>
          <a:xfrm>
            <a:off x="-38914" y="-11114"/>
            <a:ext cx="12230913" cy="6869114"/>
          </a:xfrm>
          <a:prstGeom prst="rect">
            <a:avLst/>
          </a:prstGeom>
        </p:spPr>
      </p:pic>
      <p:sp>
        <p:nvSpPr>
          <p:cNvPr id="18" name="Rectangle 1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alpha val="30000"/>
            </a:schemeClr>
          </a:solidFill>
          <a:ln w="6350" cap="sq" cmpd="sng" algn="ctr">
            <a:noFill/>
            <a:prstDash val="solid"/>
            <a:miter lim="800000"/>
          </a:ln>
          <a:effectLst/>
        </p:spPr>
      </p:sp>
      <p:sp>
        <p:nvSpPr>
          <p:cNvPr id="20" name="Rectangle 19">
            <a:extLst>
              <a:ext uri="{FF2B5EF4-FFF2-40B4-BE49-F238E27FC236}">
                <a16:creationId xmlns:a16="http://schemas.microsoft.com/office/drawing/2014/main" id="{7990846F-3F1A-44C0-89BC-2CEB1E8F5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rgbClr val="21B854">
              <a:alpha val="40000"/>
            </a:srgbClr>
          </a:solidFill>
          <a:ln w="6350" cap="sq" cmpd="sng" algn="ctr">
            <a:noFill/>
            <a:prstDash val="solid"/>
            <a:miter lim="800000"/>
          </a:ln>
          <a:effectLst/>
        </p:spPr>
      </p:sp>
      <p:sp>
        <p:nvSpPr>
          <p:cNvPr id="22" name="Rectangle 2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466524" y="1340361"/>
            <a:ext cx="3729162" cy="3341700"/>
          </a:xfrm>
        </p:spPr>
        <p:txBody>
          <a:bodyPr>
            <a:normAutofit/>
          </a:bodyPr>
          <a:lstStyle/>
          <a:p>
            <a:r>
              <a:rPr lang="en-GB" sz="3600" dirty="0">
                <a:solidFill>
                  <a:schemeClr val="tx1"/>
                </a:solidFill>
                <a:cs typeface="Calibri Light"/>
              </a:rPr>
              <a:t>Worked Example</a:t>
            </a:r>
            <a:endParaRPr lang="en-GB" sz="3600" dirty="0">
              <a:solidFill>
                <a:schemeClr val="tx1"/>
              </a:solidFill>
            </a:endParaRPr>
          </a:p>
          <a:p>
            <a:r>
              <a:rPr lang="en-GB" sz="3600">
                <a:solidFill>
                  <a:schemeClr val="tx1"/>
                </a:solidFill>
                <a:cs typeface="Calibri Light"/>
              </a:rPr>
              <a:t>7</a:t>
            </a:r>
            <a:endParaRPr lang="en-GB" sz="3600" dirty="0">
              <a:solidFill>
                <a:schemeClr val="tx1"/>
              </a:solidFill>
              <a:cs typeface="Calibri Light"/>
            </a:endParaRPr>
          </a:p>
        </p:txBody>
      </p:sp>
      <p:sp>
        <p:nvSpPr>
          <p:cNvPr id="3" name="Subtitle 2"/>
          <p:cNvSpPr>
            <a:spLocks noGrp="1"/>
          </p:cNvSpPr>
          <p:nvPr>
            <p:ph type="subTitle" idx="1"/>
          </p:nvPr>
        </p:nvSpPr>
        <p:spPr>
          <a:xfrm>
            <a:off x="434284" y="4731476"/>
            <a:ext cx="3793642" cy="970905"/>
          </a:xfrm>
        </p:spPr>
        <p:txBody>
          <a:bodyPr vert="horz" lIns="91440" tIns="45720" rIns="91440" bIns="45720" rtlCol="0">
            <a:normAutofit/>
          </a:bodyPr>
          <a:lstStyle/>
          <a:p>
            <a:pPr>
              <a:spcAft>
                <a:spcPts val="600"/>
              </a:spcAft>
            </a:pPr>
            <a:r>
              <a:rPr lang="en-GB">
                <a:solidFill>
                  <a:schemeClr val="tx1"/>
                </a:solidFill>
              </a:rPr>
              <a:t>This example is to refresh or revise about what we had studied till now.</a:t>
            </a:r>
          </a:p>
        </p:txBody>
      </p:sp>
    </p:spTree>
    <p:extLst>
      <p:ext uri="{BB962C8B-B14F-4D97-AF65-F5344CB8AC3E}">
        <p14:creationId xmlns:p14="http://schemas.microsoft.com/office/powerpoint/2010/main" val="7488838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4" name="Title 3">
            <a:extLst>
              <a:ext uri="{FF2B5EF4-FFF2-40B4-BE49-F238E27FC236}">
                <a16:creationId xmlns:a16="http://schemas.microsoft.com/office/drawing/2014/main" id="{1F8C7A35-CB56-4B77-8F59-F9D5D53BFC13}"/>
              </a:ext>
            </a:extLst>
          </p:cNvPr>
          <p:cNvSpPr>
            <a:spLocks noGrp="1"/>
          </p:cNvSpPr>
          <p:nvPr>
            <p:ph type="title"/>
          </p:nvPr>
        </p:nvSpPr>
        <p:spPr>
          <a:xfrm>
            <a:off x="1066800" y="642594"/>
            <a:ext cx="10058400" cy="3918857"/>
          </a:xfrm>
        </p:spPr>
        <p:txBody>
          <a:bodyPr vert="horz" lIns="91440" tIns="45720" rIns="91440" bIns="45720" rtlCol="0" anchor="ctr">
            <a:noAutofit/>
          </a:bodyPr>
          <a:lstStyle/>
          <a:p>
            <a:r>
              <a:rPr lang="en-GB" sz="3000">
                <a:ea typeface="+mj-lt"/>
                <a:cs typeface="+mj-lt"/>
              </a:rPr>
              <a:t>Open the file </a:t>
            </a:r>
            <a:r>
              <a:rPr lang="en-GB" sz="3000" b="1">
                <a:ea typeface="+mj-lt"/>
                <a:cs typeface="+mj-lt"/>
              </a:rPr>
              <a:t>romeo.txt</a:t>
            </a:r>
            <a:r>
              <a:rPr lang="en-GB" sz="3000">
                <a:ea typeface="+mj-lt"/>
                <a:cs typeface="+mj-lt"/>
              </a:rPr>
              <a:t> and read it line by line. For each line, split the line into a list of words using the </a:t>
            </a:r>
            <a:r>
              <a:rPr lang="en-GB" sz="3000" b="1">
                <a:ea typeface="+mj-lt"/>
                <a:cs typeface="+mj-lt"/>
              </a:rPr>
              <a:t>split()</a:t>
            </a:r>
            <a:r>
              <a:rPr lang="en-GB" sz="3000">
                <a:ea typeface="+mj-lt"/>
                <a:cs typeface="+mj-lt"/>
              </a:rPr>
              <a:t> method. The program should build a list of words. For each word on each line check to see if the word is already in the list and if not append it to the list. When the program completes, sort and print the resulting words in alphabetical order.</a:t>
            </a:r>
            <a:endParaRPr lang="en-US" sz="3000"/>
          </a:p>
          <a:p>
            <a:r>
              <a:rPr lang="en-GB" sz="3000">
                <a:ea typeface="+mj-lt"/>
                <a:cs typeface="+mj-lt"/>
              </a:rPr>
              <a:t>You can download the sample data at the link given in the description.</a:t>
            </a:r>
            <a:endParaRPr lang="en-GB" sz="3000"/>
          </a:p>
        </p:txBody>
      </p:sp>
    </p:spTree>
    <p:extLst>
      <p:ext uri="{BB962C8B-B14F-4D97-AF65-F5344CB8AC3E}">
        <p14:creationId xmlns:p14="http://schemas.microsoft.com/office/powerpoint/2010/main" val="426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0846E15-F511-461B-83DB-10EA260A71E7}"/>
              </a:ext>
            </a:extLst>
          </p:cNvPr>
          <p:cNvSpPr>
            <a:spLocks noGrp="1"/>
          </p:cNvSpPr>
          <p:nvPr>
            <p:ph type="title"/>
          </p:nvPr>
        </p:nvSpPr>
        <p:spPr>
          <a:xfrm>
            <a:off x="1175512" y="870132"/>
            <a:ext cx="9792208" cy="4875428"/>
          </a:xfrm>
        </p:spPr>
        <p:txBody>
          <a:bodyPr>
            <a:normAutofit/>
          </a:bodyPr>
          <a:lstStyle/>
          <a:p>
            <a:r>
              <a:rPr lang="en-GB">
                <a:solidFill>
                  <a:srgbClr val="FF0000"/>
                </a:solidFill>
              </a:rPr>
              <a:t>             Lets Try in VS Code</a:t>
            </a:r>
            <a:br>
              <a:rPr lang="en-US"/>
            </a:br>
            <a:r>
              <a:rPr lang="en-GB">
                <a:solidFill>
                  <a:srgbClr val="FF0000"/>
                </a:solidFill>
              </a:rPr>
              <a:t> </a:t>
            </a:r>
            <a:br>
              <a:rPr lang="en-GB">
                <a:solidFill>
                  <a:srgbClr val="FF0000"/>
                </a:solidFill>
              </a:rPr>
            </a:br>
            <a:r>
              <a:rPr lang="en-GB" sz="2000">
                <a:solidFill>
                  <a:srgbClr val="FF0000"/>
                </a:solidFill>
              </a:rPr>
              <a:t>                                         </a:t>
            </a:r>
            <a:r>
              <a:rPr lang="en-GB" sz="2200">
                <a:solidFill>
                  <a:srgbClr val="0070C0"/>
                </a:solidFill>
              </a:rPr>
              <a:t>Link of the Code is in the description</a:t>
            </a:r>
          </a:p>
        </p:txBody>
      </p:sp>
    </p:spTree>
    <p:extLst>
      <p:ext uri="{BB962C8B-B14F-4D97-AF65-F5344CB8AC3E}">
        <p14:creationId xmlns:p14="http://schemas.microsoft.com/office/powerpoint/2010/main" val="60662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4" name="Title 3">
            <a:extLst>
              <a:ext uri="{FF2B5EF4-FFF2-40B4-BE49-F238E27FC236}">
                <a16:creationId xmlns:a16="http://schemas.microsoft.com/office/drawing/2014/main" id="{15E6680B-83CA-436F-AE43-ADA8E04F92AB}"/>
              </a:ext>
            </a:extLst>
          </p:cNvPr>
          <p:cNvSpPr>
            <a:spLocks noGrp="1"/>
          </p:cNvSpPr>
          <p:nvPr>
            <p:ph type="title"/>
          </p:nvPr>
        </p:nvSpPr>
        <p:spPr>
          <a:xfrm>
            <a:off x="1066800" y="642594"/>
            <a:ext cx="10058400" cy="4252685"/>
          </a:xfrm>
        </p:spPr>
        <p:txBody>
          <a:bodyPr>
            <a:normAutofit/>
          </a:bodyPr>
          <a:lstStyle/>
          <a:p>
            <a:r>
              <a:rPr lang="en-GB" sz="3000">
                <a:ea typeface="+mj-lt"/>
                <a:cs typeface="+mj-lt"/>
              </a:rPr>
              <a:t>Open the file </a:t>
            </a:r>
            <a:r>
              <a:rPr lang="en-GB" sz="3000" b="1">
                <a:ea typeface="+mj-lt"/>
                <a:cs typeface="+mj-lt"/>
              </a:rPr>
              <a:t>mbox-short.txt</a:t>
            </a:r>
            <a:r>
              <a:rPr lang="en-GB" sz="3000">
                <a:ea typeface="+mj-lt"/>
                <a:cs typeface="+mj-lt"/>
              </a:rPr>
              <a:t> and read it line by line. When you find a line that starts with 'From ' like the following line:</a:t>
            </a:r>
            <a:br>
              <a:rPr lang="en-GB" sz="3000">
                <a:ea typeface="+mj-lt"/>
                <a:cs typeface="+mj-lt"/>
              </a:rPr>
            </a:br>
            <a:r>
              <a:rPr lang="en-GB" sz="3000">
                <a:ea typeface="+mj-lt"/>
                <a:cs typeface="+mj-lt"/>
              </a:rPr>
              <a:t>From </a:t>
            </a:r>
            <a:r>
              <a:rPr lang="en-GB" sz="3000">
                <a:ea typeface="+mj-lt"/>
                <a:cs typeface="+mj-lt"/>
                <a:hlinkClick r:id="rId2"/>
              </a:rPr>
              <a:t>stephen.marquard@uct.ac.za</a:t>
            </a:r>
            <a:r>
              <a:rPr lang="en-GB" sz="3000">
                <a:ea typeface="+mj-lt"/>
                <a:cs typeface="+mj-lt"/>
              </a:rPr>
              <a:t> Sat Jan  5 09:14:16 2008
You will parse the From line using split() and print out the second word in the line (i.e. the entire address of the person who sent the message). Then print out a count at the end.</a:t>
            </a:r>
            <a:endParaRPr lang="en-US" sz="3000"/>
          </a:p>
          <a:p>
            <a:r>
              <a:rPr lang="en-GB" sz="3000" b="1">
                <a:ea typeface="+mj-lt"/>
                <a:cs typeface="+mj-lt"/>
              </a:rPr>
              <a:t>Hint:</a:t>
            </a:r>
            <a:r>
              <a:rPr lang="en-GB" sz="3000">
                <a:ea typeface="+mj-lt"/>
                <a:cs typeface="+mj-lt"/>
              </a:rPr>
              <a:t> make sure not to include the lines that start with 'From:'.</a:t>
            </a:r>
            <a:endParaRPr lang="en-GB" sz="3000"/>
          </a:p>
          <a:p>
            <a:r>
              <a:rPr lang="en-GB" sz="3000">
                <a:ea typeface="+mj-lt"/>
                <a:cs typeface="+mj-lt"/>
              </a:rPr>
              <a:t>You can download the sample data at the link given in the description.</a:t>
            </a:r>
          </a:p>
        </p:txBody>
      </p:sp>
    </p:spTree>
    <p:extLst>
      <p:ext uri="{BB962C8B-B14F-4D97-AF65-F5344CB8AC3E}">
        <p14:creationId xmlns:p14="http://schemas.microsoft.com/office/powerpoint/2010/main" val="147495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0846E15-F511-461B-83DB-10EA260A71E7}"/>
              </a:ext>
            </a:extLst>
          </p:cNvPr>
          <p:cNvSpPr>
            <a:spLocks noGrp="1"/>
          </p:cNvSpPr>
          <p:nvPr>
            <p:ph type="title"/>
          </p:nvPr>
        </p:nvSpPr>
        <p:spPr>
          <a:xfrm>
            <a:off x="1175512" y="870132"/>
            <a:ext cx="9792208" cy="4875428"/>
          </a:xfrm>
        </p:spPr>
        <p:txBody>
          <a:bodyPr>
            <a:normAutofit/>
          </a:bodyPr>
          <a:lstStyle/>
          <a:p>
            <a:r>
              <a:rPr lang="en-GB">
                <a:solidFill>
                  <a:srgbClr val="FF0000"/>
                </a:solidFill>
              </a:rPr>
              <a:t>             Lets Try in VS Code</a:t>
            </a:r>
            <a:br>
              <a:rPr lang="en-US"/>
            </a:br>
            <a:r>
              <a:rPr lang="en-GB">
                <a:solidFill>
                  <a:srgbClr val="FF0000"/>
                </a:solidFill>
              </a:rPr>
              <a:t> </a:t>
            </a:r>
            <a:br>
              <a:rPr lang="en-GB">
                <a:solidFill>
                  <a:srgbClr val="FF0000"/>
                </a:solidFill>
              </a:rPr>
            </a:br>
            <a:r>
              <a:rPr lang="en-GB" sz="2000">
                <a:solidFill>
                  <a:srgbClr val="FF0000"/>
                </a:solidFill>
              </a:rPr>
              <a:t>                                         </a:t>
            </a:r>
            <a:r>
              <a:rPr lang="en-GB" sz="2200">
                <a:solidFill>
                  <a:srgbClr val="0070C0"/>
                </a:solidFill>
              </a:rPr>
              <a:t>Link of the Code is in the description</a:t>
            </a:r>
          </a:p>
        </p:txBody>
      </p:sp>
    </p:spTree>
    <p:extLst>
      <p:ext uri="{BB962C8B-B14F-4D97-AF65-F5344CB8AC3E}">
        <p14:creationId xmlns:p14="http://schemas.microsoft.com/office/powerpoint/2010/main" val="302266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0846E15-F511-461B-83DB-10EA260A71E7}"/>
              </a:ext>
            </a:extLst>
          </p:cNvPr>
          <p:cNvSpPr>
            <a:spLocks noGrp="1"/>
          </p:cNvSpPr>
          <p:nvPr>
            <p:ph type="title"/>
          </p:nvPr>
        </p:nvSpPr>
        <p:spPr>
          <a:xfrm>
            <a:off x="1909701" y="1226102"/>
            <a:ext cx="9058019" cy="3685152"/>
          </a:xfrm>
        </p:spPr>
        <p:txBody>
          <a:bodyPr>
            <a:normAutofit/>
          </a:bodyPr>
          <a:lstStyle/>
          <a:p>
            <a:r>
              <a:rPr lang="en-GB" sz="4400">
                <a:solidFill>
                  <a:srgbClr val="FF0000"/>
                </a:solidFill>
                <a:ea typeface="+mj-lt"/>
                <a:cs typeface="+mj-lt"/>
              </a:rPr>
              <a:t>Please Like, Share and Subscribe to my</a:t>
            </a:r>
            <a:br>
              <a:rPr lang="en-GB" sz="4400">
                <a:ea typeface="+mj-lt"/>
                <a:cs typeface="+mj-lt"/>
              </a:rPr>
            </a:br>
            <a:r>
              <a:rPr lang="en-GB" sz="4400">
                <a:solidFill>
                  <a:srgbClr val="FF0000"/>
                </a:solidFill>
                <a:ea typeface="+mj-lt"/>
                <a:cs typeface="+mj-lt"/>
              </a:rPr>
              <a:t>                  Youtube Channel</a:t>
            </a:r>
            <a:br>
              <a:rPr lang="en-GB" sz="4400">
                <a:ea typeface="+mj-lt"/>
                <a:cs typeface="+mj-lt"/>
              </a:rPr>
            </a:br>
            <a:r>
              <a:rPr lang="en-GB" sz="4400">
                <a:solidFill>
                  <a:srgbClr val="FF0000"/>
                </a:solidFill>
                <a:ea typeface="+mj-lt"/>
                <a:cs typeface="+mj-lt"/>
                <a:hlinkClick r:id="rId2"/>
              </a:rPr>
              <a:t>abhinavbansal349@gmail.com</a:t>
            </a:r>
            <a:br>
              <a:rPr lang="en-GB" sz="4400">
                <a:ea typeface="+mj-lt"/>
                <a:cs typeface="+mj-lt"/>
              </a:rPr>
            </a:br>
            <a:r>
              <a:rPr lang="en-GB" sz="4400">
                <a:solidFill>
                  <a:srgbClr val="FF0000"/>
                </a:solidFill>
                <a:ea typeface="+mj-lt"/>
                <a:cs typeface="+mj-lt"/>
                <a:hlinkClick r:id="rId3"/>
              </a:rPr>
              <a:t>f20191293@hyderabad.bits-pilani.ac.</a:t>
            </a:r>
            <a:r>
              <a:rPr lang="en-GB" sz="4400">
                <a:solidFill>
                  <a:srgbClr val="FF0000"/>
                </a:solidFill>
                <a:ea typeface="+mj-lt"/>
                <a:cs typeface="+mj-lt"/>
                <a:hlinkClick r:id="rId3">
                  <a:extLst>
                    <a:ext uri="{A12FA001-AC4F-418D-AE19-62706E023703}">
                      <ahyp:hlinkClr xmlns:ahyp="http://schemas.microsoft.com/office/drawing/2018/hyperlinkcolor" val="tx"/>
                    </a:ext>
                  </a:extLst>
                </a:hlinkClick>
              </a:rPr>
              <a:t>in</a:t>
            </a:r>
            <a:endParaRPr lang="en-GB" sz="4400">
              <a:ea typeface="+mj-lt"/>
              <a:cs typeface="+mj-lt"/>
            </a:endParaRPr>
          </a:p>
        </p:txBody>
      </p:sp>
    </p:spTree>
    <p:extLst>
      <p:ext uri="{BB962C8B-B14F-4D97-AF65-F5344CB8AC3E}">
        <p14:creationId xmlns:p14="http://schemas.microsoft.com/office/powerpoint/2010/main" val="15129990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VTI">
  <a:themeElements>
    <a:clrScheme name="AnalogousFromDarkSeedLeftStep">
      <a:dk1>
        <a:srgbClr val="000000"/>
      </a:dk1>
      <a:lt1>
        <a:srgbClr val="FFFFFF"/>
      </a:lt1>
      <a:dk2>
        <a:srgbClr val="3E3823"/>
      </a:dk2>
      <a:lt2>
        <a:srgbClr val="E8E2E6"/>
      </a:lt2>
      <a:accent1>
        <a:srgbClr val="21B854"/>
      </a:accent1>
      <a:accent2>
        <a:srgbClr val="21BB14"/>
      </a:accent2>
      <a:accent3>
        <a:srgbClr val="68B320"/>
      </a:accent3>
      <a:accent4>
        <a:srgbClr val="9BA912"/>
      </a:accent4>
      <a:accent5>
        <a:srgbClr val="CF9825"/>
      </a:accent5>
      <a:accent6>
        <a:srgbClr val="D54817"/>
      </a:accent6>
      <a:hlink>
        <a:srgbClr val="918230"/>
      </a:hlink>
      <a:folHlink>
        <a:srgbClr val="828282"/>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SavonVTI</vt:lpstr>
      <vt:lpstr>Worked Example 7</vt:lpstr>
      <vt:lpstr>Open the file romeo.txt and read it line by line. For each line, split the line into a list of words using the split() method. The program should build a list of words. For each word on each line check to see if the word is already in the list and if not append it to the list. When the program completes, sort and print the resulting words in alphabetical order. You can download the sample data at the link given in the description.</vt:lpstr>
      <vt:lpstr>             Lets Try in VS Code                                            Link of the Code is in the description</vt:lpstr>
      <vt:lpstr>Open the file mbox-short.txt and read it line by line. When you find a line that starts with 'From ' like the following line: From stephen.marquard@uct.ac.za Sat Jan  5 09:14:16 2008
You will parse the From line using split() and print out the second word in the line (i.e. the entire address of the person who sent the message). Then print out a count at the end. Hint: make sure not to include the lines that start with 'From:'. You can download the sample data at the link given in the description.</vt:lpstr>
      <vt:lpstr>             Lets Try in VS Code                                            Link of the Code is in the description</vt:lpstr>
      <vt:lpstr>Please Like, Share and Subscribe to my                   Youtube Channel abhinavbansal349@gmail.com f20191293@hyderabad.bits-pilani.ac.in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cp:revision>
  <dcterms:created xsi:type="dcterms:W3CDTF">2020-07-09T09:06:37Z</dcterms:created>
  <dcterms:modified xsi:type="dcterms:W3CDTF">2020-07-09T09:22:30Z</dcterms:modified>
</cp:coreProperties>
</file>