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965C5-8BE7-24D7-81F3-C3261537DAE7}" v="2442" dt="2020-07-01T20:00:47.720"/>
    <p1510:client id="{F16CCFF9-B837-18FB-D417-6A35AF94998A}" v="1471" dt="2020-07-01T16:49:49.633"/>
    <p1510:client id="{F1DDF1F5-3B90-EB8B-346C-05F5659ED197}" v="246" dt="2020-07-01T15:59:34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rgbClr val="FFFFFF"/>
                </a:solidFill>
                <a:cs typeface="Calibri Light"/>
              </a:rPr>
              <a:t>Variables, Expressions and Statements</a:t>
            </a:r>
            <a:endParaRPr lang="en-GB" sz="5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</a:t>
            </a:r>
            <a:r>
              <a:rPr lang="en-GB" sz="4000" dirty="0">
                <a:cs typeface="Calibri Light"/>
              </a:rPr>
              <a:t> What does "Type" Mean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 dirty="0">
              <a:cs typeface="Calibri" panose="020F0502020204030204"/>
            </a:endParaRPr>
          </a:p>
          <a:p>
            <a:endParaRPr lang="en-GB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670DB-A02D-4109-BBF4-BF32E669A0D5}"/>
              </a:ext>
            </a:extLst>
          </p:cNvPr>
          <p:cNvSpPr txBox="1">
            <a:spLocks/>
          </p:cNvSpPr>
          <p:nvPr/>
        </p:nvSpPr>
        <p:spPr>
          <a:xfrm>
            <a:off x="795867" y="1935381"/>
            <a:ext cx="5587753" cy="4382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In Python variables and constants have a "</a:t>
            </a:r>
            <a:r>
              <a:rPr lang="en-GB" dirty="0">
                <a:solidFill>
                  <a:srgbClr val="00B050"/>
                </a:solidFill>
                <a:cs typeface="Calibri"/>
              </a:rPr>
              <a:t>type</a:t>
            </a:r>
            <a:r>
              <a:rPr lang="en-GB" dirty="0">
                <a:cs typeface="Calibri"/>
              </a:rPr>
              <a:t>".</a:t>
            </a:r>
          </a:p>
          <a:p>
            <a:r>
              <a:rPr lang="en-GB" dirty="0">
                <a:cs typeface="Calibri"/>
              </a:rPr>
              <a:t>Python knows the difference between an integer and a string.</a:t>
            </a:r>
          </a:p>
          <a:p>
            <a:r>
              <a:rPr lang="en-GB" dirty="0">
                <a:cs typeface="Calibri"/>
              </a:rPr>
              <a:t>For example "+" means "addition" if something is a number and "concatenate" if something is a string.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9772B-8460-4160-B6FC-3B3D5CD540B9}"/>
              </a:ext>
            </a:extLst>
          </p:cNvPr>
          <p:cNvSpPr txBox="1">
            <a:spLocks/>
          </p:cNvSpPr>
          <p:nvPr/>
        </p:nvSpPr>
        <p:spPr>
          <a:xfrm>
            <a:off x="6813998" y="1974316"/>
            <a:ext cx="4886935" cy="4343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ddd</a:t>
            </a:r>
            <a:r>
              <a:rPr lang="en-GB" sz="2000" dirty="0">
                <a:ea typeface="+mn-lt"/>
                <a:cs typeface="+mn-lt"/>
              </a:rPr>
              <a:t> = 1 + 4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</a:t>
            </a:r>
            <a:r>
              <a:rPr lang="en-GB" sz="2000" dirty="0" err="1">
                <a:ea typeface="+mn-lt"/>
                <a:cs typeface="+mn-lt"/>
              </a:rPr>
              <a:t>ddd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5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eee</a:t>
            </a:r>
            <a:r>
              <a:rPr lang="en-GB" sz="2000" dirty="0">
                <a:ea typeface="+mn-lt"/>
                <a:cs typeface="+mn-lt"/>
              </a:rPr>
              <a:t> = "hello" + "there"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</a:t>
            </a:r>
            <a:r>
              <a:rPr lang="en-GB" sz="2000" dirty="0" err="1">
                <a:ea typeface="+mn-lt"/>
                <a:cs typeface="+mn-lt"/>
              </a:rPr>
              <a:t>eee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hellothere</a:t>
            </a:r>
            <a:endParaRPr lang="en-GB" dirty="0" err="1"/>
          </a:p>
          <a:p>
            <a:pPr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35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         </a:t>
            </a:r>
            <a:r>
              <a:rPr lang="en-GB" sz="4000" dirty="0">
                <a:cs typeface="Calibri Light"/>
              </a:rPr>
              <a:t>  Type Matters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782981"/>
            <a:ext cx="524290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Python knows what "type" everything is</a:t>
            </a:r>
            <a:endParaRPr lang="en-GB" sz="2400">
              <a:cs typeface="Calibri"/>
            </a:endParaRPr>
          </a:p>
          <a:p>
            <a:r>
              <a:rPr lang="en-GB" sz="2400" dirty="0">
                <a:solidFill>
                  <a:srgbClr val="FF0000"/>
                </a:solidFill>
                <a:cs typeface="Calibri"/>
              </a:rPr>
              <a:t>You cannot add 1 (an integer) to a string.</a:t>
            </a:r>
            <a:endParaRPr lang="en-GB" sz="2400">
              <a:solidFill>
                <a:srgbClr val="FF0000"/>
              </a:solidFill>
              <a:cs typeface="Calibri"/>
            </a:endParaRP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We can ask Python what type something is by using the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type()</a:t>
            </a:r>
            <a:r>
              <a:rPr lang="en-GB" sz="2400" dirty="0">
                <a:solidFill>
                  <a:srgbClr val="000000"/>
                </a:solidFill>
                <a:cs typeface="Calibri"/>
              </a:rPr>
              <a:t> function.</a:t>
            </a:r>
          </a:p>
          <a:p>
            <a:endParaRPr lang="en-GB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6B69FE-F05C-413E-A29F-7DCEAB36E486}"/>
              </a:ext>
            </a:extLst>
          </p:cNvPr>
          <p:cNvSpPr txBox="1">
            <a:spLocks/>
          </p:cNvSpPr>
          <p:nvPr/>
        </p:nvSpPr>
        <p:spPr>
          <a:xfrm>
            <a:off x="5968568" y="1918695"/>
            <a:ext cx="5242906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</a:t>
            </a:r>
            <a:r>
              <a:rPr lang="en-GB" sz="2000" dirty="0" err="1">
                <a:ea typeface="+mn-lt"/>
                <a:cs typeface="+mn-lt"/>
              </a:rPr>
              <a:t>eee</a:t>
            </a:r>
            <a:r>
              <a:rPr lang="en-GB" sz="2000" dirty="0">
                <a:ea typeface="+mn-lt"/>
                <a:cs typeface="+mn-lt"/>
              </a:rPr>
              <a:t> = "hello" + "there"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eee+1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Traceback (most recent call last):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File "&lt;stdin&gt;", line 1, in &lt;module&gt;</a:t>
            </a:r>
            <a:endParaRPr lang="en-GB" dirty="0"/>
          </a:p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TypeError</a:t>
            </a:r>
            <a:r>
              <a:rPr lang="en-GB" sz="2000" dirty="0">
                <a:ea typeface="+mn-lt"/>
                <a:cs typeface="+mn-lt"/>
              </a:rPr>
              <a:t>: can only concatenate str (not "int") to str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</a:t>
            </a:r>
            <a:r>
              <a:rPr lang="en-GB" sz="2000" dirty="0" err="1">
                <a:ea typeface="+mn-lt"/>
                <a:cs typeface="+mn-lt"/>
              </a:rPr>
              <a:t>eee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'str'&gt;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type('Hello')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'str'&gt;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type(1)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</a:t>
            </a:r>
            <a:r>
              <a:rPr lang="en-GB" sz="2000" dirty="0" err="1">
                <a:ea typeface="+mn-lt"/>
                <a:cs typeface="+mn-lt"/>
              </a:rPr>
              <a:t>'int</a:t>
            </a:r>
            <a:r>
              <a:rPr lang="en-GB" sz="2000" dirty="0">
                <a:ea typeface="+mn-lt"/>
                <a:cs typeface="+mn-lt"/>
              </a:rPr>
              <a:t>'&gt;</a:t>
            </a:r>
            <a:endParaRPr lang="en-GB" dirty="0"/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</a:t>
            </a:r>
            <a:r>
              <a:rPr lang="en-GB" sz="4000" dirty="0">
                <a:cs typeface="Calibri Light"/>
              </a:rPr>
              <a:t>Several Types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9" y="1782981"/>
            <a:ext cx="509273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Numbers have to main types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1)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Integers</a:t>
            </a:r>
            <a:r>
              <a:rPr lang="en-GB" sz="2400" dirty="0">
                <a:cs typeface="Calibri"/>
              </a:rPr>
              <a:t> are whole numbers 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-14, -2, 0, 1, 100, 401233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2)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Floating Point Numbers </a:t>
            </a:r>
            <a:r>
              <a:rPr lang="en-GB" sz="2400" dirty="0">
                <a:cs typeface="Calibri"/>
              </a:rPr>
              <a:t>have :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        Decimal parts: -2.5, 0.0, 98.6, 14.0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5E459-5E2E-4E1B-AFAD-9D1C0B3D45CB}"/>
              </a:ext>
            </a:extLst>
          </p:cNvPr>
          <p:cNvSpPr txBox="1">
            <a:spLocks/>
          </p:cNvSpPr>
          <p:nvPr/>
        </p:nvSpPr>
        <p:spPr>
          <a:xfrm>
            <a:off x="7095436" y="1710675"/>
            <a:ext cx="4458659" cy="4466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xx = 1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type(xx)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</a:t>
            </a:r>
            <a:r>
              <a:rPr lang="en-GB" sz="2000" dirty="0" err="1">
                <a:ea typeface="+mn-lt"/>
                <a:cs typeface="+mn-lt"/>
              </a:rPr>
              <a:t>'int</a:t>
            </a:r>
            <a:r>
              <a:rPr lang="en-GB" sz="2000" dirty="0">
                <a:ea typeface="+mn-lt"/>
                <a:cs typeface="+mn-lt"/>
              </a:rPr>
              <a:t>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temp = 92.6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type(temp)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'float'&gt;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type(1)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</a:t>
            </a:r>
            <a:r>
              <a:rPr lang="en-GB" sz="2000" dirty="0" err="1">
                <a:ea typeface="+mn-lt"/>
                <a:cs typeface="+mn-lt"/>
              </a:rPr>
              <a:t>'int</a:t>
            </a:r>
            <a:r>
              <a:rPr lang="en-GB" sz="2000" dirty="0">
                <a:ea typeface="+mn-lt"/>
                <a:cs typeface="+mn-lt"/>
              </a:rPr>
              <a:t>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type(1.0)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'float'&gt;</a:t>
            </a:r>
            <a:endParaRPr lang="en-GB" dirty="0"/>
          </a:p>
          <a:p>
            <a:pPr marL="0" indent="0">
              <a:buNone/>
            </a:pPr>
            <a:endParaRPr lang="en-GB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131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</a:t>
            </a:r>
            <a:r>
              <a:rPr lang="en-GB" sz="4000" dirty="0">
                <a:cs typeface="Calibri Light"/>
              </a:rPr>
              <a:t>      Type Conversion</a:t>
            </a:r>
            <a:endParaRPr lang="en-GB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ACC522-E598-4DB1-800D-F39B209D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782981"/>
            <a:ext cx="4831315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When you put an integer and floating point in an expression, the integer is </a:t>
            </a:r>
            <a:r>
              <a:rPr lang="en-GB" sz="2400" dirty="0">
                <a:solidFill>
                  <a:srgbClr val="00B050"/>
                </a:solidFill>
                <a:cs typeface="Calibri"/>
              </a:rPr>
              <a:t>implicitly</a:t>
            </a:r>
            <a:r>
              <a:rPr lang="en-GB" sz="2400" dirty="0">
                <a:cs typeface="Calibri"/>
              </a:rPr>
              <a:t> converted to a float.</a:t>
            </a:r>
          </a:p>
          <a:p>
            <a:r>
              <a:rPr lang="en-GB" sz="2400" dirty="0">
                <a:cs typeface="Calibri"/>
              </a:rPr>
              <a:t>You can control this with the built-in functions int() and float()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107EC5-CFCD-4C70-B44B-4A13AE504F23}"/>
              </a:ext>
            </a:extLst>
          </p:cNvPr>
          <p:cNvSpPr txBox="1">
            <a:spLocks/>
          </p:cNvSpPr>
          <p:nvPr/>
        </p:nvSpPr>
        <p:spPr>
          <a:xfrm>
            <a:off x="6647137" y="1785206"/>
            <a:ext cx="4186118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print(float(99) + 100)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199.0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= 42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</a:t>
            </a:r>
            <a:r>
              <a:rPr lang="en-GB" sz="2000" dirty="0" err="1">
                <a:ea typeface="+mn-lt"/>
                <a:cs typeface="+mn-lt"/>
              </a:rPr>
              <a:t>'int</a:t>
            </a:r>
            <a:r>
              <a:rPr lang="en-GB" sz="2000" dirty="0">
                <a:ea typeface="+mn-lt"/>
                <a:cs typeface="+mn-lt"/>
              </a:rPr>
              <a:t>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f = float(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print(f)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42.0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type(f)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'float'&gt;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30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  </a:t>
            </a:r>
            <a:r>
              <a:rPr lang="en-GB" sz="4000" dirty="0">
                <a:cs typeface="Calibri Light"/>
              </a:rPr>
              <a:t> Integer Division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782981"/>
            <a:ext cx="527627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 dirty="0">
              <a:cs typeface="Calibri" panose="020F0502020204030204"/>
            </a:endParaRPr>
          </a:p>
          <a:p>
            <a:endParaRPr lang="en-GB" sz="2000" dirty="0">
              <a:cs typeface="Calibri" panose="020F0502020204030204"/>
            </a:endParaRPr>
          </a:p>
          <a:p>
            <a:endParaRPr lang="en-GB" sz="2000" dirty="0">
              <a:cs typeface="Calibri" panose="020F0502020204030204"/>
            </a:endParaRPr>
          </a:p>
          <a:p>
            <a:r>
              <a:rPr lang="en-GB" sz="2400" dirty="0">
                <a:cs typeface="Calibri" panose="020F0502020204030204"/>
              </a:rPr>
              <a:t>Integer division produces a floating point result.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D6AAA-4B27-42E5-9042-205F0C176B5E}"/>
              </a:ext>
            </a:extLst>
          </p:cNvPr>
          <p:cNvSpPr txBox="1">
            <a:spLocks/>
          </p:cNvSpPr>
          <p:nvPr/>
        </p:nvSpPr>
        <p:spPr>
          <a:xfrm>
            <a:off x="6335663" y="1907571"/>
            <a:ext cx="5276278" cy="4405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print(10/2)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5.0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print(9/2)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4.5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print(10.0/2.0)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5.0</a:t>
            </a:r>
            <a:endParaRPr lang="en-GB" dirty="0"/>
          </a:p>
          <a:p>
            <a:pPr marL="0" indent="0">
              <a:buNone/>
            </a:pPr>
            <a:endParaRPr lang="en-GB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08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String Conversion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782981"/>
            <a:ext cx="545426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You can also use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int()</a:t>
            </a:r>
            <a:r>
              <a:rPr lang="en-GB" sz="2000" dirty="0">
                <a:cs typeface="Calibri"/>
              </a:rPr>
              <a:t> and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float() </a:t>
            </a:r>
            <a:r>
              <a:rPr lang="en-GB" sz="2000" dirty="0">
                <a:cs typeface="Calibri"/>
              </a:rPr>
              <a:t>to covert between strings and integers.</a:t>
            </a:r>
          </a:p>
          <a:p>
            <a:r>
              <a:rPr lang="en-GB" sz="2000" dirty="0">
                <a:cs typeface="Calibri"/>
              </a:rPr>
              <a:t>You will get an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error </a:t>
            </a:r>
            <a:r>
              <a:rPr lang="en-GB" sz="2000" dirty="0">
                <a:cs typeface="Calibri"/>
              </a:rPr>
              <a:t>if the string does not contain numeric characters.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529215-0C77-460D-8142-328762DC0222}"/>
              </a:ext>
            </a:extLst>
          </p:cNvPr>
          <p:cNvSpPr txBox="1">
            <a:spLocks/>
          </p:cNvSpPr>
          <p:nvPr/>
        </p:nvSpPr>
        <p:spPr>
          <a:xfrm>
            <a:off x="6739467" y="392471"/>
            <a:ext cx="4814628" cy="6173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sval</a:t>
            </a:r>
            <a:r>
              <a:rPr lang="en-GB" sz="2000" dirty="0">
                <a:ea typeface="+mn-lt"/>
                <a:cs typeface="+mn-lt"/>
              </a:rPr>
              <a:t> = '123'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</a:t>
            </a:r>
            <a:r>
              <a:rPr lang="en-GB" sz="2000" dirty="0" err="1">
                <a:ea typeface="+mn-lt"/>
                <a:cs typeface="+mn-lt"/>
              </a:rPr>
              <a:t>sval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'str'&gt;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</a:t>
            </a:r>
            <a:r>
              <a:rPr lang="en-GB" sz="2000" dirty="0" err="1">
                <a:ea typeface="+mn-lt"/>
                <a:cs typeface="+mn-lt"/>
              </a:rPr>
              <a:t>sval</a:t>
            </a:r>
            <a:r>
              <a:rPr lang="en-GB" sz="2000" dirty="0">
                <a:ea typeface="+mn-lt"/>
                <a:cs typeface="+mn-lt"/>
              </a:rPr>
              <a:t> + 1)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Traceback (most recent call last):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File "&lt;stdin&gt;", line 1, in &lt;module&gt;</a:t>
            </a:r>
            <a:endParaRPr lang="en-GB" dirty="0"/>
          </a:p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TypeError</a:t>
            </a:r>
            <a:r>
              <a:rPr lang="en-GB" sz="2000" dirty="0">
                <a:ea typeface="+mn-lt"/>
                <a:cs typeface="+mn-lt"/>
              </a:rPr>
              <a:t>: can only concatenate str (not "int") to str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ival</a:t>
            </a:r>
            <a:r>
              <a:rPr lang="en-GB" sz="2000" dirty="0">
                <a:ea typeface="+mn-lt"/>
                <a:cs typeface="+mn-lt"/>
              </a:rPr>
              <a:t> = int(</a:t>
            </a:r>
            <a:r>
              <a:rPr lang="en-GB" sz="2000" dirty="0" err="1">
                <a:ea typeface="+mn-lt"/>
                <a:cs typeface="+mn-lt"/>
              </a:rPr>
              <a:t>sval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type(</a:t>
            </a:r>
            <a:r>
              <a:rPr lang="en-GB" sz="2000" dirty="0" err="1">
                <a:ea typeface="+mn-lt"/>
                <a:cs typeface="+mn-lt"/>
              </a:rPr>
              <a:t>ival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&lt;class </a:t>
            </a:r>
            <a:r>
              <a:rPr lang="en-GB" sz="2000" dirty="0" err="1">
                <a:ea typeface="+mn-lt"/>
                <a:cs typeface="+mn-lt"/>
              </a:rPr>
              <a:t>'int</a:t>
            </a:r>
            <a:r>
              <a:rPr lang="en-GB" sz="2000" dirty="0">
                <a:ea typeface="+mn-lt"/>
                <a:cs typeface="+mn-lt"/>
              </a:rPr>
              <a:t>'&gt;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print(</a:t>
            </a:r>
            <a:r>
              <a:rPr lang="en-GB" sz="2000" dirty="0" err="1">
                <a:ea typeface="+mn-lt"/>
                <a:cs typeface="+mn-lt"/>
              </a:rPr>
              <a:t>ival</a:t>
            </a:r>
            <a:r>
              <a:rPr lang="en-GB" sz="2000" dirty="0">
                <a:ea typeface="+mn-lt"/>
                <a:cs typeface="+mn-lt"/>
              </a:rPr>
              <a:t> + 1)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124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nsv</a:t>
            </a:r>
            <a:r>
              <a:rPr lang="en-GB" sz="2000" dirty="0">
                <a:ea typeface="+mn-lt"/>
                <a:cs typeface="+mn-lt"/>
              </a:rPr>
              <a:t> = 'hello'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&gt;&gt;&gt; </a:t>
            </a:r>
            <a:r>
              <a:rPr lang="en-GB" sz="2000" dirty="0" err="1">
                <a:ea typeface="+mn-lt"/>
                <a:cs typeface="+mn-lt"/>
              </a:rPr>
              <a:t>niv</a:t>
            </a:r>
            <a:r>
              <a:rPr lang="en-GB" sz="2000" dirty="0">
                <a:ea typeface="+mn-lt"/>
                <a:cs typeface="+mn-lt"/>
              </a:rPr>
              <a:t> = int(</a:t>
            </a:r>
            <a:r>
              <a:rPr lang="en-GB" sz="2000" dirty="0" err="1">
                <a:ea typeface="+mn-lt"/>
                <a:cs typeface="+mn-lt"/>
              </a:rPr>
              <a:t>nsv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Traceback (most recent call last):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File "&lt;stdin&gt;", line 1, in &lt;module&gt;</a:t>
            </a:r>
            <a:endParaRPr lang="en-GB" dirty="0"/>
          </a:p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ValueError</a:t>
            </a:r>
            <a:r>
              <a:rPr lang="en-GB" sz="2000" dirty="0">
                <a:ea typeface="+mn-lt"/>
                <a:cs typeface="+mn-lt"/>
              </a:rPr>
              <a:t>: invalid literal for int() with base 10: 'hello'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08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  User Input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We can instruct Python to pause and read data from the user using the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input()</a:t>
            </a:r>
            <a:r>
              <a:rPr lang="en-GB" sz="2000" dirty="0">
                <a:cs typeface="Calibri" panose="020F0502020204030204"/>
              </a:rPr>
              <a:t> function.</a:t>
            </a:r>
          </a:p>
          <a:p>
            <a:r>
              <a:rPr lang="en-GB" sz="2000" dirty="0">
                <a:cs typeface="Calibri" panose="020F0502020204030204"/>
              </a:rPr>
              <a:t>The input function returns a String (Always).</a:t>
            </a:r>
          </a:p>
          <a:p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cs typeface="Calibri" panose="020F0502020204030204"/>
              </a:rPr>
              <a:t>&gt;&gt;&gt;name = input('What is your name?')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What is your </a:t>
            </a:r>
            <a:r>
              <a:rPr lang="en-GB" sz="2000" dirty="0" err="1">
                <a:ea typeface="+mn-lt"/>
                <a:cs typeface="+mn-lt"/>
              </a:rPr>
              <a:t>name?Abhinav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&gt;&gt;&gt;print('Welcome', </a:t>
            </a:r>
            <a:r>
              <a:rPr lang="en-GB" sz="2000" dirty="0" err="1">
                <a:cs typeface="Calibri"/>
              </a:rPr>
              <a:t>nam</a:t>
            </a:r>
            <a:r>
              <a:rPr lang="en-GB" sz="2000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Welcome Abhinav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67" y="321734"/>
            <a:ext cx="10893066" cy="458573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  <a:cs typeface="Calibri Light"/>
              </a:rPr>
              <a:t>        Please Like, Share and Subscribe to my </a:t>
            </a:r>
            <a:br>
              <a:rPr lang="en-GB" dirty="0">
                <a:solidFill>
                  <a:srgbClr val="FF0000"/>
                </a:solidFill>
                <a:cs typeface="Calibri Light"/>
              </a:rPr>
            </a:br>
            <a:r>
              <a:rPr lang="en-GB" dirty="0">
                <a:solidFill>
                  <a:srgbClr val="FF0000"/>
                </a:solidFill>
                <a:cs typeface="Calibri Light"/>
              </a:rPr>
              <a:t>                         </a:t>
            </a:r>
            <a:r>
              <a:rPr lang="en-GB" dirty="0" err="1">
                <a:solidFill>
                  <a:srgbClr val="FF0000"/>
                </a:solidFill>
                <a:cs typeface="Calibri Light"/>
              </a:rPr>
              <a:t>Youtube</a:t>
            </a:r>
            <a:r>
              <a:rPr lang="en-GB" dirty="0">
                <a:solidFill>
                  <a:srgbClr val="FF0000"/>
                </a:solidFill>
                <a:cs typeface="Calibri Light"/>
              </a:rPr>
              <a:t> channel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C9372-54C2-4833-B66B-39F1A665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                Constants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5EAB-235E-4FDB-A5C7-4BF802F9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cs typeface="Calibri"/>
              </a:rPr>
              <a:t>Fixed Values such as numbers, letters, and strings, are called "constants" because their value does not change.</a:t>
            </a:r>
          </a:p>
          <a:p>
            <a:r>
              <a:rPr lang="en-GB" dirty="0">
                <a:cs typeface="Calibri"/>
              </a:rPr>
              <a:t>String constants use single quotes (') or double quotes (")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&gt;&gt;&gt;print(123)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123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&gt;&gt;&gt;print(98.6)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98.6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&gt;&gt;&gt;print('Hello World')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Hello World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     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 Lets Try it in Terminal / Command Prompt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79AE-CFA5-4702-A18D-24701B3B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ea typeface="+mj-lt"/>
                <a:cs typeface="+mj-lt"/>
              </a:rPr>
              <a:t>                            </a:t>
            </a:r>
            <a:r>
              <a:rPr lang="en-GB" sz="4000" dirty="0">
                <a:ea typeface="+mj-lt"/>
                <a:cs typeface="+mj-lt"/>
              </a:rPr>
              <a:t> Reserved Words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6DD2-883D-4C39-8EDA-B1F52DD2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You cannot use reserved words as variable names / identifiers</a:t>
            </a:r>
          </a:p>
          <a:p>
            <a:r>
              <a:rPr lang="en-GB" dirty="0">
                <a:ea typeface="+mn-lt"/>
                <a:cs typeface="+mn-lt"/>
              </a:rPr>
              <a:t>False           class            return     is           finally      None          if           for   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lambda       continue    True         def        from        while          nonlocal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and              del              global      not        with         as               </a:t>
            </a:r>
            <a:r>
              <a:rPr lang="en-GB" dirty="0" err="1">
                <a:ea typeface="+mn-lt"/>
                <a:cs typeface="+mn-lt"/>
              </a:rPr>
              <a:t>elif</a:t>
            </a:r>
            <a:r>
              <a:rPr lang="en-GB" dirty="0">
                <a:ea typeface="+mn-lt"/>
                <a:cs typeface="+mn-lt"/>
              </a:rPr>
              <a:t>        try       or                 yield           assert      else       import     pass           break               except         in                 raise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5F5E-29FA-49C8-A6DD-E04EB9BF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     </a:t>
            </a:r>
            <a:r>
              <a:rPr lang="en-GB" sz="4000" dirty="0">
                <a:cs typeface="Calibri Light"/>
              </a:rPr>
              <a:t> Variables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9271-A862-4468-9E53-BD1247B0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A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GB" sz="2000" dirty="0">
                <a:cs typeface="Calibri"/>
              </a:rPr>
              <a:t> is a named place in the memory where a programmer can store data and later retrieve the </a:t>
            </a:r>
            <a:r>
              <a:rPr lang="en-GB" sz="2000">
                <a:cs typeface="Calibri"/>
              </a:rPr>
              <a:t>data using the variable "</a:t>
            </a:r>
            <a:r>
              <a:rPr lang="en-GB" sz="2000">
                <a:solidFill>
                  <a:srgbClr val="00B050"/>
                </a:solidFill>
                <a:cs typeface="Calibri"/>
              </a:rPr>
              <a:t>name</a:t>
            </a:r>
            <a:r>
              <a:rPr lang="en-GB" sz="2000">
                <a:cs typeface="Calibri"/>
              </a:rPr>
              <a:t>".</a:t>
            </a:r>
          </a:p>
          <a:p>
            <a:r>
              <a:rPr lang="en-GB" sz="2000" dirty="0">
                <a:cs typeface="Calibri"/>
              </a:rPr>
              <a:t>You can change the contents of a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lang="en-GB" sz="2000" dirty="0">
                <a:cs typeface="Calibri"/>
              </a:rPr>
              <a:t> in a later statement.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&gt;&gt;&gt;x=12.2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&gt;&gt;&gt;print(x)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12.2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&gt;&gt;&gt;y=14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&gt;&gt;&gt;x=100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&gt;&gt;&gt;print(x)</a:t>
            </a:r>
            <a:endParaRPr lang="en-GB"/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100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                                        </a:t>
            </a:r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Lets try in terminal / Command Prompt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5F5E-29FA-49C8-A6DD-E04EB9BF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Python Variable Name Rules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9271-A862-4468-9E53-BD1247B0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Must start with a letter or underscore (_)</a:t>
            </a:r>
          </a:p>
          <a:p>
            <a:r>
              <a:rPr lang="en-GB" sz="2400" dirty="0">
                <a:cs typeface="Calibri"/>
              </a:rPr>
              <a:t>Must consist of letters, numbers, and underscores</a:t>
            </a:r>
          </a:p>
          <a:p>
            <a:r>
              <a:rPr lang="en-GB" sz="2400" dirty="0">
                <a:cs typeface="Calibri"/>
              </a:rPr>
              <a:t>Case Sensitive</a:t>
            </a: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cs typeface="Calibri"/>
              </a:rPr>
              <a:t>Valid</a:t>
            </a:r>
            <a:r>
              <a:rPr lang="en-GB" sz="2400" dirty="0">
                <a:cs typeface="Calibri"/>
              </a:rPr>
              <a:t> : spam     eggs      spam23      _speed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cs typeface="Calibri"/>
              </a:rPr>
              <a:t>Invalid</a:t>
            </a:r>
            <a:r>
              <a:rPr lang="en-GB" sz="2400" dirty="0">
                <a:cs typeface="Calibri"/>
              </a:rPr>
              <a:t> : 23spam      #sign     var.12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Different</a:t>
            </a:r>
            <a:r>
              <a:rPr lang="en-GB" sz="2400" dirty="0">
                <a:cs typeface="Calibri"/>
              </a:rPr>
              <a:t> : spam     </a:t>
            </a:r>
            <a:r>
              <a:rPr lang="en-GB" sz="2400" dirty="0" err="1">
                <a:cs typeface="Calibri"/>
              </a:rPr>
              <a:t>Spam</a:t>
            </a:r>
            <a:r>
              <a:rPr lang="en-GB" sz="2400" dirty="0">
                <a:cs typeface="Calibri"/>
              </a:rPr>
              <a:t>      </a:t>
            </a:r>
            <a:r>
              <a:rPr lang="en-GB" sz="2400" dirty="0" err="1">
                <a:cs typeface="Calibri"/>
              </a:rPr>
              <a:t>SPAM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5F5E-29FA-49C8-A6DD-E04EB9BF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Assignment Statements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9271-A862-4468-9E53-BD1247B0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We assign a value to a variable using the assignment statement(=)</a:t>
            </a:r>
          </a:p>
          <a:p>
            <a:r>
              <a:rPr lang="en-GB" dirty="0">
                <a:cs typeface="Calibri"/>
              </a:rPr>
              <a:t>An assignment statement consists of an expression on the right-hand side and a variable to store the result.</a:t>
            </a:r>
          </a:p>
          <a:p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                      </a:t>
            </a:r>
            <a:r>
              <a:rPr lang="en-GB" sz="2000" dirty="0">
                <a:solidFill>
                  <a:srgbClr val="000000"/>
                </a:solidFill>
                <a:cs typeface="Calibri"/>
              </a:rPr>
              <a:t>                    </a:t>
            </a:r>
            <a:r>
              <a:rPr lang="en-GB" dirty="0">
                <a:solidFill>
                  <a:srgbClr val="7030A0"/>
                </a:solidFill>
                <a:cs typeface="Calibri"/>
              </a:rPr>
              <a:t> &gt;&gt;&gt;x = 0.6   </a:t>
            </a:r>
            <a:r>
              <a:rPr lang="en-GB" sz="2000" dirty="0">
                <a:solidFill>
                  <a:srgbClr val="000000"/>
                </a:solidFill>
                <a:cs typeface="Calibri"/>
              </a:rPr>
              <a:t>  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cs typeface="Calibri"/>
              </a:rPr>
              <a:t>                               </a:t>
            </a:r>
            <a:r>
              <a:rPr lang="en-GB" dirty="0">
                <a:solidFill>
                  <a:srgbClr val="7030A0"/>
                </a:solidFill>
                <a:cs typeface="Calibri"/>
              </a:rPr>
              <a:t> &gt;&gt;&gt;</a:t>
            </a:r>
            <a:r>
              <a:rPr lang="en-GB" sz="3200" dirty="0">
                <a:solidFill>
                  <a:srgbClr val="7030A0"/>
                </a:solidFill>
                <a:cs typeface="Calibri"/>
              </a:rPr>
              <a:t>x = 3.9*x*(1-x)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7030A0"/>
                </a:solidFill>
                <a:cs typeface="Calibri"/>
              </a:rPr>
              <a:t>                                </a:t>
            </a:r>
            <a:r>
              <a:rPr lang="en-GB" dirty="0">
                <a:solidFill>
                  <a:srgbClr val="7030A0"/>
                </a:solidFill>
                <a:cs typeface="Calibri"/>
              </a:rPr>
              <a:t>&gt;&gt;&gt;print(x)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7030A0"/>
                </a:solidFill>
                <a:cs typeface="Calibri"/>
              </a:rPr>
              <a:t>                                </a:t>
            </a:r>
            <a:r>
              <a:rPr lang="en-GB" dirty="0">
                <a:solidFill>
                  <a:srgbClr val="7030A0"/>
                </a:solidFill>
                <a:cs typeface="Calibri"/>
              </a:rPr>
              <a:t>&gt;&gt;&gt;0.936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cs typeface="Calibri"/>
              </a:rPr>
              <a:t>                 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Lets Try in Terminal / Command Prompt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5F5E-29FA-49C8-A6DD-E04EB9BF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    Numeric Expressions</a:t>
            </a:r>
            <a:endParaRPr lang="en-GB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DC9BD-314B-48D4-A9C8-05B95E17B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992873"/>
              </p:ext>
            </p:extLst>
          </p:nvPr>
        </p:nvGraphicFramePr>
        <p:xfrm>
          <a:off x="1473941" y="1868846"/>
          <a:ext cx="8978361" cy="3615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9708">
                  <a:extLst>
                    <a:ext uri="{9D8B030D-6E8A-4147-A177-3AD203B41FA5}">
                      <a16:colId xmlns:a16="http://schemas.microsoft.com/office/drawing/2014/main" val="2292983151"/>
                    </a:ext>
                  </a:extLst>
                </a:gridCol>
                <a:gridCol w="5418653">
                  <a:extLst>
                    <a:ext uri="{9D8B030D-6E8A-4147-A177-3AD203B41FA5}">
                      <a16:colId xmlns:a16="http://schemas.microsoft.com/office/drawing/2014/main" val="1629143179"/>
                    </a:ext>
                  </a:extLst>
                </a:gridCol>
              </a:tblGrid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29478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87751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00908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33421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81108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16130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2064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5F5E-29FA-49C8-A6DD-E04EB9BF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9271-A862-4468-9E53-BD1247B0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91" y="1782981"/>
            <a:ext cx="3763402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xx = 2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xx = xx + 2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print(xx)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4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</a:t>
            </a:r>
            <a:r>
              <a:rPr lang="en-GB" dirty="0" err="1">
                <a:ea typeface="+mn-lt"/>
                <a:cs typeface="+mn-lt"/>
              </a:rPr>
              <a:t>yy</a:t>
            </a:r>
            <a:r>
              <a:rPr lang="en-GB" dirty="0">
                <a:ea typeface="+mn-lt"/>
                <a:cs typeface="+mn-lt"/>
              </a:rPr>
              <a:t> = 440 * 12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print(</a:t>
            </a:r>
            <a:r>
              <a:rPr lang="en-GB" dirty="0" err="1">
                <a:ea typeface="+mn-lt"/>
                <a:cs typeface="+mn-lt"/>
              </a:rPr>
              <a:t>yy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5280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</a:t>
            </a:r>
            <a:r>
              <a:rPr lang="en-GB" dirty="0" err="1">
                <a:ea typeface="+mn-lt"/>
                <a:cs typeface="+mn-lt"/>
              </a:rPr>
              <a:t>zz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yy</a:t>
            </a:r>
            <a:r>
              <a:rPr lang="en-GB" dirty="0">
                <a:ea typeface="+mn-lt"/>
                <a:cs typeface="+mn-lt"/>
              </a:rPr>
              <a:t> / 1000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 print(</a:t>
            </a:r>
            <a:r>
              <a:rPr lang="en-GB" dirty="0" err="1">
                <a:ea typeface="+mn-lt"/>
                <a:cs typeface="+mn-lt"/>
              </a:rPr>
              <a:t>zz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5.28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B2D40-2D71-4303-8677-1C7A7F5594D3}"/>
              </a:ext>
            </a:extLst>
          </p:cNvPr>
          <p:cNvSpPr txBox="1">
            <a:spLocks/>
          </p:cNvSpPr>
          <p:nvPr/>
        </p:nvSpPr>
        <p:spPr>
          <a:xfrm>
            <a:off x="6454690" y="1909795"/>
            <a:ext cx="3763402" cy="4371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&gt;&gt;&gt; </a:t>
            </a:r>
            <a:r>
              <a:rPr lang="en-GB" dirty="0" err="1">
                <a:ea typeface="+mn-lt"/>
                <a:cs typeface="+mn-lt"/>
              </a:rPr>
              <a:t>jj</a:t>
            </a:r>
            <a:r>
              <a:rPr lang="en-GB" dirty="0">
                <a:ea typeface="+mn-lt"/>
                <a:cs typeface="+mn-lt"/>
              </a:rPr>
              <a:t> = 23</a:t>
            </a:r>
            <a:endParaRPr lang="en-GB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&gt;&gt;&gt; kk = </a:t>
            </a:r>
            <a:r>
              <a:rPr lang="en-GB" dirty="0" err="1">
                <a:ea typeface="+mn-lt"/>
                <a:cs typeface="+mn-lt"/>
              </a:rPr>
              <a:t>jj</a:t>
            </a:r>
            <a:r>
              <a:rPr lang="en-GB" dirty="0">
                <a:ea typeface="+mn-lt"/>
                <a:cs typeface="+mn-lt"/>
              </a:rPr>
              <a:t> % 5</a:t>
            </a:r>
            <a:endParaRPr lang="en-GB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&gt;&gt;&gt; print(kk)</a:t>
            </a:r>
            <a:endParaRPr lang="en-GB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3</a:t>
            </a:r>
            <a:endParaRPr lang="en-GB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&gt;&gt;&gt; print(4**3)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64</a:t>
            </a:r>
            <a:endParaRPr lang="en-GB"/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07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7EB-6AD2-49A2-8DE6-81542E34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     </a:t>
            </a:r>
            <a:r>
              <a:rPr lang="en-GB" sz="4000" dirty="0">
                <a:cs typeface="Calibri Light"/>
              </a:rPr>
              <a:t>Operator Precedence Rules</a:t>
            </a:r>
            <a:endParaRPr lang="en-GB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8A5-40F7-4978-AC01-51072914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175" y="2400368"/>
            <a:ext cx="4286234" cy="4134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Parenthesis</a:t>
            </a:r>
          </a:p>
          <a:p>
            <a:r>
              <a:rPr lang="en-GB" sz="2000" dirty="0">
                <a:cs typeface="Calibri"/>
              </a:rPr>
              <a:t>Power</a:t>
            </a:r>
          </a:p>
          <a:p>
            <a:r>
              <a:rPr lang="en-GB" sz="2000" dirty="0">
                <a:cs typeface="Calibri"/>
              </a:rPr>
              <a:t>Multiplication/Division</a:t>
            </a:r>
          </a:p>
          <a:p>
            <a:r>
              <a:rPr lang="en-GB" sz="2000" dirty="0">
                <a:cs typeface="Calibri"/>
              </a:rPr>
              <a:t>Addition/Subtraction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&gt;&gt;&gt; x = 1+2**3/4*5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&gt;&gt;&gt; print(x)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11.0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2EC670-9F11-450A-ABDE-DCDE41E1A653}"/>
              </a:ext>
            </a:extLst>
          </p:cNvPr>
          <p:cNvSpPr/>
          <p:nvPr/>
        </p:nvSpPr>
        <p:spPr>
          <a:xfrm>
            <a:off x="5853683" y="2405839"/>
            <a:ext cx="283664" cy="151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Variables, Expressions and Statements</vt:lpstr>
      <vt:lpstr>                                     Constants</vt:lpstr>
      <vt:lpstr>                             Reserved Words</vt:lpstr>
      <vt:lpstr>                           Variables</vt:lpstr>
      <vt:lpstr>Python Variable Name Rules</vt:lpstr>
      <vt:lpstr>                     Assignment Statements</vt:lpstr>
      <vt:lpstr>                     Numeric Expressions</vt:lpstr>
      <vt:lpstr>PowerPoint Presentation</vt:lpstr>
      <vt:lpstr>                 Operator Precedence Rules</vt:lpstr>
      <vt:lpstr>                  What does "Type" Mean</vt:lpstr>
      <vt:lpstr>                                Type Matters</vt:lpstr>
      <vt:lpstr>                    Several Types of Numbers</vt:lpstr>
      <vt:lpstr>                        Type Conversion</vt:lpstr>
      <vt:lpstr>                        Integer Division</vt:lpstr>
      <vt:lpstr>String Conversion</vt:lpstr>
      <vt:lpstr>                       User Input</vt:lpstr>
      <vt:lpstr>        Please Like, Share and Subscribe to my                           Youtube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1025</cp:revision>
  <dcterms:created xsi:type="dcterms:W3CDTF">2020-07-01T15:49:14Z</dcterms:created>
  <dcterms:modified xsi:type="dcterms:W3CDTF">2020-07-01T20:00:59Z</dcterms:modified>
</cp:coreProperties>
</file>