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ctangle 7"/>
          <p:cNvSpPr/>
          <p:nvPr/>
        </p:nvSpPr>
        <p:spPr>
          <a:xfrm>
            <a:off x="475487" y="0"/>
            <a:ext cx="10910294" cy="6858000"/>
          </a:xfrm>
          <a:prstGeom prst="rect">
            <a:avLst/>
          </a:prstGeom>
          <a:gradFill>
            <a:gsLst>
              <a:gs pos="0">
                <a:schemeClr val="accent4"/>
              </a:gs>
              <a:gs pos="25000">
                <a:schemeClr val="accent4"/>
              </a:gs>
              <a:gs pos="94000">
                <a:schemeClr val="accent2"/>
              </a:gs>
              <a:gs pos="100000">
                <a:schemeClr val="accent2"/>
              </a:gs>
            </a:gsLst>
            <a:lin ang="4200000"/>
          </a:gradFill>
          <a:ln w="12700">
            <a:miter lim="400000"/>
          </a:ln>
        </p:spPr>
        <p:txBody>
          <a:bodyPr lIns="45719" rIns="45719" anchor="ctr"/>
          <a:lstStyle/>
          <a:p>
            <a:pPr algn="ctr">
              <a:defRPr>
                <a:solidFill>
                  <a:srgbClr val="FFFFFF"/>
                </a:solidFill>
              </a:defRPr>
            </a:pPr>
          </a:p>
        </p:txBody>
      </p:sp>
      <p:pic>
        <p:nvPicPr>
          <p:cNvPr id="95" name="Picture 9" descr="Picture 9"/>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96" name="Title 1"/>
          <p:cNvSpPr txBox="1"/>
          <p:nvPr>
            <p:ph type="ctrTitle"/>
          </p:nvPr>
        </p:nvSpPr>
        <p:spPr>
          <a:xfrm>
            <a:off x="3045367" y="2043663"/>
            <a:ext cx="6105196" cy="2031056"/>
          </a:xfrm>
          <a:prstGeom prst="rect">
            <a:avLst/>
          </a:prstGeom>
        </p:spPr>
        <p:txBody>
          <a:bodyPr/>
          <a:lstStyle>
            <a:lvl1pPr>
              <a:defRPr>
                <a:solidFill>
                  <a:srgbClr val="FFFFFF"/>
                </a:solidFill>
              </a:defRPr>
            </a:lvl1pPr>
          </a:lstStyle>
          <a:p>
            <a:pPr/>
            <a:r>
              <a:t>Tuples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68" name="Title 1"/>
          <p:cNvSpPr txBox="1"/>
          <p:nvPr>
            <p:ph type="title"/>
          </p:nvPr>
        </p:nvSpPr>
        <p:spPr>
          <a:xfrm>
            <a:off x="643466" y="321734"/>
            <a:ext cx="10905068" cy="1135737"/>
          </a:xfrm>
          <a:prstGeom prst="rect">
            <a:avLst/>
          </a:prstGeom>
        </p:spPr>
        <p:txBody>
          <a:bodyPr/>
          <a:lstStyle>
            <a:lvl1pPr>
              <a:defRPr b="1" sz="4800">
                <a:latin typeface="+mj-lt"/>
                <a:ea typeface="+mj-ea"/>
                <a:cs typeface="+mj-cs"/>
                <a:sym typeface="Helvetica"/>
              </a:defRPr>
            </a:lvl1pPr>
          </a:lstStyle>
          <a:p>
            <a:pPr/>
            <a:r>
              <a:t>      Sort by Values Instead of Key</a:t>
            </a:r>
          </a:p>
        </p:txBody>
      </p:sp>
      <p:sp>
        <p:nvSpPr>
          <p:cNvPr id="169" name="Content Placeholder 2"/>
          <p:cNvSpPr txBox="1"/>
          <p:nvPr>
            <p:ph type="body" sz="half" idx="1"/>
          </p:nvPr>
        </p:nvSpPr>
        <p:spPr>
          <a:xfrm>
            <a:off x="643466" y="1782981"/>
            <a:ext cx="5217166" cy="4393983"/>
          </a:xfrm>
          <a:prstGeom prst="rect">
            <a:avLst/>
          </a:prstGeom>
        </p:spPr>
        <p:txBody>
          <a:bodyPr/>
          <a:lstStyle/>
          <a:p>
            <a:pPr marL="228599" indent="-228599">
              <a:defRPr sz="2700"/>
            </a:pPr>
            <a:r>
              <a:t>If we could construct a list of tuples of the form (value,key) we could sort by value.</a:t>
            </a:r>
          </a:p>
          <a:p>
            <a:pPr marL="228599" indent="-228599">
              <a:defRPr sz="2700"/>
            </a:pPr>
            <a:r>
              <a:t>We do this with a for loop that creates a list of tuples.</a:t>
            </a:r>
          </a:p>
        </p:txBody>
      </p:sp>
      <p:sp>
        <p:nvSpPr>
          <p:cNvPr id="170" name="Rectangle 9"/>
          <p:cNvSpPr/>
          <p:nvPr/>
        </p:nvSpPr>
        <p:spPr>
          <a:xfrm rot="2700000">
            <a:off x="11052629" y="2120024"/>
            <a:ext cx="645369" cy="645369"/>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71" name="Isosceles Triangle 11"/>
          <p:cNvSpPr/>
          <p:nvPr/>
        </p:nvSpPr>
        <p:spPr>
          <a:xfrm rot="16200000">
            <a:off x="10289068" y="1343027"/>
            <a:ext cx="2532832" cy="1273033"/>
          </a:xfrm>
          <a:prstGeom prst="triangle">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72" name="Isosceles Triangle 13"/>
          <p:cNvSpPr/>
          <p:nvPr/>
        </p:nvSpPr>
        <p:spPr>
          <a:xfrm rot="5400000">
            <a:off x="-501760" y="5103257"/>
            <a:ext cx="2017580"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73"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74" name="d = {'c':2,'a':10,'b':7}…"/>
          <p:cNvSpPr txBox="1"/>
          <p:nvPr/>
        </p:nvSpPr>
        <p:spPr>
          <a:xfrm>
            <a:off x="6736830" y="1812999"/>
            <a:ext cx="5095856" cy="344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4200"/>
              </a:lnSpc>
              <a:defRPr sz="2000">
                <a:solidFill>
                  <a:srgbClr val="D4D4D4"/>
                </a:solidFill>
                <a:latin typeface="Menlo Regular"/>
                <a:ea typeface="Menlo Regular"/>
                <a:cs typeface="Menlo Regular"/>
                <a:sym typeface="Menlo Regular"/>
              </a:defRPr>
            </a:pPr>
            <a:r>
              <a:t>d = {</a:t>
            </a:r>
            <a:r>
              <a:rPr>
                <a:solidFill>
                  <a:srgbClr val="CE9178"/>
                </a:solidFill>
              </a:rPr>
              <a:t>'c'</a:t>
            </a:r>
            <a:r>
              <a:t>:</a:t>
            </a:r>
            <a:r>
              <a:rPr>
                <a:solidFill>
                  <a:srgbClr val="B5CEA8"/>
                </a:solidFill>
              </a:rPr>
              <a:t>2</a:t>
            </a:r>
            <a:r>
              <a:t>,</a:t>
            </a:r>
            <a:r>
              <a:rPr>
                <a:solidFill>
                  <a:srgbClr val="CE9178"/>
                </a:solidFill>
              </a:rPr>
              <a:t>'a'</a:t>
            </a:r>
            <a:r>
              <a:t>:</a:t>
            </a:r>
            <a:r>
              <a:rPr>
                <a:solidFill>
                  <a:srgbClr val="B5CEA8"/>
                </a:solidFill>
              </a:rPr>
              <a:t>10</a:t>
            </a:r>
            <a:r>
              <a:t>,</a:t>
            </a:r>
            <a:r>
              <a:rPr>
                <a:solidFill>
                  <a:srgbClr val="CE9178"/>
                </a:solidFill>
              </a:rPr>
              <a:t>'b'</a:t>
            </a:r>
            <a:r>
              <a:t>:</a:t>
            </a:r>
            <a:r>
              <a:rPr>
                <a:solidFill>
                  <a:srgbClr val="B5CEA8"/>
                </a:solidFill>
              </a:rPr>
              <a:t>7</a:t>
            </a:r>
            <a:r>
              <a:t>}</a:t>
            </a:r>
          </a:p>
          <a:p>
            <a:pPr defTabSz="457200">
              <a:lnSpc>
                <a:spcPts val="4200"/>
              </a:lnSpc>
              <a:defRPr sz="2000">
                <a:solidFill>
                  <a:srgbClr val="D4D4D4"/>
                </a:solidFill>
                <a:latin typeface="Menlo Regular"/>
                <a:ea typeface="Menlo Regular"/>
                <a:cs typeface="Menlo Regular"/>
                <a:sym typeface="Menlo Regular"/>
              </a:defRPr>
            </a:pPr>
            <a:r>
              <a:t>tmp = </a:t>
            </a:r>
            <a:r>
              <a:rPr>
                <a:solidFill>
                  <a:srgbClr val="4EC9B0"/>
                </a:solidFill>
              </a:rPr>
              <a:t>list</a:t>
            </a:r>
            <a:r>
              <a:t>()</a:t>
            </a:r>
          </a:p>
          <a:p>
            <a:pPr defTabSz="457200">
              <a:lnSpc>
                <a:spcPts val="4200"/>
              </a:lnSpc>
              <a:defRPr sz="2000">
                <a:solidFill>
                  <a:srgbClr val="D4D4D4"/>
                </a:solidFill>
                <a:latin typeface="Menlo Regular"/>
                <a:ea typeface="Menlo Regular"/>
                <a:cs typeface="Menlo Regular"/>
                <a:sym typeface="Menlo Regular"/>
              </a:defRPr>
            </a:pPr>
            <a:r>
              <a:rPr>
                <a:solidFill>
                  <a:srgbClr val="C586C0"/>
                </a:solidFill>
              </a:rPr>
              <a:t>for</a:t>
            </a:r>
            <a:r>
              <a:t> k,v </a:t>
            </a:r>
            <a:r>
              <a:rPr>
                <a:solidFill>
                  <a:srgbClr val="C586C0"/>
                </a:solidFill>
              </a:rPr>
              <a:t>in</a:t>
            </a:r>
            <a:r>
              <a:t> d.items():</a:t>
            </a:r>
          </a:p>
          <a:p>
            <a:pPr defTabSz="457200">
              <a:lnSpc>
                <a:spcPts val="4200"/>
              </a:lnSpc>
              <a:defRPr sz="2000">
                <a:solidFill>
                  <a:srgbClr val="D4D4D4"/>
                </a:solidFill>
                <a:latin typeface="Menlo Regular"/>
                <a:ea typeface="Menlo Regular"/>
                <a:cs typeface="Menlo Regular"/>
                <a:sym typeface="Menlo Regular"/>
              </a:defRPr>
            </a:pPr>
            <a:r>
              <a:t>    tmp.append((v,k))</a:t>
            </a:r>
          </a:p>
          <a:p>
            <a:pPr defTabSz="457200">
              <a:lnSpc>
                <a:spcPts val="4200"/>
              </a:lnSpc>
              <a:defRPr sz="2000">
                <a:solidFill>
                  <a:srgbClr val="D4D4D4"/>
                </a:solidFill>
                <a:latin typeface="Menlo Regular"/>
                <a:ea typeface="Menlo Regular"/>
                <a:cs typeface="Menlo Regular"/>
                <a:sym typeface="Menlo Regular"/>
              </a:defRPr>
            </a:pPr>
          </a:p>
          <a:p>
            <a:pPr defTabSz="457200">
              <a:lnSpc>
                <a:spcPts val="4200"/>
              </a:lnSpc>
              <a:defRPr sz="2000">
                <a:solidFill>
                  <a:srgbClr val="D4D4D4"/>
                </a:solidFill>
                <a:latin typeface="Menlo Regular"/>
                <a:ea typeface="Menlo Regular"/>
                <a:cs typeface="Menlo Regular"/>
                <a:sym typeface="Menlo Regular"/>
              </a:defRPr>
            </a:pPr>
            <a:r>
              <a:rPr>
                <a:solidFill>
                  <a:srgbClr val="DCDCAA"/>
                </a:solidFill>
              </a:rPr>
              <a:t>print</a:t>
            </a:r>
            <a:r>
              <a:t>(tmp)</a:t>
            </a:r>
          </a:p>
          <a:p>
            <a:pPr defTabSz="457200">
              <a:lnSpc>
                <a:spcPts val="4200"/>
              </a:lnSpc>
              <a:defRPr sz="2000">
                <a:solidFill>
                  <a:srgbClr val="D4D4D4"/>
                </a:solidFill>
                <a:latin typeface="Menlo Regular"/>
                <a:ea typeface="Menlo Regular"/>
                <a:cs typeface="Menlo Regular"/>
                <a:sym typeface="Menlo Regular"/>
              </a:defRPr>
            </a:pPr>
          </a:p>
          <a:p>
            <a:pPr defTabSz="457200">
              <a:lnSpc>
                <a:spcPts val="4200"/>
              </a:lnSpc>
              <a:defRPr sz="2000">
                <a:solidFill>
                  <a:srgbClr val="9CDCFE"/>
                </a:solidFill>
                <a:latin typeface="Menlo Regular"/>
                <a:ea typeface="Menlo Regular"/>
                <a:cs typeface="Menlo Regular"/>
                <a:sym typeface="Menlo Regular"/>
              </a:defRPr>
            </a:pPr>
            <a:r>
              <a:rPr>
                <a:solidFill>
                  <a:srgbClr val="D4D4D4"/>
                </a:solidFill>
              </a:rPr>
              <a:t>tmp = </a:t>
            </a:r>
            <a:r>
              <a:rPr>
                <a:solidFill>
                  <a:srgbClr val="DCDCAA"/>
                </a:solidFill>
              </a:rPr>
              <a:t>sorted</a:t>
            </a:r>
            <a:r>
              <a:rPr>
                <a:solidFill>
                  <a:srgbClr val="D4D4D4"/>
                </a:solidFill>
              </a:rPr>
              <a:t>(tmp, </a:t>
            </a:r>
            <a:r>
              <a:t>reverse</a:t>
            </a:r>
            <a:r>
              <a:rPr>
                <a:solidFill>
                  <a:srgbClr val="D4D4D4"/>
                </a:solidFill>
              </a:rPr>
              <a:t>=</a:t>
            </a:r>
            <a:r>
              <a:rPr>
                <a:solidFill>
                  <a:srgbClr val="569CD6"/>
                </a:solidFill>
              </a:rPr>
              <a:t>True</a:t>
            </a:r>
            <a:r>
              <a:rPr>
                <a:solidFill>
                  <a:srgbClr val="D4D4D4"/>
                </a:solidFill>
              </a:rPr>
              <a:t>)</a:t>
            </a:r>
            <a:endParaRPr>
              <a:solidFill>
                <a:srgbClr val="D4D4D4"/>
              </a:solidFill>
            </a:endParaRPr>
          </a:p>
          <a:p>
            <a:pPr defTabSz="457200">
              <a:lnSpc>
                <a:spcPts val="4200"/>
              </a:lnSpc>
              <a:defRPr sz="2000">
                <a:solidFill>
                  <a:srgbClr val="D4D4D4"/>
                </a:solidFill>
                <a:latin typeface="Menlo Regular"/>
                <a:ea typeface="Menlo Regular"/>
                <a:cs typeface="Menlo Regular"/>
                <a:sym typeface="Menlo Regular"/>
              </a:defRPr>
            </a:pPr>
            <a:r>
              <a:rPr>
                <a:solidFill>
                  <a:srgbClr val="DCDCAA"/>
                </a:solidFill>
              </a:rPr>
              <a:t>print</a:t>
            </a:r>
            <a:r>
              <a:t>(tmp)</a:t>
            </a:r>
          </a:p>
          <a:p>
            <a:pPr defTabSz="457200">
              <a:lnSpc>
                <a:spcPts val="4200"/>
              </a:lnSpc>
              <a:defRPr sz="2000">
                <a:solidFill>
                  <a:srgbClr val="D4D4D4"/>
                </a:solidFill>
                <a:latin typeface="Menlo Regular"/>
                <a:ea typeface="Menlo Regular"/>
                <a:cs typeface="Menlo Regular"/>
                <a:sym typeface="Menlo Regular"/>
              </a:defRPr>
            </a:pPr>
          </a:p>
          <a:p>
            <a:pPr defTabSz="457200">
              <a:lnSpc>
                <a:spcPts val="4200"/>
              </a:lnSpc>
              <a:defRPr sz="2000">
                <a:solidFill>
                  <a:srgbClr val="D4D4D4"/>
                </a:solidFill>
                <a:latin typeface="Menlo Regular"/>
                <a:ea typeface="Menlo Regular"/>
                <a:cs typeface="Menlo Regular"/>
                <a:sym typeface="Menlo Regular"/>
              </a:defRPr>
            </a:pPr>
            <a:r>
              <a:t>Prog52.py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77" name="Content Placeholder 2"/>
          <p:cNvSpPr txBox="1"/>
          <p:nvPr>
            <p:ph type="body" idx="1"/>
          </p:nvPr>
        </p:nvSpPr>
        <p:spPr>
          <a:xfrm>
            <a:off x="643466" y="823853"/>
            <a:ext cx="10905068" cy="5762631"/>
          </a:xfrm>
          <a:prstGeom prst="rect">
            <a:avLst/>
          </a:prstGeom>
        </p:spPr>
        <p:txBody>
          <a:bodyPr/>
          <a:lstStyle/>
          <a:p>
            <a:pPr marL="0" indent="0" defTabSz="457200">
              <a:lnSpc>
                <a:spcPts val="4200"/>
              </a:lnSpc>
              <a:spcBef>
                <a:spcPts val="0"/>
              </a:spcBef>
              <a:buSzTx/>
              <a:buFontTx/>
              <a:buNone/>
              <a:defRPr sz="2000">
                <a:solidFill>
                  <a:srgbClr val="CE9178"/>
                </a:solidFill>
                <a:latin typeface="Menlo Regular"/>
                <a:ea typeface="Menlo Regular"/>
                <a:cs typeface="Menlo Regular"/>
                <a:sym typeface="Menlo Regular"/>
              </a:defRPr>
            </a:pPr>
            <a:r>
              <a:rPr>
                <a:solidFill>
                  <a:srgbClr val="D4D4D4"/>
                </a:solidFill>
              </a:rPr>
              <a:t>fhand = </a:t>
            </a:r>
            <a:r>
              <a:rPr>
                <a:solidFill>
                  <a:srgbClr val="DCDCAA"/>
                </a:solidFill>
              </a:rPr>
              <a:t>open</a:t>
            </a:r>
            <a:r>
              <a:rPr>
                <a:solidFill>
                  <a:srgbClr val="D4D4D4"/>
                </a:solidFill>
              </a:rPr>
              <a:t>(</a:t>
            </a:r>
            <a:r>
              <a:t>'romeo.txt'</a:t>
            </a:r>
            <a:r>
              <a:rPr>
                <a:solidFill>
                  <a:srgbClr val="D4D4D4"/>
                </a:solidFill>
              </a:rPr>
              <a:t>)</a:t>
            </a:r>
            <a:endParaRPr>
              <a:solidFill>
                <a:srgbClr val="D4D4D4"/>
              </a:solidFill>
            </a:endParaRP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counts = </a:t>
            </a:r>
            <a:r>
              <a:rPr>
                <a:solidFill>
                  <a:srgbClr val="4EC9B0"/>
                </a:solidFill>
              </a:rPr>
              <a:t>dict</a:t>
            </a:r>
            <a:r>
              <a:t>()</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rPr>
                <a:solidFill>
                  <a:srgbClr val="C586C0"/>
                </a:solidFill>
              </a:rPr>
              <a:t>for</a:t>
            </a:r>
            <a:r>
              <a:t> line </a:t>
            </a:r>
            <a:r>
              <a:rPr>
                <a:solidFill>
                  <a:srgbClr val="C586C0"/>
                </a:solidFill>
              </a:rPr>
              <a:t>in</a:t>
            </a:r>
            <a:r>
              <a:t> fhand:</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    words = line.split()</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    </a:t>
            </a:r>
            <a:r>
              <a:rPr>
                <a:solidFill>
                  <a:srgbClr val="C586C0"/>
                </a:solidFill>
              </a:rPr>
              <a:t>for</a:t>
            </a:r>
            <a:r>
              <a:t> word </a:t>
            </a:r>
            <a:r>
              <a:rPr>
                <a:solidFill>
                  <a:srgbClr val="C586C0"/>
                </a:solidFill>
              </a:rPr>
              <a:t>in</a:t>
            </a:r>
            <a:r>
              <a:t> words:</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        counts[word] = counts.get(word,</a:t>
            </a:r>
            <a:r>
              <a:rPr>
                <a:solidFill>
                  <a:srgbClr val="B5CEA8"/>
                </a:solidFill>
              </a:rPr>
              <a:t>0</a:t>
            </a:r>
            <a:r>
              <a:t>) + </a:t>
            </a:r>
            <a:r>
              <a:rPr>
                <a:solidFill>
                  <a:srgbClr val="B5CEA8"/>
                </a:solidFill>
              </a:rPr>
              <a:t>1</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    lst = </a:t>
            </a:r>
            <a:r>
              <a:rPr>
                <a:solidFill>
                  <a:srgbClr val="4EC9B0"/>
                </a:solidFill>
              </a:rPr>
              <a:t>list</a:t>
            </a:r>
            <a:r>
              <a:t>()</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    </a:t>
            </a:r>
            <a:r>
              <a:rPr>
                <a:solidFill>
                  <a:srgbClr val="C586C0"/>
                </a:solidFill>
              </a:rPr>
              <a:t>for</a:t>
            </a:r>
            <a:r>
              <a:t> key,val </a:t>
            </a:r>
            <a:r>
              <a:rPr>
                <a:solidFill>
                  <a:srgbClr val="C586C0"/>
                </a:solidFill>
              </a:rPr>
              <a:t>in</a:t>
            </a:r>
            <a:r>
              <a:t> counts.items():</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        lst.append((val,key))</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    </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    lst = </a:t>
            </a:r>
            <a:r>
              <a:rPr>
                <a:solidFill>
                  <a:srgbClr val="DCDCAA"/>
                </a:solidFill>
              </a:rPr>
              <a:t>sorted</a:t>
            </a:r>
            <a:r>
              <a:t>(lst, </a:t>
            </a:r>
            <a:r>
              <a:rPr>
                <a:solidFill>
                  <a:srgbClr val="9CDCFE"/>
                </a:solidFill>
              </a:rPr>
              <a:t>reverse</a:t>
            </a:r>
            <a:r>
              <a:t>=</a:t>
            </a:r>
            <a:r>
              <a:rPr>
                <a:solidFill>
                  <a:srgbClr val="569CD6"/>
                </a:solidFill>
              </a:rPr>
              <a:t>True</a:t>
            </a:r>
            <a:r>
              <a:t>)</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    </a:t>
            </a:r>
            <a:r>
              <a:rPr>
                <a:solidFill>
                  <a:srgbClr val="C586C0"/>
                </a:solidFill>
              </a:rPr>
              <a:t>for</a:t>
            </a:r>
            <a:r>
              <a:t> val,key </a:t>
            </a:r>
            <a:r>
              <a:rPr>
                <a:solidFill>
                  <a:srgbClr val="C586C0"/>
                </a:solidFill>
              </a:rPr>
              <a:t>in</a:t>
            </a:r>
            <a:r>
              <a:t> lst[:</a:t>
            </a:r>
            <a:r>
              <a:rPr>
                <a:solidFill>
                  <a:srgbClr val="B5CEA8"/>
                </a:solidFill>
              </a:rPr>
              <a:t>10</a:t>
            </a:r>
            <a:r>
              <a:t>]:</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        </a:t>
            </a:r>
            <a:r>
              <a:rPr>
                <a:solidFill>
                  <a:srgbClr val="DCDCAA"/>
                </a:solidFill>
              </a:rPr>
              <a:t>print</a:t>
            </a:r>
            <a:r>
              <a:t>(key,val)</a:t>
            </a: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p>
          <a:p>
            <a:pPr marL="0" indent="0" defTabSz="457200">
              <a:lnSpc>
                <a:spcPts val="4200"/>
              </a:lnSpc>
              <a:spcBef>
                <a:spcPts val="0"/>
              </a:spcBef>
              <a:buSzTx/>
              <a:buFontTx/>
              <a:buNone/>
              <a:defRPr sz="2000">
                <a:solidFill>
                  <a:srgbClr val="D4D4D4"/>
                </a:solidFill>
                <a:latin typeface="Menlo Regular"/>
                <a:ea typeface="Menlo Regular"/>
                <a:cs typeface="Menlo Regular"/>
                <a:sym typeface="Menlo Regular"/>
              </a:defRPr>
            </a:pPr>
            <a:r>
              <a:t>Prog53.py</a:t>
            </a:r>
          </a:p>
        </p:txBody>
      </p:sp>
      <p:sp>
        <p:nvSpPr>
          <p:cNvPr id="178" name="Rectangle 9"/>
          <p:cNvSpPr/>
          <p:nvPr/>
        </p:nvSpPr>
        <p:spPr>
          <a:xfrm rot="2700000">
            <a:off x="11052629" y="2120024"/>
            <a:ext cx="645369" cy="645369"/>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79" name="Isosceles Triangle 11"/>
          <p:cNvSpPr/>
          <p:nvPr/>
        </p:nvSpPr>
        <p:spPr>
          <a:xfrm rot="16200000">
            <a:off x="10289068" y="1343027"/>
            <a:ext cx="2532832" cy="1273033"/>
          </a:xfrm>
          <a:prstGeom prst="triangle">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80" name="Isosceles Triangle 13"/>
          <p:cNvSpPr/>
          <p:nvPr/>
        </p:nvSpPr>
        <p:spPr>
          <a:xfrm rot="5400000">
            <a:off x="-501760" y="5103257"/>
            <a:ext cx="2017580"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81"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Rectangle 7"/>
          <p:cNvSpPr/>
          <p:nvPr/>
        </p:nvSpPr>
        <p:spPr>
          <a:xfrm>
            <a:off x="475487" y="0"/>
            <a:ext cx="10910294"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84" name="Picture 9" descr="Picture 9"/>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185" name="Title 1"/>
          <p:cNvSpPr txBox="1"/>
          <p:nvPr>
            <p:ph type="title"/>
          </p:nvPr>
        </p:nvSpPr>
        <p:spPr>
          <a:xfrm>
            <a:off x="3045367" y="2043663"/>
            <a:ext cx="6101266" cy="2347067"/>
          </a:xfrm>
          <a:prstGeom prst="rect">
            <a:avLst/>
          </a:prstGeom>
        </p:spPr>
        <p:txBody>
          <a:bodyPr anchor="b"/>
          <a:lstStyle/>
          <a:p>
            <a:pPr algn="ctr" defTabSz="713231">
              <a:defRPr sz="5226">
                <a:solidFill>
                  <a:srgbClr val="FFFFFF"/>
                </a:solidFill>
              </a:defRPr>
            </a:pPr>
            <a:r>
              <a:t>Please Like, Share and Subscribe to my</a:t>
            </a:r>
          </a:p>
          <a:p>
            <a:pPr algn="ctr" defTabSz="713231">
              <a:defRPr sz="5226">
                <a:solidFill>
                  <a:srgbClr val="FFFFFF"/>
                </a:solidFill>
              </a:defRPr>
            </a:pPr>
            <a:r>
              <a:t>YouTube Channel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9" name="Title 1"/>
          <p:cNvSpPr txBox="1"/>
          <p:nvPr>
            <p:ph type="title"/>
          </p:nvPr>
        </p:nvSpPr>
        <p:spPr>
          <a:xfrm>
            <a:off x="643466" y="321734"/>
            <a:ext cx="10905068" cy="1135737"/>
          </a:xfrm>
          <a:prstGeom prst="rect">
            <a:avLst/>
          </a:prstGeom>
        </p:spPr>
        <p:txBody>
          <a:bodyPr/>
          <a:lstStyle>
            <a:lvl1pPr>
              <a:defRPr b="1" sz="4800">
                <a:latin typeface="+mj-lt"/>
                <a:ea typeface="+mj-ea"/>
                <a:cs typeface="+mj-cs"/>
                <a:sym typeface="Helvetica"/>
              </a:defRPr>
            </a:lvl1pPr>
          </a:lstStyle>
          <a:p>
            <a:pPr/>
            <a:r>
              <a:t>            Tuples are Like Lists</a:t>
            </a:r>
          </a:p>
        </p:txBody>
      </p:sp>
      <p:sp>
        <p:nvSpPr>
          <p:cNvPr id="100" name="Content Placeholder 2"/>
          <p:cNvSpPr txBox="1"/>
          <p:nvPr>
            <p:ph type="body" idx="1"/>
          </p:nvPr>
        </p:nvSpPr>
        <p:spPr>
          <a:xfrm>
            <a:off x="643466" y="1782981"/>
            <a:ext cx="10905068" cy="4791278"/>
          </a:xfrm>
          <a:prstGeom prst="rect">
            <a:avLst/>
          </a:prstGeom>
        </p:spPr>
        <p:txBody>
          <a:bodyPr/>
          <a:lstStyle/>
          <a:p>
            <a:pPr marL="221742" indent="-221742" defTabSz="886968">
              <a:spcBef>
                <a:spcPts val="900"/>
              </a:spcBef>
              <a:defRPr sz="2328"/>
            </a:pPr>
            <a:r>
              <a:t>Tuples are another kind of sequence that functions much like a list - they have elements which are indexed starting at 0.</a:t>
            </a:r>
          </a:p>
          <a:p>
            <a:pPr marL="221742" indent="-221742" defTabSz="886968">
              <a:spcBef>
                <a:spcPts val="900"/>
              </a:spcBef>
              <a:defRPr sz="2328"/>
            </a:pPr>
          </a:p>
          <a:p>
            <a:pPr marL="0" indent="0" defTabSz="886968">
              <a:spcBef>
                <a:spcPts val="900"/>
              </a:spcBef>
              <a:buSzTx/>
              <a:buFontTx/>
              <a:buNone/>
              <a:defRPr sz="2328"/>
            </a:pPr>
            <a:r>
              <a:t>&gt;&gt;&gt;x = (‘Glenn’, ‘Sally’, ‘Joseph’)</a:t>
            </a:r>
          </a:p>
          <a:p>
            <a:pPr marL="0" indent="0" defTabSz="886968">
              <a:spcBef>
                <a:spcPts val="900"/>
              </a:spcBef>
              <a:buSzTx/>
              <a:buFontTx/>
              <a:buNone/>
              <a:defRPr sz="2328"/>
            </a:pPr>
            <a:r>
              <a:t>&gt;&gt;&gt;print(x[2])</a:t>
            </a:r>
          </a:p>
          <a:p>
            <a:pPr marL="0" indent="0" defTabSz="886968">
              <a:spcBef>
                <a:spcPts val="900"/>
              </a:spcBef>
              <a:buSzTx/>
              <a:buFontTx/>
              <a:buNone/>
              <a:defRPr sz="2328"/>
            </a:pPr>
            <a:r>
              <a:t>Joseph</a:t>
            </a:r>
          </a:p>
          <a:p>
            <a:pPr marL="0" indent="0" defTabSz="886968">
              <a:spcBef>
                <a:spcPts val="900"/>
              </a:spcBef>
              <a:buSzTx/>
              <a:buFontTx/>
              <a:buNone/>
              <a:defRPr sz="2328"/>
            </a:pPr>
            <a:r>
              <a:t>&gt;&gt;&gt;y = (1,9,2)</a:t>
            </a:r>
          </a:p>
          <a:p>
            <a:pPr marL="0" indent="0" defTabSz="886968">
              <a:spcBef>
                <a:spcPts val="900"/>
              </a:spcBef>
              <a:buSzTx/>
              <a:buFontTx/>
              <a:buNone/>
              <a:defRPr sz="2328"/>
            </a:pPr>
            <a:r>
              <a:t>&gt;&gt;&gt;print(y)</a:t>
            </a:r>
          </a:p>
          <a:p>
            <a:pPr marL="0" indent="0" defTabSz="886968">
              <a:spcBef>
                <a:spcPts val="900"/>
              </a:spcBef>
              <a:buSzTx/>
              <a:buFontTx/>
              <a:buNone/>
              <a:defRPr sz="2328"/>
            </a:pPr>
            <a:r>
              <a:t>(1,9,2)</a:t>
            </a:r>
          </a:p>
          <a:p>
            <a:pPr marL="0" indent="0" defTabSz="886968">
              <a:spcBef>
                <a:spcPts val="900"/>
              </a:spcBef>
              <a:buSzTx/>
              <a:buFontTx/>
              <a:buNone/>
              <a:defRPr sz="2328"/>
            </a:pPr>
            <a:r>
              <a:t>&gt;&gt;&gt;print(max(y))</a:t>
            </a:r>
          </a:p>
          <a:p>
            <a:pPr marL="0" indent="0" defTabSz="886968">
              <a:spcBef>
                <a:spcPts val="900"/>
              </a:spcBef>
              <a:buSzTx/>
              <a:buFontTx/>
              <a:buNone/>
              <a:defRPr sz="2328"/>
            </a:pPr>
            <a:r>
              <a:t>9</a:t>
            </a:r>
          </a:p>
        </p:txBody>
      </p:sp>
      <p:sp>
        <p:nvSpPr>
          <p:cNvPr id="101" name="Rectangle 9"/>
          <p:cNvSpPr/>
          <p:nvPr/>
        </p:nvSpPr>
        <p:spPr>
          <a:xfrm rot="2700000">
            <a:off x="11052629" y="2120024"/>
            <a:ext cx="645369" cy="645369"/>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02" name="Isosceles Triangle 11"/>
          <p:cNvSpPr/>
          <p:nvPr/>
        </p:nvSpPr>
        <p:spPr>
          <a:xfrm rot="16200000">
            <a:off x="10289068" y="1343027"/>
            <a:ext cx="2532832" cy="1273033"/>
          </a:xfrm>
          <a:prstGeom prst="triangle">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03" name="Isosceles Triangle 13"/>
          <p:cNvSpPr/>
          <p:nvPr/>
        </p:nvSpPr>
        <p:spPr>
          <a:xfrm rot="5400000">
            <a:off x="-501760" y="5103257"/>
            <a:ext cx="2017580"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04"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05" name="&gt;&gt;&gt;for iter in y:…"/>
          <p:cNvSpPr txBox="1"/>
          <p:nvPr/>
        </p:nvSpPr>
        <p:spPr>
          <a:xfrm>
            <a:off x="6602868" y="2928511"/>
            <a:ext cx="4421036" cy="29029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000"/>
            </a:pPr>
            <a:r>
              <a:t>&gt;&gt;&gt;for iter in y:</a:t>
            </a:r>
          </a:p>
          <a:p>
            <a:pPr>
              <a:defRPr sz="3000"/>
            </a:pPr>
            <a:r>
              <a:t>. . .      print(iter)</a:t>
            </a:r>
          </a:p>
          <a:p>
            <a:pPr>
              <a:defRPr sz="3000"/>
            </a:pPr>
            <a:r>
              <a:t>. . .</a:t>
            </a:r>
          </a:p>
          <a:p>
            <a:pPr>
              <a:defRPr sz="3000"/>
            </a:pPr>
            <a:r>
              <a:t>1</a:t>
            </a:r>
          </a:p>
          <a:p>
            <a:pPr>
              <a:defRPr sz="3000"/>
            </a:pPr>
            <a:r>
              <a:t>9</a:t>
            </a:r>
          </a:p>
          <a:p>
            <a:pPr>
              <a:defRPr sz="3000"/>
            </a:pPr>
            <a:r>
              <a:t>2</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08" name="Title 1"/>
          <p:cNvSpPr txBox="1"/>
          <p:nvPr>
            <p:ph type="title"/>
          </p:nvPr>
        </p:nvSpPr>
        <p:spPr>
          <a:xfrm>
            <a:off x="643466" y="321734"/>
            <a:ext cx="10905068" cy="1135737"/>
          </a:xfrm>
          <a:prstGeom prst="rect">
            <a:avLst/>
          </a:prstGeom>
        </p:spPr>
        <p:txBody>
          <a:bodyPr/>
          <a:lstStyle>
            <a:lvl1pPr>
              <a:defRPr b="1" sz="4800">
                <a:latin typeface="+mj-lt"/>
                <a:ea typeface="+mj-ea"/>
                <a:cs typeface="+mj-cs"/>
                <a:sym typeface="Helvetica"/>
              </a:defRPr>
            </a:lvl1pPr>
          </a:lstStyle>
          <a:p>
            <a:pPr/>
            <a:r>
              <a:t>     but… Tuples are “immutable”</a:t>
            </a:r>
          </a:p>
        </p:txBody>
      </p:sp>
      <p:sp>
        <p:nvSpPr>
          <p:cNvPr id="109" name="Content Placeholder 2"/>
          <p:cNvSpPr txBox="1"/>
          <p:nvPr>
            <p:ph type="body" idx="1"/>
          </p:nvPr>
        </p:nvSpPr>
        <p:spPr>
          <a:xfrm>
            <a:off x="643466" y="1782981"/>
            <a:ext cx="10905068" cy="4393983"/>
          </a:xfrm>
          <a:prstGeom prst="rect">
            <a:avLst/>
          </a:prstGeom>
        </p:spPr>
        <p:txBody>
          <a:bodyPr/>
          <a:lstStyle/>
          <a:p>
            <a:pPr marL="228599" indent="-228599"/>
            <a:r>
              <a:t>Unlike a list, once you create a tuple, you cannot alter its contents - similar to a string</a:t>
            </a:r>
          </a:p>
          <a:p>
            <a:pPr marL="0" indent="0">
              <a:buSzTx/>
              <a:buFontTx/>
              <a:buNone/>
            </a:pPr>
          </a:p>
          <a:p>
            <a:pPr marL="0" indent="0">
              <a:buSzTx/>
              <a:buFontTx/>
              <a:buNone/>
            </a:pPr>
            <a:r>
              <a:t>&gt;&gt;&gt;x = [9,8,7]</a:t>
            </a:r>
          </a:p>
          <a:p>
            <a:pPr marL="0" indent="0">
              <a:buSzTx/>
              <a:buFontTx/>
              <a:buNone/>
            </a:pPr>
            <a:r>
              <a:t>&gt;&gt;&gt;x[2] = 6</a:t>
            </a:r>
          </a:p>
          <a:p>
            <a:pPr marL="0" indent="0">
              <a:buSzTx/>
              <a:buFontTx/>
              <a:buNone/>
            </a:pPr>
            <a:r>
              <a:t>&gt;&gt;&gt;print(x)</a:t>
            </a:r>
          </a:p>
          <a:p>
            <a:pPr marL="0" indent="0">
              <a:buSzTx/>
              <a:buFontTx/>
              <a:buNone/>
            </a:pPr>
            <a:r>
              <a:t>&gt;&gt;&gt;[9,8,6]</a:t>
            </a:r>
          </a:p>
        </p:txBody>
      </p:sp>
      <p:sp>
        <p:nvSpPr>
          <p:cNvPr id="110" name="Rectangle 9"/>
          <p:cNvSpPr/>
          <p:nvPr/>
        </p:nvSpPr>
        <p:spPr>
          <a:xfrm rot="2700000">
            <a:off x="11052629" y="2120024"/>
            <a:ext cx="645369" cy="645369"/>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11" name="Isosceles Triangle 11"/>
          <p:cNvSpPr/>
          <p:nvPr/>
        </p:nvSpPr>
        <p:spPr>
          <a:xfrm rot="16200000">
            <a:off x="10289068" y="1343027"/>
            <a:ext cx="2532832" cy="1273033"/>
          </a:xfrm>
          <a:prstGeom prst="triangle">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12" name="Isosceles Triangle 13"/>
          <p:cNvSpPr/>
          <p:nvPr/>
        </p:nvSpPr>
        <p:spPr>
          <a:xfrm rot="5400000">
            <a:off x="-501760" y="5103257"/>
            <a:ext cx="2017580"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13"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14" name="&gt;&gt;&gt;y = ‘ABC’…"/>
          <p:cNvSpPr txBox="1"/>
          <p:nvPr/>
        </p:nvSpPr>
        <p:spPr>
          <a:xfrm>
            <a:off x="3901657" y="3170267"/>
            <a:ext cx="3815595" cy="283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t>&gt;&gt;&gt;y = ‘ABC’</a:t>
            </a:r>
          </a:p>
          <a:p>
            <a:pPr>
              <a:defRPr sz="2000"/>
            </a:pPr>
            <a:r>
              <a:t>&gt;&gt;&gt;y[2] = ‘D’</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Traceback (most recent call last):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  File "&lt;stdin&gt;", line 1, in &lt;module&gt;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enlo Regular"/>
                <a:ea typeface="Menlo Regular"/>
                <a:cs typeface="Menlo Regular"/>
                <a:sym typeface="Menlo Regular"/>
              </a:defRPr>
            </a:pPr>
            <a:r>
              <a:t>TypeError: 'str' object does not support item assignment</a:t>
            </a:r>
          </a:p>
        </p:txBody>
      </p:sp>
      <p:sp>
        <p:nvSpPr>
          <p:cNvPr id="115" name="&gt;&gt;&gt; z = (5,4,3)…"/>
          <p:cNvSpPr txBox="1"/>
          <p:nvPr/>
        </p:nvSpPr>
        <p:spPr>
          <a:xfrm>
            <a:off x="8225629" y="3262456"/>
            <a:ext cx="3652554" cy="2606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latin typeface="Menlo Regular"/>
                <a:ea typeface="Menlo Regular"/>
                <a:cs typeface="Menlo Regular"/>
                <a:sym typeface="Menlo Regular"/>
              </a:defRPr>
            </a:pPr>
            <a:r>
              <a:t>&gt;&gt;&gt; z = (5,4,3)</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latin typeface="Menlo Regular"/>
                <a:ea typeface="Menlo Regular"/>
                <a:cs typeface="Menlo Regular"/>
                <a:sym typeface="Menlo Regular"/>
              </a:defRPr>
            </a:pPr>
            <a:r>
              <a:t>&gt;&gt;&gt; z[2] = 0</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latin typeface="Menlo Regular"/>
                <a:ea typeface="Menlo Regular"/>
                <a:cs typeface="Menlo Regular"/>
                <a:sym typeface="Menlo Regular"/>
              </a:defRPr>
            </a:pPr>
            <a:r>
              <a:t>Traceback (most recent call last):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latin typeface="Menlo Regular"/>
                <a:ea typeface="Menlo Regular"/>
                <a:cs typeface="Menlo Regular"/>
                <a:sym typeface="Menlo Regular"/>
              </a:defRPr>
            </a:pPr>
            <a:r>
              <a:t>  File "&lt;stdin&gt;", line 1, in &lt;module&gt;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900">
                <a:latin typeface="Menlo Regular"/>
                <a:ea typeface="Menlo Regular"/>
                <a:cs typeface="Menlo Regular"/>
                <a:sym typeface="Menlo Regular"/>
              </a:defRPr>
            </a:pPr>
            <a:r>
              <a:t>TypeError: 'tuple' object does not support item assignment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8" name="Title 1"/>
          <p:cNvSpPr txBox="1"/>
          <p:nvPr>
            <p:ph type="title"/>
          </p:nvPr>
        </p:nvSpPr>
        <p:spPr>
          <a:xfrm>
            <a:off x="643466" y="321734"/>
            <a:ext cx="10905068" cy="1135737"/>
          </a:xfrm>
          <a:prstGeom prst="rect">
            <a:avLst/>
          </a:prstGeom>
        </p:spPr>
        <p:txBody>
          <a:bodyPr/>
          <a:lstStyle>
            <a:lvl1pPr>
              <a:defRPr b="1" sz="4800">
                <a:latin typeface="+mj-lt"/>
                <a:ea typeface="+mj-ea"/>
                <a:cs typeface="+mj-cs"/>
                <a:sym typeface="Helvetica"/>
              </a:defRPr>
            </a:lvl1pPr>
          </a:lstStyle>
          <a:p>
            <a:pPr/>
            <a:r>
              <a:t>      Things not to do With Tuples</a:t>
            </a:r>
          </a:p>
        </p:txBody>
      </p:sp>
      <p:sp>
        <p:nvSpPr>
          <p:cNvPr id="119" name="Content Placeholder 2"/>
          <p:cNvSpPr txBox="1"/>
          <p:nvPr>
            <p:ph type="body" idx="1"/>
          </p:nvPr>
        </p:nvSpPr>
        <p:spPr>
          <a:xfrm>
            <a:off x="643466" y="1782981"/>
            <a:ext cx="10905068" cy="4811273"/>
          </a:xfrm>
          <a:prstGeom prst="rect">
            <a:avLst/>
          </a:prstGeom>
        </p:spPr>
        <p:txBody>
          <a:bodyPr/>
          <a:lstStyle/>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&gt;&gt;&gt; x = (3,2,1)</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&gt;&gt;&gt; x.sort()</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Traceback (most recent call last):</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  File "&lt;stdin&gt;", line 1, in &lt;module&gt;</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AttributeError: 'tuple' object has no attribute ‘sort'</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&gt;&gt;&gt;</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&gt;&gt;&gt; x.append(5)</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Traceback (most recent call last):</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  File "&lt;stdin&gt;", line 1, in &lt;module&gt;</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AttributeError: 'tuple' object has no attribute ‘append'</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&gt;&gt;&gt;</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&gt;&gt;&gt; x.reverse()</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Traceback (most recent call last):</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  File "&lt;stdin&gt;", line 1, in &lt;module&gt;</a:t>
            </a:r>
          </a:p>
          <a:p>
            <a:pPr marL="0" indent="0">
              <a:lnSpc>
                <a:spcPct val="100000"/>
              </a:lnSpc>
              <a:spcBef>
                <a:spcPts val="0"/>
              </a:spcBef>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2093">
                <a:latin typeface="Menlo Regular"/>
                <a:ea typeface="Menlo Regular"/>
                <a:cs typeface="Menlo Regular"/>
                <a:sym typeface="Menlo Regular"/>
              </a:defRPr>
            </a:pPr>
            <a:r>
              <a:t>AttributeError: 'tuple' object has no attribute 'reverse'</a:t>
            </a:r>
          </a:p>
        </p:txBody>
      </p:sp>
      <p:sp>
        <p:nvSpPr>
          <p:cNvPr id="120" name="Rectangle 9"/>
          <p:cNvSpPr/>
          <p:nvPr/>
        </p:nvSpPr>
        <p:spPr>
          <a:xfrm rot="2700000">
            <a:off x="11052629" y="2120024"/>
            <a:ext cx="645369" cy="645369"/>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21" name="Isosceles Triangle 11"/>
          <p:cNvSpPr/>
          <p:nvPr/>
        </p:nvSpPr>
        <p:spPr>
          <a:xfrm rot="16200000">
            <a:off x="10289068" y="1343027"/>
            <a:ext cx="2532832" cy="1273033"/>
          </a:xfrm>
          <a:prstGeom prst="triangle">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22" name="Isosceles Triangle 13"/>
          <p:cNvSpPr/>
          <p:nvPr/>
        </p:nvSpPr>
        <p:spPr>
          <a:xfrm rot="5400000">
            <a:off x="-501760" y="5103257"/>
            <a:ext cx="2017580"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23"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26" name="Title 1"/>
          <p:cNvSpPr txBox="1"/>
          <p:nvPr>
            <p:ph type="title"/>
          </p:nvPr>
        </p:nvSpPr>
        <p:spPr>
          <a:xfrm>
            <a:off x="643466" y="321734"/>
            <a:ext cx="10905068" cy="1135737"/>
          </a:xfrm>
          <a:prstGeom prst="rect">
            <a:avLst/>
          </a:prstGeom>
        </p:spPr>
        <p:txBody>
          <a:bodyPr/>
          <a:lstStyle>
            <a:lvl1pPr>
              <a:defRPr b="1" sz="4800">
                <a:latin typeface="+mj-lt"/>
                <a:ea typeface="+mj-ea"/>
                <a:cs typeface="+mj-cs"/>
                <a:sym typeface="Helvetica"/>
              </a:defRPr>
            </a:lvl1pPr>
          </a:lstStyle>
          <a:p>
            <a:pPr/>
            <a:r>
              <a:t>       Tuples and Assignment</a:t>
            </a:r>
          </a:p>
        </p:txBody>
      </p:sp>
      <p:sp>
        <p:nvSpPr>
          <p:cNvPr id="127" name="Content Placeholder 2"/>
          <p:cNvSpPr txBox="1"/>
          <p:nvPr>
            <p:ph type="body" idx="1"/>
          </p:nvPr>
        </p:nvSpPr>
        <p:spPr>
          <a:xfrm>
            <a:off x="643466" y="1782981"/>
            <a:ext cx="10905068" cy="4393983"/>
          </a:xfrm>
          <a:prstGeom prst="rect">
            <a:avLst/>
          </a:prstGeom>
        </p:spPr>
        <p:txBody>
          <a:bodyPr/>
          <a:lstStyle/>
          <a:p>
            <a:pPr marL="228599" indent="-228599">
              <a:defRPr sz="2700"/>
            </a:pPr>
            <a:r>
              <a:t>We can also put a tuple on the left-hand side of an assignment statement.</a:t>
            </a:r>
          </a:p>
          <a:p>
            <a:pPr marL="228599" indent="-228599">
              <a:defRPr sz="2700"/>
            </a:pPr>
            <a:r>
              <a:t>We can even omit the parenthesis.</a:t>
            </a:r>
          </a:p>
          <a:p>
            <a:pPr lvl="8" marL="0" indent="1828800">
              <a:buSzTx/>
              <a:buFontTx/>
              <a:buNone/>
              <a:defRPr sz="2700"/>
            </a:pPr>
          </a:p>
          <a:p>
            <a:pPr lvl="8" marL="0" indent="1828800">
              <a:buSzTx/>
              <a:buFontTx/>
              <a:buNone/>
              <a:defRPr sz="2700"/>
            </a:pPr>
            <a:r>
              <a:t>&gt;&gt;&gt;(x,y) = (‘4’, ‘Abhinav’)</a:t>
            </a:r>
          </a:p>
          <a:p>
            <a:pPr lvl="8" marL="0" indent="1828800">
              <a:buSzTx/>
              <a:buFontTx/>
              <a:buNone/>
              <a:defRPr sz="2700"/>
            </a:pPr>
            <a:r>
              <a:t>&gt;&gt;&gt;print(y)</a:t>
            </a:r>
          </a:p>
          <a:p>
            <a:pPr lvl="8" marL="0" indent="1828800">
              <a:buSzTx/>
              <a:buFontTx/>
              <a:buNone/>
              <a:defRPr sz="2700"/>
            </a:pPr>
            <a:r>
              <a:t>Abhinav</a:t>
            </a:r>
          </a:p>
          <a:p>
            <a:pPr lvl="8" marL="0" indent="1828800">
              <a:buSzTx/>
              <a:buFontTx/>
              <a:buNone/>
              <a:defRPr sz="2700"/>
            </a:pPr>
            <a:r>
              <a:t>&gt;&gt;&gt;print(x)</a:t>
            </a:r>
          </a:p>
          <a:p>
            <a:pPr lvl="8" marL="0" indent="1828800">
              <a:buSzTx/>
              <a:buFontTx/>
              <a:buNone/>
              <a:defRPr sz="2700"/>
            </a:pPr>
            <a:r>
              <a:t>4</a:t>
            </a:r>
          </a:p>
        </p:txBody>
      </p:sp>
      <p:sp>
        <p:nvSpPr>
          <p:cNvPr id="128" name="Rectangle 9"/>
          <p:cNvSpPr/>
          <p:nvPr/>
        </p:nvSpPr>
        <p:spPr>
          <a:xfrm rot="2700000">
            <a:off x="11052629" y="2120024"/>
            <a:ext cx="645369" cy="645369"/>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29" name="Isosceles Triangle 11"/>
          <p:cNvSpPr/>
          <p:nvPr/>
        </p:nvSpPr>
        <p:spPr>
          <a:xfrm rot="16200000">
            <a:off x="10289068" y="1343027"/>
            <a:ext cx="2532832" cy="1273033"/>
          </a:xfrm>
          <a:prstGeom prst="triangle">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30" name="Isosceles Triangle 13"/>
          <p:cNvSpPr/>
          <p:nvPr/>
        </p:nvSpPr>
        <p:spPr>
          <a:xfrm rot="5400000">
            <a:off x="-501760" y="5103257"/>
            <a:ext cx="2017580"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31"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34" name="Title 1"/>
          <p:cNvSpPr txBox="1"/>
          <p:nvPr>
            <p:ph type="title"/>
          </p:nvPr>
        </p:nvSpPr>
        <p:spPr>
          <a:xfrm>
            <a:off x="643466" y="321734"/>
            <a:ext cx="10905068" cy="1135737"/>
          </a:xfrm>
          <a:prstGeom prst="rect">
            <a:avLst/>
          </a:prstGeom>
        </p:spPr>
        <p:txBody>
          <a:bodyPr/>
          <a:lstStyle>
            <a:lvl1pPr>
              <a:defRPr b="1" sz="4800">
                <a:latin typeface="+mj-lt"/>
                <a:ea typeface="+mj-ea"/>
                <a:cs typeface="+mj-cs"/>
                <a:sym typeface="Helvetica"/>
              </a:defRPr>
            </a:lvl1pPr>
          </a:lstStyle>
          <a:p>
            <a:pPr/>
            <a:r>
              <a:t>         Tuples and Dictionaries</a:t>
            </a:r>
          </a:p>
        </p:txBody>
      </p:sp>
      <p:sp>
        <p:nvSpPr>
          <p:cNvPr id="135" name="Content Placeholder 2"/>
          <p:cNvSpPr txBox="1"/>
          <p:nvPr>
            <p:ph type="body" sz="half" idx="1"/>
          </p:nvPr>
        </p:nvSpPr>
        <p:spPr>
          <a:xfrm>
            <a:off x="5512560" y="1782981"/>
            <a:ext cx="6035974" cy="4393983"/>
          </a:xfrm>
          <a:prstGeom prst="rect">
            <a:avLst/>
          </a:prstGeom>
        </p:spPr>
        <p:txBody>
          <a:bodyPr/>
          <a:lstStyle/>
          <a:p>
            <a:pPr marL="0" indent="0" defTabSz="713231">
              <a:spcBef>
                <a:spcPts val="700"/>
              </a:spcBef>
              <a:buSzTx/>
              <a:buFontTx/>
              <a:buNone/>
              <a:defRPr sz="2184"/>
            </a:pPr>
            <a:r>
              <a:t>d = dict()</a:t>
            </a:r>
          </a:p>
          <a:p>
            <a:pPr marL="0" indent="0" defTabSz="713231">
              <a:spcBef>
                <a:spcPts val="700"/>
              </a:spcBef>
              <a:buSzTx/>
              <a:buFontTx/>
              <a:buNone/>
              <a:defRPr sz="2184"/>
            </a:pPr>
            <a:r>
              <a:t>d[‘Abhinav’] = 2</a:t>
            </a:r>
          </a:p>
          <a:p>
            <a:pPr marL="0" indent="0" defTabSz="713231">
              <a:spcBef>
                <a:spcPts val="700"/>
              </a:spcBef>
              <a:buSzTx/>
              <a:buFontTx/>
              <a:buNone/>
              <a:defRPr sz="2184"/>
            </a:pPr>
            <a:r>
              <a:t>d[‘Ishan’] = 4</a:t>
            </a:r>
          </a:p>
          <a:p>
            <a:pPr marL="0" indent="0" defTabSz="713231">
              <a:spcBef>
                <a:spcPts val="700"/>
              </a:spcBef>
              <a:buSzTx/>
              <a:buFontTx/>
              <a:buNone/>
              <a:defRPr sz="2184"/>
            </a:pPr>
            <a:r>
              <a:t>for (k,v) in d.items():</a:t>
            </a:r>
          </a:p>
          <a:p>
            <a:pPr marL="0" indent="0" defTabSz="713231">
              <a:spcBef>
                <a:spcPts val="700"/>
              </a:spcBef>
              <a:buSzTx/>
              <a:buFontTx/>
              <a:buNone/>
              <a:defRPr sz="2184"/>
            </a:pPr>
            <a:r>
              <a:t>    print(k,v)</a:t>
            </a:r>
          </a:p>
          <a:p>
            <a:pPr marL="0" indent="0" defTabSz="713231">
              <a:spcBef>
                <a:spcPts val="700"/>
              </a:spcBef>
              <a:buSzTx/>
              <a:buFontTx/>
              <a:buNone/>
              <a:defRPr sz="2184"/>
            </a:pPr>
            <a:r>
              <a:t>tups  = d.items()</a:t>
            </a:r>
          </a:p>
          <a:p>
            <a:pPr marL="0" indent="0" defTabSz="713231">
              <a:spcBef>
                <a:spcPts val="700"/>
              </a:spcBef>
              <a:buSzTx/>
              <a:buFontTx/>
              <a:buNone/>
              <a:defRPr sz="2184"/>
            </a:pPr>
            <a:r>
              <a:t>print(tups)</a:t>
            </a:r>
          </a:p>
          <a:p>
            <a:pPr marL="0" indent="0" defTabSz="713231">
              <a:spcBef>
                <a:spcPts val="700"/>
              </a:spcBef>
              <a:buSzTx/>
              <a:buFontTx/>
              <a:buNone/>
              <a:defRPr sz="2184"/>
            </a:pPr>
            <a:r>
              <a:t>Abhinav 2</a:t>
            </a:r>
          </a:p>
          <a:p>
            <a:pPr marL="0" indent="0" defTabSz="713231">
              <a:spcBef>
                <a:spcPts val="700"/>
              </a:spcBef>
              <a:buSzTx/>
              <a:buFontTx/>
              <a:buNone/>
              <a:defRPr sz="2184"/>
            </a:pPr>
            <a:r>
              <a:t>Ishan 4</a:t>
            </a:r>
          </a:p>
          <a:p>
            <a:pPr marL="0" indent="0" defTabSz="713231">
              <a:spcBef>
                <a:spcPts val="700"/>
              </a:spcBef>
              <a:buSzTx/>
              <a:buFontTx/>
              <a:buNone/>
              <a:defRPr sz="2184"/>
            </a:pPr>
            <a:r>
              <a:t>dict_items([('Abhinav', 2), ('Ishan', 4)])</a:t>
            </a:r>
          </a:p>
          <a:p>
            <a:pPr marL="0" indent="0" defTabSz="713231">
              <a:spcBef>
                <a:spcPts val="700"/>
              </a:spcBef>
              <a:buSzTx/>
              <a:buFontTx/>
              <a:buNone/>
              <a:defRPr sz="2184"/>
            </a:pPr>
            <a:r>
              <a:t>Prog50.py</a:t>
            </a:r>
          </a:p>
        </p:txBody>
      </p:sp>
      <p:sp>
        <p:nvSpPr>
          <p:cNvPr id="136" name="Rectangle 9"/>
          <p:cNvSpPr/>
          <p:nvPr/>
        </p:nvSpPr>
        <p:spPr>
          <a:xfrm rot="2700000">
            <a:off x="11052629" y="2120024"/>
            <a:ext cx="645369" cy="645369"/>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37" name="Isosceles Triangle 11"/>
          <p:cNvSpPr/>
          <p:nvPr/>
        </p:nvSpPr>
        <p:spPr>
          <a:xfrm rot="16200000">
            <a:off x="10289068" y="1343027"/>
            <a:ext cx="2532832" cy="1273033"/>
          </a:xfrm>
          <a:prstGeom prst="triangle">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38" name="Isosceles Triangle 13"/>
          <p:cNvSpPr/>
          <p:nvPr/>
        </p:nvSpPr>
        <p:spPr>
          <a:xfrm rot="5400000">
            <a:off x="-501760" y="5103257"/>
            <a:ext cx="2017580"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39"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40" name="The items() method in dictionaries returns a list of (key,value) tuple"/>
          <p:cNvSpPr txBox="1"/>
          <p:nvPr/>
        </p:nvSpPr>
        <p:spPr>
          <a:xfrm>
            <a:off x="1183701" y="2265721"/>
            <a:ext cx="3304145" cy="12758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600"/>
            </a:lvl1pPr>
          </a:lstStyle>
          <a:p>
            <a:pPr/>
            <a:r>
              <a:t>The items() method in dictionaries returns a list of (key,value) tuple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43" name="Title 1"/>
          <p:cNvSpPr txBox="1"/>
          <p:nvPr>
            <p:ph type="title"/>
          </p:nvPr>
        </p:nvSpPr>
        <p:spPr>
          <a:xfrm>
            <a:off x="643466" y="321734"/>
            <a:ext cx="10905068" cy="1135737"/>
          </a:xfrm>
          <a:prstGeom prst="rect">
            <a:avLst/>
          </a:prstGeom>
        </p:spPr>
        <p:txBody>
          <a:bodyPr/>
          <a:lstStyle>
            <a:lvl1pPr>
              <a:defRPr b="1" sz="4800">
                <a:latin typeface="+mj-lt"/>
                <a:ea typeface="+mj-ea"/>
                <a:cs typeface="+mj-cs"/>
                <a:sym typeface="Helvetica"/>
              </a:defRPr>
            </a:lvl1pPr>
          </a:lstStyle>
          <a:p>
            <a:pPr/>
            <a:r>
              <a:t>      Tuples are Comparable</a:t>
            </a:r>
          </a:p>
        </p:txBody>
      </p:sp>
      <p:sp>
        <p:nvSpPr>
          <p:cNvPr id="144" name="Content Placeholder 2"/>
          <p:cNvSpPr txBox="1"/>
          <p:nvPr>
            <p:ph type="body" idx="1"/>
          </p:nvPr>
        </p:nvSpPr>
        <p:spPr>
          <a:xfrm>
            <a:off x="643466" y="1782981"/>
            <a:ext cx="10905068" cy="4393983"/>
          </a:xfrm>
          <a:prstGeom prst="rect">
            <a:avLst/>
          </a:prstGeom>
        </p:spPr>
        <p:txBody>
          <a:bodyPr/>
          <a:lstStyle/>
          <a:p>
            <a:pPr marL="228599" indent="-228599">
              <a:defRPr sz="2700"/>
            </a:pPr>
            <a:r>
              <a:t>The comparison operators work with tuples and other sequences. If the first item is equal, Python goes on to the next element, and so on, until it finds elements that differ.</a:t>
            </a:r>
          </a:p>
          <a:p>
            <a:pPr marL="0" indent="0" defTabSz="127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100">
                <a:latin typeface="Menlo Regular"/>
                <a:ea typeface="Menlo Regular"/>
                <a:cs typeface="Menlo Regular"/>
                <a:sym typeface="Menlo Regular"/>
              </a:defRPr>
            </a:pPr>
          </a:p>
          <a:p>
            <a:pPr lvl="8" marL="0" indent="1828800" defTabSz="127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latin typeface="Menlo Regular"/>
                <a:ea typeface="Menlo Regular"/>
                <a:cs typeface="Menlo Regular"/>
                <a:sym typeface="Menlo Regular"/>
              </a:defRPr>
            </a:pPr>
            <a:r>
              <a:t>&gt;&gt;&gt; (0,1,2)&lt;(5,1,2)</a:t>
            </a:r>
          </a:p>
          <a:p>
            <a:pPr lvl="8" marL="0" indent="1828800" defTabSz="127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latin typeface="Menlo Regular"/>
                <a:ea typeface="Menlo Regular"/>
                <a:cs typeface="Menlo Regular"/>
                <a:sym typeface="Menlo Regular"/>
              </a:defRPr>
            </a:pPr>
            <a:r>
              <a:t>True</a:t>
            </a:r>
          </a:p>
          <a:p>
            <a:pPr lvl="8" marL="0" indent="1828800" defTabSz="127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latin typeface="Menlo Regular"/>
                <a:ea typeface="Menlo Regular"/>
                <a:cs typeface="Menlo Regular"/>
                <a:sym typeface="Menlo Regular"/>
              </a:defRPr>
            </a:pPr>
            <a:r>
              <a:t>&gt;&gt;&gt; (0,1,2000000) &lt; (0,3,4)</a:t>
            </a:r>
          </a:p>
          <a:p>
            <a:pPr lvl="8" marL="0" indent="1828800" defTabSz="127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latin typeface="Menlo Regular"/>
                <a:ea typeface="Menlo Regular"/>
                <a:cs typeface="Menlo Regular"/>
                <a:sym typeface="Menlo Regular"/>
              </a:defRPr>
            </a:pPr>
            <a:r>
              <a:t>True</a:t>
            </a:r>
          </a:p>
          <a:p>
            <a:pPr lvl="8" marL="0" indent="1828800" defTabSz="127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latin typeface="Menlo Regular"/>
                <a:ea typeface="Menlo Regular"/>
                <a:cs typeface="Menlo Regular"/>
                <a:sym typeface="Menlo Regular"/>
              </a:defRPr>
            </a:pPr>
            <a:r>
              <a:t>&gt;&gt;&gt; ('Jones','Sally')&lt;('Jones','Sam')</a:t>
            </a:r>
          </a:p>
          <a:p>
            <a:pPr lvl="8" marL="0" indent="1828800" defTabSz="127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latin typeface="Menlo Regular"/>
                <a:ea typeface="Menlo Regular"/>
                <a:cs typeface="Menlo Regular"/>
                <a:sym typeface="Menlo Regular"/>
              </a:defRPr>
            </a:pPr>
            <a:r>
              <a:t>True</a:t>
            </a:r>
          </a:p>
          <a:p>
            <a:pPr lvl="8" marL="0" indent="1828800" defTabSz="127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latin typeface="Menlo Regular"/>
                <a:ea typeface="Menlo Regular"/>
                <a:cs typeface="Menlo Regular"/>
                <a:sym typeface="Menlo Regular"/>
              </a:defRPr>
            </a:pPr>
            <a:r>
              <a:t>&gt;&gt;&gt; (0,1,2000000) &gt; (0,3,4)</a:t>
            </a:r>
          </a:p>
          <a:p>
            <a:pPr lvl="8" marL="0" indent="1828800" defTabSz="12700">
              <a:lnSpc>
                <a:spcPct val="100000"/>
              </a:lnSpc>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a:latin typeface="Menlo Regular"/>
                <a:ea typeface="Menlo Regular"/>
                <a:cs typeface="Menlo Regular"/>
                <a:sym typeface="Menlo Regular"/>
              </a:defRPr>
            </a:pPr>
            <a:r>
              <a:t>False</a:t>
            </a:r>
          </a:p>
        </p:txBody>
      </p:sp>
      <p:sp>
        <p:nvSpPr>
          <p:cNvPr id="145" name="Rectangle 9"/>
          <p:cNvSpPr/>
          <p:nvPr/>
        </p:nvSpPr>
        <p:spPr>
          <a:xfrm rot="2700000">
            <a:off x="11052629" y="2120024"/>
            <a:ext cx="645369" cy="645369"/>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46" name="Isosceles Triangle 11"/>
          <p:cNvSpPr/>
          <p:nvPr/>
        </p:nvSpPr>
        <p:spPr>
          <a:xfrm rot="16200000">
            <a:off x="10289068" y="1343027"/>
            <a:ext cx="2532832" cy="1273033"/>
          </a:xfrm>
          <a:prstGeom prst="triangle">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47" name="Isosceles Triangle 13"/>
          <p:cNvSpPr/>
          <p:nvPr/>
        </p:nvSpPr>
        <p:spPr>
          <a:xfrm rot="5400000">
            <a:off x="-501760" y="5103257"/>
            <a:ext cx="2017580"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48"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51" name="Title 1"/>
          <p:cNvSpPr txBox="1"/>
          <p:nvPr>
            <p:ph type="title"/>
          </p:nvPr>
        </p:nvSpPr>
        <p:spPr>
          <a:xfrm>
            <a:off x="643466" y="321734"/>
            <a:ext cx="10905068" cy="1135737"/>
          </a:xfrm>
          <a:prstGeom prst="rect">
            <a:avLst/>
          </a:prstGeom>
        </p:spPr>
        <p:txBody>
          <a:bodyPr/>
          <a:lstStyle>
            <a:lvl1pPr>
              <a:defRPr b="1" sz="4800">
                <a:latin typeface="+mj-lt"/>
                <a:ea typeface="+mj-ea"/>
                <a:cs typeface="+mj-cs"/>
                <a:sym typeface="Helvetica"/>
              </a:defRPr>
            </a:lvl1pPr>
          </a:lstStyle>
          <a:p>
            <a:pPr/>
            <a:r>
              <a:t>     Sorting Lists of Tuples</a:t>
            </a:r>
          </a:p>
        </p:txBody>
      </p:sp>
      <p:sp>
        <p:nvSpPr>
          <p:cNvPr id="152" name="Content Placeholder 2"/>
          <p:cNvSpPr txBox="1"/>
          <p:nvPr>
            <p:ph type="body" idx="1"/>
          </p:nvPr>
        </p:nvSpPr>
        <p:spPr>
          <a:xfrm>
            <a:off x="643466" y="1782981"/>
            <a:ext cx="10905068" cy="4393983"/>
          </a:xfrm>
          <a:prstGeom prst="rect">
            <a:avLst/>
          </a:prstGeom>
        </p:spPr>
        <p:txBody>
          <a:bodyPr/>
          <a:lstStyle/>
          <a:p>
            <a:pPr marL="224027" indent="-224027" defTabSz="896111">
              <a:spcBef>
                <a:spcPts val="900"/>
              </a:spcBef>
              <a:defRPr sz="2646"/>
            </a:pPr>
            <a:r>
              <a:t>We can take advantage of the ability to sort a list of tuples to get a sorted version of a dictionary.</a:t>
            </a:r>
          </a:p>
          <a:p>
            <a:pPr marL="224027" indent="-224027" defTabSz="896111">
              <a:spcBef>
                <a:spcPts val="900"/>
              </a:spcBef>
              <a:defRPr sz="2646"/>
            </a:pPr>
            <a:r>
              <a:t>First we sort the dictionary by the key using the items() method and sorted() function.</a:t>
            </a:r>
          </a:p>
          <a:p>
            <a:pPr lvl="7" marL="0" indent="1568196">
              <a:lnSpc>
                <a:spcPct val="100000"/>
              </a:lnSpc>
              <a:spcBef>
                <a:spcPts val="0"/>
              </a:spcBef>
              <a:buSzTx/>
              <a:buFont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450">
                <a:latin typeface="Menlo Regular"/>
                <a:ea typeface="Menlo Regular"/>
                <a:cs typeface="Menlo Regular"/>
                <a:sym typeface="Menlo Regular"/>
              </a:defRPr>
            </a:pPr>
          </a:p>
          <a:p>
            <a:pPr lvl="7" marL="0" indent="1568196">
              <a:lnSpc>
                <a:spcPct val="100000"/>
              </a:lnSpc>
              <a:spcBef>
                <a:spcPts val="0"/>
              </a:spcBef>
              <a:buSzTx/>
              <a:buFont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450">
                <a:latin typeface="Menlo Regular"/>
                <a:ea typeface="Menlo Regular"/>
                <a:cs typeface="Menlo Regular"/>
                <a:sym typeface="Menlo Regular"/>
              </a:defRPr>
            </a:pPr>
            <a:r>
              <a:t>&gt;&gt;&gt; d = {'c':2,'a':10,'b':7}</a:t>
            </a:r>
          </a:p>
          <a:p>
            <a:pPr lvl="7" marL="0" indent="1568196">
              <a:lnSpc>
                <a:spcPct val="100000"/>
              </a:lnSpc>
              <a:spcBef>
                <a:spcPts val="0"/>
              </a:spcBef>
              <a:buSzTx/>
              <a:buFont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450">
                <a:latin typeface="Menlo Regular"/>
                <a:ea typeface="Menlo Regular"/>
                <a:cs typeface="Menlo Regular"/>
                <a:sym typeface="Menlo Regular"/>
              </a:defRPr>
            </a:pPr>
            <a:r>
              <a:t>&gt;&gt;&gt; d.items()</a:t>
            </a:r>
          </a:p>
          <a:p>
            <a:pPr lvl="7" marL="0" indent="1568196">
              <a:lnSpc>
                <a:spcPct val="100000"/>
              </a:lnSpc>
              <a:spcBef>
                <a:spcPts val="0"/>
              </a:spcBef>
              <a:buSzTx/>
              <a:buFont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450">
                <a:latin typeface="Menlo Regular"/>
                <a:ea typeface="Menlo Regular"/>
                <a:cs typeface="Menlo Regular"/>
                <a:sym typeface="Menlo Regular"/>
              </a:defRPr>
            </a:pPr>
            <a:r>
              <a:t>dict_items([('c', 2), ('a', 10), ('b', 7)])</a:t>
            </a:r>
          </a:p>
          <a:p>
            <a:pPr lvl="7" marL="0" indent="1568196">
              <a:lnSpc>
                <a:spcPct val="100000"/>
              </a:lnSpc>
              <a:spcBef>
                <a:spcPts val="0"/>
              </a:spcBef>
              <a:buSzTx/>
              <a:buFont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450">
                <a:latin typeface="Menlo Regular"/>
                <a:ea typeface="Menlo Regular"/>
                <a:cs typeface="Menlo Regular"/>
                <a:sym typeface="Menlo Regular"/>
              </a:defRPr>
            </a:pPr>
            <a:r>
              <a:t>&gt;&gt;&gt; sorted(d.items())</a:t>
            </a:r>
          </a:p>
          <a:p>
            <a:pPr lvl="7" marL="0" indent="1568196">
              <a:lnSpc>
                <a:spcPct val="100000"/>
              </a:lnSpc>
              <a:spcBef>
                <a:spcPts val="0"/>
              </a:spcBef>
              <a:buSzTx/>
              <a:buFont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450">
                <a:latin typeface="Menlo Regular"/>
                <a:ea typeface="Menlo Regular"/>
                <a:cs typeface="Menlo Regular"/>
                <a:sym typeface="Menlo Regular"/>
              </a:defRPr>
            </a:pPr>
            <a:r>
              <a:t>[('a', 10), ('b', 7), ('c', 2)]</a:t>
            </a:r>
          </a:p>
        </p:txBody>
      </p:sp>
      <p:sp>
        <p:nvSpPr>
          <p:cNvPr id="153" name="Rectangle 9"/>
          <p:cNvSpPr/>
          <p:nvPr/>
        </p:nvSpPr>
        <p:spPr>
          <a:xfrm rot="2700000">
            <a:off x="11052629" y="2120024"/>
            <a:ext cx="645369" cy="645369"/>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54" name="Isosceles Triangle 11"/>
          <p:cNvSpPr/>
          <p:nvPr/>
        </p:nvSpPr>
        <p:spPr>
          <a:xfrm rot="16200000">
            <a:off x="10289068" y="1343027"/>
            <a:ext cx="2532832" cy="1273033"/>
          </a:xfrm>
          <a:prstGeom prst="triangle">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55" name="Isosceles Triangle 13"/>
          <p:cNvSpPr/>
          <p:nvPr/>
        </p:nvSpPr>
        <p:spPr>
          <a:xfrm rot="5400000">
            <a:off x="-501760" y="5103257"/>
            <a:ext cx="2017580"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56"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59" name="Title 1"/>
          <p:cNvSpPr txBox="1"/>
          <p:nvPr>
            <p:ph type="title"/>
          </p:nvPr>
        </p:nvSpPr>
        <p:spPr>
          <a:xfrm>
            <a:off x="643466" y="321734"/>
            <a:ext cx="10905068" cy="1135737"/>
          </a:xfrm>
          <a:prstGeom prst="rect">
            <a:avLst/>
          </a:prstGeom>
        </p:spPr>
        <p:txBody>
          <a:bodyPr/>
          <a:lstStyle>
            <a:lvl1pPr>
              <a:defRPr b="1" sz="4800">
                <a:latin typeface="+mj-lt"/>
                <a:ea typeface="+mj-ea"/>
                <a:cs typeface="+mj-cs"/>
                <a:sym typeface="Helvetica"/>
              </a:defRPr>
            </a:lvl1pPr>
          </a:lstStyle>
          <a:p>
            <a:pPr/>
            <a:r>
              <a:t>      Using sorted()</a:t>
            </a:r>
          </a:p>
        </p:txBody>
      </p:sp>
      <p:sp>
        <p:nvSpPr>
          <p:cNvPr id="160" name="Content Placeholder 2"/>
          <p:cNvSpPr txBox="1"/>
          <p:nvPr>
            <p:ph type="body" sz="half" idx="1"/>
          </p:nvPr>
        </p:nvSpPr>
        <p:spPr>
          <a:xfrm>
            <a:off x="643466" y="1782981"/>
            <a:ext cx="4309590" cy="4393983"/>
          </a:xfrm>
          <a:prstGeom prst="rect">
            <a:avLst/>
          </a:prstGeom>
        </p:spPr>
        <p:txBody>
          <a:bodyPr/>
          <a:lstStyle>
            <a:lvl1pPr marL="228599" indent="-228599">
              <a:defRPr sz="2700"/>
            </a:lvl1pPr>
          </a:lstStyle>
          <a:p>
            <a:pPr/>
            <a:r>
              <a:t>We can do this even more directly using the built-in function sorted that takes a sequence as a parameter and returns a sorted sequence.</a:t>
            </a:r>
          </a:p>
        </p:txBody>
      </p:sp>
      <p:sp>
        <p:nvSpPr>
          <p:cNvPr id="161" name="Rectangle 9"/>
          <p:cNvSpPr/>
          <p:nvPr/>
        </p:nvSpPr>
        <p:spPr>
          <a:xfrm rot="2700000">
            <a:off x="11052629" y="2120024"/>
            <a:ext cx="645369" cy="645369"/>
          </a:xfrm>
          <a:prstGeom prst="rect">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62" name="Isosceles Triangle 11"/>
          <p:cNvSpPr/>
          <p:nvPr/>
        </p:nvSpPr>
        <p:spPr>
          <a:xfrm rot="16200000">
            <a:off x="10289068" y="1343027"/>
            <a:ext cx="2532832" cy="1273033"/>
          </a:xfrm>
          <a:prstGeom prst="triangle">
            <a:avLst/>
          </a:prstGeom>
          <a:solidFill>
            <a:schemeClr val="accent4">
              <a:alpha val="30000"/>
            </a:schemeClr>
          </a:solidFill>
          <a:ln w="12700">
            <a:miter lim="400000"/>
          </a:ln>
        </p:spPr>
        <p:txBody>
          <a:bodyPr lIns="45719" rIns="45719" anchor="ctr"/>
          <a:lstStyle/>
          <a:p>
            <a:pPr algn="ctr">
              <a:defRPr>
                <a:solidFill>
                  <a:srgbClr val="FFFFFF"/>
                </a:solidFill>
              </a:defRPr>
            </a:pPr>
          </a:p>
        </p:txBody>
      </p:sp>
      <p:sp>
        <p:nvSpPr>
          <p:cNvPr id="163" name="Isosceles Triangle 13"/>
          <p:cNvSpPr/>
          <p:nvPr/>
        </p:nvSpPr>
        <p:spPr>
          <a:xfrm rot="5400000">
            <a:off x="-501760" y="5103257"/>
            <a:ext cx="2017580" cy="1014061"/>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64" name="Rectangle 15"/>
          <p:cNvSpPr/>
          <p:nvPr/>
        </p:nvSpPr>
        <p:spPr>
          <a:xfrm rot="2700000">
            <a:off x="427916" y="5728708"/>
            <a:ext cx="485578" cy="485579"/>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65" name="d = {'c':2,'a':10,'b':7}…"/>
          <p:cNvSpPr txBox="1"/>
          <p:nvPr/>
        </p:nvSpPr>
        <p:spPr>
          <a:xfrm>
            <a:off x="5723561" y="2079487"/>
            <a:ext cx="5992751" cy="435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4600"/>
              </a:lnSpc>
              <a:defRPr sz="2400">
                <a:solidFill>
                  <a:srgbClr val="FFFFFF"/>
                </a:solidFill>
                <a:latin typeface="Menlo Regular"/>
                <a:ea typeface="Menlo Regular"/>
                <a:cs typeface="Menlo Regular"/>
                <a:sym typeface="Menlo Regular"/>
              </a:defRPr>
            </a:pPr>
            <a:r>
              <a:t>d = {'c':2,'a':10,'b':7}</a:t>
            </a:r>
          </a:p>
          <a:p>
            <a:pPr defTabSz="457200">
              <a:lnSpc>
                <a:spcPts val="4600"/>
              </a:lnSpc>
              <a:defRPr sz="2400">
                <a:solidFill>
                  <a:srgbClr val="FFFFFF"/>
                </a:solidFill>
                <a:latin typeface="Menlo Regular"/>
                <a:ea typeface="Menlo Regular"/>
                <a:cs typeface="Menlo Regular"/>
                <a:sym typeface="Menlo Regular"/>
              </a:defRPr>
            </a:pPr>
            <a:r>
              <a:t>x = sorted(d.items())</a:t>
            </a:r>
          </a:p>
          <a:p>
            <a:pPr defTabSz="457200">
              <a:lnSpc>
                <a:spcPts val="4600"/>
              </a:lnSpc>
              <a:defRPr sz="2400">
                <a:solidFill>
                  <a:srgbClr val="FFFFFF"/>
                </a:solidFill>
                <a:latin typeface="Menlo Regular"/>
                <a:ea typeface="Menlo Regular"/>
                <a:cs typeface="Menlo Regular"/>
                <a:sym typeface="Menlo Regular"/>
              </a:defRPr>
            </a:pPr>
            <a:r>
              <a:t>print(x)</a:t>
            </a:r>
          </a:p>
          <a:p>
            <a:pPr defTabSz="457200">
              <a:lnSpc>
                <a:spcPts val="4600"/>
              </a:lnSpc>
              <a:defRPr sz="2400">
                <a:solidFill>
                  <a:srgbClr val="FFFFFF"/>
                </a:solidFill>
                <a:latin typeface="Menlo Regular"/>
                <a:ea typeface="Menlo Regular"/>
                <a:cs typeface="Menlo Regular"/>
                <a:sym typeface="Menlo Regular"/>
              </a:defRPr>
            </a:pPr>
          </a:p>
          <a:p>
            <a:pPr defTabSz="457200">
              <a:lnSpc>
                <a:spcPts val="4600"/>
              </a:lnSpc>
              <a:defRPr sz="2400">
                <a:solidFill>
                  <a:srgbClr val="FFFFFF"/>
                </a:solidFill>
                <a:latin typeface="Menlo Regular"/>
                <a:ea typeface="Menlo Regular"/>
                <a:cs typeface="Menlo Regular"/>
                <a:sym typeface="Menlo Regular"/>
              </a:defRPr>
            </a:pPr>
            <a:r>
              <a:t>for k,v in sorted(d.items()):</a:t>
            </a:r>
          </a:p>
          <a:p>
            <a:pPr defTabSz="457200">
              <a:lnSpc>
                <a:spcPts val="4600"/>
              </a:lnSpc>
              <a:defRPr sz="2400">
                <a:solidFill>
                  <a:srgbClr val="FFFFFF"/>
                </a:solidFill>
                <a:latin typeface="Menlo Regular"/>
                <a:ea typeface="Menlo Regular"/>
                <a:cs typeface="Menlo Regular"/>
                <a:sym typeface="Menlo Regular"/>
              </a:defRPr>
            </a:pPr>
            <a:r>
              <a:t>    print(k,v)</a:t>
            </a:r>
          </a:p>
          <a:p>
            <a:pPr defTabSz="457200">
              <a:lnSpc>
                <a:spcPts val="4600"/>
              </a:lnSpc>
              <a:defRPr sz="2400">
                <a:solidFill>
                  <a:srgbClr val="FFFFFF"/>
                </a:solidFill>
                <a:latin typeface="Menlo Regular"/>
                <a:ea typeface="Menlo Regular"/>
                <a:cs typeface="Menlo Regular"/>
                <a:sym typeface="Menlo Regular"/>
              </a:defRPr>
            </a:pPr>
          </a:p>
          <a:p>
            <a:pPr defTabSz="457200">
              <a:lnSpc>
                <a:spcPts val="4600"/>
              </a:lnSpc>
              <a:defRPr sz="2400">
                <a:solidFill>
                  <a:srgbClr val="FFFFFF"/>
                </a:solidFill>
                <a:latin typeface="Menlo Regular"/>
                <a:ea typeface="Menlo Regular"/>
                <a:cs typeface="Menlo Regular"/>
                <a:sym typeface="Menlo Regular"/>
              </a:defRPr>
            </a:pPr>
            <a:r>
              <a:t>[('a', 10), ('b', 7), ('c', 2)]</a:t>
            </a:r>
          </a:p>
          <a:p>
            <a:pPr defTabSz="457200">
              <a:lnSpc>
                <a:spcPts val="4600"/>
              </a:lnSpc>
              <a:defRPr sz="2400">
                <a:solidFill>
                  <a:srgbClr val="FFFFFF"/>
                </a:solidFill>
                <a:latin typeface="Menlo Regular"/>
                <a:ea typeface="Menlo Regular"/>
                <a:cs typeface="Menlo Regular"/>
                <a:sym typeface="Menlo Regular"/>
              </a:defRPr>
            </a:pPr>
            <a:r>
              <a:t>a 10</a:t>
            </a:r>
          </a:p>
          <a:p>
            <a:pPr defTabSz="457200">
              <a:lnSpc>
                <a:spcPts val="4600"/>
              </a:lnSpc>
              <a:defRPr sz="2400">
                <a:solidFill>
                  <a:srgbClr val="FFFFFF"/>
                </a:solidFill>
                <a:latin typeface="Menlo Regular"/>
                <a:ea typeface="Menlo Regular"/>
                <a:cs typeface="Menlo Regular"/>
                <a:sym typeface="Menlo Regular"/>
              </a:defRPr>
            </a:pPr>
            <a:r>
              <a:t>b 7</a:t>
            </a:r>
          </a:p>
          <a:p>
            <a:pPr defTabSz="457200">
              <a:lnSpc>
                <a:spcPts val="4600"/>
              </a:lnSpc>
              <a:defRPr sz="2400">
                <a:solidFill>
                  <a:srgbClr val="FFFFFF"/>
                </a:solidFill>
                <a:latin typeface="Menlo Regular"/>
                <a:ea typeface="Menlo Regular"/>
                <a:cs typeface="Menlo Regular"/>
                <a:sym typeface="Menlo Regular"/>
              </a:defRPr>
            </a:pPr>
            <a:r>
              <a:t>c 2</a:t>
            </a:r>
          </a:p>
          <a:p>
            <a:pPr defTabSz="457200">
              <a:lnSpc>
                <a:spcPts val="4600"/>
              </a:lnSpc>
              <a:defRPr sz="2400">
                <a:solidFill>
                  <a:srgbClr val="FFFFFF"/>
                </a:solidFill>
                <a:latin typeface="Menlo Regular"/>
                <a:ea typeface="Menlo Regular"/>
                <a:cs typeface="Menlo Regular"/>
                <a:sym typeface="Menlo Regular"/>
              </a:defRPr>
            </a:pPr>
            <a:r>
              <a:t>Prog51.py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