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1"/>
  </p:notesMasterIdLst>
  <p:handoutMasterIdLst>
    <p:handoutMasterId r:id="rId42"/>
  </p:handoutMasterIdLst>
  <p:sldIdLst>
    <p:sldId id="256" r:id="rId5"/>
    <p:sldId id="293" r:id="rId6"/>
    <p:sldId id="321" r:id="rId7"/>
    <p:sldId id="290" r:id="rId8"/>
    <p:sldId id="291" r:id="rId9"/>
    <p:sldId id="314" r:id="rId10"/>
    <p:sldId id="292" r:id="rId11"/>
    <p:sldId id="322" r:id="rId12"/>
    <p:sldId id="298" r:id="rId13"/>
    <p:sldId id="300" r:id="rId14"/>
    <p:sldId id="278" r:id="rId15"/>
    <p:sldId id="297" r:id="rId16"/>
    <p:sldId id="323" r:id="rId17"/>
    <p:sldId id="303" r:id="rId18"/>
    <p:sldId id="304" r:id="rId19"/>
    <p:sldId id="306" r:id="rId20"/>
    <p:sldId id="319" r:id="rId21"/>
    <p:sldId id="295" r:id="rId22"/>
    <p:sldId id="313" r:id="rId23"/>
    <p:sldId id="324" r:id="rId24"/>
    <p:sldId id="299" r:id="rId25"/>
    <p:sldId id="301" r:id="rId26"/>
    <p:sldId id="305" r:id="rId27"/>
    <p:sldId id="308" r:id="rId28"/>
    <p:sldId id="309" r:id="rId29"/>
    <p:sldId id="325" r:id="rId30"/>
    <p:sldId id="310" r:id="rId31"/>
    <p:sldId id="318" r:id="rId32"/>
    <p:sldId id="311" r:id="rId33"/>
    <p:sldId id="315" r:id="rId34"/>
    <p:sldId id="302" r:id="rId35"/>
    <p:sldId id="285" r:id="rId36"/>
    <p:sldId id="320" r:id="rId37"/>
    <p:sldId id="317" r:id="rId38"/>
    <p:sldId id="316" r:id="rId39"/>
    <p:sldId id="32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ection" id="{F8E3AC77-8D90-4632-B9FB-DBF03E187C4C}">
          <p14:sldIdLst>
            <p14:sldId id="256"/>
            <p14:sldId id="293"/>
          </p14:sldIdLst>
        </p14:section>
        <p14:section name="Problem Statement" id="{5833AA11-ABE6-4006-A9BF-20C10E8B8F98}">
          <p14:sldIdLst>
            <p14:sldId id="321"/>
            <p14:sldId id="290"/>
            <p14:sldId id="291"/>
            <p14:sldId id="314"/>
            <p14:sldId id="292"/>
          </p14:sldIdLst>
        </p14:section>
        <p14:section name="Dataset Desc. &amp; Preparation" id="{5C45DDDE-E63F-4260-BF94-990D797A4C57}">
          <p14:sldIdLst>
            <p14:sldId id="322"/>
            <p14:sldId id="298"/>
            <p14:sldId id="300"/>
            <p14:sldId id="278"/>
            <p14:sldId id="297"/>
          </p14:sldIdLst>
        </p14:section>
        <p14:section name="Descriptive Analysis" id="{19CFD232-B0AF-41B5-96B7-F2C14B9637E1}">
          <p14:sldIdLst>
            <p14:sldId id="323"/>
            <p14:sldId id="303"/>
            <p14:sldId id="304"/>
            <p14:sldId id="306"/>
            <p14:sldId id="319"/>
            <p14:sldId id="295"/>
            <p14:sldId id="313"/>
          </p14:sldIdLst>
        </p14:section>
        <p14:section name="Modeling" id="{E959E55A-D9D1-471F-A5F4-A688A258FC40}">
          <p14:sldIdLst>
            <p14:sldId id="324"/>
            <p14:sldId id="299"/>
            <p14:sldId id="301"/>
            <p14:sldId id="305"/>
            <p14:sldId id="308"/>
            <p14:sldId id="309"/>
          </p14:sldIdLst>
        </p14:section>
        <p14:section name="Results &amp; Interpretation" id="{8854553B-6C38-4C52-8D83-3364B56A0F54}">
          <p14:sldIdLst>
            <p14:sldId id="325"/>
            <p14:sldId id="310"/>
            <p14:sldId id="318"/>
            <p14:sldId id="311"/>
            <p14:sldId id="315"/>
            <p14:sldId id="302"/>
            <p14:sldId id="285"/>
          </p14:sldIdLst>
        </p14:section>
        <p14:section name="Appendix" id="{D7860432-40B9-430E-933B-CFFBBC0DE2C0}">
          <p14:sldIdLst>
            <p14:sldId id="320"/>
            <p14:sldId id="317"/>
            <p14:sldId id="316"/>
            <p14:sldId id="326"/>
          </p14:sldIdLst>
        </p14:section>
      </p14:sectionLst>
    </p:ex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AEC7"/>
    <a:srgbClr val="FCE2C0"/>
    <a:srgbClr val="0D82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905" autoAdjust="0"/>
  </p:normalViewPr>
  <p:slideViewPr>
    <p:cSldViewPr snapToGrid="0" showGuides="1">
      <p:cViewPr varScale="1">
        <p:scale>
          <a:sx n="60" d="100"/>
          <a:sy n="60" d="100"/>
        </p:scale>
        <p:origin x="1140" y="9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r>
              <a:rPr lang="en-US" sz="1600" b="1" i="1" dirty="0"/>
              <a:t>3.SF - Statistics</a:t>
            </a:r>
          </a:p>
        </c:rich>
      </c:tx>
      <c:layout>
        <c:manualLayout>
          <c:xMode val="edge"/>
          <c:yMode val="edge"/>
          <c:x val="0.31865865534769683"/>
          <c:y val="1.7577958071033635E-2"/>
        </c:manualLayout>
      </c:layout>
      <c:overlay val="0"/>
      <c:spPr>
        <a:noFill/>
        <a:ln>
          <a:noFill/>
        </a:ln>
        <a:effectLst/>
      </c:spPr>
      <c:txPr>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077369519935662E-2"/>
          <c:y val="0.12890664062729781"/>
          <c:w val="0.83787622991739485"/>
          <c:h val="0.55975151521584532"/>
        </c:manualLayout>
      </c:layout>
      <c:barChart>
        <c:barDir val="bar"/>
        <c:grouping val="clustered"/>
        <c:varyColors val="0"/>
        <c:ser>
          <c:idx val="0"/>
          <c:order val="0"/>
          <c:tx>
            <c:strRef>
              <c:f>Sheet1!$B$1</c:f>
              <c:strCache>
                <c:ptCount val="1"/>
                <c:pt idx="0">
                  <c:v>Points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Sheet1!$B$2</c:f>
              <c:numCache>
                <c:formatCode>#,##0</c:formatCode>
                <c:ptCount val="1"/>
                <c:pt idx="0">
                  <c:v>532.36697247706422</c:v>
                </c:pt>
              </c:numCache>
            </c:numRef>
          </c:val>
          <c:extLst>
            <c:ext xmlns:c16="http://schemas.microsoft.com/office/drawing/2014/chart" uri="{C3380CC4-5D6E-409C-BE32-E72D297353CC}">
              <c16:uniqueId val="{00000000-D2DC-4691-BD49-238241237E5E}"/>
            </c:ext>
          </c:extLst>
        </c:ser>
        <c:ser>
          <c:idx val="1"/>
          <c:order val="1"/>
          <c:tx>
            <c:strRef>
              <c:f>Sheet1!$C$1</c:f>
              <c:strCache>
                <c:ptCount val="1"/>
                <c:pt idx="0">
                  <c:v>Rebounds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Sheet1!$C$2</c:f>
              <c:numCache>
                <c:formatCode>#,##0</c:formatCode>
                <c:ptCount val="1"/>
                <c:pt idx="0">
                  <c:v>213.10091743119267</c:v>
                </c:pt>
              </c:numCache>
            </c:numRef>
          </c:val>
          <c:extLst>
            <c:ext xmlns:c16="http://schemas.microsoft.com/office/drawing/2014/chart" uri="{C3380CC4-5D6E-409C-BE32-E72D297353CC}">
              <c16:uniqueId val="{00000001-D2DC-4691-BD49-238241237E5E}"/>
            </c:ext>
          </c:extLst>
        </c:ser>
        <c:ser>
          <c:idx val="2"/>
          <c:order val="2"/>
          <c:tx>
            <c:strRef>
              <c:f>Sheet1!$D$1</c:f>
              <c:strCache>
                <c:ptCount val="1"/>
                <c:pt idx="0">
                  <c:v>Assists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Sheet1!$D$2</c:f>
              <c:numCache>
                <c:formatCode>#,##0</c:formatCode>
                <c:ptCount val="1"/>
                <c:pt idx="0">
                  <c:v>91.605504587155963</c:v>
                </c:pt>
              </c:numCache>
            </c:numRef>
          </c:val>
          <c:extLst>
            <c:ext xmlns:c16="http://schemas.microsoft.com/office/drawing/2014/chart" uri="{C3380CC4-5D6E-409C-BE32-E72D297353CC}">
              <c16:uniqueId val="{00000002-D2DC-4691-BD49-238241237E5E}"/>
            </c:ext>
          </c:extLst>
        </c:ser>
        <c:ser>
          <c:idx val="3"/>
          <c:order val="3"/>
          <c:tx>
            <c:strRef>
              <c:f>Sheet1!$E$1</c:f>
              <c:strCache>
                <c:ptCount val="1"/>
                <c:pt idx="0">
                  <c:v>Steals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Sheet1!$E$2</c:f>
              <c:numCache>
                <c:formatCode>#,##0</c:formatCode>
                <c:ptCount val="1"/>
                <c:pt idx="0">
                  <c:v>43.908256880733944</c:v>
                </c:pt>
              </c:numCache>
            </c:numRef>
          </c:val>
          <c:extLst>
            <c:ext xmlns:c16="http://schemas.microsoft.com/office/drawing/2014/chart" uri="{C3380CC4-5D6E-409C-BE32-E72D297353CC}">
              <c16:uniqueId val="{00000003-D2DC-4691-BD49-238241237E5E}"/>
            </c:ext>
          </c:extLst>
        </c:ser>
        <c:ser>
          <c:idx val="4"/>
          <c:order val="4"/>
          <c:tx>
            <c:strRef>
              <c:f>Sheet1!$F$1</c:f>
              <c:strCache>
                <c:ptCount val="1"/>
                <c:pt idx="0">
                  <c:v>Blocks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Sheet1!$F$2</c:f>
              <c:numCache>
                <c:formatCode>#,##0</c:formatCode>
                <c:ptCount val="1"/>
                <c:pt idx="0">
                  <c:v>21.63302752293578</c:v>
                </c:pt>
              </c:numCache>
            </c:numRef>
          </c:val>
          <c:extLst>
            <c:ext xmlns:c16="http://schemas.microsoft.com/office/drawing/2014/chart" uri="{C3380CC4-5D6E-409C-BE32-E72D297353CC}">
              <c16:uniqueId val="{00000004-D2DC-4691-BD49-238241237E5E}"/>
            </c:ext>
          </c:extLst>
        </c:ser>
        <c:ser>
          <c:idx val="5"/>
          <c:order val="5"/>
          <c:tx>
            <c:strRef>
              <c:f>Sheet1!$G$1</c:f>
              <c:strCache>
                <c:ptCount val="1"/>
                <c:pt idx="0">
                  <c:v>Turnover</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Sheet1!$G$2</c:f>
              <c:numCache>
                <c:formatCode>#,##0</c:formatCode>
                <c:ptCount val="1"/>
                <c:pt idx="0">
                  <c:v>58.954128440366972</c:v>
                </c:pt>
              </c:numCache>
            </c:numRef>
          </c:val>
          <c:extLst>
            <c:ext xmlns:c16="http://schemas.microsoft.com/office/drawing/2014/chart" uri="{C3380CC4-5D6E-409C-BE32-E72D297353CC}">
              <c16:uniqueId val="{00000005-D2DC-4691-BD49-238241237E5E}"/>
            </c:ext>
          </c:extLst>
        </c:ser>
        <c:ser>
          <c:idx val="6"/>
          <c:order val="6"/>
          <c:tx>
            <c:strRef>
              <c:f>Sheet1!$H$1</c:f>
              <c:strCache>
                <c:ptCount val="1"/>
                <c:pt idx="0">
                  <c:v>Fouls</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Sheet1!$H$2</c:f>
              <c:numCache>
                <c:formatCode>#,##0</c:formatCode>
                <c:ptCount val="1"/>
                <c:pt idx="0">
                  <c:v>98.0091743119266</c:v>
                </c:pt>
              </c:numCache>
            </c:numRef>
          </c:val>
          <c:extLst>
            <c:ext xmlns:c16="http://schemas.microsoft.com/office/drawing/2014/chart" uri="{C3380CC4-5D6E-409C-BE32-E72D297353CC}">
              <c16:uniqueId val="{00000006-D2DC-4691-BD49-238241237E5E}"/>
            </c:ext>
          </c:extLst>
        </c:ser>
        <c:dLbls>
          <c:dLblPos val="outEnd"/>
          <c:showLegendKey val="0"/>
          <c:showVal val="1"/>
          <c:showCatName val="0"/>
          <c:showSerName val="0"/>
          <c:showPercent val="0"/>
          <c:showBubbleSize val="0"/>
        </c:dLbls>
        <c:gapWidth val="219"/>
        <c:axId val="398429752"/>
        <c:axId val="398433912"/>
      </c:barChart>
      <c:catAx>
        <c:axId val="398429752"/>
        <c:scaling>
          <c:orientation val="minMax"/>
        </c:scaling>
        <c:delete val="1"/>
        <c:axPos val="l"/>
        <c:numFmt formatCode="General" sourceLinked="1"/>
        <c:majorTickMark val="none"/>
        <c:minorTickMark val="none"/>
        <c:tickLblPos val="nextTo"/>
        <c:crossAx val="398433912"/>
        <c:crosses val="autoZero"/>
        <c:auto val="1"/>
        <c:lblAlgn val="ctr"/>
        <c:lblOffset val="100"/>
        <c:noMultiLvlLbl val="0"/>
      </c:catAx>
      <c:valAx>
        <c:axId val="39843391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429752"/>
        <c:crosses val="autoZero"/>
        <c:crossBetween val="between"/>
      </c:valAx>
      <c:spPr>
        <a:noFill/>
        <a:ln>
          <a:noFill/>
        </a:ln>
        <a:effectLst/>
      </c:spPr>
    </c:plotArea>
    <c:legend>
      <c:legendPos val="b"/>
      <c:layout>
        <c:manualLayout>
          <c:xMode val="edge"/>
          <c:yMode val="edge"/>
          <c:x val="6.3063007675225574E-2"/>
          <c:y val="0.83851055302033639"/>
          <c:w val="0.88558601982623153"/>
          <c:h val="0.1241335937417074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r>
              <a:rPr lang="en-US" sz="1600" b="1" i="1" dirty="0"/>
              <a:t>5.C - Statistics</a:t>
            </a:r>
          </a:p>
        </c:rich>
      </c:tx>
      <c:layout>
        <c:manualLayout>
          <c:xMode val="edge"/>
          <c:yMode val="edge"/>
          <c:x val="0.31865865534769683"/>
          <c:y val="1.7577958071033635E-2"/>
        </c:manualLayout>
      </c:layout>
      <c:overlay val="0"/>
      <c:spPr>
        <a:noFill/>
        <a:ln>
          <a:noFill/>
        </a:ln>
        <a:effectLst/>
      </c:spPr>
      <c:txPr>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077369519935662E-2"/>
          <c:y val="0.12890664062729781"/>
          <c:w val="0.83787622991739485"/>
          <c:h val="0.55975151521584532"/>
        </c:manualLayout>
      </c:layout>
      <c:barChart>
        <c:barDir val="bar"/>
        <c:grouping val="clustered"/>
        <c:varyColors val="0"/>
        <c:ser>
          <c:idx val="0"/>
          <c:order val="0"/>
          <c:tx>
            <c:strRef>
              <c:f>Sheet1!$B$1</c:f>
              <c:strCache>
                <c:ptCount val="1"/>
                <c:pt idx="0">
                  <c:v>Points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Sheet1!$B$2</c:f>
              <c:numCache>
                <c:formatCode>#,##0</c:formatCode>
                <c:ptCount val="1"/>
                <c:pt idx="0">
                  <c:v>522.99</c:v>
                </c:pt>
              </c:numCache>
            </c:numRef>
          </c:val>
          <c:extLst>
            <c:ext xmlns:c16="http://schemas.microsoft.com/office/drawing/2014/chart" uri="{C3380CC4-5D6E-409C-BE32-E72D297353CC}">
              <c16:uniqueId val="{00000000-D2DC-4691-BD49-238241237E5E}"/>
            </c:ext>
          </c:extLst>
        </c:ser>
        <c:ser>
          <c:idx val="1"/>
          <c:order val="1"/>
          <c:tx>
            <c:strRef>
              <c:f>Sheet1!$C$1</c:f>
              <c:strCache>
                <c:ptCount val="1"/>
                <c:pt idx="0">
                  <c:v>Rebounds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Sheet1!$C$2</c:f>
              <c:numCache>
                <c:formatCode>#,##0</c:formatCode>
                <c:ptCount val="1"/>
                <c:pt idx="0">
                  <c:v>349.03</c:v>
                </c:pt>
              </c:numCache>
            </c:numRef>
          </c:val>
          <c:extLst>
            <c:ext xmlns:c16="http://schemas.microsoft.com/office/drawing/2014/chart" uri="{C3380CC4-5D6E-409C-BE32-E72D297353CC}">
              <c16:uniqueId val="{00000001-D2DC-4691-BD49-238241237E5E}"/>
            </c:ext>
          </c:extLst>
        </c:ser>
        <c:ser>
          <c:idx val="2"/>
          <c:order val="2"/>
          <c:tx>
            <c:strRef>
              <c:f>Sheet1!$D$1</c:f>
              <c:strCache>
                <c:ptCount val="1"/>
                <c:pt idx="0">
                  <c:v>Assists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Sheet1!$D$2</c:f>
              <c:numCache>
                <c:formatCode>#,##0</c:formatCode>
                <c:ptCount val="1"/>
                <c:pt idx="0">
                  <c:v>75.34</c:v>
                </c:pt>
              </c:numCache>
            </c:numRef>
          </c:val>
          <c:extLst>
            <c:ext xmlns:c16="http://schemas.microsoft.com/office/drawing/2014/chart" uri="{C3380CC4-5D6E-409C-BE32-E72D297353CC}">
              <c16:uniqueId val="{00000002-D2DC-4691-BD49-238241237E5E}"/>
            </c:ext>
          </c:extLst>
        </c:ser>
        <c:ser>
          <c:idx val="3"/>
          <c:order val="3"/>
          <c:tx>
            <c:strRef>
              <c:f>Sheet1!$E$1</c:f>
              <c:strCache>
                <c:ptCount val="1"/>
                <c:pt idx="0">
                  <c:v>Steals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Sheet1!$E$2</c:f>
              <c:numCache>
                <c:formatCode>#,##0</c:formatCode>
                <c:ptCount val="1"/>
                <c:pt idx="0">
                  <c:v>32.68</c:v>
                </c:pt>
              </c:numCache>
            </c:numRef>
          </c:val>
          <c:extLst>
            <c:ext xmlns:c16="http://schemas.microsoft.com/office/drawing/2014/chart" uri="{C3380CC4-5D6E-409C-BE32-E72D297353CC}">
              <c16:uniqueId val="{00000003-D2DC-4691-BD49-238241237E5E}"/>
            </c:ext>
          </c:extLst>
        </c:ser>
        <c:ser>
          <c:idx val="4"/>
          <c:order val="4"/>
          <c:tx>
            <c:strRef>
              <c:f>Sheet1!$F$1</c:f>
              <c:strCache>
                <c:ptCount val="1"/>
                <c:pt idx="0">
                  <c:v>Blocks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Sheet1!$F$2</c:f>
              <c:numCache>
                <c:formatCode>#,##0</c:formatCode>
                <c:ptCount val="1"/>
                <c:pt idx="0">
                  <c:v>49.41</c:v>
                </c:pt>
              </c:numCache>
            </c:numRef>
          </c:val>
          <c:extLst>
            <c:ext xmlns:c16="http://schemas.microsoft.com/office/drawing/2014/chart" uri="{C3380CC4-5D6E-409C-BE32-E72D297353CC}">
              <c16:uniqueId val="{00000004-D2DC-4691-BD49-238241237E5E}"/>
            </c:ext>
          </c:extLst>
        </c:ser>
        <c:ser>
          <c:idx val="5"/>
          <c:order val="5"/>
          <c:tx>
            <c:strRef>
              <c:f>Sheet1!$G$1</c:f>
              <c:strCache>
                <c:ptCount val="1"/>
                <c:pt idx="0">
                  <c:v>Turnover</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Sheet1!$G$2</c:f>
              <c:numCache>
                <c:formatCode>#,##0</c:formatCode>
                <c:ptCount val="1"/>
                <c:pt idx="0">
                  <c:v>68.44</c:v>
                </c:pt>
              </c:numCache>
            </c:numRef>
          </c:val>
          <c:extLst>
            <c:ext xmlns:c16="http://schemas.microsoft.com/office/drawing/2014/chart" uri="{C3380CC4-5D6E-409C-BE32-E72D297353CC}">
              <c16:uniqueId val="{00000005-D2DC-4691-BD49-238241237E5E}"/>
            </c:ext>
          </c:extLst>
        </c:ser>
        <c:ser>
          <c:idx val="6"/>
          <c:order val="6"/>
          <c:tx>
            <c:strRef>
              <c:f>Sheet1!$H$1</c:f>
              <c:strCache>
                <c:ptCount val="1"/>
                <c:pt idx="0">
                  <c:v>Fouls</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Sheet1!$H$2</c:f>
              <c:numCache>
                <c:formatCode>#,##0</c:formatCode>
                <c:ptCount val="1"/>
                <c:pt idx="0">
                  <c:v>123.46</c:v>
                </c:pt>
              </c:numCache>
            </c:numRef>
          </c:val>
          <c:extLst>
            <c:ext xmlns:c16="http://schemas.microsoft.com/office/drawing/2014/chart" uri="{C3380CC4-5D6E-409C-BE32-E72D297353CC}">
              <c16:uniqueId val="{00000006-D2DC-4691-BD49-238241237E5E}"/>
            </c:ext>
          </c:extLst>
        </c:ser>
        <c:dLbls>
          <c:dLblPos val="outEnd"/>
          <c:showLegendKey val="0"/>
          <c:showVal val="1"/>
          <c:showCatName val="0"/>
          <c:showSerName val="0"/>
          <c:showPercent val="0"/>
          <c:showBubbleSize val="0"/>
        </c:dLbls>
        <c:gapWidth val="219"/>
        <c:axId val="398429752"/>
        <c:axId val="398433912"/>
      </c:barChart>
      <c:catAx>
        <c:axId val="398429752"/>
        <c:scaling>
          <c:orientation val="minMax"/>
        </c:scaling>
        <c:delete val="1"/>
        <c:axPos val="l"/>
        <c:numFmt formatCode="General" sourceLinked="1"/>
        <c:majorTickMark val="none"/>
        <c:minorTickMark val="none"/>
        <c:tickLblPos val="nextTo"/>
        <c:crossAx val="398433912"/>
        <c:crosses val="autoZero"/>
        <c:auto val="1"/>
        <c:lblAlgn val="ctr"/>
        <c:lblOffset val="100"/>
        <c:noMultiLvlLbl val="0"/>
      </c:catAx>
      <c:valAx>
        <c:axId val="39843391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429752"/>
        <c:crosses val="autoZero"/>
        <c:crossBetween val="between"/>
      </c:valAx>
      <c:spPr>
        <a:noFill/>
        <a:ln>
          <a:noFill/>
        </a:ln>
        <a:effectLst/>
      </c:spPr>
    </c:plotArea>
    <c:legend>
      <c:legendPos val="b"/>
      <c:layout>
        <c:manualLayout>
          <c:xMode val="edge"/>
          <c:yMode val="edge"/>
          <c:x val="6.3063007675225574E-2"/>
          <c:y val="0.83851055302033639"/>
          <c:w val="0.88558601982623153"/>
          <c:h val="0.1241335937417074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r>
              <a:rPr lang="en-US" sz="1600" b="1" i="1" dirty="0"/>
              <a:t>4.PF - Statistics</a:t>
            </a:r>
          </a:p>
        </c:rich>
      </c:tx>
      <c:layout>
        <c:manualLayout>
          <c:xMode val="edge"/>
          <c:yMode val="edge"/>
          <c:x val="0.31865865534769683"/>
          <c:y val="1.7577958071033635E-2"/>
        </c:manualLayout>
      </c:layout>
      <c:overlay val="0"/>
      <c:spPr>
        <a:noFill/>
        <a:ln>
          <a:noFill/>
        </a:ln>
        <a:effectLst/>
      </c:spPr>
      <c:txPr>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077369519935662E-2"/>
          <c:y val="0.12890664062729781"/>
          <c:w val="0.83787622991739485"/>
          <c:h val="0.55975151521584532"/>
        </c:manualLayout>
      </c:layout>
      <c:barChart>
        <c:barDir val="bar"/>
        <c:grouping val="clustered"/>
        <c:varyColors val="0"/>
        <c:ser>
          <c:idx val="0"/>
          <c:order val="0"/>
          <c:tx>
            <c:strRef>
              <c:f>Sheet1!$B$1</c:f>
              <c:strCache>
                <c:ptCount val="1"/>
                <c:pt idx="0">
                  <c:v>Points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Sheet1!$B$2</c:f>
              <c:numCache>
                <c:formatCode>#,##0</c:formatCode>
                <c:ptCount val="1"/>
                <c:pt idx="0">
                  <c:v>462.98958333333331</c:v>
                </c:pt>
              </c:numCache>
            </c:numRef>
          </c:val>
          <c:extLst>
            <c:ext xmlns:c16="http://schemas.microsoft.com/office/drawing/2014/chart" uri="{C3380CC4-5D6E-409C-BE32-E72D297353CC}">
              <c16:uniqueId val="{00000000-D2DC-4691-BD49-238241237E5E}"/>
            </c:ext>
          </c:extLst>
        </c:ser>
        <c:ser>
          <c:idx val="1"/>
          <c:order val="1"/>
          <c:tx>
            <c:strRef>
              <c:f>Sheet1!$C$1</c:f>
              <c:strCache>
                <c:ptCount val="1"/>
                <c:pt idx="0">
                  <c:v>Rebounds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Sheet1!$C$2</c:f>
              <c:numCache>
                <c:formatCode>#,##0</c:formatCode>
                <c:ptCount val="1"/>
                <c:pt idx="0">
                  <c:v>244.33333333333334</c:v>
                </c:pt>
              </c:numCache>
            </c:numRef>
          </c:val>
          <c:extLst>
            <c:ext xmlns:c16="http://schemas.microsoft.com/office/drawing/2014/chart" uri="{C3380CC4-5D6E-409C-BE32-E72D297353CC}">
              <c16:uniqueId val="{00000001-D2DC-4691-BD49-238241237E5E}"/>
            </c:ext>
          </c:extLst>
        </c:ser>
        <c:ser>
          <c:idx val="2"/>
          <c:order val="2"/>
          <c:tx>
            <c:strRef>
              <c:f>Sheet1!$D$1</c:f>
              <c:strCache>
                <c:ptCount val="1"/>
                <c:pt idx="0">
                  <c:v>Assists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Sheet1!$D$2</c:f>
              <c:numCache>
                <c:formatCode>#,##0</c:formatCode>
                <c:ptCount val="1"/>
                <c:pt idx="0">
                  <c:v>68.916666666666671</c:v>
                </c:pt>
              </c:numCache>
            </c:numRef>
          </c:val>
          <c:extLst>
            <c:ext xmlns:c16="http://schemas.microsoft.com/office/drawing/2014/chart" uri="{C3380CC4-5D6E-409C-BE32-E72D297353CC}">
              <c16:uniqueId val="{00000002-D2DC-4691-BD49-238241237E5E}"/>
            </c:ext>
          </c:extLst>
        </c:ser>
        <c:ser>
          <c:idx val="3"/>
          <c:order val="3"/>
          <c:tx>
            <c:strRef>
              <c:f>Sheet1!$E$1</c:f>
              <c:strCache>
                <c:ptCount val="1"/>
                <c:pt idx="0">
                  <c:v>Steals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Sheet1!$E$2</c:f>
              <c:numCache>
                <c:formatCode>#,##0</c:formatCode>
                <c:ptCount val="1"/>
                <c:pt idx="0">
                  <c:v>30.385416666666668</c:v>
                </c:pt>
              </c:numCache>
            </c:numRef>
          </c:val>
          <c:extLst>
            <c:ext xmlns:c16="http://schemas.microsoft.com/office/drawing/2014/chart" uri="{C3380CC4-5D6E-409C-BE32-E72D297353CC}">
              <c16:uniqueId val="{00000003-D2DC-4691-BD49-238241237E5E}"/>
            </c:ext>
          </c:extLst>
        </c:ser>
        <c:ser>
          <c:idx val="4"/>
          <c:order val="4"/>
          <c:tx>
            <c:strRef>
              <c:f>Sheet1!$F$1</c:f>
              <c:strCache>
                <c:ptCount val="1"/>
                <c:pt idx="0">
                  <c:v>Blocks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Sheet1!$F$2</c:f>
              <c:numCache>
                <c:formatCode>#,##0</c:formatCode>
                <c:ptCount val="1"/>
                <c:pt idx="0">
                  <c:v>25.96875</c:v>
                </c:pt>
              </c:numCache>
            </c:numRef>
          </c:val>
          <c:extLst>
            <c:ext xmlns:c16="http://schemas.microsoft.com/office/drawing/2014/chart" uri="{C3380CC4-5D6E-409C-BE32-E72D297353CC}">
              <c16:uniqueId val="{00000004-D2DC-4691-BD49-238241237E5E}"/>
            </c:ext>
          </c:extLst>
        </c:ser>
        <c:ser>
          <c:idx val="5"/>
          <c:order val="5"/>
          <c:tx>
            <c:strRef>
              <c:f>Sheet1!$G$1</c:f>
              <c:strCache>
                <c:ptCount val="1"/>
                <c:pt idx="0">
                  <c:v>Turnover</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Sheet1!$G$2</c:f>
              <c:numCache>
                <c:formatCode>#,##0</c:formatCode>
                <c:ptCount val="1"/>
                <c:pt idx="0">
                  <c:v>54.104166666666664</c:v>
                </c:pt>
              </c:numCache>
            </c:numRef>
          </c:val>
          <c:extLst>
            <c:ext xmlns:c16="http://schemas.microsoft.com/office/drawing/2014/chart" uri="{C3380CC4-5D6E-409C-BE32-E72D297353CC}">
              <c16:uniqueId val="{00000005-D2DC-4691-BD49-238241237E5E}"/>
            </c:ext>
          </c:extLst>
        </c:ser>
        <c:ser>
          <c:idx val="6"/>
          <c:order val="6"/>
          <c:tx>
            <c:strRef>
              <c:f>Sheet1!$H$1</c:f>
              <c:strCache>
                <c:ptCount val="1"/>
                <c:pt idx="0">
                  <c:v>Fouls</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SF</c:v>
                </c:pt>
              </c:strCache>
            </c:strRef>
          </c:cat>
          <c:val>
            <c:numRef>
              <c:f>Sheet1!$H$2</c:f>
              <c:numCache>
                <c:formatCode>#,##0</c:formatCode>
                <c:ptCount val="1"/>
                <c:pt idx="0">
                  <c:v>100.57291666666667</c:v>
                </c:pt>
              </c:numCache>
            </c:numRef>
          </c:val>
          <c:extLst>
            <c:ext xmlns:c16="http://schemas.microsoft.com/office/drawing/2014/chart" uri="{C3380CC4-5D6E-409C-BE32-E72D297353CC}">
              <c16:uniqueId val="{00000006-D2DC-4691-BD49-238241237E5E}"/>
            </c:ext>
          </c:extLst>
        </c:ser>
        <c:dLbls>
          <c:dLblPos val="outEnd"/>
          <c:showLegendKey val="0"/>
          <c:showVal val="1"/>
          <c:showCatName val="0"/>
          <c:showSerName val="0"/>
          <c:showPercent val="0"/>
          <c:showBubbleSize val="0"/>
        </c:dLbls>
        <c:gapWidth val="219"/>
        <c:axId val="398429752"/>
        <c:axId val="398433912"/>
      </c:barChart>
      <c:catAx>
        <c:axId val="398429752"/>
        <c:scaling>
          <c:orientation val="minMax"/>
        </c:scaling>
        <c:delete val="1"/>
        <c:axPos val="l"/>
        <c:numFmt formatCode="General" sourceLinked="1"/>
        <c:majorTickMark val="none"/>
        <c:minorTickMark val="none"/>
        <c:tickLblPos val="nextTo"/>
        <c:crossAx val="398433912"/>
        <c:crosses val="autoZero"/>
        <c:auto val="1"/>
        <c:lblAlgn val="ctr"/>
        <c:lblOffset val="100"/>
        <c:noMultiLvlLbl val="0"/>
      </c:catAx>
      <c:valAx>
        <c:axId val="39843391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429752"/>
        <c:crosses val="autoZero"/>
        <c:crossBetween val="between"/>
      </c:valAx>
      <c:spPr>
        <a:noFill/>
        <a:ln>
          <a:noFill/>
        </a:ln>
        <a:effectLst/>
      </c:spPr>
    </c:plotArea>
    <c:legend>
      <c:legendPos val="b"/>
      <c:layout>
        <c:manualLayout>
          <c:xMode val="edge"/>
          <c:yMode val="edge"/>
          <c:x val="6.3063007675225574E-2"/>
          <c:y val="0.83851055302033639"/>
          <c:w val="0.88558601982623153"/>
          <c:h val="0.1241335937417074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r>
              <a:rPr lang="en-US" sz="1600" b="1" i="1" dirty="0"/>
              <a:t>2.SG - Statistics</a:t>
            </a:r>
          </a:p>
        </c:rich>
      </c:tx>
      <c:layout>
        <c:manualLayout>
          <c:xMode val="edge"/>
          <c:yMode val="edge"/>
          <c:x val="0.31865865534769683"/>
          <c:y val="1.7577958071033635E-2"/>
        </c:manualLayout>
      </c:layout>
      <c:overlay val="0"/>
      <c:spPr>
        <a:noFill/>
        <a:ln>
          <a:noFill/>
        </a:ln>
        <a:effectLst/>
      </c:spPr>
      <c:txPr>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077369519935662E-2"/>
          <c:y val="0.12890664062729781"/>
          <c:w val="0.83787622991739485"/>
          <c:h val="0.55975151521584532"/>
        </c:manualLayout>
      </c:layout>
      <c:barChart>
        <c:barDir val="bar"/>
        <c:grouping val="clustered"/>
        <c:varyColors val="0"/>
        <c:ser>
          <c:idx val="0"/>
          <c:order val="0"/>
          <c:tx>
            <c:strRef>
              <c:f>Sheet1!$B$1</c:f>
              <c:strCache>
                <c:ptCount val="1"/>
                <c:pt idx="0">
                  <c:v>Points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Sheet1!$B$2</c:f>
              <c:numCache>
                <c:formatCode>#,##0</c:formatCode>
                <c:ptCount val="1"/>
                <c:pt idx="0">
                  <c:v>605.27272727272725</c:v>
                </c:pt>
              </c:numCache>
            </c:numRef>
          </c:val>
          <c:extLst>
            <c:ext xmlns:c16="http://schemas.microsoft.com/office/drawing/2014/chart" uri="{C3380CC4-5D6E-409C-BE32-E72D297353CC}">
              <c16:uniqueId val="{00000000-D2DC-4691-BD49-238241237E5E}"/>
            </c:ext>
          </c:extLst>
        </c:ser>
        <c:ser>
          <c:idx val="1"/>
          <c:order val="1"/>
          <c:tx>
            <c:strRef>
              <c:f>Sheet1!$C$1</c:f>
              <c:strCache>
                <c:ptCount val="1"/>
                <c:pt idx="0">
                  <c:v>Rebounds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Sheet1!$C$2</c:f>
              <c:numCache>
                <c:formatCode>#,##0</c:formatCode>
                <c:ptCount val="1"/>
                <c:pt idx="0">
                  <c:v>159.66666666666666</c:v>
                </c:pt>
              </c:numCache>
            </c:numRef>
          </c:val>
          <c:extLst>
            <c:ext xmlns:c16="http://schemas.microsoft.com/office/drawing/2014/chart" uri="{C3380CC4-5D6E-409C-BE32-E72D297353CC}">
              <c16:uniqueId val="{00000001-D2DC-4691-BD49-238241237E5E}"/>
            </c:ext>
          </c:extLst>
        </c:ser>
        <c:ser>
          <c:idx val="2"/>
          <c:order val="2"/>
          <c:tx>
            <c:strRef>
              <c:f>Sheet1!$D$1</c:f>
              <c:strCache>
                <c:ptCount val="1"/>
                <c:pt idx="0">
                  <c:v>Assists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Sheet1!$D$2</c:f>
              <c:numCache>
                <c:formatCode>#,##0</c:formatCode>
                <c:ptCount val="1"/>
                <c:pt idx="0">
                  <c:v>118.46464646464646</c:v>
                </c:pt>
              </c:numCache>
            </c:numRef>
          </c:val>
          <c:extLst>
            <c:ext xmlns:c16="http://schemas.microsoft.com/office/drawing/2014/chart" uri="{C3380CC4-5D6E-409C-BE32-E72D297353CC}">
              <c16:uniqueId val="{00000002-D2DC-4691-BD49-238241237E5E}"/>
            </c:ext>
          </c:extLst>
        </c:ser>
        <c:ser>
          <c:idx val="3"/>
          <c:order val="3"/>
          <c:tx>
            <c:strRef>
              <c:f>Sheet1!$E$1</c:f>
              <c:strCache>
                <c:ptCount val="1"/>
                <c:pt idx="0">
                  <c:v>Steals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Sheet1!$E$2</c:f>
              <c:numCache>
                <c:formatCode>#,##0</c:formatCode>
                <c:ptCount val="1"/>
                <c:pt idx="0">
                  <c:v>43.545454545454547</c:v>
                </c:pt>
              </c:numCache>
            </c:numRef>
          </c:val>
          <c:extLst>
            <c:ext xmlns:c16="http://schemas.microsoft.com/office/drawing/2014/chart" uri="{C3380CC4-5D6E-409C-BE32-E72D297353CC}">
              <c16:uniqueId val="{00000003-D2DC-4691-BD49-238241237E5E}"/>
            </c:ext>
          </c:extLst>
        </c:ser>
        <c:ser>
          <c:idx val="4"/>
          <c:order val="4"/>
          <c:tx>
            <c:strRef>
              <c:f>Sheet1!$F$1</c:f>
              <c:strCache>
                <c:ptCount val="1"/>
                <c:pt idx="0">
                  <c:v>Blocks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Sheet1!$F$2</c:f>
              <c:numCache>
                <c:formatCode>#,##0</c:formatCode>
                <c:ptCount val="1"/>
                <c:pt idx="0">
                  <c:v>14.141414141414142</c:v>
                </c:pt>
              </c:numCache>
            </c:numRef>
          </c:val>
          <c:extLst>
            <c:ext xmlns:c16="http://schemas.microsoft.com/office/drawing/2014/chart" uri="{C3380CC4-5D6E-409C-BE32-E72D297353CC}">
              <c16:uniqueId val="{00000004-D2DC-4691-BD49-238241237E5E}"/>
            </c:ext>
          </c:extLst>
        </c:ser>
        <c:ser>
          <c:idx val="5"/>
          <c:order val="5"/>
          <c:tx>
            <c:strRef>
              <c:f>Sheet1!$G$1</c:f>
              <c:strCache>
                <c:ptCount val="1"/>
                <c:pt idx="0">
                  <c:v>Turnover</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Sheet1!$G$2</c:f>
              <c:numCache>
                <c:formatCode>#,##0</c:formatCode>
                <c:ptCount val="1"/>
                <c:pt idx="0">
                  <c:v>69.909090909090907</c:v>
                </c:pt>
              </c:numCache>
            </c:numRef>
          </c:val>
          <c:extLst>
            <c:ext xmlns:c16="http://schemas.microsoft.com/office/drawing/2014/chart" uri="{C3380CC4-5D6E-409C-BE32-E72D297353CC}">
              <c16:uniqueId val="{00000005-D2DC-4691-BD49-238241237E5E}"/>
            </c:ext>
          </c:extLst>
        </c:ser>
        <c:ser>
          <c:idx val="6"/>
          <c:order val="6"/>
          <c:tx>
            <c:strRef>
              <c:f>Sheet1!$H$1</c:f>
              <c:strCache>
                <c:ptCount val="1"/>
                <c:pt idx="0">
                  <c:v>Fouls</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Sheet1!$H$2</c:f>
              <c:numCache>
                <c:formatCode>#,##0</c:formatCode>
                <c:ptCount val="1"/>
                <c:pt idx="0">
                  <c:v>96.090909090909093</c:v>
                </c:pt>
              </c:numCache>
            </c:numRef>
          </c:val>
          <c:extLst>
            <c:ext xmlns:c16="http://schemas.microsoft.com/office/drawing/2014/chart" uri="{C3380CC4-5D6E-409C-BE32-E72D297353CC}">
              <c16:uniqueId val="{00000006-D2DC-4691-BD49-238241237E5E}"/>
            </c:ext>
          </c:extLst>
        </c:ser>
        <c:dLbls>
          <c:dLblPos val="outEnd"/>
          <c:showLegendKey val="0"/>
          <c:showVal val="1"/>
          <c:showCatName val="0"/>
          <c:showSerName val="0"/>
          <c:showPercent val="0"/>
          <c:showBubbleSize val="0"/>
        </c:dLbls>
        <c:gapWidth val="219"/>
        <c:axId val="398429752"/>
        <c:axId val="398433912"/>
      </c:barChart>
      <c:catAx>
        <c:axId val="398429752"/>
        <c:scaling>
          <c:orientation val="minMax"/>
        </c:scaling>
        <c:delete val="1"/>
        <c:axPos val="l"/>
        <c:numFmt formatCode="General" sourceLinked="1"/>
        <c:majorTickMark val="none"/>
        <c:minorTickMark val="none"/>
        <c:tickLblPos val="nextTo"/>
        <c:crossAx val="398433912"/>
        <c:crosses val="autoZero"/>
        <c:auto val="1"/>
        <c:lblAlgn val="ctr"/>
        <c:lblOffset val="100"/>
        <c:noMultiLvlLbl val="0"/>
      </c:catAx>
      <c:valAx>
        <c:axId val="398433912"/>
        <c:scaling>
          <c:orientation val="minMax"/>
          <c:max val="610"/>
          <c:min val="0"/>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429752"/>
        <c:crosses val="autoZero"/>
        <c:crossBetween val="between"/>
        <c:majorUnit val="200"/>
        <c:minorUnit val="10"/>
      </c:valAx>
      <c:spPr>
        <a:noFill/>
        <a:ln>
          <a:noFill/>
        </a:ln>
        <a:effectLst/>
      </c:spPr>
    </c:plotArea>
    <c:legend>
      <c:legendPos val="b"/>
      <c:layout>
        <c:manualLayout>
          <c:xMode val="edge"/>
          <c:yMode val="edge"/>
          <c:x val="6.3063007675225574E-2"/>
          <c:y val="0.83851055302033639"/>
          <c:w val="0.88558601982623153"/>
          <c:h val="0.1241335937417074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r>
              <a:rPr lang="en-US" sz="1600" b="1" i="1" dirty="0"/>
              <a:t>1.PG - Statistics</a:t>
            </a:r>
          </a:p>
        </c:rich>
      </c:tx>
      <c:layout>
        <c:manualLayout>
          <c:xMode val="edge"/>
          <c:yMode val="edge"/>
          <c:x val="0.31475464362213595"/>
          <c:y val="0"/>
        </c:manualLayout>
      </c:layout>
      <c:overlay val="0"/>
      <c:spPr>
        <a:noFill/>
        <a:ln>
          <a:noFill/>
        </a:ln>
        <a:effectLst/>
      </c:spPr>
      <c:txPr>
        <a:bodyPr rot="0" spcFirstLastPara="1" vertOverflow="ellipsis" vert="horz" wrap="square" anchor="ctr" anchorCtr="1"/>
        <a:lstStyle/>
        <a:p>
          <a:pPr>
            <a:defRPr sz="1600" b="1" i="1"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077369519935662E-2"/>
          <c:y val="0.12890664062729781"/>
          <c:w val="0.83787622991739485"/>
          <c:h val="0.69688224934205878"/>
        </c:manualLayout>
      </c:layout>
      <c:barChart>
        <c:barDir val="bar"/>
        <c:grouping val="clustered"/>
        <c:varyColors val="0"/>
        <c:ser>
          <c:idx val="0"/>
          <c:order val="0"/>
          <c:tx>
            <c:strRef>
              <c:f>Sheet1!$B$1</c:f>
              <c:strCache>
                <c:ptCount val="1"/>
                <c:pt idx="0">
                  <c:v>Points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Sheet1!$B$2</c:f>
              <c:numCache>
                <c:formatCode>#,##0</c:formatCode>
                <c:ptCount val="1"/>
                <c:pt idx="0">
                  <c:v>557.64077669902917</c:v>
                </c:pt>
              </c:numCache>
            </c:numRef>
          </c:val>
          <c:extLst>
            <c:ext xmlns:c16="http://schemas.microsoft.com/office/drawing/2014/chart" uri="{C3380CC4-5D6E-409C-BE32-E72D297353CC}">
              <c16:uniqueId val="{00000000-D2DC-4691-BD49-238241237E5E}"/>
            </c:ext>
          </c:extLst>
        </c:ser>
        <c:ser>
          <c:idx val="1"/>
          <c:order val="1"/>
          <c:tx>
            <c:strRef>
              <c:f>Sheet1!$C$1</c:f>
              <c:strCache>
                <c:ptCount val="1"/>
                <c:pt idx="0">
                  <c:v>Rebounds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Sheet1!$C$2</c:f>
              <c:numCache>
                <c:formatCode>#,##0</c:formatCode>
                <c:ptCount val="1"/>
                <c:pt idx="0">
                  <c:v>139.35922330097088</c:v>
                </c:pt>
              </c:numCache>
            </c:numRef>
          </c:val>
          <c:extLst>
            <c:ext xmlns:c16="http://schemas.microsoft.com/office/drawing/2014/chart" uri="{C3380CC4-5D6E-409C-BE32-E72D297353CC}">
              <c16:uniqueId val="{00000001-D2DC-4691-BD49-238241237E5E}"/>
            </c:ext>
          </c:extLst>
        </c:ser>
        <c:ser>
          <c:idx val="2"/>
          <c:order val="2"/>
          <c:tx>
            <c:strRef>
              <c:f>Sheet1!$D$1</c:f>
              <c:strCache>
                <c:ptCount val="1"/>
                <c:pt idx="0">
                  <c:v>Assists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Sheet1!$D$2</c:f>
              <c:numCache>
                <c:formatCode>#,##0</c:formatCode>
                <c:ptCount val="1"/>
                <c:pt idx="0">
                  <c:v>210.95145631067962</c:v>
                </c:pt>
              </c:numCache>
            </c:numRef>
          </c:val>
          <c:extLst>
            <c:ext xmlns:c16="http://schemas.microsoft.com/office/drawing/2014/chart" uri="{C3380CC4-5D6E-409C-BE32-E72D297353CC}">
              <c16:uniqueId val="{00000002-D2DC-4691-BD49-238241237E5E}"/>
            </c:ext>
          </c:extLst>
        </c:ser>
        <c:ser>
          <c:idx val="3"/>
          <c:order val="3"/>
          <c:tx>
            <c:strRef>
              <c:f>Sheet1!$E$1</c:f>
              <c:strCache>
                <c:ptCount val="1"/>
                <c:pt idx="0">
                  <c:v>Steals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Sheet1!$E$2</c:f>
              <c:numCache>
                <c:formatCode>#,##0</c:formatCode>
                <c:ptCount val="1"/>
                <c:pt idx="0">
                  <c:v>43.310679611650485</c:v>
                </c:pt>
              </c:numCache>
            </c:numRef>
          </c:val>
          <c:extLst>
            <c:ext xmlns:c16="http://schemas.microsoft.com/office/drawing/2014/chart" uri="{C3380CC4-5D6E-409C-BE32-E72D297353CC}">
              <c16:uniqueId val="{00000003-D2DC-4691-BD49-238241237E5E}"/>
            </c:ext>
          </c:extLst>
        </c:ser>
        <c:ser>
          <c:idx val="4"/>
          <c:order val="4"/>
          <c:tx>
            <c:strRef>
              <c:f>Sheet1!$F$1</c:f>
              <c:strCache>
                <c:ptCount val="1"/>
                <c:pt idx="0">
                  <c:v>Blocks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Sheet1!$F$2</c:f>
              <c:numCache>
                <c:formatCode>#,##0</c:formatCode>
                <c:ptCount val="1"/>
                <c:pt idx="0">
                  <c:v>10.009708737864077</c:v>
                </c:pt>
              </c:numCache>
            </c:numRef>
          </c:val>
          <c:extLst>
            <c:ext xmlns:c16="http://schemas.microsoft.com/office/drawing/2014/chart" uri="{C3380CC4-5D6E-409C-BE32-E72D297353CC}">
              <c16:uniqueId val="{00000004-D2DC-4691-BD49-238241237E5E}"/>
            </c:ext>
          </c:extLst>
        </c:ser>
        <c:ser>
          <c:idx val="5"/>
          <c:order val="5"/>
          <c:tx>
            <c:strRef>
              <c:f>Sheet1!$G$1</c:f>
              <c:strCache>
                <c:ptCount val="1"/>
                <c:pt idx="0">
                  <c:v>Turnover</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Sheet1!$G$2</c:f>
              <c:numCache>
                <c:formatCode>#,##0</c:formatCode>
                <c:ptCount val="1"/>
                <c:pt idx="0">
                  <c:v>87.611650485436897</c:v>
                </c:pt>
              </c:numCache>
            </c:numRef>
          </c:val>
          <c:extLst>
            <c:ext xmlns:c16="http://schemas.microsoft.com/office/drawing/2014/chart" uri="{C3380CC4-5D6E-409C-BE32-E72D297353CC}">
              <c16:uniqueId val="{00000005-D2DC-4691-BD49-238241237E5E}"/>
            </c:ext>
          </c:extLst>
        </c:ser>
        <c:ser>
          <c:idx val="6"/>
          <c:order val="6"/>
          <c:tx>
            <c:strRef>
              <c:f>Sheet1!$H$1</c:f>
              <c:strCache>
                <c:ptCount val="1"/>
                <c:pt idx="0">
                  <c:v>Fouls</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c:v>
                </c:pt>
              </c:strCache>
            </c:strRef>
          </c:cat>
          <c:val>
            <c:numRef>
              <c:f>Sheet1!$H$2</c:f>
              <c:numCache>
                <c:formatCode>#,##0</c:formatCode>
                <c:ptCount val="1"/>
                <c:pt idx="0">
                  <c:v>86.582524271844662</c:v>
                </c:pt>
              </c:numCache>
            </c:numRef>
          </c:val>
          <c:extLst>
            <c:ext xmlns:c16="http://schemas.microsoft.com/office/drawing/2014/chart" uri="{C3380CC4-5D6E-409C-BE32-E72D297353CC}">
              <c16:uniqueId val="{00000006-D2DC-4691-BD49-238241237E5E}"/>
            </c:ext>
          </c:extLst>
        </c:ser>
        <c:dLbls>
          <c:dLblPos val="outEnd"/>
          <c:showLegendKey val="0"/>
          <c:showVal val="1"/>
          <c:showCatName val="0"/>
          <c:showSerName val="0"/>
          <c:showPercent val="0"/>
          <c:showBubbleSize val="0"/>
        </c:dLbls>
        <c:gapWidth val="219"/>
        <c:axId val="398429752"/>
        <c:axId val="398433912"/>
      </c:barChart>
      <c:catAx>
        <c:axId val="398429752"/>
        <c:scaling>
          <c:orientation val="minMax"/>
        </c:scaling>
        <c:delete val="1"/>
        <c:axPos val="l"/>
        <c:numFmt formatCode="General" sourceLinked="1"/>
        <c:majorTickMark val="none"/>
        <c:minorTickMark val="none"/>
        <c:tickLblPos val="nextTo"/>
        <c:crossAx val="398433912"/>
        <c:crosses val="autoZero"/>
        <c:auto val="1"/>
        <c:lblAlgn val="ctr"/>
        <c:lblOffset val="100"/>
        <c:noMultiLvlLbl val="0"/>
      </c:catAx>
      <c:valAx>
        <c:axId val="398433912"/>
        <c:scaling>
          <c:orientation val="minMax"/>
          <c:max val="610"/>
          <c:min val="0"/>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429752"/>
        <c:crosses val="autoZero"/>
        <c:crossBetween val="between"/>
        <c:majorUnit val="200"/>
        <c:min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1/26/2020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5827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292925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172055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791290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090369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a:p>
        </p:txBody>
      </p:sp>
    </p:spTree>
    <p:extLst>
      <p:ext uri="{BB962C8B-B14F-4D97-AF65-F5344CB8AC3E}">
        <p14:creationId xmlns:p14="http://schemas.microsoft.com/office/powerpoint/2010/main" val="1203666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524096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77160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3164972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4140968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4066231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1182873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33</a:t>
            </a:fld>
            <a:endParaRPr lang="en-US"/>
          </a:p>
        </p:txBody>
      </p:sp>
    </p:spTree>
    <p:extLst>
      <p:ext uri="{BB962C8B-B14F-4D97-AF65-F5344CB8AC3E}">
        <p14:creationId xmlns:p14="http://schemas.microsoft.com/office/powerpoint/2010/main" val="1377296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34</a:t>
            </a:fld>
            <a:endParaRPr lang="en-US"/>
          </a:p>
        </p:txBody>
      </p:sp>
    </p:spTree>
    <p:extLst>
      <p:ext uri="{BB962C8B-B14F-4D97-AF65-F5344CB8AC3E}">
        <p14:creationId xmlns:p14="http://schemas.microsoft.com/office/powerpoint/2010/main" val="6256075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35</a:t>
            </a:fld>
            <a:endParaRPr lang="en-US"/>
          </a:p>
        </p:txBody>
      </p:sp>
    </p:spTree>
    <p:extLst>
      <p:ext uri="{BB962C8B-B14F-4D97-AF65-F5344CB8AC3E}">
        <p14:creationId xmlns:p14="http://schemas.microsoft.com/office/powerpoint/2010/main" val="1481715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36</a:t>
            </a:fld>
            <a:endParaRPr lang="en-US"/>
          </a:p>
        </p:txBody>
      </p:sp>
    </p:spTree>
    <p:extLst>
      <p:ext uri="{BB962C8B-B14F-4D97-AF65-F5344CB8AC3E}">
        <p14:creationId xmlns:p14="http://schemas.microsoft.com/office/powerpoint/2010/main" val="97926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545747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423964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79533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551251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798375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53762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27062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1/26/2020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1/26/2020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1/26/2020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1/26/2020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1/26/2020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1/26/2020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1/26/2020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1/26/2020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1/26/2020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1/26/2020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1/26/2020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1/26/2020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image" Target="../media/image12.png"/><Relationship Id="rId7"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xavierbourretsicotte.github.io/subset_selection.htmld"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rgilermo/nba-players-stats"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www.basketball-reference.com/about/bpm.html#vorp" TargetMode="External"/><Relationship Id="rId5" Type="http://schemas.openxmlformats.org/officeDocument/2006/relationships/hyperlink" Target="https://www.basketball-reference.com/about/bpm.html" TargetMode="External"/><Relationship Id="rId4" Type="http://schemas.openxmlformats.org/officeDocument/2006/relationships/hyperlink" Target="https://www.basketball-reference.com/about/w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2215991"/>
          </a:xfrm>
        </p:spPr>
        <p:txBody>
          <a:bodyPr lIns="0" tIns="0" rIns="0" bIns="0" anchor="t">
            <a:spAutoFit/>
          </a:bodyPr>
          <a:lstStyle/>
          <a:p>
            <a:r>
              <a:rPr lang="en-US" b="1" dirty="0">
                <a:solidFill>
                  <a:schemeClr val="bg1"/>
                </a:solidFill>
              </a:rPr>
              <a:t>Performance-based Team Selection</a:t>
            </a:r>
            <a:br>
              <a:rPr lang="en-US" dirty="0">
                <a:solidFill>
                  <a:schemeClr val="bg1"/>
                </a:solidFill>
              </a:rPr>
            </a:br>
            <a:r>
              <a:rPr lang="en-US" sz="4000" dirty="0">
                <a:solidFill>
                  <a:schemeClr val="accent4"/>
                </a:solidFill>
              </a:rPr>
              <a:t>Team 6</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Image result for nba logo transparent">
            <a:extLst>
              <a:ext uri="{FF2B5EF4-FFF2-40B4-BE49-F238E27FC236}">
                <a16:creationId xmlns:a16="http://schemas.microsoft.com/office/drawing/2014/main" id="{5A1C3E91-0E00-40DE-94B8-9F1946404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632" y="403280"/>
            <a:ext cx="4021985" cy="273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2798AC4-DF88-41FA-920F-9A382D76622E}"/>
              </a:ext>
            </a:extLst>
          </p:cNvPr>
          <p:cNvSpPr/>
          <p:nvPr/>
        </p:nvSpPr>
        <p:spPr>
          <a:xfrm>
            <a:off x="6169980" y="1113418"/>
            <a:ext cx="5784540" cy="3336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Light"/>
                <a:ea typeface="+mn-ea"/>
                <a:cs typeface="+mn-cs"/>
              </a:rPr>
              <a:t>Overview of the Parameters</a:t>
            </a:r>
          </a:p>
        </p:txBody>
      </p: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000000">
                    <a:lumMod val="75000"/>
                    <a:lumOff val="25000"/>
                  </a:srgbClr>
                </a:solidFill>
                <a:effectLst/>
                <a:uLnTx/>
                <a:uFillTx/>
                <a:latin typeface="Century Gothic"/>
                <a:ea typeface="+mj-ea"/>
                <a:cs typeface="+mj-cs"/>
              </a:rPr>
              <a:t>Dataset 2: Salary</a:t>
            </a:r>
            <a:endParaRPr kumimoji="0" lang="en-US" sz="2800" b="0" i="0" u="none" strike="noStrike" kern="1200" cap="none" spc="0" normalizeH="0" baseline="0" noProof="0" dirty="0">
              <a:ln>
                <a:noFill/>
              </a:ln>
              <a:solidFill>
                <a:srgbClr val="000000">
                  <a:lumMod val="75000"/>
                  <a:lumOff val="25000"/>
                </a:srgbClr>
              </a:solidFill>
              <a:effectLst/>
              <a:uLnTx/>
              <a:uFillTx/>
              <a:latin typeface="Century Gothic"/>
              <a:ea typeface="+mj-ea"/>
              <a:cs typeface="+mj-cs"/>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4D56816-62D7-4FE4-8E4F-02DA8B12AFFE}"/>
              </a:ext>
            </a:extLst>
          </p:cNvPr>
          <p:cNvSpPr>
            <a:spLocks noGrp="1"/>
          </p:cNvSpPr>
          <p:nvPr>
            <p:ph type="ftr" sz="quarter" idx="11"/>
          </p:nvPr>
        </p:nvSpPr>
        <p:spPr>
          <a:xfrm>
            <a:off x="4038600" y="6356350"/>
            <a:ext cx="4114800" cy="365125"/>
          </a:xfrm>
        </p:spPr>
        <p:txBody>
          <a:bodyPr/>
          <a:lstStyle/>
          <a:p>
            <a:pPr lvl="0">
              <a:defRPr/>
            </a:pPr>
            <a:r>
              <a:rPr kumimoji="0" lang="en-US" sz="1200" b="1" i="1" u="none" strike="noStrike" kern="1200" cap="none" spc="0" normalizeH="0" baseline="0" noProof="0" dirty="0">
                <a:ln>
                  <a:noFill/>
                </a:ln>
                <a:solidFill>
                  <a:srgbClr val="000000"/>
                </a:solidFill>
                <a:effectLst/>
                <a:uLnTx/>
                <a:uFillTx/>
                <a:latin typeface="Segoe UI Light"/>
                <a:ea typeface="+mn-ea"/>
                <a:cs typeface="+mn-cs"/>
              </a:rPr>
              <a:t>Source:</a:t>
            </a:r>
            <a:r>
              <a:rPr kumimoji="0" lang="en-US" sz="1200" b="0" i="1" u="none" strike="noStrike" kern="1200" cap="none" spc="0" normalizeH="0" baseline="0" noProof="0" dirty="0">
                <a:ln>
                  <a:noFill/>
                </a:ln>
                <a:solidFill>
                  <a:srgbClr val="000000">
                    <a:tint val="75000"/>
                  </a:srgbClr>
                </a:solidFill>
                <a:effectLst/>
                <a:uLnTx/>
                <a:uFillTx/>
                <a:latin typeface="Segoe UI Light"/>
                <a:ea typeface="+mn-ea"/>
                <a:cs typeface="+mn-cs"/>
              </a:rPr>
              <a:t> </a:t>
            </a:r>
            <a:r>
              <a:rPr lang="en-US" i="1" u="sng" dirty="0">
                <a:solidFill>
                  <a:schemeClr val="accent5"/>
                </a:solidFill>
              </a:rPr>
              <a:t>https://</a:t>
            </a:r>
            <a:r>
              <a:rPr lang="en-US" i="1" u="sng" dirty="0" err="1">
                <a:solidFill>
                  <a:schemeClr val="accent5"/>
                </a:solidFill>
              </a:rPr>
              <a:t>www.kaggle.com</a:t>
            </a:r>
            <a:r>
              <a:rPr lang="en-US" i="1" u="sng" dirty="0">
                <a:solidFill>
                  <a:schemeClr val="accent5"/>
                </a:solidFill>
              </a:rPr>
              <a:t>/koki25ando/salary</a:t>
            </a:r>
            <a:endParaRPr kumimoji="0" lang="en-US" sz="1200" b="0" i="1" u="none" strike="noStrike" kern="1200" cap="none" spc="0" normalizeH="0" baseline="0" noProof="0" dirty="0">
              <a:ln>
                <a:noFill/>
              </a:ln>
              <a:solidFill>
                <a:schemeClr val="accent5"/>
              </a:solidFill>
              <a:effectLst/>
              <a:uLnTx/>
              <a:uFillTx/>
              <a:latin typeface="Segoe UI Light"/>
            </a:endParaRPr>
          </a:p>
        </p:txBody>
      </p:sp>
      <p:sp>
        <p:nvSpPr>
          <p:cNvPr id="5" name="Rectangle 4">
            <a:extLst>
              <a:ext uri="{FF2B5EF4-FFF2-40B4-BE49-F238E27FC236}">
                <a16:creationId xmlns:a16="http://schemas.microsoft.com/office/drawing/2014/main" id="{13F0DCCD-7F99-446D-9A6B-4DA7348A9504}"/>
              </a:ext>
            </a:extLst>
          </p:cNvPr>
          <p:cNvSpPr/>
          <p:nvPr/>
        </p:nvSpPr>
        <p:spPr>
          <a:xfrm>
            <a:off x="1901240" y="1107833"/>
            <a:ext cx="3949315" cy="916276"/>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i="0" u="none" strike="noStrike" kern="1200" cap="none" spc="0" normalizeH="0" baseline="0" noProof="0" dirty="0">
                <a:ln>
                  <a:noFill/>
                </a:ln>
                <a:solidFill>
                  <a:srgbClr val="000000"/>
                </a:solidFill>
                <a:effectLst/>
                <a:uLnTx/>
                <a:uFillTx/>
                <a:ea typeface="+mn-ea"/>
                <a:cs typeface="+mn-cs"/>
              </a:rPr>
              <a:t>The data-set</a:t>
            </a:r>
            <a:r>
              <a:rPr kumimoji="0" lang="zh-CN" altLang="en-US" sz="1500" i="0" u="none" strike="noStrike" kern="1200" cap="none" spc="0" normalizeH="0" baseline="0" noProof="0" dirty="0">
                <a:ln>
                  <a:noFill/>
                </a:ln>
                <a:solidFill>
                  <a:srgbClr val="000000"/>
                </a:solidFill>
                <a:effectLst/>
                <a:uLnTx/>
                <a:uFillTx/>
                <a:ea typeface="+mn-ea"/>
                <a:cs typeface="+mn-cs"/>
              </a:rPr>
              <a:t> </a:t>
            </a:r>
            <a:r>
              <a:rPr kumimoji="0" lang="en-US" altLang="zh-CN" sz="1500" i="0" u="none" strike="noStrike" kern="1200" cap="none" spc="0" normalizeH="0" baseline="0" noProof="0" dirty="0">
                <a:ln>
                  <a:noFill/>
                </a:ln>
                <a:solidFill>
                  <a:srgbClr val="000000"/>
                </a:solidFill>
                <a:effectLst/>
                <a:uLnTx/>
                <a:uFillTx/>
                <a:ea typeface="+mn-ea"/>
                <a:cs typeface="+mn-cs"/>
              </a:rPr>
              <a:t>simply contains information about all NBA players’ salary in 2017-2018 Season.</a:t>
            </a:r>
            <a:endParaRPr kumimoji="0" lang="en-US" sz="1500" i="0" u="none" strike="noStrike" kern="1200" cap="none" spc="0" normalizeH="0" baseline="0" noProof="0" dirty="0">
              <a:ln>
                <a:noFill/>
              </a:ln>
              <a:solidFill>
                <a:srgbClr val="000000"/>
              </a:solidFill>
              <a:effectLst/>
              <a:uLnTx/>
              <a:uFillTx/>
              <a:ea typeface="+mn-ea"/>
              <a:cs typeface="+mn-cs"/>
            </a:endParaRPr>
          </a:p>
        </p:txBody>
      </p:sp>
      <p:sp>
        <p:nvSpPr>
          <p:cNvPr id="15" name="Rectangle 14">
            <a:extLst>
              <a:ext uri="{FF2B5EF4-FFF2-40B4-BE49-F238E27FC236}">
                <a16:creationId xmlns:a16="http://schemas.microsoft.com/office/drawing/2014/main" id="{59D7AC12-53BF-654B-8DD4-6975607EEC51}"/>
              </a:ext>
            </a:extLst>
          </p:cNvPr>
          <p:cNvSpPr/>
          <p:nvPr/>
        </p:nvSpPr>
        <p:spPr>
          <a:xfrm>
            <a:off x="355108" y="1113419"/>
            <a:ext cx="1438182" cy="91069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Light"/>
                <a:ea typeface="+mn-ea"/>
                <a:cs typeface="+mn-cs"/>
              </a:rPr>
              <a:t>Description</a:t>
            </a:r>
          </a:p>
        </p:txBody>
      </p:sp>
      <p:sp>
        <p:nvSpPr>
          <p:cNvPr id="16" name="Rectangle 15">
            <a:extLst>
              <a:ext uri="{FF2B5EF4-FFF2-40B4-BE49-F238E27FC236}">
                <a16:creationId xmlns:a16="http://schemas.microsoft.com/office/drawing/2014/main" id="{A81C6C06-09A9-934E-9CC1-C565848CF73A}"/>
              </a:ext>
            </a:extLst>
          </p:cNvPr>
          <p:cNvSpPr/>
          <p:nvPr/>
        </p:nvSpPr>
        <p:spPr>
          <a:xfrm>
            <a:off x="355108" y="2207363"/>
            <a:ext cx="1438182" cy="14778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Light"/>
                <a:ea typeface="+mn-ea"/>
                <a:cs typeface="+mn-cs"/>
              </a:rPr>
              <a:t>Data Parameters</a:t>
            </a:r>
          </a:p>
        </p:txBody>
      </p:sp>
      <p:sp>
        <p:nvSpPr>
          <p:cNvPr id="17" name="Rectangle 16">
            <a:extLst>
              <a:ext uri="{FF2B5EF4-FFF2-40B4-BE49-F238E27FC236}">
                <a16:creationId xmlns:a16="http://schemas.microsoft.com/office/drawing/2014/main" id="{CA1F59CD-C6E9-794C-A855-E83A70EFBB93}"/>
              </a:ext>
            </a:extLst>
          </p:cNvPr>
          <p:cNvSpPr/>
          <p:nvPr/>
        </p:nvSpPr>
        <p:spPr>
          <a:xfrm>
            <a:off x="1901240" y="2207362"/>
            <a:ext cx="3949315" cy="147789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Segoe UI Light"/>
                <a:ea typeface="+mn-ea"/>
                <a:cs typeface="+mn-cs"/>
              </a:rPr>
              <a:t>The data-set shows </a:t>
            </a:r>
            <a:r>
              <a:rPr kumimoji="0" lang="en-US" sz="1500" b="1" i="0" u="none" strike="noStrike" kern="1200" cap="none" spc="0" normalizeH="0" baseline="0" noProof="0" dirty="0">
                <a:ln>
                  <a:noFill/>
                </a:ln>
                <a:solidFill>
                  <a:srgbClr val="000000"/>
                </a:solidFill>
                <a:effectLst/>
                <a:uLnTx/>
                <a:uFillTx/>
                <a:latin typeface="Segoe UI Light"/>
                <a:ea typeface="+mn-ea"/>
                <a:cs typeface="+mn-cs"/>
              </a:rPr>
              <a:t>players’ salary amount </a:t>
            </a:r>
            <a:r>
              <a:rPr kumimoji="0" lang="en-US" sz="1500" b="0" i="0" u="none" strike="noStrike" kern="1200" cap="none" spc="0" normalizeH="0" baseline="0" noProof="0" dirty="0">
                <a:ln>
                  <a:noFill/>
                </a:ln>
                <a:solidFill>
                  <a:srgbClr val="000000"/>
                </a:solidFill>
                <a:effectLst/>
                <a:uLnTx/>
                <a:uFillTx/>
                <a:latin typeface="Segoe UI Light"/>
                <a:ea typeface="+mn-ea"/>
                <a:cs typeface="+mn-cs"/>
              </a:rPr>
              <a:t>450+ NBA players in 2017-2018 season.</a:t>
            </a:r>
            <a:endParaRPr lang="en-US" sz="1500" dirty="0">
              <a:solidFill>
                <a:srgbClr val="000000"/>
              </a:solidFill>
              <a:latin typeface="Segoe UI Light"/>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Segoe UI Light"/>
                <a:ea typeface="+mn-ea"/>
                <a:cs typeface="+mn-cs"/>
              </a:rPr>
              <a:t>Along with the salary amount</a:t>
            </a:r>
            <a:r>
              <a:rPr lang="en-US" sz="1500" dirty="0">
                <a:solidFill>
                  <a:srgbClr val="000000"/>
                </a:solidFill>
                <a:latin typeface="Segoe UI Light"/>
              </a:rPr>
              <a:t>, it also includes players’ name and their team</a:t>
            </a:r>
            <a:endParaRPr kumimoji="0" lang="en-US" sz="15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8" name="Rectangle 17">
            <a:extLst>
              <a:ext uri="{FF2B5EF4-FFF2-40B4-BE49-F238E27FC236}">
                <a16:creationId xmlns:a16="http://schemas.microsoft.com/office/drawing/2014/main" id="{0FE4E5A6-124E-B549-8D6A-FB963ECBA928}"/>
              </a:ext>
            </a:extLst>
          </p:cNvPr>
          <p:cNvSpPr/>
          <p:nvPr/>
        </p:nvSpPr>
        <p:spPr>
          <a:xfrm>
            <a:off x="355108" y="3853426"/>
            <a:ext cx="1438182" cy="19909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Light"/>
                <a:ea typeface="+mn-ea"/>
                <a:cs typeface="+mn-cs"/>
              </a:rPr>
              <a:t>Data Munging</a:t>
            </a:r>
          </a:p>
        </p:txBody>
      </p:sp>
      <p:sp>
        <p:nvSpPr>
          <p:cNvPr id="19" name="Rectangle 18">
            <a:extLst>
              <a:ext uri="{FF2B5EF4-FFF2-40B4-BE49-F238E27FC236}">
                <a16:creationId xmlns:a16="http://schemas.microsoft.com/office/drawing/2014/main" id="{72747438-1697-2044-B6DE-EE1A0F4A6F58}"/>
              </a:ext>
            </a:extLst>
          </p:cNvPr>
          <p:cNvSpPr/>
          <p:nvPr/>
        </p:nvSpPr>
        <p:spPr>
          <a:xfrm>
            <a:off x="1901240" y="3842913"/>
            <a:ext cx="3949315" cy="1990943"/>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srgbClr val="000000"/>
                </a:solidFill>
                <a:effectLst/>
                <a:uLnTx/>
                <a:uFillTx/>
                <a:latin typeface="Segoe UI Light"/>
                <a:ea typeface="+mn-ea"/>
                <a:cs typeface="+mn-cs"/>
              </a:rPr>
              <a:t>This database is clearly enough for data-merging later</a:t>
            </a:r>
          </a:p>
        </p:txBody>
      </p:sp>
      <p:graphicFrame>
        <p:nvGraphicFramePr>
          <p:cNvPr id="9" name="Table 8">
            <a:extLst>
              <a:ext uri="{FF2B5EF4-FFF2-40B4-BE49-F238E27FC236}">
                <a16:creationId xmlns:a16="http://schemas.microsoft.com/office/drawing/2014/main" id="{A31F16EC-8A6F-0844-BCCA-D6810AB0F304}"/>
              </a:ext>
            </a:extLst>
          </p:cNvPr>
          <p:cNvGraphicFramePr>
            <a:graphicFrameLocks noGrp="1"/>
          </p:cNvGraphicFramePr>
          <p:nvPr/>
        </p:nvGraphicFramePr>
        <p:xfrm>
          <a:off x="6169980" y="1565971"/>
          <a:ext cx="5784540" cy="903006"/>
        </p:xfrm>
        <a:graphic>
          <a:graphicData uri="http://schemas.openxmlformats.org/drawingml/2006/table">
            <a:tbl>
              <a:tblPr/>
              <a:tblGrid>
                <a:gridCol w="1953383">
                  <a:extLst>
                    <a:ext uri="{9D8B030D-6E8A-4147-A177-3AD203B41FA5}">
                      <a16:colId xmlns:a16="http://schemas.microsoft.com/office/drawing/2014/main" val="766186004"/>
                    </a:ext>
                  </a:extLst>
                </a:gridCol>
                <a:gridCol w="3831157">
                  <a:extLst>
                    <a:ext uri="{9D8B030D-6E8A-4147-A177-3AD203B41FA5}">
                      <a16:colId xmlns:a16="http://schemas.microsoft.com/office/drawing/2014/main" val="3906611085"/>
                    </a:ext>
                  </a:extLst>
                </a:gridCol>
              </a:tblGrid>
              <a:tr h="196636">
                <a:tc>
                  <a:txBody>
                    <a:bodyPr/>
                    <a:lstStyle/>
                    <a:p>
                      <a:pPr algn="l" fontAlgn="b"/>
                      <a:r>
                        <a:rPr lang="en-US" sz="1200" b="1" i="1" u="none" strike="noStrike" dirty="0">
                          <a:solidFill>
                            <a:srgbClr val="000000"/>
                          </a:solidFill>
                          <a:effectLst/>
                          <a:latin typeface="Calibri" panose="020F0502020204030204" pitchFamily="34" charset="0"/>
                        </a:rPr>
                        <a:t>Parameter</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1" i="1" u="none" strike="noStrike" dirty="0">
                          <a:solidFill>
                            <a:srgbClr val="000000"/>
                          </a:solidFill>
                          <a:effectLst/>
                          <a:latin typeface="Calibri" panose="020F0502020204030204" pitchFamily="34" charset="0"/>
                        </a:rPr>
                        <a:t>Description</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285686057"/>
                  </a:ext>
                </a:extLst>
              </a:tr>
              <a:tr h="181735">
                <a:tc>
                  <a:txBody>
                    <a:bodyPr/>
                    <a:lstStyle/>
                    <a:p>
                      <a:pPr algn="l" fontAlgn="ctr"/>
                      <a:r>
                        <a:rPr lang="en-US" sz="1100" b="0" i="1" u="none" strike="noStrike" dirty="0">
                          <a:solidFill>
                            <a:schemeClr val="tx1"/>
                          </a:solidFill>
                          <a:effectLst/>
                          <a:latin typeface="Calibri" panose="020F0502020204030204" pitchFamily="34" charset="0"/>
                        </a:rPr>
                        <a:t>Player</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NBA players’ name</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791834172"/>
                  </a:ext>
                </a:extLst>
              </a:tr>
              <a:tr h="181735">
                <a:tc>
                  <a:txBody>
                    <a:bodyPr/>
                    <a:lstStyle/>
                    <a:p>
                      <a:pPr algn="l" fontAlgn="ctr"/>
                      <a:r>
                        <a:rPr lang="en-US" sz="1100" b="0" i="1" u="none" strike="noStrike" dirty="0">
                          <a:solidFill>
                            <a:schemeClr val="tx1"/>
                          </a:solidFill>
                          <a:effectLst/>
                          <a:latin typeface="Calibri" panose="020F0502020204030204" pitchFamily="34" charset="0"/>
                        </a:rPr>
                        <a:t>Tm</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Team name each player belongs to at the beginning of the 2017-2018 season</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4119148860"/>
                  </a:ext>
                </a:extLst>
              </a:tr>
              <a:tr h="181735">
                <a:tc>
                  <a:txBody>
                    <a:bodyPr/>
                    <a:lstStyle/>
                    <a:p>
                      <a:pPr algn="l" fontAlgn="ctr"/>
                      <a:r>
                        <a:rPr lang="en-US" sz="1100" b="0" i="1" u="none" strike="noStrike" dirty="0">
                          <a:solidFill>
                            <a:schemeClr val="tx1"/>
                          </a:solidFill>
                          <a:effectLst/>
                          <a:latin typeface="Calibri" panose="020F0502020204030204" pitchFamily="34" charset="0"/>
                        </a:rPr>
                        <a:t>Season17_18</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Salary price for 2017-2018 season (USD)</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887017409"/>
                  </a:ext>
                </a:extLst>
              </a:tr>
            </a:tbl>
          </a:graphicData>
        </a:graphic>
      </p:graphicFrame>
      <p:sp>
        <p:nvSpPr>
          <p:cNvPr id="24" name="Rectangle 23">
            <a:extLst>
              <a:ext uri="{FF2B5EF4-FFF2-40B4-BE49-F238E27FC236}">
                <a16:creationId xmlns:a16="http://schemas.microsoft.com/office/drawing/2014/main" id="{2700D78C-142A-6E4C-98B4-9C309DBCB5A1}"/>
              </a:ext>
            </a:extLst>
          </p:cNvPr>
          <p:cNvSpPr/>
          <p:nvPr/>
        </p:nvSpPr>
        <p:spPr>
          <a:xfrm>
            <a:off x="6169980" y="2587889"/>
            <a:ext cx="5784540" cy="3336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prstClr val="white"/>
                </a:solidFill>
                <a:latin typeface="Segoe UI Light"/>
              </a:rPr>
              <a:t>First Multi-lines</a:t>
            </a:r>
            <a:r>
              <a:rPr kumimoji="0" lang="en-US" sz="1800" b="1" i="0" u="none" strike="noStrike" kern="1200" cap="none" spc="0" normalizeH="0" baseline="0" noProof="0" dirty="0">
                <a:ln>
                  <a:noFill/>
                </a:ln>
                <a:solidFill>
                  <a:prstClr val="white"/>
                </a:solidFill>
                <a:effectLst/>
                <a:uLnTx/>
                <a:uFillTx/>
                <a:latin typeface="Segoe UI Light"/>
                <a:ea typeface="+mn-ea"/>
                <a:cs typeface="+mn-cs"/>
              </a:rPr>
              <a:t> of the Data-set</a:t>
            </a:r>
          </a:p>
        </p:txBody>
      </p:sp>
      <p:pic>
        <p:nvPicPr>
          <p:cNvPr id="21" name="Picture 20">
            <a:extLst>
              <a:ext uri="{FF2B5EF4-FFF2-40B4-BE49-F238E27FC236}">
                <a16:creationId xmlns:a16="http://schemas.microsoft.com/office/drawing/2014/main" id="{E48D6110-58CF-7948-98AB-C34CD0AA7495}"/>
              </a:ext>
            </a:extLst>
          </p:cNvPr>
          <p:cNvPicPr>
            <a:picLocks noChangeAspect="1"/>
          </p:cNvPicPr>
          <p:nvPr/>
        </p:nvPicPr>
        <p:blipFill>
          <a:blip r:embed="rId3"/>
          <a:stretch>
            <a:fillRect/>
          </a:stretch>
        </p:blipFill>
        <p:spPr>
          <a:xfrm>
            <a:off x="6341447" y="3070900"/>
            <a:ext cx="5359868" cy="2679934"/>
          </a:xfrm>
          <a:prstGeom prst="rect">
            <a:avLst/>
          </a:prstGeom>
        </p:spPr>
      </p:pic>
    </p:spTree>
    <p:extLst>
      <p:ext uri="{BB962C8B-B14F-4D97-AF65-F5344CB8AC3E}">
        <p14:creationId xmlns:p14="http://schemas.microsoft.com/office/powerpoint/2010/main" val="458838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rapezoid 96">
            <a:extLst>
              <a:ext uri="{FF2B5EF4-FFF2-40B4-BE49-F238E27FC236}">
                <a16:creationId xmlns:a16="http://schemas.microsoft.com/office/drawing/2014/main" id="{F4BFD48C-B55F-4BD3-9B04-03045D6244C5}"/>
              </a:ext>
              <a:ext uri="{C183D7F6-B498-43B3-948B-1728B52AA6E4}">
                <adec:decorative xmlns:adec="http://schemas.microsoft.com/office/drawing/2017/decorative" val="1"/>
              </a:ext>
            </a:extLst>
          </p:cNvPr>
          <p:cNvSpPr/>
          <p:nvPr/>
        </p:nvSpPr>
        <p:spPr>
          <a:xfrm rot="5400000">
            <a:off x="683585" y="159619"/>
            <a:ext cx="5943600" cy="7053301"/>
          </a:xfrm>
          <a:prstGeom prst="trapezoid">
            <a:avLst>
              <a:gd name="adj" fmla="val 4509"/>
            </a:avLst>
          </a:prstGeom>
          <a:solidFill>
            <a:srgbClr val="FCE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Manipulation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4774406" y="2575122"/>
            <a:ext cx="1920875" cy="192087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6695281" y="3535560"/>
            <a:ext cx="73564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0F8D1DEA-0363-4C10-925D-1D68E14CCEF4}"/>
              </a:ext>
            </a:extLst>
          </p:cNvPr>
          <p:cNvSpPr/>
          <p:nvPr/>
        </p:nvSpPr>
        <p:spPr>
          <a:xfrm>
            <a:off x="4464578" y="5076443"/>
            <a:ext cx="1348582" cy="467051"/>
          </a:xfrm>
          <a:prstGeom prst="rect">
            <a:avLst/>
          </a:prstGeom>
        </p:spPr>
        <p:txBody>
          <a:bodyPr wrap="square" lIns="0" tIns="0" rIns="0" bIns="0" anchor="ctr">
            <a:spAutoFit/>
          </a:bodyPr>
          <a:lstStyle/>
          <a:p>
            <a:pPr algn="ctr">
              <a:lnSpc>
                <a:spcPts val="1900"/>
              </a:lnSpc>
            </a:pPr>
            <a:r>
              <a:rPr lang="en-US" sz="1400" b="1" dirty="0">
                <a:solidFill>
                  <a:schemeClr val="tx1">
                    <a:lumMod val="75000"/>
                    <a:lumOff val="25000"/>
                  </a:schemeClr>
                </a:solidFill>
                <a:cs typeface="Segoe UI" panose="020B0502040204020203" pitchFamily="34" charset="0"/>
              </a:rPr>
              <a:t>Left Merge on</a:t>
            </a:r>
          </a:p>
          <a:p>
            <a:pPr algn="ctr">
              <a:lnSpc>
                <a:spcPts val="1900"/>
              </a:lnSpc>
            </a:pPr>
            <a:r>
              <a:rPr lang="en-US" sz="1400" b="1" i="1" dirty="0">
                <a:solidFill>
                  <a:schemeClr val="tx1">
                    <a:lumMod val="75000"/>
                    <a:lumOff val="25000"/>
                  </a:schemeClr>
                </a:solidFill>
                <a:cs typeface="Segoe UI" panose="020B0502040204020203" pitchFamily="34" charset="0"/>
              </a:rPr>
              <a:t>‘Player name’</a:t>
            </a:r>
          </a:p>
        </p:txBody>
      </p: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2715393" y="1006217"/>
            <a:ext cx="1443182" cy="14431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2715393" y="2813969"/>
            <a:ext cx="1443182" cy="14431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stCxn id="41" idx="6"/>
            <a:endCxn id="73" idx="2"/>
          </p:cNvCxnSpPr>
          <p:nvPr/>
        </p:nvCxnSpPr>
        <p:spPr>
          <a:xfrm>
            <a:off x="4158575" y="3535560"/>
            <a:ext cx="6158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2813530" y="1450810"/>
            <a:ext cx="1246909" cy="553998"/>
          </a:xfrm>
          <a:prstGeom prst="rect">
            <a:avLst/>
          </a:prstGeom>
        </p:spPr>
        <p:txBody>
          <a:bodyPr wrap="square" lIns="0" tIns="0" rIns="0" bIns="0" anchor="ctr">
            <a:spAutoFit/>
          </a:bodyPr>
          <a:lstStyle/>
          <a:p>
            <a:pPr algn="ctr"/>
            <a:r>
              <a:rPr lang="en-US" b="1" dirty="0">
                <a:solidFill>
                  <a:schemeClr val="bg1"/>
                </a:solidFill>
              </a:rPr>
              <a:t>Dataset 1: 2013-16</a:t>
            </a:r>
          </a:p>
        </p:txBody>
      </p:sp>
      <p:sp>
        <p:nvSpPr>
          <p:cNvPr id="81" name="Rectangle 80">
            <a:extLst>
              <a:ext uri="{FF2B5EF4-FFF2-40B4-BE49-F238E27FC236}">
                <a16:creationId xmlns:a16="http://schemas.microsoft.com/office/drawing/2014/main" id="{D4EC02E4-F054-4111-9038-AE0BDA4C8060}"/>
              </a:ext>
            </a:extLst>
          </p:cNvPr>
          <p:cNvSpPr/>
          <p:nvPr/>
        </p:nvSpPr>
        <p:spPr>
          <a:xfrm>
            <a:off x="2813530" y="3258562"/>
            <a:ext cx="1246909" cy="553998"/>
          </a:xfrm>
          <a:prstGeom prst="rect">
            <a:avLst/>
          </a:prstGeom>
        </p:spPr>
        <p:txBody>
          <a:bodyPr wrap="square" lIns="0" tIns="0" rIns="0" bIns="0" anchor="ctr">
            <a:spAutoFit/>
          </a:bodyPr>
          <a:lstStyle/>
          <a:p>
            <a:pPr algn="ctr"/>
            <a:r>
              <a:rPr lang="en-US" b="1" dirty="0">
                <a:solidFill>
                  <a:schemeClr val="bg1"/>
                </a:solidFill>
              </a:rPr>
              <a:t>Dataset 1:</a:t>
            </a:r>
          </a:p>
          <a:p>
            <a:pPr algn="ctr"/>
            <a:r>
              <a:rPr lang="en-US" b="1" dirty="0">
                <a:solidFill>
                  <a:schemeClr val="bg1"/>
                </a:solidFill>
              </a:rPr>
              <a:t>2017</a:t>
            </a:r>
          </a:p>
        </p:txBody>
      </p:sp>
      <p:sp>
        <p:nvSpPr>
          <p:cNvPr id="92" name="Rectangle 91">
            <a:extLst>
              <a:ext uri="{FF2B5EF4-FFF2-40B4-BE49-F238E27FC236}">
                <a16:creationId xmlns:a16="http://schemas.microsoft.com/office/drawing/2014/main" id="{A69BDC62-882D-49FD-B60A-05F493B04723}"/>
              </a:ext>
            </a:extLst>
          </p:cNvPr>
          <p:cNvSpPr/>
          <p:nvPr/>
        </p:nvSpPr>
        <p:spPr>
          <a:xfrm>
            <a:off x="240157" y="1249184"/>
            <a:ext cx="2235058" cy="957250"/>
          </a:xfrm>
          <a:prstGeom prst="rect">
            <a:avLst/>
          </a:prstGeom>
        </p:spPr>
        <p:txBody>
          <a:bodyPr wrap="square" lIns="0" tIns="0" rIns="0" bIns="0" anchor="ctr">
            <a:spAutoFit/>
          </a:bodyPr>
          <a:lstStyle/>
          <a:p>
            <a:pPr algn="ctr">
              <a:lnSpc>
                <a:spcPts val="1900"/>
              </a:lnSpc>
            </a:pPr>
            <a:r>
              <a:rPr lang="en-US" sz="1500" i="1" dirty="0">
                <a:solidFill>
                  <a:schemeClr val="tx1">
                    <a:lumMod val="75000"/>
                    <a:lumOff val="25000"/>
                  </a:schemeClr>
                </a:solidFill>
                <a:cs typeface="Segoe UI" panose="020B0502040204020203" pitchFamily="34" charset="0"/>
              </a:rPr>
              <a:t>2013-16 data is used as the </a:t>
            </a:r>
            <a:r>
              <a:rPr lang="en-US" sz="1500" b="1" i="1" dirty="0">
                <a:solidFill>
                  <a:schemeClr val="tx1">
                    <a:lumMod val="75000"/>
                    <a:lumOff val="25000"/>
                  </a:schemeClr>
                </a:solidFill>
                <a:cs typeface="Segoe UI" panose="020B0502040204020203" pitchFamily="34" charset="0"/>
              </a:rPr>
              <a:t>‘training set’</a:t>
            </a:r>
            <a:r>
              <a:rPr lang="en-US" sz="1500" i="1" dirty="0">
                <a:solidFill>
                  <a:schemeClr val="tx1">
                    <a:lumMod val="75000"/>
                    <a:lumOff val="25000"/>
                  </a:schemeClr>
                </a:solidFill>
                <a:cs typeface="Segoe UI" panose="020B0502040204020203" pitchFamily="34" charset="0"/>
              </a:rPr>
              <a:t> to build the model to evaluate player performance score</a:t>
            </a:r>
          </a:p>
        </p:txBody>
      </p:sp>
      <p:sp>
        <p:nvSpPr>
          <p:cNvPr id="36" name="Rectangle 35">
            <a:extLst>
              <a:ext uri="{FF2B5EF4-FFF2-40B4-BE49-F238E27FC236}">
                <a16:creationId xmlns:a16="http://schemas.microsoft.com/office/drawing/2014/main" id="{400E73FC-C04A-4C1B-B185-9B5B2A3E58C1}"/>
              </a:ext>
            </a:extLst>
          </p:cNvPr>
          <p:cNvSpPr/>
          <p:nvPr/>
        </p:nvSpPr>
        <p:spPr>
          <a:xfrm>
            <a:off x="240157" y="3300592"/>
            <a:ext cx="2235058" cy="469937"/>
          </a:xfrm>
          <a:prstGeom prst="rect">
            <a:avLst/>
          </a:prstGeom>
        </p:spPr>
        <p:txBody>
          <a:bodyPr wrap="square" lIns="0" tIns="0" rIns="0" bIns="0" anchor="ctr">
            <a:spAutoFit/>
          </a:bodyPr>
          <a:lstStyle/>
          <a:p>
            <a:pPr algn="ctr">
              <a:lnSpc>
                <a:spcPts val="1900"/>
              </a:lnSpc>
            </a:pPr>
            <a:r>
              <a:rPr lang="en-US" sz="1500" i="1" dirty="0">
                <a:solidFill>
                  <a:schemeClr val="tx1">
                    <a:lumMod val="75000"/>
                    <a:lumOff val="25000"/>
                  </a:schemeClr>
                </a:solidFill>
                <a:cs typeface="Segoe UI" panose="020B0502040204020203" pitchFamily="34" charset="0"/>
              </a:rPr>
              <a:t>Used as the test dataset to calculate the “PER” score</a:t>
            </a:r>
          </a:p>
        </p:txBody>
      </p:sp>
      <p:sp>
        <p:nvSpPr>
          <p:cNvPr id="39" name="Oval 38">
            <a:extLst>
              <a:ext uri="{FF2B5EF4-FFF2-40B4-BE49-F238E27FC236}">
                <a16:creationId xmlns:a16="http://schemas.microsoft.com/office/drawing/2014/main" id="{0B60661B-D818-456F-A327-982EA3979338}"/>
              </a:ext>
              <a:ext uri="{C183D7F6-B498-43B3-948B-1728B52AA6E4}">
                <adec:decorative xmlns:adec="http://schemas.microsoft.com/office/drawing/2017/decorative" val="1"/>
              </a:ext>
            </a:extLst>
          </p:cNvPr>
          <p:cNvSpPr/>
          <p:nvPr/>
        </p:nvSpPr>
        <p:spPr>
          <a:xfrm>
            <a:off x="2715393" y="4849764"/>
            <a:ext cx="1443182" cy="1443182"/>
          </a:xfrm>
          <a:prstGeom prst="ellipse">
            <a:avLst/>
          </a:prstGeom>
          <a:solidFill>
            <a:srgbClr val="0D8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0D2F2307-4478-4B0C-A6B4-729B83D0972D}"/>
              </a:ext>
            </a:extLst>
          </p:cNvPr>
          <p:cNvSpPr/>
          <p:nvPr/>
        </p:nvSpPr>
        <p:spPr>
          <a:xfrm>
            <a:off x="240157" y="5214558"/>
            <a:ext cx="2235058" cy="713593"/>
          </a:xfrm>
          <a:prstGeom prst="rect">
            <a:avLst/>
          </a:prstGeom>
        </p:spPr>
        <p:txBody>
          <a:bodyPr wrap="square" lIns="0" tIns="0" rIns="0" bIns="0" anchor="ctr">
            <a:spAutoFit/>
          </a:bodyPr>
          <a:lstStyle/>
          <a:p>
            <a:pPr algn="ctr">
              <a:lnSpc>
                <a:spcPts val="1900"/>
              </a:lnSpc>
            </a:pPr>
            <a:r>
              <a:rPr lang="en-US" sz="1500" i="1" dirty="0">
                <a:solidFill>
                  <a:schemeClr val="tx1">
                    <a:lumMod val="75000"/>
                    <a:lumOff val="25000"/>
                  </a:schemeClr>
                </a:solidFill>
                <a:cs typeface="Segoe UI" panose="020B0502040204020203" pitchFamily="34" charset="0"/>
              </a:rPr>
              <a:t>Salary dataset merged with the player stats to manage team budget</a:t>
            </a:r>
          </a:p>
        </p:txBody>
      </p:sp>
      <p:cxnSp>
        <p:nvCxnSpPr>
          <p:cNvPr id="23" name="Connector: Elbow 22">
            <a:extLst>
              <a:ext uri="{FF2B5EF4-FFF2-40B4-BE49-F238E27FC236}">
                <a16:creationId xmlns:a16="http://schemas.microsoft.com/office/drawing/2014/main" id="{0EC89EAF-669C-4273-A836-279F49162BB1}"/>
              </a:ext>
            </a:extLst>
          </p:cNvPr>
          <p:cNvCxnSpPr>
            <a:cxnSpLocks/>
            <a:stCxn id="39" idx="6"/>
            <a:endCxn id="73" idx="4"/>
          </p:cNvCxnSpPr>
          <p:nvPr/>
        </p:nvCxnSpPr>
        <p:spPr>
          <a:xfrm flipV="1">
            <a:off x="4158575" y="4495997"/>
            <a:ext cx="1576269" cy="1075358"/>
          </a:xfrm>
          <a:prstGeom prst="bentConnector2">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82A9165-0FCE-42E7-81D2-0045B49C2460}"/>
              </a:ext>
            </a:extLst>
          </p:cNvPr>
          <p:cNvSpPr/>
          <p:nvPr/>
        </p:nvSpPr>
        <p:spPr>
          <a:xfrm>
            <a:off x="2813530" y="5309969"/>
            <a:ext cx="1246909" cy="553998"/>
          </a:xfrm>
          <a:prstGeom prst="rect">
            <a:avLst/>
          </a:prstGeom>
        </p:spPr>
        <p:txBody>
          <a:bodyPr wrap="square" lIns="0" tIns="0" rIns="0" bIns="0" anchor="ctr">
            <a:spAutoFit/>
          </a:bodyPr>
          <a:lstStyle/>
          <a:p>
            <a:pPr algn="ctr"/>
            <a:r>
              <a:rPr lang="en-US" b="1" dirty="0">
                <a:solidFill>
                  <a:schemeClr val="bg1"/>
                </a:solidFill>
              </a:rPr>
              <a:t>Dataset 2: Salary</a:t>
            </a:r>
          </a:p>
        </p:txBody>
      </p:sp>
      <p:sp>
        <p:nvSpPr>
          <p:cNvPr id="74" name="Trapezoid 73">
            <a:extLst>
              <a:ext uri="{FF2B5EF4-FFF2-40B4-BE49-F238E27FC236}">
                <a16:creationId xmlns:a16="http://schemas.microsoft.com/office/drawing/2014/main" id="{85A7CC13-2B94-41FA-BE3C-9569AF8CF598}"/>
              </a:ext>
              <a:ext uri="{C183D7F6-B498-43B3-948B-1728B52AA6E4}">
                <adec:decorative xmlns:adec="http://schemas.microsoft.com/office/drawing/2017/decorative" val="1"/>
              </a:ext>
            </a:extLst>
          </p:cNvPr>
          <p:cNvSpPr/>
          <p:nvPr/>
        </p:nvSpPr>
        <p:spPr>
          <a:xfrm rot="5400000">
            <a:off x="5156323" y="3000468"/>
            <a:ext cx="5943600" cy="1371600"/>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Trapezoid 93">
            <a:extLst>
              <a:ext uri="{FF2B5EF4-FFF2-40B4-BE49-F238E27FC236}">
                <a16:creationId xmlns:a16="http://schemas.microsoft.com/office/drawing/2014/main" id="{7B5A39AE-AB3F-48D5-9514-47FF2C258C0E}"/>
              </a:ext>
              <a:ext uri="{C183D7F6-B498-43B3-948B-1728B52AA6E4}">
                <adec:decorative xmlns:adec="http://schemas.microsoft.com/office/drawing/2017/decorative" val="1"/>
              </a:ext>
            </a:extLst>
          </p:cNvPr>
          <p:cNvSpPr/>
          <p:nvPr/>
        </p:nvSpPr>
        <p:spPr>
          <a:xfrm rot="5400000">
            <a:off x="6788213" y="3000468"/>
            <a:ext cx="5943600" cy="1371600"/>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9F6EE26A-3174-49AD-900E-08C045755F3C}"/>
              </a:ext>
            </a:extLst>
          </p:cNvPr>
          <p:cNvSpPr/>
          <p:nvPr/>
        </p:nvSpPr>
        <p:spPr>
          <a:xfrm>
            <a:off x="7429849" y="3443269"/>
            <a:ext cx="1371600" cy="492443"/>
          </a:xfrm>
          <a:prstGeom prst="rect">
            <a:avLst/>
          </a:prstGeom>
        </p:spPr>
        <p:txBody>
          <a:bodyPr wrap="square" lIns="0" tIns="0" rIns="0" bIns="0" anchor="ctr">
            <a:spAutoFit/>
          </a:bodyPr>
          <a:lstStyle/>
          <a:p>
            <a:pPr algn="ctr"/>
            <a:r>
              <a:rPr lang="en-US" sz="1600" b="1" dirty="0">
                <a:solidFill>
                  <a:schemeClr val="bg1"/>
                </a:solidFill>
              </a:rPr>
              <a:t>Descriptive Statistics</a:t>
            </a:r>
          </a:p>
        </p:txBody>
      </p:sp>
      <p:sp>
        <p:nvSpPr>
          <p:cNvPr id="98" name="Rectangle 97">
            <a:extLst>
              <a:ext uri="{FF2B5EF4-FFF2-40B4-BE49-F238E27FC236}">
                <a16:creationId xmlns:a16="http://schemas.microsoft.com/office/drawing/2014/main" id="{2461A629-6082-42BB-BDF8-E959614C9639}"/>
              </a:ext>
            </a:extLst>
          </p:cNvPr>
          <p:cNvSpPr/>
          <p:nvPr/>
        </p:nvSpPr>
        <p:spPr>
          <a:xfrm>
            <a:off x="9049265" y="3566379"/>
            <a:ext cx="1371600" cy="246221"/>
          </a:xfrm>
          <a:prstGeom prst="rect">
            <a:avLst/>
          </a:prstGeom>
        </p:spPr>
        <p:txBody>
          <a:bodyPr wrap="square" lIns="0" tIns="0" rIns="0" bIns="0" anchor="ctr">
            <a:spAutoFit/>
          </a:bodyPr>
          <a:lstStyle/>
          <a:p>
            <a:pPr algn="ctr"/>
            <a:r>
              <a:rPr lang="en-US" sz="1600" b="1" dirty="0">
                <a:solidFill>
                  <a:schemeClr val="bg1"/>
                </a:solidFill>
              </a:rPr>
              <a:t>Modeling</a:t>
            </a:r>
          </a:p>
        </p:txBody>
      </p:sp>
      <p:sp>
        <p:nvSpPr>
          <p:cNvPr id="99" name="Trapezoid 98">
            <a:extLst>
              <a:ext uri="{FF2B5EF4-FFF2-40B4-BE49-F238E27FC236}">
                <a16:creationId xmlns:a16="http://schemas.microsoft.com/office/drawing/2014/main" id="{FB3AB2DD-8448-4230-A16A-C92335D24B2D}"/>
              </a:ext>
              <a:ext uri="{C183D7F6-B498-43B3-948B-1728B52AA6E4}">
                <adec:decorative xmlns:adec="http://schemas.microsoft.com/office/drawing/2017/decorative" val="1"/>
              </a:ext>
            </a:extLst>
          </p:cNvPr>
          <p:cNvSpPr/>
          <p:nvPr/>
        </p:nvSpPr>
        <p:spPr>
          <a:xfrm rot="5400000">
            <a:off x="8420100" y="3000468"/>
            <a:ext cx="5943600" cy="1371600"/>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B38DB754-1414-4CF5-ADEE-2379FBEC8A6A}"/>
              </a:ext>
            </a:extLst>
          </p:cNvPr>
          <p:cNvSpPr/>
          <p:nvPr/>
        </p:nvSpPr>
        <p:spPr>
          <a:xfrm>
            <a:off x="10693626" y="3443270"/>
            <a:ext cx="1371600" cy="492443"/>
          </a:xfrm>
          <a:prstGeom prst="rect">
            <a:avLst/>
          </a:prstGeom>
        </p:spPr>
        <p:txBody>
          <a:bodyPr wrap="square" lIns="0" tIns="0" rIns="0" bIns="0" anchor="ctr">
            <a:spAutoFit/>
          </a:bodyPr>
          <a:lstStyle/>
          <a:p>
            <a:pPr algn="ctr"/>
            <a:r>
              <a:rPr lang="en-US" sz="1600" b="1" dirty="0">
                <a:solidFill>
                  <a:schemeClr val="bg1"/>
                </a:solidFill>
              </a:rPr>
              <a:t>Interpretation and results</a:t>
            </a:r>
          </a:p>
        </p:txBody>
      </p:sp>
      <p:cxnSp>
        <p:nvCxnSpPr>
          <p:cNvPr id="125" name="Straight Arrow Connector 124">
            <a:extLst>
              <a:ext uri="{FF2B5EF4-FFF2-40B4-BE49-F238E27FC236}">
                <a16:creationId xmlns:a16="http://schemas.microsoft.com/office/drawing/2014/main" id="{BB3AF555-30DE-432F-B9B1-DF8D459688D8}"/>
              </a:ext>
              <a:ext uri="{C183D7F6-B498-43B3-948B-1728B52AA6E4}">
                <adec:decorative xmlns:adec="http://schemas.microsoft.com/office/drawing/2017/decorative" val="1"/>
              </a:ext>
            </a:extLst>
          </p:cNvPr>
          <p:cNvCxnSpPr>
            <a:cxnSpLocks/>
          </p:cNvCxnSpPr>
          <p:nvPr/>
        </p:nvCxnSpPr>
        <p:spPr>
          <a:xfrm>
            <a:off x="8706017" y="3535560"/>
            <a:ext cx="45720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6D49816C-83FF-4A67-97D9-FA78BEE9F9A1}"/>
              </a:ext>
              <a:ext uri="{C183D7F6-B498-43B3-948B-1728B52AA6E4}">
                <adec:decorative xmlns:adec="http://schemas.microsoft.com/office/drawing/2017/decorative" val="1"/>
              </a:ext>
            </a:extLst>
          </p:cNvPr>
          <p:cNvCxnSpPr>
            <a:cxnSpLocks/>
          </p:cNvCxnSpPr>
          <p:nvPr/>
        </p:nvCxnSpPr>
        <p:spPr>
          <a:xfrm>
            <a:off x="10330630" y="3535560"/>
            <a:ext cx="45720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157ACA90-A2B2-4CD2-BF37-C4D326BF08DA}"/>
              </a:ext>
            </a:extLst>
          </p:cNvPr>
          <p:cNvSpPr/>
          <p:nvPr/>
        </p:nvSpPr>
        <p:spPr>
          <a:xfrm>
            <a:off x="4874870" y="3258562"/>
            <a:ext cx="1659636" cy="553998"/>
          </a:xfrm>
          <a:prstGeom prst="rect">
            <a:avLst/>
          </a:prstGeom>
        </p:spPr>
        <p:txBody>
          <a:bodyPr wrap="square" lIns="0" tIns="0" rIns="0" bIns="0" anchor="ctr">
            <a:spAutoFit/>
          </a:bodyPr>
          <a:lstStyle/>
          <a:p>
            <a:pPr algn="ctr"/>
            <a:r>
              <a:rPr lang="en-US" b="1" dirty="0">
                <a:solidFill>
                  <a:schemeClr val="bg1"/>
                </a:solidFill>
              </a:rPr>
              <a:t>Consolidated Dataset</a:t>
            </a:r>
          </a:p>
        </p:txBody>
      </p:sp>
      <p:sp>
        <p:nvSpPr>
          <p:cNvPr id="128" name="Rectangle 127">
            <a:extLst>
              <a:ext uri="{FF2B5EF4-FFF2-40B4-BE49-F238E27FC236}">
                <a16:creationId xmlns:a16="http://schemas.microsoft.com/office/drawing/2014/main" id="{8479D4EE-E1D1-40C2-BC0F-5E05975FE5FD}"/>
              </a:ext>
            </a:extLst>
          </p:cNvPr>
          <p:cNvSpPr/>
          <p:nvPr/>
        </p:nvSpPr>
        <p:spPr>
          <a:xfrm>
            <a:off x="743315" y="2323309"/>
            <a:ext cx="1443182" cy="616750"/>
          </a:xfrm>
          <a:prstGeom prst="rect">
            <a:avLst/>
          </a:prstGeom>
          <a:solidFill>
            <a:srgbClr val="11AEC7"/>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Dataset 1:</a:t>
            </a:r>
          </a:p>
          <a:p>
            <a:pPr algn="ctr"/>
            <a:r>
              <a:rPr lang="en-US" b="1" dirty="0" err="1"/>
              <a:t>Season_Stats</a:t>
            </a:r>
            <a:endParaRPr lang="en-US" b="1" dirty="0"/>
          </a:p>
        </p:txBody>
      </p:sp>
      <p:cxnSp>
        <p:nvCxnSpPr>
          <p:cNvPr id="129" name="Connector: Elbow 128">
            <a:extLst>
              <a:ext uri="{FF2B5EF4-FFF2-40B4-BE49-F238E27FC236}">
                <a16:creationId xmlns:a16="http://schemas.microsoft.com/office/drawing/2014/main" id="{0BD2D82B-7DED-4B22-ADE2-1B3B92876530}"/>
              </a:ext>
            </a:extLst>
          </p:cNvPr>
          <p:cNvCxnSpPr>
            <a:cxnSpLocks/>
            <a:stCxn id="128" idx="3"/>
            <a:endCxn id="3" idx="2"/>
          </p:cNvCxnSpPr>
          <p:nvPr/>
        </p:nvCxnSpPr>
        <p:spPr>
          <a:xfrm flipV="1">
            <a:off x="2186497" y="1727808"/>
            <a:ext cx="528896" cy="903876"/>
          </a:xfrm>
          <a:prstGeom prst="bentConnector3">
            <a:avLst>
              <a:gd name="adj1" fmla="val 50000"/>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49355E2F-5FE8-418B-9DE5-C990AC968B8D}"/>
              </a:ext>
            </a:extLst>
          </p:cNvPr>
          <p:cNvCxnSpPr>
            <a:cxnSpLocks/>
            <a:stCxn id="128" idx="3"/>
            <a:endCxn id="41" idx="2"/>
          </p:cNvCxnSpPr>
          <p:nvPr/>
        </p:nvCxnSpPr>
        <p:spPr>
          <a:xfrm>
            <a:off x="2186497" y="2631684"/>
            <a:ext cx="528896" cy="903876"/>
          </a:xfrm>
          <a:prstGeom prst="bentConnector3">
            <a:avLst>
              <a:gd name="adj1" fmla="val 50000"/>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5728C05E-8270-4E36-82E8-9C633EB2DD93}"/>
              </a:ext>
            </a:extLst>
          </p:cNvPr>
          <p:cNvSpPr/>
          <p:nvPr/>
        </p:nvSpPr>
        <p:spPr>
          <a:xfrm>
            <a:off x="7430928" y="3443270"/>
            <a:ext cx="1371600" cy="492443"/>
          </a:xfrm>
          <a:prstGeom prst="rect">
            <a:avLst/>
          </a:prstGeom>
        </p:spPr>
        <p:txBody>
          <a:bodyPr wrap="square" lIns="0" tIns="0" rIns="0" bIns="0" anchor="ctr">
            <a:spAutoFit/>
          </a:bodyPr>
          <a:lstStyle/>
          <a:p>
            <a:pPr algn="ctr"/>
            <a:r>
              <a:rPr lang="en-US" sz="1600" b="1" dirty="0">
                <a:solidFill>
                  <a:schemeClr val="bg1"/>
                </a:solidFill>
              </a:rPr>
              <a:t>Descriptive Statistics</a:t>
            </a:r>
          </a:p>
        </p:txBody>
      </p:sp>
    </p:spTree>
    <p:extLst>
      <p:ext uri="{BB962C8B-B14F-4D97-AF65-F5344CB8AC3E}">
        <p14:creationId xmlns:p14="http://schemas.microsoft.com/office/powerpoint/2010/main" val="84376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C8B9F-3A21-463B-8A80-414D1A6E166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879564EE-85D2-4833-B479-CC55F93B10A6}"/>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Data </a:t>
            </a:r>
            <a:br>
              <a:rPr lang="en-US" sz="2800" b="1" dirty="0">
                <a:solidFill>
                  <a:schemeClr val="tx1">
                    <a:lumMod val="75000"/>
                    <a:lumOff val="25000"/>
                  </a:schemeClr>
                </a:solidFill>
              </a:rPr>
            </a:br>
            <a:r>
              <a:rPr lang="en-US" sz="2800" b="1" dirty="0">
                <a:solidFill>
                  <a:schemeClr val="tx1">
                    <a:lumMod val="75000"/>
                    <a:lumOff val="25000"/>
                  </a:schemeClr>
                </a:solidFill>
              </a:rPr>
              <a:t>Munging (algorithm)</a:t>
            </a: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999B71E6-C548-433C-B07D-AA7E8D96912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E2A5B3E-FC27-4415-8E9F-D9DC5524D217}"/>
              </a:ext>
            </a:extLst>
          </p:cNvPr>
          <p:cNvPicPr>
            <a:picLocks noChangeAspect="1"/>
          </p:cNvPicPr>
          <p:nvPr/>
        </p:nvPicPr>
        <p:blipFill>
          <a:blip r:embed="rId3"/>
          <a:stretch>
            <a:fillRect/>
          </a:stretch>
        </p:blipFill>
        <p:spPr>
          <a:xfrm>
            <a:off x="1203613" y="1218593"/>
            <a:ext cx="9784773" cy="4864835"/>
          </a:xfrm>
          <a:prstGeom prst="rect">
            <a:avLst/>
          </a:prstGeom>
        </p:spPr>
      </p:pic>
      <p:sp>
        <p:nvSpPr>
          <p:cNvPr id="6" name="Rectangle 5">
            <a:extLst>
              <a:ext uri="{FF2B5EF4-FFF2-40B4-BE49-F238E27FC236}">
                <a16:creationId xmlns:a16="http://schemas.microsoft.com/office/drawing/2014/main" id="{090E4279-B7F3-44E8-A8F3-7EB625A618D4}"/>
              </a:ext>
            </a:extLst>
          </p:cNvPr>
          <p:cNvSpPr/>
          <p:nvPr/>
        </p:nvSpPr>
        <p:spPr>
          <a:xfrm>
            <a:off x="0" y="6240625"/>
            <a:ext cx="12191999" cy="4268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500" b="1" dirty="0"/>
              <a:t>We used “Pandas” for data manipulation and preparation</a:t>
            </a:r>
          </a:p>
        </p:txBody>
      </p:sp>
    </p:spTree>
    <p:extLst>
      <p:ext uri="{BB962C8B-B14F-4D97-AF65-F5344CB8AC3E}">
        <p14:creationId xmlns:p14="http://schemas.microsoft.com/office/powerpoint/2010/main" val="2045760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B6A501A4-CB32-47A7-A1E4-7E7DA29ED25D}"/>
              </a:ext>
              <a:ext uri="{C183D7F6-B498-43B3-948B-1728B52AA6E4}">
                <adec:decorative xmlns:adec="http://schemas.microsoft.com/office/drawing/2017/decorative" val="1"/>
              </a:ext>
            </a:extLst>
          </p:cNvPr>
          <p:cNvCxnSpPr>
            <a:cxnSpLocks/>
          </p:cNvCxnSpPr>
          <p:nvPr/>
        </p:nvCxnSpPr>
        <p:spPr>
          <a:xfrm>
            <a:off x="8120645" y="522898"/>
            <a:ext cx="407135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4" name="Title 1">
            <a:extLst>
              <a:ext uri="{FF2B5EF4-FFF2-40B4-BE49-F238E27FC236}">
                <a16:creationId xmlns:a16="http://schemas.microsoft.com/office/drawing/2014/main" id="{2EA2751C-CAD9-4690-9622-3093B4A1931A}"/>
              </a:ext>
            </a:extLst>
          </p:cNvPr>
          <p:cNvSpPr txBox="1">
            <a:spLocks/>
          </p:cNvSpPr>
          <p:nvPr/>
        </p:nvSpPr>
        <p:spPr>
          <a:xfrm>
            <a:off x="271304" y="190500"/>
            <a:ext cx="11692095"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5" name="Straight Connector 34">
            <a:extLst>
              <a:ext uri="{FF2B5EF4-FFF2-40B4-BE49-F238E27FC236}">
                <a16:creationId xmlns:a16="http://schemas.microsoft.com/office/drawing/2014/main" id="{C18FA0DD-6121-43D7-AA14-A1920F9F5F27}"/>
              </a:ext>
              <a:ext uri="{C183D7F6-B498-43B3-948B-1728B52AA6E4}">
                <adec:decorative xmlns:adec="http://schemas.microsoft.com/office/drawing/2017/decorative" val="1"/>
              </a:ext>
            </a:extLst>
          </p:cNvPr>
          <p:cNvCxnSpPr>
            <a:cxnSpLocks/>
          </p:cNvCxnSpPr>
          <p:nvPr/>
        </p:nvCxnSpPr>
        <p:spPr>
          <a:xfrm>
            <a:off x="14870" y="522898"/>
            <a:ext cx="407135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7" name="Trapezoid 16">
            <a:extLst>
              <a:ext uri="{FF2B5EF4-FFF2-40B4-BE49-F238E27FC236}">
                <a16:creationId xmlns:a16="http://schemas.microsoft.com/office/drawing/2014/main" id="{92DA699F-0045-47EA-B3DB-BB91347DF0E3}"/>
              </a:ext>
              <a:ext uri="{C183D7F6-B498-43B3-948B-1728B52AA6E4}">
                <adec:decorative xmlns:adec="http://schemas.microsoft.com/office/drawing/2017/decorative" val="1"/>
              </a:ext>
            </a:extLst>
          </p:cNvPr>
          <p:cNvSpPr/>
          <p:nvPr/>
        </p:nvSpPr>
        <p:spPr>
          <a:xfrm rot="5400000">
            <a:off x="1597483" y="2794916"/>
            <a:ext cx="4663440"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585D9A9-C0DD-424F-A6E6-B549047ECF5D}"/>
              </a:ext>
            </a:extLst>
          </p:cNvPr>
          <p:cNvSpPr/>
          <p:nvPr/>
        </p:nvSpPr>
        <p:spPr>
          <a:xfrm>
            <a:off x="3026459" y="2886560"/>
            <a:ext cx="1744731" cy="492443"/>
          </a:xfrm>
          <a:prstGeom prst="rect">
            <a:avLst/>
          </a:prstGeom>
        </p:spPr>
        <p:txBody>
          <a:bodyPr wrap="square" lIns="0" tIns="0" rIns="0" bIns="0">
            <a:spAutoFit/>
          </a:bodyPr>
          <a:lstStyle/>
          <a:p>
            <a:pPr algn="ctr"/>
            <a:r>
              <a:rPr lang="en-US" sz="1600" b="1" dirty="0">
                <a:solidFill>
                  <a:schemeClr val="bg1"/>
                </a:solidFill>
              </a:rPr>
              <a:t>Dataset Description</a:t>
            </a:r>
            <a:br>
              <a:rPr lang="en-US" sz="1600" b="1" dirty="0">
                <a:solidFill>
                  <a:schemeClr val="bg1"/>
                </a:solidFill>
              </a:rPr>
            </a:br>
            <a:r>
              <a:rPr lang="en-US" sz="1600" b="1" dirty="0">
                <a:solidFill>
                  <a:schemeClr val="bg1"/>
                </a:solidFill>
              </a:rPr>
              <a:t>&amp; Data Preparation</a:t>
            </a:r>
          </a:p>
        </p:txBody>
      </p:sp>
      <p:sp>
        <p:nvSpPr>
          <p:cNvPr id="24" name="Rectangle 23">
            <a:extLst>
              <a:ext uri="{FF2B5EF4-FFF2-40B4-BE49-F238E27FC236}">
                <a16:creationId xmlns:a16="http://schemas.microsoft.com/office/drawing/2014/main" id="{54E5773E-B019-42AC-9170-ACC369D25CE9}"/>
              </a:ext>
            </a:extLst>
          </p:cNvPr>
          <p:cNvSpPr/>
          <p:nvPr/>
        </p:nvSpPr>
        <p:spPr>
          <a:xfrm>
            <a:off x="3053182" y="3653603"/>
            <a:ext cx="1752042" cy="710707"/>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Datasets Used</a:t>
            </a:r>
          </a:p>
          <a:p>
            <a:pPr marL="342900" indent="-342900">
              <a:lnSpc>
                <a:spcPts val="1900"/>
              </a:lnSpc>
              <a:buFont typeface="+mj-lt"/>
              <a:buAutoNum type="arabicPeriod"/>
            </a:pPr>
            <a:r>
              <a:rPr lang="en-US" sz="1400" dirty="0">
                <a:solidFill>
                  <a:schemeClr val="bg1"/>
                </a:solidFill>
                <a:cs typeface="Segoe UI" panose="020B0502040204020203" pitchFamily="34" charset="0"/>
              </a:rPr>
              <a:t>Data Merging</a:t>
            </a:r>
          </a:p>
          <a:p>
            <a:pPr marL="342900" indent="-342900">
              <a:lnSpc>
                <a:spcPts val="1900"/>
              </a:lnSpc>
              <a:buFont typeface="+mj-lt"/>
              <a:buAutoNum type="arabicPeriod"/>
            </a:pPr>
            <a:r>
              <a:rPr lang="en-US" sz="1400" dirty="0">
                <a:solidFill>
                  <a:schemeClr val="bg1"/>
                </a:solidFill>
                <a:cs typeface="Segoe UI" panose="020B0502040204020203" pitchFamily="34" charset="0"/>
              </a:rPr>
              <a:t>Data Cleaning</a:t>
            </a:r>
          </a:p>
        </p:txBody>
      </p:sp>
      <p:pic>
        <p:nvPicPr>
          <p:cNvPr id="30" name="Graphic 29" descr="Table">
            <a:extLst>
              <a:ext uri="{FF2B5EF4-FFF2-40B4-BE49-F238E27FC236}">
                <a16:creationId xmlns:a16="http://schemas.microsoft.com/office/drawing/2014/main" id="{2979749C-ACA6-47D3-AD8E-A2B167A520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11945" y="2104414"/>
            <a:ext cx="624548" cy="624548"/>
          </a:xfrm>
          <a:prstGeom prst="rect">
            <a:avLst/>
          </a:prstGeom>
        </p:spPr>
      </p:pic>
      <p:sp>
        <p:nvSpPr>
          <p:cNvPr id="6" name="Trapezoid 5">
            <a:extLst>
              <a:ext uri="{FF2B5EF4-FFF2-40B4-BE49-F238E27FC236}">
                <a16:creationId xmlns:a16="http://schemas.microsoft.com/office/drawing/2014/main" id="{9FA0179A-FE91-40F2-B9F9-7712485199A6}"/>
              </a:ext>
              <a:ext uri="{C183D7F6-B498-43B3-948B-1728B52AA6E4}">
                <adec:decorative xmlns:adec="http://schemas.microsoft.com/office/drawing/2017/decorative" val="1"/>
              </a:ext>
            </a:extLst>
          </p:cNvPr>
          <p:cNvSpPr/>
          <p:nvPr/>
        </p:nvSpPr>
        <p:spPr>
          <a:xfrm rot="5400000">
            <a:off x="-56931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apezoid 6">
            <a:extLst>
              <a:ext uri="{FF2B5EF4-FFF2-40B4-BE49-F238E27FC236}">
                <a16:creationId xmlns:a16="http://schemas.microsoft.com/office/drawing/2014/main" id="{93AEE011-0656-4009-8235-6A3319CE7915}"/>
              </a:ext>
              <a:ext uri="{C183D7F6-B498-43B3-948B-1728B52AA6E4}">
                <adec:decorative xmlns:adec="http://schemas.microsoft.com/office/drawing/2017/decorative" val="1"/>
              </a:ext>
            </a:extLst>
          </p:cNvPr>
          <p:cNvSpPr/>
          <p:nvPr/>
        </p:nvSpPr>
        <p:spPr>
          <a:xfrm rot="5400000">
            <a:off x="-56931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A25F6DF-250E-412A-9EB7-CAE0CF61A185}"/>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Problem Statement</a:t>
            </a:r>
          </a:p>
        </p:txBody>
      </p:sp>
      <p:sp>
        <p:nvSpPr>
          <p:cNvPr id="9" name="Rectangle 8">
            <a:extLst>
              <a:ext uri="{FF2B5EF4-FFF2-40B4-BE49-F238E27FC236}">
                <a16:creationId xmlns:a16="http://schemas.microsoft.com/office/drawing/2014/main" id="{A29F6148-4768-4279-902F-CC63E60E3C34}"/>
              </a:ext>
            </a:extLst>
          </p:cNvPr>
          <p:cNvSpPr/>
          <p:nvPr/>
        </p:nvSpPr>
        <p:spPr>
          <a:xfrm>
            <a:off x="886383" y="3653603"/>
            <a:ext cx="1752042" cy="954364"/>
          </a:xfrm>
          <a:prstGeom prst="rect">
            <a:avLst/>
          </a:prstGeom>
        </p:spPr>
        <p:txBody>
          <a:bodyPr wrap="square" lIns="0" tIns="0" rIns="0" bIns="0" anchor="t">
            <a:spAutoFit/>
          </a:bodyPr>
          <a:lstStyle/>
          <a:p>
            <a:pPr marL="342900" indent="-342900">
              <a:lnSpc>
                <a:spcPts val="1900"/>
              </a:lnSpc>
              <a:buAutoNum type="arabicPeriod"/>
            </a:pPr>
            <a:r>
              <a:rPr lang="en-US" sz="1400" dirty="0">
                <a:solidFill>
                  <a:schemeClr val="bg1"/>
                </a:solidFill>
                <a:cs typeface="Segoe UI" panose="020B0502040204020203" pitchFamily="34" charset="0"/>
              </a:rPr>
              <a:t>Overview of NBA</a:t>
            </a:r>
          </a:p>
          <a:p>
            <a:pPr marL="342900" indent="-342900">
              <a:lnSpc>
                <a:spcPts val="1900"/>
              </a:lnSpc>
              <a:buAutoNum type="arabicPeriod"/>
            </a:pPr>
            <a:r>
              <a:rPr lang="en-US" sz="1400" dirty="0">
                <a:solidFill>
                  <a:schemeClr val="bg1"/>
                </a:solidFill>
                <a:cs typeface="Segoe UI" panose="020B0502040204020203" pitchFamily="34" charset="0"/>
              </a:rPr>
              <a:t>Problem Definition</a:t>
            </a:r>
          </a:p>
          <a:p>
            <a:pPr marL="342900" indent="-342900">
              <a:lnSpc>
                <a:spcPts val="1900"/>
              </a:lnSpc>
              <a:buAutoNum type="arabicPeriod"/>
            </a:pPr>
            <a:r>
              <a:rPr lang="en-US" sz="1400" dirty="0">
                <a:solidFill>
                  <a:schemeClr val="bg1"/>
                </a:solidFill>
                <a:cs typeface="Segoe UI" panose="020B0502040204020203" pitchFamily="34" charset="0"/>
              </a:rPr>
              <a:t>Approach and Assumptions</a:t>
            </a:r>
          </a:p>
        </p:txBody>
      </p:sp>
      <p:sp>
        <p:nvSpPr>
          <p:cNvPr id="10" name="Freeform 1676" descr="Icon of check box. ">
            <a:extLst>
              <a:ext uri="{FF2B5EF4-FFF2-40B4-BE49-F238E27FC236}">
                <a16:creationId xmlns:a16="http://schemas.microsoft.com/office/drawing/2014/main" id="{865A22E8-3E74-43E3-8C8C-CD255809DD7A}"/>
              </a:ext>
            </a:extLst>
          </p:cNvPr>
          <p:cNvSpPr>
            <a:spLocks noEditPoints="1"/>
          </p:cNvSpPr>
          <p:nvPr/>
        </p:nvSpPr>
        <p:spPr bwMode="auto">
          <a:xfrm>
            <a:off x="1572237" y="2225562"/>
            <a:ext cx="380334" cy="380334"/>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14" name="Trapezoid 13">
            <a:extLst>
              <a:ext uri="{FF2B5EF4-FFF2-40B4-BE49-F238E27FC236}">
                <a16:creationId xmlns:a16="http://schemas.microsoft.com/office/drawing/2014/main" id="{66FD6EDD-ED03-4A11-A651-ECDAC7E9755D}"/>
              </a:ext>
              <a:ext uri="{C183D7F6-B498-43B3-948B-1728B52AA6E4}">
                <adec:decorative xmlns:adec="http://schemas.microsoft.com/office/drawing/2017/decorative" val="1"/>
              </a:ext>
            </a:extLst>
          </p:cNvPr>
          <p:cNvSpPr/>
          <p:nvPr/>
        </p:nvSpPr>
        <p:spPr>
          <a:xfrm rot="5400000">
            <a:off x="810003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4346" descr="Icon of box and whisker chart. ">
            <a:extLst>
              <a:ext uri="{FF2B5EF4-FFF2-40B4-BE49-F238E27FC236}">
                <a16:creationId xmlns:a16="http://schemas.microsoft.com/office/drawing/2014/main" id="{BC449640-D6C4-4134-8184-152999C18A38}"/>
              </a:ext>
            </a:extLst>
          </p:cNvPr>
          <p:cNvSpPr>
            <a:spLocks noEditPoints="1"/>
          </p:cNvSpPr>
          <p:nvPr/>
        </p:nvSpPr>
        <p:spPr bwMode="auto">
          <a:xfrm>
            <a:off x="10239429" y="2219276"/>
            <a:ext cx="380334" cy="380334"/>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19" name="Trapezoid 18">
            <a:extLst>
              <a:ext uri="{FF2B5EF4-FFF2-40B4-BE49-F238E27FC236}">
                <a16:creationId xmlns:a16="http://schemas.microsoft.com/office/drawing/2014/main" id="{268F0E8F-C373-4063-BF35-4609ED148171}"/>
              </a:ext>
              <a:ext uri="{C183D7F6-B498-43B3-948B-1728B52AA6E4}">
                <adec:decorative xmlns:adec="http://schemas.microsoft.com/office/drawing/2017/decorative" val="1"/>
              </a:ext>
            </a:extLst>
          </p:cNvPr>
          <p:cNvSpPr/>
          <p:nvPr/>
        </p:nvSpPr>
        <p:spPr>
          <a:xfrm rot="5400000">
            <a:off x="5931079" y="2794916"/>
            <a:ext cx="4663440"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D244BF7-9D47-4CC0-BA96-2D7B2223D79D}"/>
              </a:ext>
            </a:extLst>
          </p:cNvPr>
          <p:cNvSpPr/>
          <p:nvPr/>
        </p:nvSpPr>
        <p:spPr>
          <a:xfrm>
            <a:off x="7577000" y="2886560"/>
            <a:ext cx="1371600" cy="246221"/>
          </a:xfrm>
          <a:prstGeom prst="rect">
            <a:avLst/>
          </a:prstGeom>
        </p:spPr>
        <p:txBody>
          <a:bodyPr wrap="square" lIns="0" tIns="0" rIns="0" bIns="0">
            <a:spAutoFit/>
          </a:bodyPr>
          <a:lstStyle/>
          <a:p>
            <a:pPr algn="ctr"/>
            <a:r>
              <a:rPr lang="en-US" sz="1600" b="1" dirty="0">
                <a:solidFill>
                  <a:schemeClr val="bg1"/>
                </a:solidFill>
              </a:rPr>
              <a:t>Modeling</a:t>
            </a:r>
          </a:p>
        </p:txBody>
      </p:sp>
      <p:sp>
        <p:nvSpPr>
          <p:cNvPr id="23" name="Rectangle 22">
            <a:extLst>
              <a:ext uri="{FF2B5EF4-FFF2-40B4-BE49-F238E27FC236}">
                <a16:creationId xmlns:a16="http://schemas.microsoft.com/office/drawing/2014/main" id="{4AFA2C16-DEBA-4915-99F6-2A432881F2E2}"/>
              </a:ext>
            </a:extLst>
          </p:cNvPr>
          <p:cNvSpPr/>
          <p:nvPr/>
        </p:nvSpPr>
        <p:spPr>
          <a:xfrm>
            <a:off x="9652894" y="2885243"/>
            <a:ext cx="1603839" cy="739981"/>
          </a:xfrm>
          <a:prstGeom prst="rect">
            <a:avLst/>
          </a:prstGeom>
        </p:spPr>
        <p:txBody>
          <a:bodyPr wrap="square" lIns="0" tIns="0" rIns="0" bIns="0">
            <a:spAutoFit/>
          </a:bodyPr>
          <a:lstStyle/>
          <a:p>
            <a:pPr algn="ctr"/>
            <a:r>
              <a:rPr lang="en-US" sz="1600" b="1" dirty="0">
                <a:solidFill>
                  <a:schemeClr val="bg1"/>
                </a:solidFill>
              </a:rPr>
              <a:t>Results and Recommendations</a:t>
            </a:r>
          </a:p>
        </p:txBody>
      </p:sp>
      <p:sp>
        <p:nvSpPr>
          <p:cNvPr id="26" name="Rectangle 25">
            <a:extLst>
              <a:ext uri="{FF2B5EF4-FFF2-40B4-BE49-F238E27FC236}">
                <a16:creationId xmlns:a16="http://schemas.microsoft.com/office/drawing/2014/main" id="{D4FF191B-FE84-4D29-B450-A8532701E405}"/>
              </a:ext>
            </a:extLst>
          </p:cNvPr>
          <p:cNvSpPr/>
          <p:nvPr/>
        </p:nvSpPr>
        <p:spPr>
          <a:xfrm>
            <a:off x="7386779" y="3653603"/>
            <a:ext cx="1752042" cy="954364"/>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Best Subset Selection</a:t>
            </a:r>
          </a:p>
          <a:p>
            <a:pPr marL="342900" indent="-342900">
              <a:lnSpc>
                <a:spcPts val="1900"/>
              </a:lnSpc>
              <a:buFont typeface="+mj-lt"/>
              <a:buAutoNum type="arabicPeriod"/>
            </a:pPr>
            <a:r>
              <a:rPr lang="en-US" sz="1400" dirty="0">
                <a:solidFill>
                  <a:schemeClr val="bg1"/>
                </a:solidFill>
                <a:cs typeface="Segoe UI" panose="020B0502040204020203" pitchFamily="34" charset="0"/>
              </a:rPr>
              <a:t>Regression Model</a:t>
            </a:r>
          </a:p>
          <a:p>
            <a:pPr marL="342900" indent="-342900">
              <a:lnSpc>
                <a:spcPts val="1900"/>
              </a:lnSpc>
              <a:buFont typeface="+mj-lt"/>
              <a:buAutoNum type="arabicPeriod"/>
            </a:pPr>
            <a:r>
              <a:rPr lang="en-US" sz="1400" dirty="0">
                <a:solidFill>
                  <a:schemeClr val="bg1"/>
                </a:solidFill>
                <a:cs typeface="Segoe UI" panose="020B0502040204020203" pitchFamily="34" charset="0"/>
              </a:rPr>
              <a:t>Clustering Model</a:t>
            </a:r>
          </a:p>
        </p:txBody>
      </p:sp>
      <p:sp>
        <p:nvSpPr>
          <p:cNvPr id="31" name="Freeform 4665" descr="Icon of graph. ">
            <a:extLst>
              <a:ext uri="{FF2B5EF4-FFF2-40B4-BE49-F238E27FC236}">
                <a16:creationId xmlns:a16="http://schemas.microsoft.com/office/drawing/2014/main" id="{EC4153AC-ECBC-4E02-B407-D2C0BDCFEC93}"/>
              </a:ext>
            </a:extLst>
          </p:cNvPr>
          <p:cNvSpPr>
            <a:spLocks/>
          </p:cNvSpPr>
          <p:nvPr/>
        </p:nvSpPr>
        <p:spPr bwMode="auto">
          <a:xfrm>
            <a:off x="8072655" y="2225466"/>
            <a:ext cx="382447" cy="382447"/>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32" name="Rectangle 31">
            <a:extLst>
              <a:ext uri="{FF2B5EF4-FFF2-40B4-BE49-F238E27FC236}">
                <a16:creationId xmlns:a16="http://schemas.microsoft.com/office/drawing/2014/main" id="{78FB9EEA-45E0-4BC1-B7CB-D6F691765449}"/>
              </a:ext>
            </a:extLst>
          </p:cNvPr>
          <p:cNvSpPr/>
          <p:nvPr/>
        </p:nvSpPr>
        <p:spPr>
          <a:xfrm>
            <a:off x="9553575" y="3653603"/>
            <a:ext cx="1752042" cy="1441677"/>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Recommend Players by position</a:t>
            </a:r>
          </a:p>
          <a:p>
            <a:pPr marL="342900" indent="-342900">
              <a:lnSpc>
                <a:spcPts val="1900"/>
              </a:lnSpc>
              <a:buFont typeface="+mj-lt"/>
              <a:buAutoNum type="arabicPeriod"/>
            </a:pPr>
            <a:r>
              <a:rPr lang="en-US" sz="1400" dirty="0">
                <a:solidFill>
                  <a:schemeClr val="bg1"/>
                </a:solidFill>
                <a:cs typeface="Segoe UI" panose="020B0502040204020203" pitchFamily="34" charset="0"/>
              </a:rPr>
              <a:t>Budget Selection Framework</a:t>
            </a:r>
          </a:p>
          <a:p>
            <a:pPr marL="342900" indent="-342900">
              <a:lnSpc>
                <a:spcPts val="1900"/>
              </a:lnSpc>
              <a:buFont typeface="+mj-lt"/>
              <a:buAutoNum type="arabicPeriod"/>
            </a:pPr>
            <a:r>
              <a:rPr lang="en-US" sz="1400" dirty="0">
                <a:solidFill>
                  <a:schemeClr val="bg1"/>
                </a:solidFill>
                <a:cs typeface="Segoe UI" panose="020B0502040204020203" pitchFamily="34" charset="0"/>
              </a:rPr>
              <a:t>Randomized Roster Generation</a:t>
            </a:r>
          </a:p>
        </p:txBody>
      </p:sp>
      <p:sp>
        <p:nvSpPr>
          <p:cNvPr id="2" name="Rectangle 1">
            <a:extLst>
              <a:ext uri="{FF2B5EF4-FFF2-40B4-BE49-F238E27FC236}">
                <a16:creationId xmlns:a16="http://schemas.microsoft.com/office/drawing/2014/main" id="{BDBADFA4-FAC2-4B1A-B558-5675A6A72CA1}"/>
              </a:ext>
            </a:extLst>
          </p:cNvPr>
          <p:cNvSpPr/>
          <p:nvPr/>
        </p:nvSpPr>
        <p:spPr>
          <a:xfrm>
            <a:off x="1" y="0"/>
            <a:ext cx="12192000" cy="6858000"/>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apezoid 17">
            <a:extLst>
              <a:ext uri="{FF2B5EF4-FFF2-40B4-BE49-F238E27FC236}">
                <a16:creationId xmlns:a16="http://schemas.microsoft.com/office/drawing/2014/main" id="{E92C973D-B907-4F24-A29E-10A67644DC57}"/>
              </a:ext>
              <a:ext uri="{C183D7F6-B498-43B3-948B-1728B52AA6E4}">
                <adec:decorative xmlns:adec="http://schemas.microsoft.com/office/drawing/2017/decorative" val="1"/>
              </a:ext>
            </a:extLst>
          </p:cNvPr>
          <p:cNvSpPr/>
          <p:nvPr/>
        </p:nvSpPr>
        <p:spPr>
          <a:xfrm rot="5400000">
            <a:off x="3764281"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AC025CE-4784-4B05-9869-C1219C5F13A9}"/>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Descriptive analysis</a:t>
            </a:r>
          </a:p>
        </p:txBody>
      </p:sp>
      <p:sp>
        <p:nvSpPr>
          <p:cNvPr id="25" name="Rectangle 24">
            <a:extLst>
              <a:ext uri="{FF2B5EF4-FFF2-40B4-BE49-F238E27FC236}">
                <a16:creationId xmlns:a16="http://schemas.microsoft.com/office/drawing/2014/main" id="{39F1CCA4-AD1F-4E24-A8B3-79849998CE22}"/>
              </a:ext>
            </a:extLst>
          </p:cNvPr>
          <p:cNvSpPr/>
          <p:nvPr/>
        </p:nvSpPr>
        <p:spPr>
          <a:xfrm>
            <a:off x="5219979" y="3653603"/>
            <a:ext cx="1793380" cy="2172646"/>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Statistical summary major parameters</a:t>
            </a:r>
          </a:p>
          <a:p>
            <a:pPr marL="342900" indent="-342900">
              <a:lnSpc>
                <a:spcPts val="1900"/>
              </a:lnSpc>
              <a:buFont typeface="+mj-lt"/>
              <a:buAutoNum type="arabicPeriod"/>
            </a:pPr>
            <a:r>
              <a:rPr lang="en-US" sz="1400" dirty="0">
                <a:solidFill>
                  <a:schemeClr val="bg1"/>
                </a:solidFill>
                <a:cs typeface="Segoe UI" panose="020B0502040204020203" pitchFamily="34" charset="0"/>
              </a:rPr>
              <a:t>By Position –performance metrics</a:t>
            </a:r>
          </a:p>
          <a:p>
            <a:pPr marL="342900" indent="-342900">
              <a:lnSpc>
                <a:spcPts val="1900"/>
              </a:lnSpc>
              <a:buFont typeface="+mj-lt"/>
              <a:buAutoNum type="arabicPeriod"/>
            </a:pPr>
            <a:r>
              <a:rPr lang="en-US" sz="1400" dirty="0">
                <a:solidFill>
                  <a:schemeClr val="bg1"/>
                </a:solidFill>
                <a:cs typeface="Segoe UI" panose="020B0502040204020203" pitchFamily="34" charset="0"/>
              </a:rPr>
              <a:t>Correlation Matrices</a:t>
            </a:r>
          </a:p>
          <a:p>
            <a:pPr marL="342900" indent="-342900">
              <a:lnSpc>
                <a:spcPts val="1900"/>
              </a:lnSpc>
              <a:buFont typeface="+mj-lt"/>
              <a:buAutoNum type="arabicPeriod"/>
            </a:pPr>
            <a:r>
              <a:rPr lang="en-US" sz="1400" dirty="0">
                <a:solidFill>
                  <a:schemeClr val="bg1"/>
                </a:solidFill>
                <a:cs typeface="Segoe UI" panose="020B0502040204020203" pitchFamily="34" charset="0"/>
              </a:rPr>
              <a:t>Composition of a team</a:t>
            </a:r>
          </a:p>
        </p:txBody>
      </p:sp>
      <p:grpSp>
        <p:nvGrpSpPr>
          <p:cNvPr id="27" name="Group 26" descr="Icons of bar chart and line graph.">
            <a:extLst>
              <a:ext uri="{FF2B5EF4-FFF2-40B4-BE49-F238E27FC236}">
                <a16:creationId xmlns:a16="http://schemas.microsoft.com/office/drawing/2014/main" id="{73F49CEC-574F-4BC5-A14B-08F0D27DF299}"/>
              </a:ext>
            </a:extLst>
          </p:cNvPr>
          <p:cNvGrpSpPr/>
          <p:nvPr/>
        </p:nvGrpSpPr>
        <p:grpSpPr>
          <a:xfrm>
            <a:off x="5904776" y="2225466"/>
            <a:ext cx="382447" cy="382447"/>
            <a:chOff x="4319588" y="2492375"/>
            <a:chExt cx="287338" cy="287338"/>
          </a:xfrm>
          <a:solidFill>
            <a:schemeClr val="bg1"/>
          </a:solidFill>
        </p:grpSpPr>
        <p:sp>
          <p:nvSpPr>
            <p:cNvPr id="28" name="Freeform 372">
              <a:extLst>
                <a:ext uri="{FF2B5EF4-FFF2-40B4-BE49-F238E27FC236}">
                  <a16:creationId xmlns:a16="http://schemas.microsoft.com/office/drawing/2014/main" id="{9BF11895-9EE8-4AD9-85FF-BAF579ABEE18}"/>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29" name="Freeform 373">
              <a:extLst>
                <a:ext uri="{FF2B5EF4-FFF2-40B4-BE49-F238E27FC236}">
                  <a16:creationId xmlns:a16="http://schemas.microsoft.com/office/drawing/2014/main" id="{512785DC-AC7B-46AC-9850-4CEC3EC935B0}"/>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grpSp>
    </p:spTree>
    <p:extLst>
      <p:ext uri="{BB962C8B-B14F-4D97-AF65-F5344CB8AC3E}">
        <p14:creationId xmlns:p14="http://schemas.microsoft.com/office/powerpoint/2010/main" val="3134441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Statistical summary </a:t>
            </a:r>
          </a:p>
          <a:p>
            <a:pPr algn="ctr"/>
            <a:r>
              <a:rPr lang="en-US" sz="2800" b="1" dirty="0">
                <a:solidFill>
                  <a:schemeClr val="tx1">
                    <a:lumMod val="75000"/>
                    <a:lumOff val="25000"/>
                  </a:schemeClr>
                </a:solidFill>
              </a:rPr>
              <a:t>of performance metrics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9006E2E-E65E-4356-8BEB-152DCF2D5293}"/>
              </a:ext>
            </a:extLst>
          </p:cNvPr>
          <p:cNvPicPr>
            <a:picLocks noChangeAspect="1"/>
          </p:cNvPicPr>
          <p:nvPr/>
        </p:nvPicPr>
        <p:blipFill>
          <a:blip r:embed="rId3"/>
          <a:stretch>
            <a:fillRect/>
          </a:stretch>
        </p:blipFill>
        <p:spPr>
          <a:xfrm>
            <a:off x="1684261" y="1132553"/>
            <a:ext cx="8823477" cy="5430561"/>
          </a:xfrm>
          <a:prstGeom prst="rect">
            <a:avLst/>
          </a:prstGeom>
        </p:spPr>
      </p:pic>
    </p:spTree>
    <p:extLst>
      <p:ext uri="{BB962C8B-B14F-4D97-AF65-F5344CB8AC3E}">
        <p14:creationId xmlns:p14="http://schemas.microsoft.com/office/powerpoint/2010/main" val="1278143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Correlation heatmap</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1CC64B7-986B-4EC4-AE4E-5B553AEAAA49}"/>
              </a:ext>
            </a:extLst>
          </p:cNvPr>
          <p:cNvPicPr>
            <a:picLocks noChangeAspect="1"/>
          </p:cNvPicPr>
          <p:nvPr/>
        </p:nvPicPr>
        <p:blipFill>
          <a:blip r:embed="rId3"/>
          <a:stretch>
            <a:fillRect/>
          </a:stretch>
        </p:blipFill>
        <p:spPr>
          <a:xfrm>
            <a:off x="1418986" y="762371"/>
            <a:ext cx="9354031" cy="1695537"/>
          </a:xfrm>
          <a:prstGeom prst="rect">
            <a:avLst/>
          </a:prstGeom>
        </p:spPr>
      </p:pic>
      <p:pic>
        <p:nvPicPr>
          <p:cNvPr id="3" name="Picture 2">
            <a:extLst>
              <a:ext uri="{FF2B5EF4-FFF2-40B4-BE49-F238E27FC236}">
                <a16:creationId xmlns:a16="http://schemas.microsoft.com/office/drawing/2014/main" id="{8EFF027F-001A-4FD5-A461-E3EFB4D5FB90}"/>
              </a:ext>
            </a:extLst>
          </p:cNvPr>
          <p:cNvPicPr>
            <a:picLocks noChangeAspect="1"/>
          </p:cNvPicPr>
          <p:nvPr/>
        </p:nvPicPr>
        <p:blipFill>
          <a:blip r:embed="rId4"/>
          <a:stretch>
            <a:fillRect/>
          </a:stretch>
        </p:blipFill>
        <p:spPr>
          <a:xfrm>
            <a:off x="957546" y="2457908"/>
            <a:ext cx="4389120" cy="4069911"/>
          </a:xfrm>
          <a:prstGeom prst="rect">
            <a:avLst/>
          </a:prstGeom>
        </p:spPr>
      </p:pic>
      <p:pic>
        <p:nvPicPr>
          <p:cNvPr id="1030" name="Picture 6">
            <a:extLst>
              <a:ext uri="{FF2B5EF4-FFF2-40B4-BE49-F238E27FC236}">
                <a16:creationId xmlns:a16="http://schemas.microsoft.com/office/drawing/2014/main" id="{AB470B98-1A6E-492D-87FB-AACE6274E7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3894" y="2496313"/>
            <a:ext cx="4389120" cy="3956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477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Salary distribution </a:t>
            </a:r>
          </a:p>
          <a:p>
            <a:pPr algn="ctr"/>
            <a:r>
              <a:rPr lang="en-US" sz="2800" b="1" dirty="0">
                <a:solidFill>
                  <a:schemeClr val="tx1">
                    <a:lumMod val="75000"/>
                    <a:lumOff val="25000"/>
                  </a:schemeClr>
                </a:solidFill>
              </a:rPr>
              <a:t>of players in a team</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6AA4991-B6C8-48A8-8AE5-63F891ED239A}"/>
              </a:ext>
            </a:extLst>
          </p:cNvPr>
          <p:cNvSpPr/>
          <p:nvPr/>
        </p:nvSpPr>
        <p:spPr>
          <a:xfrm>
            <a:off x="628583" y="1101062"/>
            <a:ext cx="4618119" cy="1218282"/>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dirty="0">
                <a:solidFill>
                  <a:schemeClr val="tx1">
                    <a:lumMod val="75000"/>
                    <a:lumOff val="25000"/>
                  </a:schemeClr>
                </a:solidFill>
                <a:cs typeface="Segoe UI" panose="020B0502040204020203" pitchFamily="34" charset="0"/>
              </a:rPr>
              <a:t>Salary distribution of players is highly uneven across teams</a:t>
            </a:r>
          </a:p>
          <a:p>
            <a:pPr marL="285750" indent="-285750">
              <a:lnSpc>
                <a:spcPts val="1900"/>
              </a:lnSpc>
              <a:buFont typeface="Arial" panose="020B0604020202020204" pitchFamily="34" charset="0"/>
              <a:buChar char="•"/>
            </a:pPr>
            <a:r>
              <a:rPr lang="en-US" dirty="0">
                <a:solidFill>
                  <a:schemeClr val="tx1">
                    <a:lumMod val="75000"/>
                    <a:lumOff val="25000"/>
                  </a:schemeClr>
                </a:solidFill>
                <a:cs typeface="Segoe UI" panose="020B0502040204020203" pitchFamily="34" charset="0"/>
              </a:rPr>
              <a:t>Based on several factors different teams have different caps on budgets and pay varied salaries</a:t>
            </a:r>
          </a:p>
        </p:txBody>
      </p:sp>
      <p:pic>
        <p:nvPicPr>
          <p:cNvPr id="10" name="Picture 2">
            <a:extLst>
              <a:ext uri="{FF2B5EF4-FFF2-40B4-BE49-F238E27FC236}">
                <a16:creationId xmlns:a16="http://schemas.microsoft.com/office/drawing/2014/main" id="{0A1817D1-69B4-4B59-B883-5FB7759F8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457" y="2454310"/>
            <a:ext cx="10179086" cy="4106030"/>
          </a:xfrm>
          <a:prstGeom prst="rect">
            <a:avLst/>
          </a:prstGeom>
          <a:noFill/>
          <a:extLst>
            <a:ext uri="{909E8E84-426E-40DD-AFC4-6F175D3DCCD1}">
              <a14:hiddenFill xmlns:a14="http://schemas.microsoft.com/office/drawing/2010/main">
                <a:solidFill>
                  <a:srgbClr val="FFFFFF"/>
                </a:solidFill>
              </a14:hiddenFill>
            </a:ext>
          </a:extLst>
        </p:spPr>
      </p:pic>
      <p:pic>
        <p:nvPicPr>
          <p:cNvPr id="13" name="Content Placeholder 4">
            <a:extLst>
              <a:ext uri="{FF2B5EF4-FFF2-40B4-BE49-F238E27FC236}">
                <a16:creationId xmlns:a16="http://schemas.microsoft.com/office/drawing/2014/main" id="{74D64F64-B516-47B1-8DD1-341D0F68EE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7918" y="1074117"/>
            <a:ext cx="5627625" cy="1380193"/>
          </a:xfrm>
          <a:prstGeom prst="rect">
            <a:avLst/>
          </a:prstGeom>
        </p:spPr>
      </p:pic>
    </p:spTree>
    <p:extLst>
      <p:ext uri="{BB962C8B-B14F-4D97-AF65-F5344CB8AC3E}">
        <p14:creationId xmlns:p14="http://schemas.microsoft.com/office/powerpoint/2010/main" val="931016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Basketball positions</a:t>
            </a:r>
            <a:br>
              <a:rPr lang="en-US" sz="2800" b="1">
                <a:solidFill>
                  <a:schemeClr val="tx1">
                    <a:lumMod val="75000"/>
                    <a:lumOff val="25000"/>
                  </a:schemeClr>
                </a:solidFill>
              </a:rPr>
            </a:br>
            <a:endParaRPr lang="en-US" sz="2800" b="1">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3888405" y="849710"/>
            <a:ext cx="4028009" cy="1705595"/>
          </a:xfrm>
          <a:prstGeom prst="rect">
            <a:avLst/>
          </a:prstGeom>
        </p:spPr>
        <p:txBody>
          <a:bodyPr wrap="square" lIns="0" tIns="0" rIns="0" bIns="0" anchor="t">
            <a:spAutoFit/>
          </a:bodyPr>
          <a:lstStyle/>
          <a:p>
            <a:pPr marL="285750" indent="-285750" algn="just">
              <a:lnSpc>
                <a:spcPts val="1900"/>
              </a:lnSpc>
              <a:buFont typeface="Arial" panose="020B0604020202020204" pitchFamily="34" charset="0"/>
              <a:buChar char="•"/>
            </a:pPr>
            <a:r>
              <a:rPr lang="en-US"/>
              <a:t>The </a:t>
            </a:r>
            <a:r>
              <a:rPr lang="en-US" b="1"/>
              <a:t>point guard</a:t>
            </a:r>
            <a:r>
              <a:rPr lang="en-US"/>
              <a:t> (</a:t>
            </a:r>
            <a:r>
              <a:rPr lang="en-US" b="1"/>
              <a:t>PG</a:t>
            </a:r>
            <a:r>
              <a:rPr lang="en-US"/>
              <a:t>), also known as the </a:t>
            </a:r>
            <a:r>
              <a:rPr lang="en-US" b="1"/>
              <a:t>one</a:t>
            </a:r>
            <a:r>
              <a:rPr lang="en-US"/>
              <a:t>, is typically the team's best ball handler and passer. Therefore, they often lead their team in assists and can create shots for themselves and their teammates.</a:t>
            </a:r>
          </a:p>
          <a:p>
            <a:pPr marL="285750" indent="-285750" algn="just">
              <a:lnSpc>
                <a:spcPts val="1900"/>
              </a:lnSpc>
              <a:buFont typeface="Arial" panose="020B0604020202020204" pitchFamily="34" charset="0"/>
              <a:buChar char="•"/>
            </a:pPr>
            <a:r>
              <a:rPr lang="en-US">
                <a:solidFill>
                  <a:schemeClr val="tx1">
                    <a:lumMod val="75000"/>
                    <a:lumOff val="25000"/>
                  </a:schemeClr>
                </a:solidFill>
                <a:cs typeface="Segoe UI" panose="020B0502040204020203" pitchFamily="34" charset="0"/>
              </a:rPr>
              <a:t>Average salary - $6.33mn</a:t>
            </a:r>
          </a:p>
        </p:txBody>
      </p:sp>
      <p:sp>
        <p:nvSpPr>
          <p:cNvPr id="9" name="Rectangle 8">
            <a:extLst>
              <a:ext uri="{FF2B5EF4-FFF2-40B4-BE49-F238E27FC236}">
                <a16:creationId xmlns:a16="http://schemas.microsoft.com/office/drawing/2014/main" id="{F18F51B6-002A-4D85-9AA1-410FDC7B6AFD}"/>
              </a:ext>
            </a:extLst>
          </p:cNvPr>
          <p:cNvSpPr/>
          <p:nvPr/>
        </p:nvSpPr>
        <p:spPr>
          <a:xfrm>
            <a:off x="294194" y="965947"/>
            <a:ext cx="3383280" cy="2436564"/>
          </a:xfrm>
          <a:prstGeom prst="rect">
            <a:avLst/>
          </a:prstGeom>
        </p:spPr>
        <p:txBody>
          <a:bodyPr wrap="square" lIns="0" tIns="0" rIns="0" bIns="0" anchor="t">
            <a:spAutoFit/>
          </a:bodyPr>
          <a:lstStyle/>
          <a:p>
            <a:pPr marL="285750" indent="-285750" algn="just">
              <a:lnSpc>
                <a:spcPts val="1900"/>
              </a:lnSpc>
              <a:buFont typeface="Arial" panose="020B0604020202020204" pitchFamily="34" charset="0"/>
              <a:buChar char="•"/>
            </a:pPr>
            <a:r>
              <a:rPr lang="en-US"/>
              <a:t>The </a:t>
            </a:r>
            <a:r>
              <a:rPr lang="en-US" b="1"/>
              <a:t>shooting guard</a:t>
            </a:r>
            <a:r>
              <a:rPr lang="en-US"/>
              <a:t> (</a:t>
            </a:r>
            <a:r>
              <a:rPr lang="en-US" b="1"/>
              <a:t>SG</a:t>
            </a:r>
            <a:r>
              <a:rPr lang="en-US"/>
              <a:t>) are  mostly prolific from the three-point range. Besides being able to shoot the ball, shooting guards tend to be the best defender on the team, as well as being able to move without the ball to create open looks for themselves</a:t>
            </a:r>
          </a:p>
          <a:p>
            <a:pPr marL="285750" indent="-285750" algn="just">
              <a:lnSpc>
                <a:spcPts val="1900"/>
              </a:lnSpc>
              <a:buFont typeface="Arial" panose="020B0604020202020204" pitchFamily="34" charset="0"/>
              <a:buChar char="•"/>
            </a:pPr>
            <a:r>
              <a:rPr lang="en-US">
                <a:solidFill>
                  <a:schemeClr val="tx1">
                    <a:lumMod val="75000"/>
                    <a:lumOff val="25000"/>
                  </a:schemeClr>
                </a:solidFill>
                <a:cs typeface="Segoe UI" panose="020B0502040204020203" pitchFamily="34" charset="0"/>
              </a:rPr>
              <a:t>Average salary - $5.31mn</a:t>
            </a:r>
          </a:p>
        </p:txBody>
      </p:sp>
      <p:sp>
        <p:nvSpPr>
          <p:cNvPr id="10" name="Rectangle 9">
            <a:extLst>
              <a:ext uri="{FF2B5EF4-FFF2-40B4-BE49-F238E27FC236}">
                <a16:creationId xmlns:a16="http://schemas.microsoft.com/office/drawing/2014/main" id="{047E63A3-4B0D-4FC3-8929-12C4B44224F5}"/>
              </a:ext>
            </a:extLst>
          </p:cNvPr>
          <p:cNvSpPr/>
          <p:nvPr/>
        </p:nvSpPr>
        <p:spPr>
          <a:xfrm>
            <a:off x="294420" y="3826826"/>
            <a:ext cx="3291840" cy="2192908"/>
          </a:xfrm>
          <a:prstGeom prst="rect">
            <a:avLst/>
          </a:prstGeom>
        </p:spPr>
        <p:txBody>
          <a:bodyPr wrap="square" lIns="0" tIns="0" rIns="0" bIns="0" anchor="t">
            <a:spAutoFit/>
          </a:bodyPr>
          <a:lstStyle/>
          <a:p>
            <a:pPr marL="285750" indent="-285750" algn="just">
              <a:lnSpc>
                <a:spcPts val="1900"/>
              </a:lnSpc>
              <a:buFont typeface="Arial" panose="020B0604020202020204" pitchFamily="34" charset="0"/>
              <a:buChar char="•"/>
            </a:pPr>
            <a:r>
              <a:rPr lang="en-US"/>
              <a:t>The </a:t>
            </a:r>
            <a:r>
              <a:rPr lang="en-US" b="1"/>
              <a:t>power forward</a:t>
            </a:r>
            <a:r>
              <a:rPr lang="en-US"/>
              <a:t> (</a:t>
            </a:r>
            <a:r>
              <a:rPr lang="en-US" b="1"/>
              <a:t>PF</a:t>
            </a:r>
            <a:r>
              <a:rPr lang="en-US"/>
              <a:t>), also known as the </a:t>
            </a:r>
            <a:r>
              <a:rPr lang="en-US" b="1"/>
              <a:t>four</a:t>
            </a:r>
            <a:r>
              <a:rPr lang="en-US"/>
              <a:t>, often plays a role like that of the center, being able to score close to the basket while also being able to shoot mid-range jump shots from 12 to 18 feet from the basket. </a:t>
            </a:r>
          </a:p>
          <a:p>
            <a:pPr marL="285750" indent="-285750" algn="just">
              <a:lnSpc>
                <a:spcPts val="1900"/>
              </a:lnSpc>
              <a:buFont typeface="Arial" panose="020B0604020202020204" pitchFamily="34" charset="0"/>
              <a:buChar char="•"/>
            </a:pPr>
            <a:r>
              <a:rPr lang="en-US">
                <a:solidFill>
                  <a:schemeClr val="tx1">
                    <a:lumMod val="75000"/>
                    <a:lumOff val="25000"/>
                  </a:schemeClr>
                </a:solidFill>
                <a:cs typeface="Segoe UI" panose="020B0502040204020203" pitchFamily="34" charset="0"/>
              </a:rPr>
              <a:t>Average salary - $5.64mn</a:t>
            </a:r>
          </a:p>
        </p:txBody>
      </p:sp>
      <p:sp>
        <p:nvSpPr>
          <p:cNvPr id="12" name="Rectangle 11">
            <a:extLst>
              <a:ext uri="{FF2B5EF4-FFF2-40B4-BE49-F238E27FC236}">
                <a16:creationId xmlns:a16="http://schemas.microsoft.com/office/drawing/2014/main" id="{EB9A6515-4434-40F1-B3B4-B9B0DA89E48A}"/>
              </a:ext>
            </a:extLst>
          </p:cNvPr>
          <p:cNvSpPr/>
          <p:nvPr/>
        </p:nvSpPr>
        <p:spPr>
          <a:xfrm>
            <a:off x="8495241" y="4156015"/>
            <a:ext cx="3291840" cy="1218282"/>
          </a:xfrm>
          <a:prstGeom prst="rect">
            <a:avLst/>
          </a:prstGeom>
        </p:spPr>
        <p:txBody>
          <a:bodyPr wrap="square" lIns="0" tIns="0" rIns="0" bIns="0" anchor="t">
            <a:spAutoFit/>
          </a:bodyPr>
          <a:lstStyle/>
          <a:p>
            <a:pPr marL="285750" indent="-285750" algn="just">
              <a:lnSpc>
                <a:spcPts val="1900"/>
              </a:lnSpc>
              <a:buFont typeface="Arial" panose="020B0604020202020204" pitchFamily="34" charset="0"/>
              <a:buChar char="•"/>
            </a:pPr>
            <a:r>
              <a:rPr lang="en-US"/>
              <a:t>The </a:t>
            </a:r>
            <a:r>
              <a:rPr lang="en-US" b="1"/>
              <a:t>small forward</a:t>
            </a:r>
            <a:r>
              <a:rPr lang="en-US"/>
              <a:t> (</a:t>
            </a:r>
            <a:r>
              <a:rPr lang="en-US" b="1"/>
              <a:t>SF) </a:t>
            </a:r>
            <a:r>
              <a:rPr lang="en-US"/>
              <a:t>is the most versatile of the main five basketball positions. Perform duties of both SG and PF</a:t>
            </a:r>
          </a:p>
          <a:p>
            <a:pPr marL="285750" indent="-285750" algn="just">
              <a:lnSpc>
                <a:spcPts val="1900"/>
              </a:lnSpc>
              <a:buFont typeface="Arial" panose="020B0604020202020204" pitchFamily="34" charset="0"/>
              <a:buChar char="•"/>
            </a:pPr>
            <a:r>
              <a:rPr lang="en-US">
                <a:solidFill>
                  <a:schemeClr val="tx1">
                    <a:lumMod val="75000"/>
                    <a:lumOff val="25000"/>
                  </a:schemeClr>
                </a:solidFill>
                <a:cs typeface="Segoe UI" panose="020B0502040204020203" pitchFamily="34" charset="0"/>
              </a:rPr>
              <a:t>Average salary - $7.13mn</a:t>
            </a:r>
          </a:p>
        </p:txBody>
      </p:sp>
      <p:sp>
        <p:nvSpPr>
          <p:cNvPr id="13" name="Rectangle 12">
            <a:extLst>
              <a:ext uri="{FF2B5EF4-FFF2-40B4-BE49-F238E27FC236}">
                <a16:creationId xmlns:a16="http://schemas.microsoft.com/office/drawing/2014/main" id="{E86136DF-E530-4A51-8097-86E33169429E}"/>
              </a:ext>
            </a:extLst>
          </p:cNvPr>
          <p:cNvSpPr/>
          <p:nvPr/>
        </p:nvSpPr>
        <p:spPr>
          <a:xfrm>
            <a:off x="8495381" y="969235"/>
            <a:ext cx="3291840" cy="1949252"/>
          </a:xfrm>
          <a:prstGeom prst="rect">
            <a:avLst/>
          </a:prstGeom>
        </p:spPr>
        <p:txBody>
          <a:bodyPr wrap="square" lIns="0" tIns="0" rIns="0" bIns="0" anchor="t">
            <a:spAutoFit/>
          </a:bodyPr>
          <a:lstStyle/>
          <a:p>
            <a:pPr marL="285750" indent="-285750" algn="just">
              <a:lnSpc>
                <a:spcPts val="1900"/>
              </a:lnSpc>
              <a:buFont typeface="Arial" panose="020B0604020202020204" pitchFamily="34" charset="0"/>
              <a:buChar char="•"/>
            </a:pPr>
            <a:r>
              <a:rPr lang="en-US"/>
              <a:t>The </a:t>
            </a:r>
            <a:r>
              <a:rPr lang="en-US" b="1"/>
              <a:t>center</a:t>
            </a:r>
            <a:r>
              <a:rPr lang="en-US"/>
              <a:t> (</a:t>
            </a:r>
            <a:r>
              <a:rPr lang="en-US" b="1"/>
              <a:t>C</a:t>
            </a:r>
            <a:r>
              <a:rPr lang="en-US"/>
              <a:t>), usually plays near the baseline or close to the basket. They are usually the tallest players on the floor. They are typically skilled at gathering rebounds, contesting shots and setting screens on plays.</a:t>
            </a:r>
          </a:p>
          <a:p>
            <a:pPr marL="285750" indent="-285750" algn="just">
              <a:lnSpc>
                <a:spcPts val="1900"/>
              </a:lnSpc>
              <a:buFont typeface="Arial" panose="020B0604020202020204" pitchFamily="34" charset="0"/>
              <a:buChar char="•"/>
            </a:pPr>
            <a:r>
              <a:rPr lang="en-US">
                <a:solidFill>
                  <a:schemeClr val="tx1">
                    <a:lumMod val="75000"/>
                    <a:lumOff val="25000"/>
                  </a:schemeClr>
                </a:solidFill>
                <a:cs typeface="Segoe UI" panose="020B0502040204020203" pitchFamily="34" charset="0"/>
              </a:rPr>
              <a:t>Average salary - $7.22mn</a:t>
            </a:r>
          </a:p>
        </p:txBody>
      </p:sp>
      <p:pic>
        <p:nvPicPr>
          <p:cNvPr id="15" name="Picture 2" descr="Image result for basketball positions">
            <a:extLst>
              <a:ext uri="{FF2B5EF4-FFF2-40B4-BE49-F238E27FC236}">
                <a16:creationId xmlns:a16="http://schemas.microsoft.com/office/drawing/2014/main" id="{59BB144E-7707-4A13-BD46-82E9B7023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174" y="2533476"/>
            <a:ext cx="4691653" cy="4242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958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E41F773-F775-4EA4-AE38-A793C72B836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B74BF0E9-851B-4E6F-84CF-0BD467A2D9F2}"/>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Overview of Positions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0682B9AD-0C57-4FB4-BE7B-A8F22269BAD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26" name="Picture 2" descr="Image result for basketball positions">
            <a:extLst>
              <a:ext uri="{FF2B5EF4-FFF2-40B4-BE49-F238E27FC236}">
                <a16:creationId xmlns:a16="http://schemas.microsoft.com/office/drawing/2014/main" id="{4C558796-7492-441A-B813-553051FDB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174" y="2533476"/>
            <a:ext cx="4691653" cy="42429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hart 6">
            <a:extLst>
              <a:ext uri="{FF2B5EF4-FFF2-40B4-BE49-F238E27FC236}">
                <a16:creationId xmlns:a16="http://schemas.microsoft.com/office/drawing/2014/main" id="{438A2569-82AD-4662-BFF2-88687882E73E}"/>
              </a:ext>
            </a:extLst>
          </p:cNvPr>
          <p:cNvGraphicFramePr/>
          <p:nvPr/>
        </p:nvGraphicFramePr>
        <p:xfrm>
          <a:off x="8642088" y="4210050"/>
          <a:ext cx="3253064" cy="256234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7E2D7048-AD36-4779-AF49-E53BB1040FDB}"/>
              </a:ext>
            </a:extLst>
          </p:cNvPr>
          <p:cNvGraphicFramePr/>
          <p:nvPr/>
        </p:nvGraphicFramePr>
        <p:xfrm>
          <a:off x="8642088" y="1474788"/>
          <a:ext cx="3253064" cy="256234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E16CA881-E0EB-43FA-8835-A02AEC202766}"/>
              </a:ext>
            </a:extLst>
          </p:cNvPr>
          <p:cNvGraphicFramePr/>
          <p:nvPr/>
        </p:nvGraphicFramePr>
        <p:xfrm>
          <a:off x="228600" y="4210050"/>
          <a:ext cx="3253064" cy="256234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a:extLst>
              <a:ext uri="{FF2B5EF4-FFF2-40B4-BE49-F238E27FC236}">
                <a16:creationId xmlns:a16="http://schemas.microsoft.com/office/drawing/2014/main" id="{F3F416D9-73FB-4D15-A3C8-797D596302CC}"/>
              </a:ext>
            </a:extLst>
          </p:cNvPr>
          <p:cNvGraphicFramePr/>
          <p:nvPr/>
        </p:nvGraphicFramePr>
        <p:xfrm>
          <a:off x="228600" y="1474788"/>
          <a:ext cx="3253064" cy="256234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a:extLst>
              <a:ext uri="{FF2B5EF4-FFF2-40B4-BE49-F238E27FC236}">
                <a16:creationId xmlns:a16="http://schemas.microsoft.com/office/drawing/2014/main" id="{93AB50BD-F28D-4013-B25C-42F1017CFFDC}"/>
              </a:ext>
            </a:extLst>
          </p:cNvPr>
          <p:cNvGraphicFramePr/>
          <p:nvPr/>
        </p:nvGraphicFramePr>
        <p:xfrm>
          <a:off x="4469468" y="635890"/>
          <a:ext cx="3253064" cy="1897586"/>
        </p:xfrm>
        <a:graphic>
          <a:graphicData uri="http://schemas.openxmlformats.org/drawingml/2006/chart">
            <c:chart xmlns:c="http://schemas.openxmlformats.org/drawingml/2006/chart" xmlns:r="http://schemas.openxmlformats.org/officeDocument/2006/relationships" r:id="rId8"/>
          </a:graphicData>
        </a:graphic>
      </p:graphicFrame>
      <p:sp>
        <p:nvSpPr>
          <p:cNvPr id="8" name="Speech Bubble: Rectangle 7">
            <a:extLst>
              <a:ext uri="{FF2B5EF4-FFF2-40B4-BE49-F238E27FC236}">
                <a16:creationId xmlns:a16="http://schemas.microsoft.com/office/drawing/2014/main" id="{1589EBBD-5C04-4117-8E4F-4F5372481259}"/>
              </a:ext>
            </a:extLst>
          </p:cNvPr>
          <p:cNvSpPr/>
          <p:nvPr/>
        </p:nvSpPr>
        <p:spPr>
          <a:xfrm>
            <a:off x="327171" y="1474787"/>
            <a:ext cx="3354754" cy="2562347"/>
          </a:xfrm>
          <a:prstGeom prst="wedgeRectCallout">
            <a:avLst>
              <a:gd name="adj1" fmla="val 64688"/>
              <a:gd name="adj2" fmla="val 56934"/>
            </a:avLst>
          </a:prstGeom>
          <a:no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ch Bubble: Rectangle 13">
            <a:extLst>
              <a:ext uri="{FF2B5EF4-FFF2-40B4-BE49-F238E27FC236}">
                <a16:creationId xmlns:a16="http://schemas.microsoft.com/office/drawing/2014/main" id="{0928DCB3-4435-470A-91DA-1EB1BA8ED164}"/>
              </a:ext>
            </a:extLst>
          </p:cNvPr>
          <p:cNvSpPr/>
          <p:nvPr/>
        </p:nvSpPr>
        <p:spPr>
          <a:xfrm>
            <a:off x="327171" y="4178523"/>
            <a:ext cx="3354754" cy="2562347"/>
          </a:xfrm>
          <a:prstGeom prst="wedgeRectCallout">
            <a:avLst>
              <a:gd name="adj1" fmla="val 72440"/>
              <a:gd name="adj2" fmla="val 16010"/>
            </a:avLst>
          </a:prstGeom>
          <a:no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peech Bubble: Rectangle 14">
            <a:extLst>
              <a:ext uri="{FF2B5EF4-FFF2-40B4-BE49-F238E27FC236}">
                <a16:creationId xmlns:a16="http://schemas.microsoft.com/office/drawing/2014/main" id="{24ABE6D8-3CFD-43A6-A952-2CAE79102F94}"/>
              </a:ext>
            </a:extLst>
          </p:cNvPr>
          <p:cNvSpPr/>
          <p:nvPr/>
        </p:nvSpPr>
        <p:spPr>
          <a:xfrm>
            <a:off x="4418623" y="635891"/>
            <a:ext cx="3354754" cy="1897585"/>
          </a:xfrm>
          <a:prstGeom prst="wedgeRectCallout">
            <a:avLst>
              <a:gd name="adj1" fmla="val 922"/>
              <a:gd name="adj2" fmla="val 115290"/>
            </a:avLst>
          </a:prstGeom>
          <a:no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Rectangle 15">
            <a:extLst>
              <a:ext uri="{FF2B5EF4-FFF2-40B4-BE49-F238E27FC236}">
                <a16:creationId xmlns:a16="http://schemas.microsoft.com/office/drawing/2014/main" id="{EF6F1344-6D83-4BAF-AAA5-2172714F4E86}"/>
              </a:ext>
            </a:extLst>
          </p:cNvPr>
          <p:cNvSpPr/>
          <p:nvPr/>
        </p:nvSpPr>
        <p:spPr>
          <a:xfrm>
            <a:off x="8591243" y="1474787"/>
            <a:ext cx="3354754" cy="2562347"/>
          </a:xfrm>
          <a:prstGeom prst="wedgeRectCallout">
            <a:avLst>
              <a:gd name="adj1" fmla="val -76347"/>
              <a:gd name="adj2" fmla="val 69702"/>
            </a:avLst>
          </a:prstGeom>
          <a:no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peech Bubble: Rectangle 16">
            <a:extLst>
              <a:ext uri="{FF2B5EF4-FFF2-40B4-BE49-F238E27FC236}">
                <a16:creationId xmlns:a16="http://schemas.microsoft.com/office/drawing/2014/main" id="{F6FB199B-FDA2-40D1-B998-8AA6A0614BDB}"/>
              </a:ext>
            </a:extLst>
          </p:cNvPr>
          <p:cNvSpPr/>
          <p:nvPr/>
        </p:nvSpPr>
        <p:spPr>
          <a:xfrm>
            <a:off x="8591243" y="4178522"/>
            <a:ext cx="3354754" cy="2562347"/>
          </a:xfrm>
          <a:prstGeom prst="wedgeRectCallout">
            <a:avLst>
              <a:gd name="adj1" fmla="val -75347"/>
              <a:gd name="adj2" fmla="val 20265"/>
            </a:avLst>
          </a:prstGeom>
          <a:no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864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Position comparison </a:t>
            </a:r>
          </a:p>
          <a:p>
            <a:pPr algn="ctr"/>
            <a:r>
              <a:rPr lang="en-US" sz="2800" b="1" dirty="0">
                <a:solidFill>
                  <a:schemeClr val="tx1">
                    <a:lumMod val="75000"/>
                    <a:lumOff val="25000"/>
                  </a:schemeClr>
                </a:solidFill>
              </a:rPr>
              <a:t>performance metrics</a:t>
            </a:r>
            <a:br>
              <a:rPr lang="en-US" sz="2800" b="1" dirty="0">
                <a:solidFill>
                  <a:schemeClr val="tx1">
                    <a:lumMod val="75000"/>
                    <a:lumOff val="25000"/>
                  </a:schemeClr>
                </a:solidFill>
              </a:rPr>
            </a:b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154" name="Picture 10">
            <a:extLst>
              <a:ext uri="{FF2B5EF4-FFF2-40B4-BE49-F238E27FC236}">
                <a16:creationId xmlns:a16="http://schemas.microsoft.com/office/drawing/2014/main" id="{E639BC66-F64B-462A-BEA6-85004C0AB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773" y="3834434"/>
            <a:ext cx="3657600" cy="2627423"/>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F5602D99-70CB-4CEA-9B62-E7809B279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498" y="971964"/>
            <a:ext cx="3657600" cy="2627423"/>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a:extLst>
              <a:ext uri="{FF2B5EF4-FFF2-40B4-BE49-F238E27FC236}">
                <a16:creationId xmlns:a16="http://schemas.microsoft.com/office/drawing/2014/main" id="{3C199035-D2EB-4C47-98D3-2F5186FBD3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1498" y="3834434"/>
            <a:ext cx="3657600" cy="262742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7630080-7639-4075-A03A-9265E9B889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049" y="971964"/>
            <a:ext cx="3657600" cy="262742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ACDF5D5F-63BA-45CC-B14C-161ADC05B1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5773" y="971964"/>
            <a:ext cx="3657600" cy="2627423"/>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466673B6-B136-4B05-8155-8C3EE5E180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049" y="3834434"/>
            <a:ext cx="3657600" cy="262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45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10003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4346" descr="Icon of box and whisker chart. ">
            <a:extLst>
              <a:ext uri="{FF2B5EF4-FFF2-40B4-BE49-F238E27FC236}">
                <a16:creationId xmlns:a16="http://schemas.microsoft.com/office/drawing/2014/main" id="{EDC4109E-D244-4AF6-BACA-1E1C4F59FCE3}"/>
              </a:ext>
            </a:extLst>
          </p:cNvPr>
          <p:cNvSpPr>
            <a:spLocks noEditPoints="1"/>
          </p:cNvSpPr>
          <p:nvPr/>
        </p:nvSpPr>
        <p:spPr bwMode="auto">
          <a:xfrm>
            <a:off x="10239429" y="2219276"/>
            <a:ext cx="380334" cy="380334"/>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56931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597483" y="2794916"/>
            <a:ext cx="4663440"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764281"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5931079" y="2794916"/>
            <a:ext cx="4663440"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Problem Statement</a:t>
            </a:r>
          </a:p>
        </p:txBody>
      </p:sp>
      <p:sp>
        <p:nvSpPr>
          <p:cNvPr id="47" name="Rectangle 46">
            <a:extLst>
              <a:ext uri="{FF2B5EF4-FFF2-40B4-BE49-F238E27FC236}">
                <a16:creationId xmlns:a16="http://schemas.microsoft.com/office/drawing/2014/main" id="{1751D31D-3535-411D-8BAC-95CCC90AB185}"/>
              </a:ext>
            </a:extLst>
          </p:cNvPr>
          <p:cNvSpPr/>
          <p:nvPr/>
        </p:nvSpPr>
        <p:spPr>
          <a:xfrm>
            <a:off x="3026459" y="2886560"/>
            <a:ext cx="1744731" cy="492443"/>
          </a:xfrm>
          <a:prstGeom prst="rect">
            <a:avLst/>
          </a:prstGeom>
        </p:spPr>
        <p:txBody>
          <a:bodyPr wrap="square" lIns="0" tIns="0" rIns="0" bIns="0">
            <a:spAutoFit/>
          </a:bodyPr>
          <a:lstStyle/>
          <a:p>
            <a:pPr algn="ctr"/>
            <a:r>
              <a:rPr lang="en-US" sz="1600" b="1" dirty="0">
                <a:solidFill>
                  <a:schemeClr val="bg1"/>
                </a:solidFill>
              </a:rPr>
              <a:t>Dataset Description</a:t>
            </a:r>
            <a:br>
              <a:rPr lang="en-US" sz="1600" b="1" dirty="0">
                <a:solidFill>
                  <a:schemeClr val="bg1"/>
                </a:solidFill>
              </a:rPr>
            </a:br>
            <a:r>
              <a:rPr lang="en-US" sz="1600" b="1" dirty="0">
                <a:solidFill>
                  <a:schemeClr val="bg1"/>
                </a:solidFill>
              </a:rPr>
              <a:t>&amp; Data Preparation</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Descriptive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246221"/>
          </a:xfrm>
          <a:prstGeom prst="rect">
            <a:avLst/>
          </a:prstGeom>
        </p:spPr>
        <p:txBody>
          <a:bodyPr wrap="square" lIns="0" tIns="0" rIns="0" bIns="0">
            <a:spAutoFit/>
          </a:bodyPr>
          <a:lstStyle/>
          <a:p>
            <a:pPr algn="ctr"/>
            <a:r>
              <a:rPr lang="en-US" sz="1600" b="1" dirty="0">
                <a:solidFill>
                  <a:schemeClr val="bg1"/>
                </a:solidFill>
              </a:rPr>
              <a:t>Modeling</a:t>
            </a:r>
          </a:p>
        </p:txBody>
      </p:sp>
      <p:sp>
        <p:nvSpPr>
          <p:cNvPr id="50" name="Rectangle 49">
            <a:extLst>
              <a:ext uri="{FF2B5EF4-FFF2-40B4-BE49-F238E27FC236}">
                <a16:creationId xmlns:a16="http://schemas.microsoft.com/office/drawing/2014/main" id="{D668C4B5-BCEC-465A-ADA5-6A054B15F7A3}"/>
              </a:ext>
            </a:extLst>
          </p:cNvPr>
          <p:cNvSpPr/>
          <p:nvPr/>
        </p:nvSpPr>
        <p:spPr>
          <a:xfrm>
            <a:off x="9652894" y="2885243"/>
            <a:ext cx="1603839" cy="739981"/>
          </a:xfrm>
          <a:prstGeom prst="rect">
            <a:avLst/>
          </a:prstGeom>
        </p:spPr>
        <p:txBody>
          <a:bodyPr wrap="square" lIns="0" tIns="0" rIns="0" bIns="0">
            <a:spAutoFit/>
          </a:bodyPr>
          <a:lstStyle/>
          <a:p>
            <a:pPr algn="ctr"/>
            <a:r>
              <a:rPr lang="en-US" sz="1600" b="1" dirty="0">
                <a:solidFill>
                  <a:schemeClr val="bg1"/>
                </a:solidFill>
              </a:rPr>
              <a:t>Results and Recommendations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954364"/>
          </a:xfrm>
          <a:prstGeom prst="rect">
            <a:avLst/>
          </a:prstGeom>
        </p:spPr>
        <p:txBody>
          <a:bodyPr wrap="square" lIns="0" tIns="0" rIns="0" bIns="0" anchor="t">
            <a:spAutoFit/>
          </a:bodyPr>
          <a:lstStyle/>
          <a:p>
            <a:pPr marL="342900" indent="-342900">
              <a:lnSpc>
                <a:spcPts val="1900"/>
              </a:lnSpc>
              <a:buAutoNum type="arabicPeriod"/>
            </a:pPr>
            <a:r>
              <a:rPr lang="en-US" sz="1400" dirty="0">
                <a:solidFill>
                  <a:schemeClr val="bg1"/>
                </a:solidFill>
                <a:cs typeface="Segoe UI" panose="020B0502040204020203" pitchFamily="34" charset="0"/>
              </a:rPr>
              <a:t>Overview of NBA</a:t>
            </a:r>
          </a:p>
          <a:p>
            <a:pPr marL="342900" indent="-342900">
              <a:lnSpc>
                <a:spcPts val="1900"/>
              </a:lnSpc>
              <a:buAutoNum type="arabicPeriod"/>
            </a:pPr>
            <a:r>
              <a:rPr lang="en-US" sz="1400" dirty="0">
                <a:solidFill>
                  <a:schemeClr val="bg1"/>
                </a:solidFill>
                <a:cs typeface="Segoe UI" panose="020B0502040204020203" pitchFamily="34" charset="0"/>
              </a:rPr>
              <a:t>Problem Definition</a:t>
            </a:r>
          </a:p>
          <a:p>
            <a:pPr marL="342900" indent="-342900">
              <a:lnSpc>
                <a:spcPts val="1900"/>
              </a:lnSpc>
              <a:buAutoNum type="arabicPeriod"/>
            </a:pPr>
            <a:r>
              <a:rPr lang="en-US" sz="1400" dirty="0">
                <a:solidFill>
                  <a:schemeClr val="bg1"/>
                </a:solidFill>
                <a:cs typeface="Segoe UI" panose="020B0502040204020203" pitchFamily="34" charset="0"/>
              </a:rPr>
              <a:t>Approach and Assumptions</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Datasets Used</a:t>
            </a:r>
          </a:p>
          <a:p>
            <a:pPr marL="342900" indent="-342900">
              <a:lnSpc>
                <a:spcPts val="1900"/>
              </a:lnSpc>
              <a:buFont typeface="+mj-lt"/>
              <a:buAutoNum type="arabicPeriod"/>
            </a:pPr>
            <a:r>
              <a:rPr lang="en-US" sz="1400" dirty="0">
                <a:solidFill>
                  <a:schemeClr val="bg1"/>
                </a:solidFill>
                <a:cs typeface="Segoe UI" panose="020B0502040204020203" pitchFamily="34" charset="0"/>
              </a:rPr>
              <a:t>Data Merging</a:t>
            </a:r>
          </a:p>
          <a:p>
            <a:pPr marL="342900" indent="-342900">
              <a:lnSpc>
                <a:spcPts val="1900"/>
              </a:lnSpc>
              <a:buFont typeface="+mj-lt"/>
              <a:buAutoNum type="arabicPeriod"/>
            </a:pPr>
            <a:r>
              <a:rPr lang="en-US" sz="1400" dirty="0">
                <a:solidFill>
                  <a:schemeClr val="bg1"/>
                </a:solidFill>
                <a:cs typeface="Segoe UI" panose="020B0502040204020203" pitchFamily="34" charset="0"/>
              </a:rPr>
              <a:t>Data Cleaning</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93380" cy="2172646"/>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Statistical summary major parameters</a:t>
            </a:r>
          </a:p>
          <a:p>
            <a:pPr marL="342900" indent="-342900">
              <a:lnSpc>
                <a:spcPts val="1900"/>
              </a:lnSpc>
              <a:buFont typeface="+mj-lt"/>
              <a:buAutoNum type="arabicPeriod"/>
            </a:pPr>
            <a:r>
              <a:rPr lang="en-US" sz="1400" dirty="0">
                <a:solidFill>
                  <a:schemeClr val="bg1"/>
                </a:solidFill>
                <a:cs typeface="Segoe UI" panose="020B0502040204020203" pitchFamily="34" charset="0"/>
              </a:rPr>
              <a:t>By Position –performance metrics</a:t>
            </a:r>
          </a:p>
          <a:p>
            <a:pPr marL="342900" indent="-342900">
              <a:lnSpc>
                <a:spcPts val="1900"/>
              </a:lnSpc>
              <a:buFont typeface="+mj-lt"/>
              <a:buAutoNum type="arabicPeriod"/>
            </a:pPr>
            <a:r>
              <a:rPr lang="en-US" sz="1400" dirty="0">
                <a:solidFill>
                  <a:schemeClr val="bg1"/>
                </a:solidFill>
                <a:cs typeface="Segoe UI" panose="020B0502040204020203" pitchFamily="34" charset="0"/>
              </a:rPr>
              <a:t>Correlation Matrices</a:t>
            </a:r>
          </a:p>
          <a:p>
            <a:pPr marL="342900" indent="-342900">
              <a:lnSpc>
                <a:spcPts val="1900"/>
              </a:lnSpc>
              <a:buFont typeface="+mj-lt"/>
              <a:buAutoNum type="arabicPeriod"/>
            </a:pPr>
            <a:r>
              <a:rPr lang="en-US" sz="1400" dirty="0">
                <a:solidFill>
                  <a:schemeClr val="bg1"/>
                </a:solidFill>
                <a:cs typeface="Segoe UI" panose="020B0502040204020203" pitchFamily="34" charset="0"/>
              </a:rPr>
              <a:t>Composition of a team</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954364"/>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Best Subset Selection</a:t>
            </a:r>
          </a:p>
          <a:p>
            <a:pPr marL="342900" indent="-342900">
              <a:lnSpc>
                <a:spcPts val="1900"/>
              </a:lnSpc>
              <a:buFont typeface="+mj-lt"/>
              <a:buAutoNum type="arabicPeriod"/>
            </a:pPr>
            <a:r>
              <a:rPr lang="en-US" sz="1400" dirty="0">
                <a:solidFill>
                  <a:schemeClr val="bg1"/>
                </a:solidFill>
                <a:cs typeface="Segoe UI" panose="020B0502040204020203" pitchFamily="34" charset="0"/>
              </a:rPr>
              <a:t>Regression Model</a:t>
            </a:r>
          </a:p>
          <a:p>
            <a:pPr marL="342900" indent="-342900">
              <a:lnSpc>
                <a:spcPts val="1900"/>
              </a:lnSpc>
              <a:buFont typeface="+mj-lt"/>
              <a:buAutoNum type="arabicPeriod"/>
            </a:pPr>
            <a:r>
              <a:rPr lang="en-US" sz="1400" dirty="0">
                <a:solidFill>
                  <a:schemeClr val="bg1"/>
                </a:solidFill>
                <a:cs typeface="Segoe UI" panose="020B0502040204020203" pitchFamily="34" charset="0"/>
              </a:rPr>
              <a:t>Clustering Model</a:t>
            </a:r>
          </a:p>
        </p:txBody>
      </p:sp>
      <p:sp>
        <p:nvSpPr>
          <p:cNvPr id="73" name="Freeform 1676" descr="Icon of check box. ">
            <a:extLst>
              <a:ext uri="{FF2B5EF4-FFF2-40B4-BE49-F238E27FC236}">
                <a16:creationId xmlns:a16="http://schemas.microsoft.com/office/drawing/2014/main" id="{E4AADB09-FB74-446D-83F4-A5DC5AF476C3}"/>
              </a:ext>
            </a:extLst>
          </p:cNvPr>
          <p:cNvSpPr>
            <a:spLocks noEditPoints="1"/>
          </p:cNvSpPr>
          <p:nvPr/>
        </p:nvSpPr>
        <p:spPr bwMode="auto">
          <a:xfrm>
            <a:off x="1572237" y="2225562"/>
            <a:ext cx="380334" cy="380334"/>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grpSp>
        <p:nvGrpSpPr>
          <p:cNvPr id="75" name="Group 74" descr="Icons of bar chart and line graph.">
            <a:extLst>
              <a:ext uri="{FF2B5EF4-FFF2-40B4-BE49-F238E27FC236}">
                <a16:creationId xmlns:a16="http://schemas.microsoft.com/office/drawing/2014/main" id="{603A386D-6195-4854-8D8C-106E0FAFB6B8}"/>
              </a:ext>
            </a:extLst>
          </p:cNvPr>
          <p:cNvGrpSpPr/>
          <p:nvPr/>
        </p:nvGrpSpPr>
        <p:grpSpPr>
          <a:xfrm>
            <a:off x="5904776" y="2225466"/>
            <a:ext cx="382447" cy="382447"/>
            <a:chOff x="4319588" y="2492375"/>
            <a:chExt cx="287338" cy="287338"/>
          </a:xfrm>
          <a:solidFill>
            <a:schemeClr val="bg1"/>
          </a:solidFill>
        </p:grpSpPr>
        <p:sp>
          <p:nvSpPr>
            <p:cNvPr id="76" name="Freeform 372">
              <a:extLst>
                <a:ext uri="{FF2B5EF4-FFF2-40B4-BE49-F238E27FC236}">
                  <a16:creationId xmlns:a16="http://schemas.microsoft.com/office/drawing/2014/main" id="{E5843479-435A-4D55-B948-7CA91E58C7B5}"/>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77" name="Freeform 373">
              <a:extLst>
                <a:ext uri="{FF2B5EF4-FFF2-40B4-BE49-F238E27FC236}">
                  <a16:creationId xmlns:a16="http://schemas.microsoft.com/office/drawing/2014/main" id="{94CC1C8F-BCEB-48F4-8405-3CAD0074B01B}"/>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grpSp>
      <p:pic>
        <p:nvPicPr>
          <p:cNvPr id="78" name="Graphic 77" descr="Table">
            <a:extLst>
              <a:ext uri="{FF2B5EF4-FFF2-40B4-BE49-F238E27FC236}">
                <a16:creationId xmlns:a16="http://schemas.microsoft.com/office/drawing/2014/main" id="{8EC626E3-3725-4667-83A4-6608CC3D9A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11945" y="2104414"/>
            <a:ext cx="624548" cy="624548"/>
          </a:xfrm>
          <a:prstGeom prst="rect">
            <a:avLst/>
          </a:prstGeom>
        </p:spPr>
      </p:pic>
      <p:sp>
        <p:nvSpPr>
          <p:cNvPr id="79" name="Freeform 4665" descr="Icon of graph. ">
            <a:extLst>
              <a:ext uri="{FF2B5EF4-FFF2-40B4-BE49-F238E27FC236}">
                <a16:creationId xmlns:a16="http://schemas.microsoft.com/office/drawing/2014/main" id="{5B16E803-770B-4DA2-BB02-3FFB98D1C5D3}"/>
              </a:ext>
            </a:extLst>
          </p:cNvPr>
          <p:cNvSpPr>
            <a:spLocks/>
          </p:cNvSpPr>
          <p:nvPr/>
        </p:nvSpPr>
        <p:spPr bwMode="auto">
          <a:xfrm>
            <a:off x="8072655" y="2225466"/>
            <a:ext cx="382447" cy="382447"/>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81" name="Rectangle 80">
            <a:extLst>
              <a:ext uri="{FF2B5EF4-FFF2-40B4-BE49-F238E27FC236}">
                <a16:creationId xmlns:a16="http://schemas.microsoft.com/office/drawing/2014/main" id="{6BCAFDC1-E253-4399-9AF6-ACF8BEF2B94D}"/>
              </a:ext>
            </a:extLst>
          </p:cNvPr>
          <p:cNvSpPr/>
          <p:nvPr/>
        </p:nvSpPr>
        <p:spPr>
          <a:xfrm>
            <a:off x="9553575" y="3653603"/>
            <a:ext cx="1752042" cy="1441677"/>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Recommend Players by position</a:t>
            </a:r>
          </a:p>
          <a:p>
            <a:pPr marL="342900" indent="-342900">
              <a:lnSpc>
                <a:spcPts val="1900"/>
              </a:lnSpc>
              <a:buFont typeface="+mj-lt"/>
              <a:buAutoNum type="arabicPeriod"/>
            </a:pPr>
            <a:r>
              <a:rPr lang="en-US" sz="1400" dirty="0">
                <a:solidFill>
                  <a:schemeClr val="bg1"/>
                </a:solidFill>
                <a:cs typeface="Segoe UI" panose="020B0502040204020203" pitchFamily="34" charset="0"/>
              </a:rPr>
              <a:t>Budget Selection Framework</a:t>
            </a:r>
          </a:p>
          <a:p>
            <a:pPr marL="342900" indent="-342900">
              <a:lnSpc>
                <a:spcPts val="1900"/>
              </a:lnSpc>
              <a:buFont typeface="+mj-lt"/>
              <a:buAutoNum type="arabicPeriod"/>
            </a:pPr>
            <a:r>
              <a:rPr lang="en-US" sz="1400" dirty="0">
                <a:solidFill>
                  <a:schemeClr val="bg1"/>
                </a:solidFill>
                <a:cs typeface="Segoe UI" panose="020B0502040204020203" pitchFamily="34" charset="0"/>
              </a:rPr>
              <a:t>Randomized Roster Generation</a:t>
            </a:r>
          </a:p>
        </p:txBody>
      </p:sp>
    </p:spTree>
    <p:extLst>
      <p:ext uri="{BB962C8B-B14F-4D97-AF65-F5344CB8AC3E}">
        <p14:creationId xmlns:p14="http://schemas.microsoft.com/office/powerpoint/2010/main" val="2826504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767EB320-E3CB-479D-8CB6-DE03546C93B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4" name="Title 1">
            <a:extLst>
              <a:ext uri="{FF2B5EF4-FFF2-40B4-BE49-F238E27FC236}">
                <a16:creationId xmlns:a16="http://schemas.microsoft.com/office/drawing/2014/main" id="{40296C09-A6CE-472C-90EA-D9605AE2DBDD}"/>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5" name="Straight Connector 34">
            <a:extLst>
              <a:ext uri="{FF2B5EF4-FFF2-40B4-BE49-F238E27FC236}">
                <a16:creationId xmlns:a16="http://schemas.microsoft.com/office/drawing/2014/main" id="{7F9DDE00-41D0-4A72-B087-C2E92687894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Trapezoid 17">
            <a:extLst>
              <a:ext uri="{FF2B5EF4-FFF2-40B4-BE49-F238E27FC236}">
                <a16:creationId xmlns:a16="http://schemas.microsoft.com/office/drawing/2014/main" id="{E92C973D-B907-4F24-A29E-10A67644DC57}"/>
              </a:ext>
              <a:ext uri="{C183D7F6-B498-43B3-948B-1728B52AA6E4}">
                <adec:decorative xmlns:adec="http://schemas.microsoft.com/office/drawing/2017/decorative" val="1"/>
              </a:ext>
            </a:extLst>
          </p:cNvPr>
          <p:cNvSpPr/>
          <p:nvPr/>
        </p:nvSpPr>
        <p:spPr>
          <a:xfrm rot="5400000">
            <a:off x="3764281"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AC025CE-4784-4B05-9869-C1219C5F13A9}"/>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Descriptive analysis</a:t>
            </a:r>
          </a:p>
        </p:txBody>
      </p:sp>
      <p:sp>
        <p:nvSpPr>
          <p:cNvPr id="25" name="Rectangle 24">
            <a:extLst>
              <a:ext uri="{FF2B5EF4-FFF2-40B4-BE49-F238E27FC236}">
                <a16:creationId xmlns:a16="http://schemas.microsoft.com/office/drawing/2014/main" id="{39F1CCA4-AD1F-4E24-A8B3-79849998CE22}"/>
              </a:ext>
            </a:extLst>
          </p:cNvPr>
          <p:cNvSpPr/>
          <p:nvPr/>
        </p:nvSpPr>
        <p:spPr>
          <a:xfrm>
            <a:off x="5219979" y="3653603"/>
            <a:ext cx="1793380" cy="2172646"/>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Statistical summary major parameters</a:t>
            </a:r>
          </a:p>
          <a:p>
            <a:pPr marL="342900" indent="-342900">
              <a:lnSpc>
                <a:spcPts val="1900"/>
              </a:lnSpc>
              <a:buFont typeface="+mj-lt"/>
              <a:buAutoNum type="arabicPeriod"/>
            </a:pPr>
            <a:r>
              <a:rPr lang="en-US" sz="1400" dirty="0">
                <a:solidFill>
                  <a:schemeClr val="bg1"/>
                </a:solidFill>
                <a:cs typeface="Segoe UI" panose="020B0502040204020203" pitchFamily="34" charset="0"/>
              </a:rPr>
              <a:t>By Position –performance metrics</a:t>
            </a:r>
          </a:p>
          <a:p>
            <a:pPr marL="342900" indent="-342900">
              <a:lnSpc>
                <a:spcPts val="1900"/>
              </a:lnSpc>
              <a:buFont typeface="+mj-lt"/>
              <a:buAutoNum type="arabicPeriod"/>
            </a:pPr>
            <a:r>
              <a:rPr lang="en-US" sz="1400" dirty="0">
                <a:solidFill>
                  <a:schemeClr val="bg1"/>
                </a:solidFill>
                <a:cs typeface="Segoe UI" panose="020B0502040204020203" pitchFamily="34" charset="0"/>
              </a:rPr>
              <a:t>Correlation Matrices</a:t>
            </a:r>
          </a:p>
          <a:p>
            <a:pPr marL="342900" indent="-342900">
              <a:lnSpc>
                <a:spcPts val="1900"/>
              </a:lnSpc>
              <a:buFont typeface="+mj-lt"/>
              <a:buAutoNum type="arabicPeriod"/>
            </a:pPr>
            <a:r>
              <a:rPr lang="en-US" sz="1400" dirty="0">
                <a:solidFill>
                  <a:schemeClr val="bg1"/>
                </a:solidFill>
                <a:cs typeface="Segoe UI" panose="020B0502040204020203" pitchFamily="34" charset="0"/>
              </a:rPr>
              <a:t>Composition of a team</a:t>
            </a:r>
          </a:p>
        </p:txBody>
      </p:sp>
      <p:grpSp>
        <p:nvGrpSpPr>
          <p:cNvPr id="27" name="Group 26" descr="Icons of bar chart and line graph.">
            <a:extLst>
              <a:ext uri="{FF2B5EF4-FFF2-40B4-BE49-F238E27FC236}">
                <a16:creationId xmlns:a16="http://schemas.microsoft.com/office/drawing/2014/main" id="{73F49CEC-574F-4BC5-A14B-08F0D27DF299}"/>
              </a:ext>
            </a:extLst>
          </p:cNvPr>
          <p:cNvGrpSpPr/>
          <p:nvPr/>
        </p:nvGrpSpPr>
        <p:grpSpPr>
          <a:xfrm>
            <a:off x="5904776" y="2225466"/>
            <a:ext cx="382447" cy="382447"/>
            <a:chOff x="4319588" y="2492375"/>
            <a:chExt cx="287338" cy="287338"/>
          </a:xfrm>
          <a:solidFill>
            <a:schemeClr val="bg1"/>
          </a:solidFill>
        </p:grpSpPr>
        <p:sp>
          <p:nvSpPr>
            <p:cNvPr id="28" name="Freeform 372">
              <a:extLst>
                <a:ext uri="{FF2B5EF4-FFF2-40B4-BE49-F238E27FC236}">
                  <a16:creationId xmlns:a16="http://schemas.microsoft.com/office/drawing/2014/main" id="{9BF11895-9EE8-4AD9-85FF-BAF579ABEE18}"/>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29" name="Freeform 373">
              <a:extLst>
                <a:ext uri="{FF2B5EF4-FFF2-40B4-BE49-F238E27FC236}">
                  <a16:creationId xmlns:a16="http://schemas.microsoft.com/office/drawing/2014/main" id="{512785DC-AC7B-46AC-9850-4CEC3EC935B0}"/>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grpSp>
      <p:sp>
        <p:nvSpPr>
          <p:cNvPr id="17" name="Trapezoid 16">
            <a:extLst>
              <a:ext uri="{FF2B5EF4-FFF2-40B4-BE49-F238E27FC236}">
                <a16:creationId xmlns:a16="http://schemas.microsoft.com/office/drawing/2014/main" id="{92DA699F-0045-47EA-B3DB-BB91347DF0E3}"/>
              </a:ext>
              <a:ext uri="{C183D7F6-B498-43B3-948B-1728B52AA6E4}">
                <adec:decorative xmlns:adec="http://schemas.microsoft.com/office/drawing/2017/decorative" val="1"/>
              </a:ext>
            </a:extLst>
          </p:cNvPr>
          <p:cNvSpPr/>
          <p:nvPr/>
        </p:nvSpPr>
        <p:spPr>
          <a:xfrm rot="5400000">
            <a:off x="1597483" y="2794916"/>
            <a:ext cx="4663440"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585D9A9-C0DD-424F-A6E6-B549047ECF5D}"/>
              </a:ext>
            </a:extLst>
          </p:cNvPr>
          <p:cNvSpPr/>
          <p:nvPr/>
        </p:nvSpPr>
        <p:spPr>
          <a:xfrm>
            <a:off x="3026459" y="2886560"/>
            <a:ext cx="1744731" cy="492443"/>
          </a:xfrm>
          <a:prstGeom prst="rect">
            <a:avLst/>
          </a:prstGeom>
        </p:spPr>
        <p:txBody>
          <a:bodyPr wrap="square" lIns="0" tIns="0" rIns="0" bIns="0">
            <a:spAutoFit/>
          </a:bodyPr>
          <a:lstStyle/>
          <a:p>
            <a:pPr algn="ctr"/>
            <a:r>
              <a:rPr lang="en-US" sz="1600" b="1" dirty="0">
                <a:solidFill>
                  <a:schemeClr val="bg1"/>
                </a:solidFill>
              </a:rPr>
              <a:t>Dataset Description</a:t>
            </a:r>
            <a:br>
              <a:rPr lang="en-US" sz="1600" b="1" dirty="0">
                <a:solidFill>
                  <a:schemeClr val="bg1"/>
                </a:solidFill>
              </a:rPr>
            </a:br>
            <a:r>
              <a:rPr lang="en-US" sz="1600" b="1" dirty="0">
                <a:solidFill>
                  <a:schemeClr val="bg1"/>
                </a:solidFill>
              </a:rPr>
              <a:t>&amp; Data Preparation</a:t>
            </a:r>
          </a:p>
        </p:txBody>
      </p:sp>
      <p:sp>
        <p:nvSpPr>
          <p:cNvPr id="24" name="Rectangle 23">
            <a:extLst>
              <a:ext uri="{FF2B5EF4-FFF2-40B4-BE49-F238E27FC236}">
                <a16:creationId xmlns:a16="http://schemas.microsoft.com/office/drawing/2014/main" id="{54E5773E-B019-42AC-9170-ACC369D25CE9}"/>
              </a:ext>
            </a:extLst>
          </p:cNvPr>
          <p:cNvSpPr/>
          <p:nvPr/>
        </p:nvSpPr>
        <p:spPr>
          <a:xfrm>
            <a:off x="3053182" y="3653603"/>
            <a:ext cx="1752042" cy="710707"/>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Datasets Used</a:t>
            </a:r>
          </a:p>
          <a:p>
            <a:pPr marL="342900" indent="-342900">
              <a:lnSpc>
                <a:spcPts val="1900"/>
              </a:lnSpc>
              <a:buFont typeface="+mj-lt"/>
              <a:buAutoNum type="arabicPeriod"/>
            </a:pPr>
            <a:r>
              <a:rPr lang="en-US" sz="1400" dirty="0">
                <a:solidFill>
                  <a:schemeClr val="bg1"/>
                </a:solidFill>
                <a:cs typeface="Segoe UI" panose="020B0502040204020203" pitchFamily="34" charset="0"/>
              </a:rPr>
              <a:t>Data Merging</a:t>
            </a:r>
          </a:p>
          <a:p>
            <a:pPr marL="342900" indent="-342900">
              <a:lnSpc>
                <a:spcPts val="1900"/>
              </a:lnSpc>
              <a:buFont typeface="+mj-lt"/>
              <a:buAutoNum type="arabicPeriod"/>
            </a:pPr>
            <a:r>
              <a:rPr lang="en-US" sz="1400" dirty="0">
                <a:solidFill>
                  <a:schemeClr val="bg1"/>
                </a:solidFill>
                <a:cs typeface="Segoe UI" panose="020B0502040204020203" pitchFamily="34" charset="0"/>
              </a:rPr>
              <a:t>Data Cleaning</a:t>
            </a:r>
          </a:p>
        </p:txBody>
      </p:sp>
      <p:pic>
        <p:nvPicPr>
          <p:cNvPr id="30" name="Graphic 29" descr="Table">
            <a:extLst>
              <a:ext uri="{FF2B5EF4-FFF2-40B4-BE49-F238E27FC236}">
                <a16:creationId xmlns:a16="http://schemas.microsoft.com/office/drawing/2014/main" id="{2979749C-ACA6-47D3-AD8E-A2B167A520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11945" y="2104414"/>
            <a:ext cx="624548" cy="624548"/>
          </a:xfrm>
          <a:prstGeom prst="rect">
            <a:avLst/>
          </a:prstGeom>
        </p:spPr>
      </p:pic>
      <p:sp>
        <p:nvSpPr>
          <p:cNvPr id="6" name="Trapezoid 5">
            <a:extLst>
              <a:ext uri="{FF2B5EF4-FFF2-40B4-BE49-F238E27FC236}">
                <a16:creationId xmlns:a16="http://schemas.microsoft.com/office/drawing/2014/main" id="{9FA0179A-FE91-40F2-B9F9-7712485199A6}"/>
              </a:ext>
              <a:ext uri="{C183D7F6-B498-43B3-948B-1728B52AA6E4}">
                <adec:decorative xmlns:adec="http://schemas.microsoft.com/office/drawing/2017/decorative" val="1"/>
              </a:ext>
            </a:extLst>
          </p:cNvPr>
          <p:cNvSpPr/>
          <p:nvPr/>
        </p:nvSpPr>
        <p:spPr>
          <a:xfrm rot="5400000">
            <a:off x="-56931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apezoid 6">
            <a:extLst>
              <a:ext uri="{FF2B5EF4-FFF2-40B4-BE49-F238E27FC236}">
                <a16:creationId xmlns:a16="http://schemas.microsoft.com/office/drawing/2014/main" id="{93AEE011-0656-4009-8235-6A3319CE7915}"/>
              </a:ext>
              <a:ext uri="{C183D7F6-B498-43B3-948B-1728B52AA6E4}">
                <adec:decorative xmlns:adec="http://schemas.microsoft.com/office/drawing/2017/decorative" val="1"/>
              </a:ext>
            </a:extLst>
          </p:cNvPr>
          <p:cNvSpPr/>
          <p:nvPr/>
        </p:nvSpPr>
        <p:spPr>
          <a:xfrm rot="5400000">
            <a:off x="-56931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A25F6DF-250E-412A-9EB7-CAE0CF61A185}"/>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Problem Statement</a:t>
            </a:r>
          </a:p>
        </p:txBody>
      </p:sp>
      <p:sp>
        <p:nvSpPr>
          <p:cNvPr id="9" name="Rectangle 8">
            <a:extLst>
              <a:ext uri="{FF2B5EF4-FFF2-40B4-BE49-F238E27FC236}">
                <a16:creationId xmlns:a16="http://schemas.microsoft.com/office/drawing/2014/main" id="{A29F6148-4768-4279-902F-CC63E60E3C34}"/>
              </a:ext>
            </a:extLst>
          </p:cNvPr>
          <p:cNvSpPr/>
          <p:nvPr/>
        </p:nvSpPr>
        <p:spPr>
          <a:xfrm>
            <a:off x="886383" y="3653603"/>
            <a:ext cx="1752042" cy="954364"/>
          </a:xfrm>
          <a:prstGeom prst="rect">
            <a:avLst/>
          </a:prstGeom>
        </p:spPr>
        <p:txBody>
          <a:bodyPr wrap="square" lIns="0" tIns="0" rIns="0" bIns="0" anchor="t">
            <a:spAutoFit/>
          </a:bodyPr>
          <a:lstStyle/>
          <a:p>
            <a:pPr marL="342900" indent="-342900">
              <a:lnSpc>
                <a:spcPts val="1900"/>
              </a:lnSpc>
              <a:buAutoNum type="arabicPeriod"/>
            </a:pPr>
            <a:r>
              <a:rPr lang="en-US" sz="1400" dirty="0">
                <a:solidFill>
                  <a:schemeClr val="bg1"/>
                </a:solidFill>
                <a:cs typeface="Segoe UI" panose="020B0502040204020203" pitchFamily="34" charset="0"/>
              </a:rPr>
              <a:t>Overview of NBA</a:t>
            </a:r>
          </a:p>
          <a:p>
            <a:pPr marL="342900" indent="-342900">
              <a:lnSpc>
                <a:spcPts val="1900"/>
              </a:lnSpc>
              <a:buAutoNum type="arabicPeriod"/>
            </a:pPr>
            <a:r>
              <a:rPr lang="en-US" sz="1400" dirty="0">
                <a:solidFill>
                  <a:schemeClr val="bg1"/>
                </a:solidFill>
                <a:cs typeface="Segoe UI" panose="020B0502040204020203" pitchFamily="34" charset="0"/>
              </a:rPr>
              <a:t>Problem Definition</a:t>
            </a:r>
          </a:p>
          <a:p>
            <a:pPr marL="342900" indent="-342900">
              <a:lnSpc>
                <a:spcPts val="1900"/>
              </a:lnSpc>
              <a:buAutoNum type="arabicPeriod"/>
            </a:pPr>
            <a:r>
              <a:rPr lang="en-US" sz="1400" dirty="0">
                <a:solidFill>
                  <a:schemeClr val="bg1"/>
                </a:solidFill>
                <a:cs typeface="Segoe UI" panose="020B0502040204020203" pitchFamily="34" charset="0"/>
              </a:rPr>
              <a:t>Approach and Assumptions</a:t>
            </a:r>
          </a:p>
        </p:txBody>
      </p:sp>
      <p:sp>
        <p:nvSpPr>
          <p:cNvPr id="10" name="Freeform 1676" descr="Icon of check box. ">
            <a:extLst>
              <a:ext uri="{FF2B5EF4-FFF2-40B4-BE49-F238E27FC236}">
                <a16:creationId xmlns:a16="http://schemas.microsoft.com/office/drawing/2014/main" id="{865A22E8-3E74-43E3-8C8C-CD255809DD7A}"/>
              </a:ext>
            </a:extLst>
          </p:cNvPr>
          <p:cNvSpPr>
            <a:spLocks noEditPoints="1"/>
          </p:cNvSpPr>
          <p:nvPr/>
        </p:nvSpPr>
        <p:spPr bwMode="auto">
          <a:xfrm>
            <a:off x="1572237" y="2225562"/>
            <a:ext cx="380334" cy="380334"/>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14" name="Trapezoid 13">
            <a:extLst>
              <a:ext uri="{FF2B5EF4-FFF2-40B4-BE49-F238E27FC236}">
                <a16:creationId xmlns:a16="http://schemas.microsoft.com/office/drawing/2014/main" id="{66FD6EDD-ED03-4A11-A651-ECDAC7E9755D}"/>
              </a:ext>
              <a:ext uri="{C183D7F6-B498-43B3-948B-1728B52AA6E4}">
                <adec:decorative xmlns:adec="http://schemas.microsoft.com/office/drawing/2017/decorative" val="1"/>
              </a:ext>
            </a:extLst>
          </p:cNvPr>
          <p:cNvSpPr/>
          <p:nvPr/>
        </p:nvSpPr>
        <p:spPr>
          <a:xfrm rot="5400000">
            <a:off x="810003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4346" descr="Icon of box and whisker chart. ">
            <a:extLst>
              <a:ext uri="{FF2B5EF4-FFF2-40B4-BE49-F238E27FC236}">
                <a16:creationId xmlns:a16="http://schemas.microsoft.com/office/drawing/2014/main" id="{BC449640-D6C4-4134-8184-152999C18A38}"/>
              </a:ext>
            </a:extLst>
          </p:cNvPr>
          <p:cNvSpPr>
            <a:spLocks noEditPoints="1"/>
          </p:cNvSpPr>
          <p:nvPr/>
        </p:nvSpPr>
        <p:spPr bwMode="auto">
          <a:xfrm>
            <a:off x="10239429" y="2219276"/>
            <a:ext cx="380334" cy="380334"/>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23" name="Rectangle 22">
            <a:extLst>
              <a:ext uri="{FF2B5EF4-FFF2-40B4-BE49-F238E27FC236}">
                <a16:creationId xmlns:a16="http://schemas.microsoft.com/office/drawing/2014/main" id="{4AFA2C16-DEBA-4915-99F6-2A432881F2E2}"/>
              </a:ext>
            </a:extLst>
          </p:cNvPr>
          <p:cNvSpPr/>
          <p:nvPr/>
        </p:nvSpPr>
        <p:spPr>
          <a:xfrm>
            <a:off x="9652894" y="2885243"/>
            <a:ext cx="1603839" cy="739981"/>
          </a:xfrm>
          <a:prstGeom prst="rect">
            <a:avLst/>
          </a:prstGeom>
        </p:spPr>
        <p:txBody>
          <a:bodyPr wrap="square" lIns="0" tIns="0" rIns="0" bIns="0">
            <a:spAutoFit/>
          </a:bodyPr>
          <a:lstStyle/>
          <a:p>
            <a:pPr algn="ctr"/>
            <a:r>
              <a:rPr lang="en-US" sz="1600" b="1" dirty="0">
                <a:solidFill>
                  <a:schemeClr val="bg1"/>
                </a:solidFill>
              </a:rPr>
              <a:t>Results and Recommendations</a:t>
            </a:r>
          </a:p>
        </p:txBody>
      </p:sp>
      <p:sp>
        <p:nvSpPr>
          <p:cNvPr id="32" name="Rectangle 31">
            <a:extLst>
              <a:ext uri="{FF2B5EF4-FFF2-40B4-BE49-F238E27FC236}">
                <a16:creationId xmlns:a16="http://schemas.microsoft.com/office/drawing/2014/main" id="{78FB9EEA-45E0-4BC1-B7CB-D6F691765449}"/>
              </a:ext>
            </a:extLst>
          </p:cNvPr>
          <p:cNvSpPr/>
          <p:nvPr/>
        </p:nvSpPr>
        <p:spPr>
          <a:xfrm>
            <a:off x="9553575" y="3653603"/>
            <a:ext cx="1752042" cy="1441677"/>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Recommend Players by position</a:t>
            </a:r>
          </a:p>
          <a:p>
            <a:pPr marL="342900" indent="-342900">
              <a:lnSpc>
                <a:spcPts val="1900"/>
              </a:lnSpc>
              <a:buFont typeface="+mj-lt"/>
              <a:buAutoNum type="arabicPeriod"/>
            </a:pPr>
            <a:r>
              <a:rPr lang="en-US" sz="1400" dirty="0">
                <a:solidFill>
                  <a:schemeClr val="bg1"/>
                </a:solidFill>
                <a:cs typeface="Segoe UI" panose="020B0502040204020203" pitchFamily="34" charset="0"/>
              </a:rPr>
              <a:t>Budget Selection Framework</a:t>
            </a:r>
          </a:p>
          <a:p>
            <a:pPr marL="342900" indent="-342900">
              <a:lnSpc>
                <a:spcPts val="1900"/>
              </a:lnSpc>
              <a:buFont typeface="+mj-lt"/>
              <a:buAutoNum type="arabicPeriod"/>
            </a:pPr>
            <a:r>
              <a:rPr lang="en-US" sz="1400" dirty="0">
                <a:solidFill>
                  <a:schemeClr val="bg1"/>
                </a:solidFill>
                <a:cs typeface="Segoe UI" panose="020B0502040204020203" pitchFamily="34" charset="0"/>
              </a:rPr>
              <a:t>Randomized Roster Generation</a:t>
            </a:r>
          </a:p>
        </p:txBody>
      </p:sp>
      <p:sp>
        <p:nvSpPr>
          <p:cNvPr id="2" name="Rectangle 1">
            <a:extLst>
              <a:ext uri="{FF2B5EF4-FFF2-40B4-BE49-F238E27FC236}">
                <a16:creationId xmlns:a16="http://schemas.microsoft.com/office/drawing/2014/main" id="{BDBADFA4-FAC2-4B1A-B558-5675A6A72CA1}"/>
              </a:ext>
            </a:extLst>
          </p:cNvPr>
          <p:cNvSpPr/>
          <p:nvPr/>
        </p:nvSpPr>
        <p:spPr>
          <a:xfrm>
            <a:off x="1" y="0"/>
            <a:ext cx="12192000" cy="6858000"/>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268F0E8F-C373-4063-BF35-4609ED148171}"/>
              </a:ext>
              <a:ext uri="{C183D7F6-B498-43B3-948B-1728B52AA6E4}">
                <adec:decorative xmlns:adec="http://schemas.microsoft.com/office/drawing/2017/decorative" val="1"/>
              </a:ext>
            </a:extLst>
          </p:cNvPr>
          <p:cNvSpPr/>
          <p:nvPr/>
        </p:nvSpPr>
        <p:spPr>
          <a:xfrm rot="5400000">
            <a:off x="5926632" y="2811031"/>
            <a:ext cx="4651772" cy="2024123"/>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D244BF7-9D47-4CC0-BA96-2D7B2223D79D}"/>
              </a:ext>
            </a:extLst>
          </p:cNvPr>
          <p:cNvSpPr/>
          <p:nvPr/>
        </p:nvSpPr>
        <p:spPr>
          <a:xfrm>
            <a:off x="7577000" y="2887176"/>
            <a:ext cx="1357807" cy="245605"/>
          </a:xfrm>
          <a:prstGeom prst="rect">
            <a:avLst/>
          </a:prstGeom>
        </p:spPr>
        <p:txBody>
          <a:bodyPr wrap="square" lIns="0" tIns="0" rIns="0" bIns="0">
            <a:spAutoFit/>
          </a:bodyPr>
          <a:lstStyle/>
          <a:p>
            <a:pPr algn="ctr"/>
            <a:r>
              <a:rPr lang="en-US" sz="1600" b="1" dirty="0">
                <a:solidFill>
                  <a:schemeClr val="bg1"/>
                </a:solidFill>
              </a:rPr>
              <a:t>Modeling</a:t>
            </a:r>
          </a:p>
        </p:txBody>
      </p:sp>
      <p:sp>
        <p:nvSpPr>
          <p:cNvPr id="26" name="Rectangle 25">
            <a:extLst>
              <a:ext uri="{FF2B5EF4-FFF2-40B4-BE49-F238E27FC236}">
                <a16:creationId xmlns:a16="http://schemas.microsoft.com/office/drawing/2014/main" id="{D4FF191B-FE84-4D29-B450-A8532701E405}"/>
              </a:ext>
            </a:extLst>
          </p:cNvPr>
          <p:cNvSpPr/>
          <p:nvPr/>
        </p:nvSpPr>
        <p:spPr>
          <a:xfrm>
            <a:off x="7386779" y="3655991"/>
            <a:ext cx="1734423" cy="951976"/>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Best Subset Selection</a:t>
            </a:r>
          </a:p>
          <a:p>
            <a:pPr marL="342900" indent="-342900">
              <a:lnSpc>
                <a:spcPts val="1900"/>
              </a:lnSpc>
              <a:buFont typeface="+mj-lt"/>
              <a:buAutoNum type="arabicPeriod"/>
            </a:pPr>
            <a:r>
              <a:rPr lang="en-US" sz="1400" dirty="0">
                <a:solidFill>
                  <a:schemeClr val="bg1"/>
                </a:solidFill>
                <a:cs typeface="Segoe UI" panose="020B0502040204020203" pitchFamily="34" charset="0"/>
              </a:rPr>
              <a:t>Regression Model</a:t>
            </a:r>
          </a:p>
          <a:p>
            <a:pPr marL="342900" indent="-342900">
              <a:lnSpc>
                <a:spcPts val="1900"/>
              </a:lnSpc>
              <a:buFont typeface="+mj-lt"/>
              <a:buAutoNum type="arabicPeriod"/>
            </a:pPr>
            <a:r>
              <a:rPr lang="en-US" sz="1400" dirty="0">
                <a:solidFill>
                  <a:schemeClr val="bg1"/>
                </a:solidFill>
                <a:cs typeface="Segoe UI" panose="020B0502040204020203" pitchFamily="34" charset="0"/>
              </a:rPr>
              <a:t>Clustering Model</a:t>
            </a:r>
          </a:p>
        </p:txBody>
      </p:sp>
      <p:sp>
        <p:nvSpPr>
          <p:cNvPr id="31" name="Freeform 4665" descr="Icon of graph. ">
            <a:extLst>
              <a:ext uri="{FF2B5EF4-FFF2-40B4-BE49-F238E27FC236}">
                <a16:creationId xmlns:a16="http://schemas.microsoft.com/office/drawing/2014/main" id="{EC4153AC-ECBC-4E02-B407-D2C0BDCFEC93}"/>
              </a:ext>
            </a:extLst>
          </p:cNvPr>
          <p:cNvSpPr>
            <a:spLocks/>
          </p:cNvSpPr>
          <p:nvPr/>
        </p:nvSpPr>
        <p:spPr bwMode="auto">
          <a:xfrm>
            <a:off x="8072655" y="2226423"/>
            <a:ext cx="378601" cy="381490"/>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Tree>
    <p:extLst>
      <p:ext uri="{BB962C8B-B14F-4D97-AF65-F5344CB8AC3E}">
        <p14:creationId xmlns:p14="http://schemas.microsoft.com/office/powerpoint/2010/main" val="454515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E3727BE-0628-496B-A37C-2FBF98B1776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697E62AD-0F9F-435B-94D3-F77665A4A3B1}"/>
              </a:ext>
            </a:extLst>
          </p:cNvPr>
          <p:cNvSpPr txBox="1">
            <a:spLocks/>
          </p:cNvSpPr>
          <p:nvPr/>
        </p:nvSpPr>
        <p:spPr>
          <a:xfrm>
            <a:off x="228600" y="17274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Parameter Selection</a:t>
            </a:r>
          </a:p>
          <a:p>
            <a:pPr algn="ctr"/>
            <a:r>
              <a:rPr lang="en-US" sz="2800" b="1" dirty="0">
                <a:solidFill>
                  <a:schemeClr val="tx1">
                    <a:lumMod val="75000"/>
                    <a:lumOff val="25000"/>
                  </a:schemeClr>
                </a:solidFill>
              </a:rPr>
              <a:t>(Best subset selection)</a:t>
            </a: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3390FE57-4B92-4729-85BC-CE4C50E0A30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rapezoid 4">
            <a:extLst>
              <a:ext uri="{FF2B5EF4-FFF2-40B4-BE49-F238E27FC236}">
                <a16:creationId xmlns:a16="http://schemas.microsoft.com/office/drawing/2014/main" id="{ECE814FF-DA5C-4977-A438-396173D7BFD8}"/>
              </a:ext>
              <a:ext uri="{C183D7F6-B498-43B3-948B-1728B52AA6E4}">
                <adec:decorative xmlns:adec="http://schemas.microsoft.com/office/drawing/2017/decorative" val="1"/>
              </a:ext>
            </a:extLst>
          </p:cNvPr>
          <p:cNvSpPr/>
          <p:nvPr/>
        </p:nvSpPr>
        <p:spPr>
          <a:xfrm rot="5400000">
            <a:off x="-1504422" y="2769581"/>
            <a:ext cx="5943601" cy="1833375"/>
          </a:xfrm>
          <a:prstGeom prst="trapezoid">
            <a:avLst>
              <a:gd name="adj" fmla="val 47175"/>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1835BF2-E81E-427B-B348-DE20A72E8868}"/>
              </a:ext>
            </a:extLst>
          </p:cNvPr>
          <p:cNvSpPr/>
          <p:nvPr/>
        </p:nvSpPr>
        <p:spPr>
          <a:xfrm>
            <a:off x="642232" y="2876863"/>
            <a:ext cx="1666704" cy="738664"/>
          </a:xfrm>
          <a:prstGeom prst="rect">
            <a:avLst/>
          </a:prstGeom>
        </p:spPr>
        <p:txBody>
          <a:bodyPr wrap="square" lIns="0" tIns="0" rIns="0" bIns="0" anchor="ctr">
            <a:spAutoFit/>
          </a:bodyPr>
          <a:lstStyle/>
          <a:p>
            <a:pPr algn="ctr"/>
            <a:r>
              <a:rPr lang="en-US" sz="2400" b="1" dirty="0">
                <a:solidFill>
                  <a:schemeClr val="bg1"/>
                </a:solidFill>
              </a:rPr>
              <a:t>Total: 72 parameters</a:t>
            </a:r>
          </a:p>
        </p:txBody>
      </p:sp>
      <p:sp>
        <p:nvSpPr>
          <p:cNvPr id="8" name="Trapezoid 7">
            <a:extLst>
              <a:ext uri="{FF2B5EF4-FFF2-40B4-BE49-F238E27FC236}">
                <a16:creationId xmlns:a16="http://schemas.microsoft.com/office/drawing/2014/main" id="{6573226F-9932-49B1-89F6-42BBA6E460F2}"/>
              </a:ext>
              <a:ext uri="{C183D7F6-B498-43B3-948B-1728B52AA6E4}">
                <adec:decorative xmlns:adec="http://schemas.microsoft.com/office/drawing/2017/decorative" val="1"/>
              </a:ext>
            </a:extLst>
          </p:cNvPr>
          <p:cNvSpPr/>
          <p:nvPr/>
        </p:nvSpPr>
        <p:spPr>
          <a:xfrm rot="5400000">
            <a:off x="1430379" y="2769583"/>
            <a:ext cx="4061141" cy="1833375"/>
          </a:xfrm>
          <a:prstGeom prst="trapezoid">
            <a:avLst>
              <a:gd name="adj" fmla="val 4636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rapezoid 8">
            <a:extLst>
              <a:ext uri="{FF2B5EF4-FFF2-40B4-BE49-F238E27FC236}">
                <a16:creationId xmlns:a16="http://schemas.microsoft.com/office/drawing/2014/main" id="{26D42A62-DC82-4AFF-98D8-A06C06A238FF}"/>
              </a:ext>
              <a:ext uri="{C183D7F6-B498-43B3-948B-1728B52AA6E4}">
                <adec:decorative xmlns:adec="http://schemas.microsoft.com/office/drawing/2017/decorative" val="1"/>
              </a:ext>
            </a:extLst>
          </p:cNvPr>
          <p:cNvSpPr/>
          <p:nvPr/>
        </p:nvSpPr>
        <p:spPr>
          <a:xfrm rot="5400000">
            <a:off x="4320965" y="2769581"/>
            <a:ext cx="2267108" cy="1833375"/>
          </a:xfrm>
          <a:prstGeom prst="trapezoid">
            <a:avLst>
              <a:gd name="adj" fmla="val 3731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5B9BF09-F4FA-4238-8509-89EFA1387A05}"/>
              </a:ext>
            </a:extLst>
          </p:cNvPr>
          <p:cNvSpPr/>
          <p:nvPr/>
        </p:nvSpPr>
        <p:spPr>
          <a:xfrm>
            <a:off x="2631699" y="2876863"/>
            <a:ext cx="1666704" cy="738664"/>
          </a:xfrm>
          <a:prstGeom prst="rect">
            <a:avLst/>
          </a:prstGeom>
        </p:spPr>
        <p:txBody>
          <a:bodyPr wrap="square" lIns="0" tIns="0" rIns="0" bIns="0" anchor="ctr">
            <a:spAutoFit/>
          </a:bodyPr>
          <a:lstStyle/>
          <a:p>
            <a:pPr algn="ctr"/>
            <a:r>
              <a:rPr lang="en-US" sz="2400" b="1" dirty="0">
                <a:solidFill>
                  <a:schemeClr val="bg1"/>
                </a:solidFill>
              </a:rPr>
              <a:t>17 parameters</a:t>
            </a:r>
          </a:p>
        </p:txBody>
      </p:sp>
      <p:sp>
        <p:nvSpPr>
          <p:cNvPr id="11" name="Rectangle 10">
            <a:extLst>
              <a:ext uri="{FF2B5EF4-FFF2-40B4-BE49-F238E27FC236}">
                <a16:creationId xmlns:a16="http://schemas.microsoft.com/office/drawing/2014/main" id="{D7B48E0A-C3B4-4E94-AB5B-0EC053F0B6D8}"/>
              </a:ext>
            </a:extLst>
          </p:cNvPr>
          <p:cNvSpPr/>
          <p:nvPr/>
        </p:nvSpPr>
        <p:spPr>
          <a:xfrm>
            <a:off x="4621166" y="2876863"/>
            <a:ext cx="1666704" cy="738664"/>
          </a:xfrm>
          <a:prstGeom prst="rect">
            <a:avLst/>
          </a:prstGeom>
        </p:spPr>
        <p:txBody>
          <a:bodyPr wrap="square" lIns="0" tIns="0" rIns="0" bIns="0" anchor="ctr">
            <a:spAutoFit/>
          </a:bodyPr>
          <a:lstStyle/>
          <a:p>
            <a:pPr algn="ctr"/>
            <a:r>
              <a:rPr lang="en-US" sz="2400" b="1" dirty="0">
                <a:solidFill>
                  <a:schemeClr val="accent5"/>
                </a:solidFill>
              </a:rPr>
              <a:t>7 parameters</a:t>
            </a:r>
          </a:p>
        </p:txBody>
      </p:sp>
      <p:sp>
        <p:nvSpPr>
          <p:cNvPr id="12" name="Rectangle 11">
            <a:extLst>
              <a:ext uri="{FF2B5EF4-FFF2-40B4-BE49-F238E27FC236}">
                <a16:creationId xmlns:a16="http://schemas.microsoft.com/office/drawing/2014/main" id="{D8C89F43-1C23-4786-890D-FD4D5AA5A531}"/>
              </a:ext>
            </a:extLst>
          </p:cNvPr>
          <p:cNvSpPr/>
          <p:nvPr/>
        </p:nvSpPr>
        <p:spPr>
          <a:xfrm>
            <a:off x="594765" y="3677633"/>
            <a:ext cx="1741832" cy="1723549"/>
          </a:xfrm>
          <a:prstGeom prst="rect">
            <a:avLst/>
          </a:prstGeom>
        </p:spPr>
        <p:txBody>
          <a:bodyPr wrap="square" lIns="0" tIns="0" rIns="0" bIns="0" anchor="ctr">
            <a:spAutoFit/>
          </a:bodyPr>
          <a:lstStyle/>
          <a:p>
            <a:pPr marL="285750" indent="-285750">
              <a:buFont typeface="Arial" panose="020B0604020202020204" pitchFamily="34" charset="0"/>
              <a:buChar char="•"/>
            </a:pPr>
            <a:r>
              <a:rPr lang="en-US" sz="1400" b="1" dirty="0">
                <a:solidFill>
                  <a:schemeClr val="bg1"/>
                </a:solidFill>
              </a:rPr>
              <a:t>Identified collinear and redundant parameters such as ‘2P’, ‘OWS’, ‘DWS’</a:t>
            </a:r>
          </a:p>
          <a:p>
            <a:pPr marL="285750" indent="-285750">
              <a:buFont typeface="Arial" panose="020B0604020202020204" pitchFamily="34" charset="0"/>
              <a:buChar char="•"/>
            </a:pPr>
            <a:r>
              <a:rPr lang="en-US" sz="1400" b="1" dirty="0">
                <a:solidFill>
                  <a:schemeClr val="bg1"/>
                </a:solidFill>
              </a:rPr>
              <a:t>Shortlist 17 parameters that could impact the performance value</a:t>
            </a:r>
          </a:p>
        </p:txBody>
      </p:sp>
      <p:sp>
        <p:nvSpPr>
          <p:cNvPr id="15" name="Rectangle 14">
            <a:extLst>
              <a:ext uri="{FF2B5EF4-FFF2-40B4-BE49-F238E27FC236}">
                <a16:creationId xmlns:a16="http://schemas.microsoft.com/office/drawing/2014/main" id="{08215EAB-B71C-4603-B574-F620043C6BFE}"/>
              </a:ext>
            </a:extLst>
          </p:cNvPr>
          <p:cNvSpPr/>
          <p:nvPr/>
        </p:nvSpPr>
        <p:spPr>
          <a:xfrm>
            <a:off x="2590030" y="3677633"/>
            <a:ext cx="1741832" cy="861774"/>
          </a:xfrm>
          <a:prstGeom prst="rect">
            <a:avLst/>
          </a:prstGeom>
        </p:spPr>
        <p:txBody>
          <a:bodyPr wrap="square" lIns="0" tIns="0" rIns="0" bIns="0" anchor="ctr">
            <a:spAutoFit/>
          </a:bodyPr>
          <a:lstStyle/>
          <a:p>
            <a:pPr marL="285750" indent="-285750">
              <a:buFont typeface="Arial" panose="020B0604020202020204" pitchFamily="34" charset="0"/>
              <a:buChar char="•"/>
            </a:pPr>
            <a:r>
              <a:rPr lang="en-US" sz="1400" b="1" dirty="0">
                <a:solidFill>
                  <a:schemeClr val="bg1"/>
                </a:solidFill>
              </a:rPr>
              <a:t>Applied best sub-set selection</a:t>
            </a:r>
            <a:r>
              <a:rPr lang="en-US" sz="1400" b="1" baseline="30000" dirty="0">
                <a:solidFill>
                  <a:schemeClr val="bg1"/>
                </a:solidFill>
              </a:rPr>
              <a:t>1 </a:t>
            </a:r>
            <a:r>
              <a:rPr lang="en-US" sz="1400" b="1" dirty="0">
                <a:solidFill>
                  <a:schemeClr val="bg1"/>
                </a:solidFill>
              </a:rPr>
              <a:t>on the shortlisted parameters</a:t>
            </a:r>
          </a:p>
        </p:txBody>
      </p:sp>
      <p:sp>
        <p:nvSpPr>
          <p:cNvPr id="21" name="Rectangle 20">
            <a:extLst>
              <a:ext uri="{FF2B5EF4-FFF2-40B4-BE49-F238E27FC236}">
                <a16:creationId xmlns:a16="http://schemas.microsoft.com/office/drawing/2014/main" id="{D5AED65A-2720-4576-B916-3EC08540C825}"/>
              </a:ext>
            </a:extLst>
          </p:cNvPr>
          <p:cNvSpPr/>
          <p:nvPr/>
        </p:nvSpPr>
        <p:spPr>
          <a:xfrm>
            <a:off x="6551831" y="4448784"/>
            <a:ext cx="5431999" cy="10104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500" b="1" dirty="0"/>
              <a:t>Using this 3-step approach, we arrived at the 7 most optimal parameters for regression viz., </a:t>
            </a:r>
          </a:p>
          <a:p>
            <a:pPr algn="ctr"/>
            <a:r>
              <a:rPr lang="en-US" b="1" dirty="0"/>
              <a:t>'TS%’, 'TRB%’, 'AST%’, 'TOV%’, 'USG%’, 'BPM’, ‘PF’</a:t>
            </a:r>
          </a:p>
        </p:txBody>
      </p:sp>
      <p:sp>
        <p:nvSpPr>
          <p:cNvPr id="26" name="Rectangle 25">
            <a:extLst>
              <a:ext uri="{FF2B5EF4-FFF2-40B4-BE49-F238E27FC236}">
                <a16:creationId xmlns:a16="http://schemas.microsoft.com/office/drawing/2014/main" id="{D3DEF883-F9E4-4543-9713-3A02A78AF1A0}"/>
              </a:ext>
            </a:extLst>
          </p:cNvPr>
          <p:cNvSpPr/>
          <p:nvPr/>
        </p:nvSpPr>
        <p:spPr>
          <a:xfrm>
            <a:off x="4583602" y="3677633"/>
            <a:ext cx="1741832" cy="646331"/>
          </a:xfrm>
          <a:prstGeom prst="rect">
            <a:avLst/>
          </a:prstGeom>
        </p:spPr>
        <p:txBody>
          <a:bodyPr wrap="square" lIns="0" tIns="0" rIns="0" bIns="0" anchor="ctr">
            <a:spAutoFit/>
          </a:bodyPr>
          <a:lstStyle/>
          <a:p>
            <a:pPr marL="285750" indent="-285750">
              <a:buFont typeface="Arial" panose="020B0604020202020204" pitchFamily="34" charset="0"/>
              <a:buChar char="•"/>
            </a:pPr>
            <a:r>
              <a:rPr lang="en-US" sz="1400" b="1" dirty="0">
                <a:solidFill>
                  <a:schemeClr val="accent5"/>
                </a:solidFill>
              </a:rPr>
              <a:t>Ridge regression provided the highest R2 value</a:t>
            </a:r>
          </a:p>
        </p:txBody>
      </p:sp>
      <p:sp>
        <p:nvSpPr>
          <p:cNvPr id="27" name="Footer Placeholder 1">
            <a:extLst>
              <a:ext uri="{FF2B5EF4-FFF2-40B4-BE49-F238E27FC236}">
                <a16:creationId xmlns:a16="http://schemas.microsoft.com/office/drawing/2014/main" id="{8A99011E-A3AE-42DF-A836-7439A2C9F57C}"/>
              </a:ext>
            </a:extLst>
          </p:cNvPr>
          <p:cNvSpPr>
            <a:spLocks noGrp="1"/>
          </p:cNvSpPr>
          <p:nvPr>
            <p:ph type="ftr" sz="quarter" idx="11"/>
          </p:nvPr>
        </p:nvSpPr>
        <p:spPr>
          <a:xfrm>
            <a:off x="812287" y="6380112"/>
            <a:ext cx="10567425" cy="365125"/>
          </a:xfrm>
        </p:spPr>
        <p:txBody>
          <a:bodyPr/>
          <a:lstStyle/>
          <a:p>
            <a:pPr lvl="0">
              <a:defRPr/>
            </a:pPr>
            <a:r>
              <a:rPr kumimoji="0" lang="en-US" sz="1200" b="1" i="1" u="none" strike="noStrike" kern="1200" cap="none" spc="0" normalizeH="0" baseline="0" noProof="0" dirty="0">
                <a:ln>
                  <a:noFill/>
                </a:ln>
                <a:solidFill>
                  <a:srgbClr val="000000"/>
                </a:solidFill>
                <a:effectLst/>
                <a:uLnTx/>
                <a:uFillTx/>
                <a:latin typeface="Segoe UI Light"/>
                <a:ea typeface="+mn-ea"/>
                <a:cs typeface="+mn-cs"/>
              </a:rPr>
              <a:t>Source: </a:t>
            </a:r>
            <a:r>
              <a:rPr lang="en-US" i="1" dirty="0">
                <a:solidFill>
                  <a:srgbClr val="000000"/>
                </a:solidFill>
                <a:latin typeface="Segoe UI Light"/>
              </a:rPr>
              <a:t>T</a:t>
            </a:r>
            <a:r>
              <a:rPr kumimoji="0" lang="en-US" sz="1200" i="1" u="none" strike="noStrike" kern="1200" cap="none" spc="0" normalizeH="0" baseline="0" noProof="0" dirty="0">
                <a:ln>
                  <a:noFill/>
                </a:ln>
                <a:solidFill>
                  <a:srgbClr val="000000"/>
                </a:solidFill>
                <a:effectLst/>
                <a:uLnTx/>
                <a:uFillTx/>
                <a:latin typeface="Segoe UI Light"/>
                <a:ea typeface="+mn-ea"/>
                <a:cs typeface="+mn-cs"/>
              </a:rPr>
              <a:t>he code for Best-subset selection </a:t>
            </a:r>
            <a:r>
              <a:rPr lang="en-US" i="1" dirty="0">
                <a:solidFill>
                  <a:srgbClr val="000000"/>
                </a:solidFill>
                <a:latin typeface="Segoe UI Light"/>
              </a:rPr>
              <a:t>was sourced from </a:t>
            </a:r>
            <a:r>
              <a:rPr lang="en-US" dirty="0">
                <a:solidFill>
                  <a:schemeClr val="accent5"/>
                </a:solidFill>
                <a:hlinkClick r:id="rId2">
                  <a:extLst>
                    <a:ext uri="{A12FA001-AC4F-418D-AE19-62706E023703}">
                      <ahyp:hlinkClr xmlns:ahyp="http://schemas.microsoft.com/office/drawing/2018/hyperlinkcolor" val="tx"/>
                    </a:ext>
                  </a:extLst>
                </a:hlinkClick>
              </a:rPr>
              <a:t>https://xavierbourretsicotte.github.io/subset_selection.htmld</a:t>
            </a:r>
            <a:endParaRPr kumimoji="0" lang="en-US" sz="1200" i="1" u="none" strike="noStrike" kern="1200" cap="none" spc="0" normalizeH="0" baseline="0" noProof="0" dirty="0">
              <a:ln>
                <a:noFill/>
              </a:ln>
              <a:solidFill>
                <a:schemeClr val="accent5"/>
              </a:solidFill>
              <a:effectLst/>
              <a:uLnTx/>
              <a:uFillTx/>
              <a:latin typeface="Segoe UI Light"/>
            </a:endParaRPr>
          </a:p>
        </p:txBody>
      </p:sp>
      <p:sp>
        <p:nvSpPr>
          <p:cNvPr id="29" name="Rectangle 28">
            <a:extLst>
              <a:ext uri="{FF2B5EF4-FFF2-40B4-BE49-F238E27FC236}">
                <a16:creationId xmlns:a16="http://schemas.microsoft.com/office/drawing/2014/main" id="{AA25CB32-AAEF-4939-804E-211C3422507D}"/>
              </a:ext>
            </a:extLst>
          </p:cNvPr>
          <p:cNvSpPr/>
          <p:nvPr/>
        </p:nvSpPr>
        <p:spPr>
          <a:xfrm>
            <a:off x="6651932" y="3655628"/>
            <a:ext cx="5231797" cy="592977"/>
          </a:xfrm>
          <a:prstGeom prst="rect">
            <a:avLst/>
          </a:prstGeom>
          <a:solidFill>
            <a:schemeClr val="accent5">
              <a:lumMod val="20000"/>
              <a:lumOff val="8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500" b="1" dirty="0">
                <a:solidFill>
                  <a:schemeClr val="accent5"/>
                </a:solidFill>
              </a:rPr>
              <a:t>We restrict ourselves to 7 parameters as the incremental explanation from adding the 7</a:t>
            </a:r>
            <a:r>
              <a:rPr lang="en-US" sz="1500" b="1" baseline="30000" dirty="0">
                <a:solidFill>
                  <a:schemeClr val="accent5"/>
                </a:solidFill>
              </a:rPr>
              <a:t>th</a:t>
            </a:r>
            <a:r>
              <a:rPr lang="en-US" sz="1500" b="1" dirty="0">
                <a:solidFill>
                  <a:schemeClr val="accent5"/>
                </a:solidFill>
              </a:rPr>
              <a:t> variable is negligible</a:t>
            </a:r>
          </a:p>
        </p:txBody>
      </p:sp>
      <p:pic>
        <p:nvPicPr>
          <p:cNvPr id="30" name="Picture 29">
            <a:extLst>
              <a:ext uri="{FF2B5EF4-FFF2-40B4-BE49-F238E27FC236}">
                <a16:creationId xmlns:a16="http://schemas.microsoft.com/office/drawing/2014/main" id="{B178C6BB-70F9-47BC-9790-BE64933A66DE}"/>
              </a:ext>
            </a:extLst>
          </p:cNvPr>
          <p:cNvPicPr>
            <a:picLocks noChangeAspect="1"/>
          </p:cNvPicPr>
          <p:nvPr/>
        </p:nvPicPr>
        <p:blipFill rotWithShape="1">
          <a:blip r:embed="rId3"/>
          <a:srcRect b="50116"/>
          <a:stretch/>
        </p:blipFill>
        <p:spPr>
          <a:xfrm>
            <a:off x="6573159" y="1487618"/>
            <a:ext cx="5389343" cy="2094407"/>
          </a:xfrm>
          <a:prstGeom prst="rect">
            <a:avLst/>
          </a:prstGeom>
        </p:spPr>
      </p:pic>
      <p:sp>
        <p:nvSpPr>
          <p:cNvPr id="31" name="Speech Bubble: Rectangle 30">
            <a:extLst>
              <a:ext uri="{FF2B5EF4-FFF2-40B4-BE49-F238E27FC236}">
                <a16:creationId xmlns:a16="http://schemas.microsoft.com/office/drawing/2014/main" id="{6ED7E81A-47AD-436D-B220-24C5BB203A94}"/>
              </a:ext>
            </a:extLst>
          </p:cNvPr>
          <p:cNvSpPr/>
          <p:nvPr/>
        </p:nvSpPr>
        <p:spPr>
          <a:xfrm>
            <a:off x="4704685" y="1365499"/>
            <a:ext cx="1583185" cy="770058"/>
          </a:xfrm>
          <a:prstGeom prst="wedgeRectCallout">
            <a:avLst>
              <a:gd name="adj1" fmla="val 69591"/>
              <a:gd name="adj2" fmla="val 61594"/>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Output from the best subset algorithm</a:t>
            </a:r>
            <a:r>
              <a:rPr lang="en-US" sz="1200" baseline="30000" dirty="0">
                <a:solidFill>
                  <a:schemeClr val="tx1"/>
                </a:solidFill>
              </a:rPr>
              <a:t>1 </a:t>
            </a:r>
            <a:r>
              <a:rPr lang="en-US" sz="1200" dirty="0">
                <a:solidFill>
                  <a:schemeClr val="tx1"/>
                </a:solidFill>
              </a:rPr>
              <a:t>highlighting top features</a:t>
            </a:r>
          </a:p>
        </p:txBody>
      </p:sp>
      <p:sp>
        <p:nvSpPr>
          <p:cNvPr id="32" name="Rectangle 31">
            <a:extLst>
              <a:ext uri="{FF2B5EF4-FFF2-40B4-BE49-F238E27FC236}">
                <a16:creationId xmlns:a16="http://schemas.microsoft.com/office/drawing/2014/main" id="{BCA4A1AB-4C03-451D-B62C-B109AB7601B1}"/>
              </a:ext>
            </a:extLst>
          </p:cNvPr>
          <p:cNvSpPr/>
          <p:nvPr/>
        </p:nvSpPr>
        <p:spPr>
          <a:xfrm>
            <a:off x="6551831" y="1389657"/>
            <a:ext cx="5431999" cy="2985523"/>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3643066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B231893-C76D-4643-BD77-35F127FF2304}"/>
              </a:ext>
            </a:extLst>
          </p:cNvPr>
          <p:cNvPicPr>
            <a:picLocks noChangeAspect="1"/>
          </p:cNvPicPr>
          <p:nvPr/>
        </p:nvPicPr>
        <p:blipFill rotWithShape="1">
          <a:blip r:embed="rId2"/>
          <a:srcRect b="40905"/>
          <a:stretch/>
        </p:blipFill>
        <p:spPr>
          <a:xfrm>
            <a:off x="119544" y="910696"/>
            <a:ext cx="8706164" cy="3261810"/>
          </a:xfrm>
          <a:prstGeom prst="rect">
            <a:avLst/>
          </a:prstGeom>
        </p:spPr>
      </p:pic>
      <p:cxnSp>
        <p:nvCxnSpPr>
          <p:cNvPr id="2" name="Straight Connector 1">
            <a:extLst>
              <a:ext uri="{FF2B5EF4-FFF2-40B4-BE49-F238E27FC236}">
                <a16:creationId xmlns:a16="http://schemas.microsoft.com/office/drawing/2014/main" id="{D6B7E590-2BE4-47C6-BCDA-75B121935A33}"/>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E550E040-3F34-4C70-A9E5-94B9D026586C}"/>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Regression Model</a:t>
            </a: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79A7BB05-8904-4462-A5AB-0C786B6E5CD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60BEF25-E2A5-4069-9BD6-82F9B65BB590}"/>
              </a:ext>
            </a:extLst>
          </p:cNvPr>
          <p:cNvPicPr>
            <a:picLocks noChangeAspect="1"/>
          </p:cNvPicPr>
          <p:nvPr/>
        </p:nvPicPr>
        <p:blipFill rotWithShape="1">
          <a:blip r:embed="rId3"/>
          <a:srcRect r="4456"/>
          <a:stretch/>
        </p:blipFill>
        <p:spPr>
          <a:xfrm>
            <a:off x="8904300" y="902999"/>
            <a:ext cx="3228918" cy="3261805"/>
          </a:xfrm>
          <a:prstGeom prst="rect">
            <a:avLst/>
          </a:prstGeom>
          <a:ln>
            <a:solidFill>
              <a:schemeClr val="accent5"/>
            </a:solidFill>
          </a:ln>
        </p:spPr>
      </p:pic>
      <p:sp>
        <p:nvSpPr>
          <p:cNvPr id="9" name="TextBox 8">
            <a:extLst>
              <a:ext uri="{FF2B5EF4-FFF2-40B4-BE49-F238E27FC236}">
                <a16:creationId xmlns:a16="http://schemas.microsoft.com/office/drawing/2014/main" id="{AA49AD85-BC91-461D-A254-925E6DE4D179}"/>
              </a:ext>
            </a:extLst>
          </p:cNvPr>
          <p:cNvSpPr txBox="1"/>
          <p:nvPr/>
        </p:nvSpPr>
        <p:spPr>
          <a:xfrm>
            <a:off x="119544" y="674703"/>
            <a:ext cx="2117629" cy="261610"/>
          </a:xfrm>
          <a:prstGeom prst="rect">
            <a:avLst/>
          </a:prstGeom>
          <a:noFill/>
          <a:ln>
            <a:solidFill>
              <a:schemeClr val="accent5"/>
            </a:solidFill>
          </a:ln>
        </p:spPr>
        <p:txBody>
          <a:bodyPr wrap="square" rtlCol="0">
            <a:spAutoFit/>
          </a:bodyPr>
          <a:lstStyle/>
          <a:p>
            <a:pPr algn="ctr"/>
            <a:r>
              <a:rPr lang="en-US" sz="1100" b="1" i="1" dirty="0"/>
              <a:t>Regression Code</a:t>
            </a:r>
          </a:p>
        </p:txBody>
      </p:sp>
      <p:sp>
        <p:nvSpPr>
          <p:cNvPr id="10" name="TextBox 9">
            <a:extLst>
              <a:ext uri="{FF2B5EF4-FFF2-40B4-BE49-F238E27FC236}">
                <a16:creationId xmlns:a16="http://schemas.microsoft.com/office/drawing/2014/main" id="{6F92BC0E-94A2-4742-B081-835CCE356664}"/>
              </a:ext>
            </a:extLst>
          </p:cNvPr>
          <p:cNvSpPr txBox="1"/>
          <p:nvPr/>
        </p:nvSpPr>
        <p:spPr>
          <a:xfrm>
            <a:off x="8904300" y="641391"/>
            <a:ext cx="1466710" cy="261610"/>
          </a:xfrm>
          <a:prstGeom prst="rect">
            <a:avLst/>
          </a:prstGeom>
          <a:noFill/>
          <a:ln>
            <a:solidFill>
              <a:schemeClr val="accent5"/>
            </a:solidFill>
          </a:ln>
        </p:spPr>
        <p:txBody>
          <a:bodyPr wrap="square" rtlCol="0">
            <a:spAutoFit/>
          </a:bodyPr>
          <a:lstStyle/>
          <a:p>
            <a:pPr algn="ctr"/>
            <a:r>
              <a:rPr lang="en-US" sz="1100" b="1" i="1" dirty="0"/>
              <a:t>Sample Output</a:t>
            </a:r>
          </a:p>
        </p:txBody>
      </p:sp>
      <p:sp>
        <p:nvSpPr>
          <p:cNvPr id="13" name="Arrow: Right 12">
            <a:extLst>
              <a:ext uri="{FF2B5EF4-FFF2-40B4-BE49-F238E27FC236}">
                <a16:creationId xmlns:a16="http://schemas.microsoft.com/office/drawing/2014/main" id="{15F03DD8-2E65-4318-A992-D5C96CC5CA53}"/>
              </a:ext>
            </a:extLst>
          </p:cNvPr>
          <p:cNvSpPr/>
          <p:nvPr/>
        </p:nvSpPr>
        <p:spPr>
          <a:xfrm>
            <a:off x="8629094" y="968077"/>
            <a:ext cx="319596" cy="17091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BFBC314-FC86-4664-9A9C-FD83FE26EDEF}"/>
              </a:ext>
            </a:extLst>
          </p:cNvPr>
          <p:cNvSpPr/>
          <p:nvPr/>
        </p:nvSpPr>
        <p:spPr>
          <a:xfrm>
            <a:off x="2618887" y="4323425"/>
            <a:ext cx="6954225" cy="2011677"/>
          </a:xfrm>
          <a:prstGeom prst="rect">
            <a:avLst/>
          </a:prstGeom>
          <a:solidFill>
            <a:schemeClr val="accent5">
              <a:lumMod val="20000"/>
              <a:lumOff val="8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solidFill>
                  <a:schemeClr val="accent5"/>
                </a:solidFill>
              </a:rPr>
              <a:t>We tried the following regression models (</a:t>
            </a:r>
            <a:r>
              <a:rPr lang="en-US" i="1" dirty="0">
                <a:solidFill>
                  <a:schemeClr val="accent5"/>
                </a:solidFill>
              </a:rPr>
              <a:t>from </a:t>
            </a:r>
            <a:r>
              <a:rPr lang="en-US" b="1" i="1" dirty="0" err="1">
                <a:solidFill>
                  <a:schemeClr val="accent5"/>
                </a:solidFill>
              </a:rPr>
              <a:t>Sklearn</a:t>
            </a:r>
            <a:r>
              <a:rPr lang="en-US" i="1" dirty="0">
                <a:solidFill>
                  <a:schemeClr val="accent5"/>
                </a:solidFill>
              </a:rPr>
              <a:t> library</a:t>
            </a:r>
            <a:r>
              <a:rPr lang="en-US" dirty="0">
                <a:solidFill>
                  <a:schemeClr val="accent5"/>
                </a:solidFill>
              </a:rPr>
              <a:t>):</a:t>
            </a:r>
          </a:p>
          <a:p>
            <a:pPr marL="285750" indent="-285750">
              <a:buFont typeface="Arial" panose="020B0604020202020204" pitchFamily="34" charset="0"/>
              <a:buChar char="•"/>
            </a:pPr>
            <a:r>
              <a:rPr lang="en-US" dirty="0">
                <a:solidFill>
                  <a:schemeClr val="accent5"/>
                </a:solidFill>
              </a:rPr>
              <a:t>Linear Regression</a:t>
            </a:r>
          </a:p>
          <a:p>
            <a:pPr marL="285750" indent="-285750">
              <a:buFont typeface="Arial" panose="020B0604020202020204" pitchFamily="34" charset="0"/>
              <a:buChar char="•"/>
            </a:pPr>
            <a:r>
              <a:rPr lang="en-US" b="1" dirty="0">
                <a:solidFill>
                  <a:schemeClr val="accent5"/>
                </a:solidFill>
              </a:rPr>
              <a:t>Ridge </a:t>
            </a:r>
          </a:p>
          <a:p>
            <a:pPr marL="285750" indent="-285750">
              <a:buFont typeface="Arial" panose="020B0604020202020204" pitchFamily="34" charset="0"/>
              <a:buChar char="•"/>
            </a:pPr>
            <a:r>
              <a:rPr lang="en-US" dirty="0">
                <a:solidFill>
                  <a:schemeClr val="accent5"/>
                </a:solidFill>
              </a:rPr>
              <a:t>Decision Tree Regressor</a:t>
            </a:r>
          </a:p>
          <a:p>
            <a:pPr marL="285750" indent="-285750">
              <a:buFont typeface="Arial" panose="020B0604020202020204" pitchFamily="34" charset="0"/>
              <a:buChar char="•"/>
            </a:pPr>
            <a:r>
              <a:rPr lang="en-US" dirty="0">
                <a:solidFill>
                  <a:schemeClr val="accent5"/>
                </a:solidFill>
              </a:rPr>
              <a:t>Random-Forest Regressor</a:t>
            </a:r>
          </a:p>
          <a:p>
            <a:pPr marL="285750" indent="-285750">
              <a:buFont typeface="Arial" panose="020B0604020202020204" pitchFamily="34" charset="0"/>
              <a:buChar char="•"/>
            </a:pPr>
            <a:r>
              <a:rPr lang="en-US" dirty="0">
                <a:solidFill>
                  <a:schemeClr val="accent5"/>
                </a:solidFill>
              </a:rPr>
              <a:t>Gradient Boosting Regressor</a:t>
            </a:r>
          </a:p>
          <a:p>
            <a:pPr>
              <a:spcBef>
                <a:spcPts val="400"/>
              </a:spcBef>
            </a:pPr>
            <a:r>
              <a:rPr lang="en-US" b="1" i="1" dirty="0">
                <a:solidFill>
                  <a:schemeClr val="accent5"/>
                </a:solidFill>
              </a:rPr>
              <a:t>Ridge model gave the best R</a:t>
            </a:r>
            <a:r>
              <a:rPr lang="en-US" b="1" i="1" baseline="30000" dirty="0">
                <a:solidFill>
                  <a:schemeClr val="accent5"/>
                </a:solidFill>
              </a:rPr>
              <a:t>2</a:t>
            </a:r>
            <a:r>
              <a:rPr lang="en-US" b="1" i="1" dirty="0">
                <a:solidFill>
                  <a:schemeClr val="accent5"/>
                </a:solidFill>
              </a:rPr>
              <a:t> value</a:t>
            </a:r>
          </a:p>
        </p:txBody>
      </p:sp>
    </p:spTree>
    <p:extLst>
      <p:ext uri="{BB962C8B-B14F-4D97-AF65-F5344CB8AC3E}">
        <p14:creationId xmlns:p14="http://schemas.microsoft.com/office/powerpoint/2010/main" val="627132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Distribution of </a:t>
            </a:r>
          </a:p>
          <a:p>
            <a:pPr algn="ctr"/>
            <a:r>
              <a:rPr lang="en-US" sz="2800" b="1" dirty="0">
                <a:solidFill>
                  <a:schemeClr val="tx1">
                    <a:lumMod val="75000"/>
                    <a:lumOff val="25000"/>
                  </a:schemeClr>
                </a:solidFill>
              </a:rPr>
              <a:t>predicted PER</a:t>
            </a:r>
            <a:br>
              <a:rPr lang="en-US" sz="2800" b="1" dirty="0">
                <a:solidFill>
                  <a:schemeClr val="tx1">
                    <a:lumMod val="75000"/>
                    <a:lumOff val="25000"/>
                  </a:schemeClr>
                </a:solidFill>
              </a:rPr>
            </a:b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6FB0785-0013-474B-B959-F2CC8F4C0C1E}"/>
              </a:ext>
            </a:extLst>
          </p:cNvPr>
          <p:cNvSpPr/>
          <p:nvPr/>
        </p:nvSpPr>
        <p:spPr>
          <a:xfrm>
            <a:off x="727890" y="5533076"/>
            <a:ext cx="10671037" cy="1051570"/>
          </a:xfrm>
          <a:prstGeom prst="rect">
            <a:avLst/>
          </a:prstGeom>
        </p:spPr>
        <p:txBody>
          <a:bodyPr wrap="square" lIns="0" tIns="0" rIns="0" bIns="0" anchor="t">
            <a:spAutoFit/>
          </a:bodyPr>
          <a:lstStyle/>
          <a:p>
            <a:pPr marL="285750" indent="-285750">
              <a:lnSpc>
                <a:spcPts val="1900"/>
              </a:lnSpc>
              <a:spcBef>
                <a:spcPts val="300"/>
              </a:spcBef>
              <a:buFont typeface="Arial" panose="020B0604020202020204" pitchFamily="34" charset="0"/>
              <a:buChar char="•"/>
            </a:pPr>
            <a:r>
              <a:rPr lang="en-US" dirty="0"/>
              <a:t>As discussed previously, PER summarizes a player's statistical accomplishments in a season</a:t>
            </a:r>
          </a:p>
          <a:p>
            <a:pPr marL="285750" indent="-285750">
              <a:lnSpc>
                <a:spcPts val="1900"/>
              </a:lnSpc>
              <a:spcBef>
                <a:spcPts val="300"/>
              </a:spcBef>
              <a:buFont typeface="Arial" panose="020B0604020202020204" pitchFamily="34" charset="0"/>
              <a:buChar char="•"/>
            </a:pPr>
            <a:r>
              <a:rPr lang="en-US" dirty="0">
                <a:solidFill>
                  <a:schemeClr val="tx1">
                    <a:lumMod val="75000"/>
                    <a:lumOff val="25000"/>
                  </a:schemeClr>
                </a:solidFill>
                <a:cs typeface="Segoe UI" panose="020B0502040204020203" pitchFamily="34" charset="0"/>
              </a:rPr>
              <a:t>The distribution of the ‘PER’ as predicted by our model, mimics the distribution of the ‘actual PER’ metric for the previous seasons (2013-16)</a:t>
            </a:r>
          </a:p>
          <a:p>
            <a:pPr marL="285750" indent="-285750">
              <a:lnSpc>
                <a:spcPts val="1900"/>
              </a:lnSpc>
              <a:spcBef>
                <a:spcPts val="300"/>
              </a:spcBef>
              <a:buFont typeface="Arial" panose="020B0604020202020204" pitchFamily="34" charset="0"/>
              <a:buChar char="•"/>
            </a:pPr>
            <a:r>
              <a:rPr lang="en-US" dirty="0">
                <a:solidFill>
                  <a:schemeClr val="tx1">
                    <a:lumMod val="75000"/>
                    <a:lumOff val="25000"/>
                  </a:schemeClr>
                </a:solidFill>
                <a:cs typeface="Segoe UI" panose="020B0502040204020203" pitchFamily="34" charset="0"/>
              </a:rPr>
              <a:t>For the predicted PER, Mean is </a:t>
            </a:r>
            <a:r>
              <a:rPr lang="en-US" b="1" dirty="0">
                <a:solidFill>
                  <a:schemeClr val="tx1">
                    <a:lumMod val="75000"/>
                    <a:lumOff val="25000"/>
                  </a:schemeClr>
                </a:solidFill>
                <a:cs typeface="Segoe UI" panose="020B0502040204020203" pitchFamily="34" charset="0"/>
              </a:rPr>
              <a:t>13.28</a:t>
            </a:r>
            <a:r>
              <a:rPr lang="en-US" dirty="0">
                <a:solidFill>
                  <a:schemeClr val="tx1">
                    <a:lumMod val="75000"/>
                    <a:lumOff val="25000"/>
                  </a:schemeClr>
                </a:solidFill>
                <a:cs typeface="Segoe UI" panose="020B0502040204020203" pitchFamily="34" charset="0"/>
              </a:rPr>
              <a:t> with SD of </a:t>
            </a:r>
            <a:r>
              <a:rPr lang="en-US" b="1" dirty="0">
                <a:solidFill>
                  <a:schemeClr val="tx1">
                    <a:lumMod val="75000"/>
                    <a:lumOff val="25000"/>
                  </a:schemeClr>
                </a:solidFill>
                <a:cs typeface="Segoe UI" panose="020B0502040204020203" pitchFamily="34" charset="0"/>
              </a:rPr>
              <a:t>5.91</a:t>
            </a:r>
            <a:endParaRPr lang="en-US" dirty="0">
              <a:solidFill>
                <a:schemeClr val="tx1">
                  <a:lumMod val="75000"/>
                  <a:lumOff val="25000"/>
                </a:schemeClr>
              </a:solidFill>
              <a:cs typeface="Segoe UI" panose="020B0502040204020203" pitchFamily="34" charset="0"/>
            </a:endParaRPr>
          </a:p>
        </p:txBody>
      </p:sp>
      <p:pic>
        <p:nvPicPr>
          <p:cNvPr id="3" name="Picture 2">
            <a:extLst>
              <a:ext uri="{FF2B5EF4-FFF2-40B4-BE49-F238E27FC236}">
                <a16:creationId xmlns:a16="http://schemas.microsoft.com/office/drawing/2014/main" id="{FA786149-5C55-4161-82A9-E43CC342232A}"/>
              </a:ext>
            </a:extLst>
          </p:cNvPr>
          <p:cNvPicPr>
            <a:picLocks noChangeAspect="1"/>
          </p:cNvPicPr>
          <p:nvPr/>
        </p:nvPicPr>
        <p:blipFill>
          <a:blip r:embed="rId3"/>
          <a:stretch>
            <a:fillRect/>
          </a:stretch>
        </p:blipFill>
        <p:spPr>
          <a:xfrm>
            <a:off x="572193" y="1118522"/>
            <a:ext cx="10897836" cy="620810"/>
          </a:xfrm>
          <a:prstGeom prst="rect">
            <a:avLst/>
          </a:prstGeom>
        </p:spPr>
      </p:pic>
      <p:pic>
        <p:nvPicPr>
          <p:cNvPr id="10" name="Picture 2">
            <a:extLst>
              <a:ext uri="{FF2B5EF4-FFF2-40B4-BE49-F238E27FC236}">
                <a16:creationId xmlns:a16="http://schemas.microsoft.com/office/drawing/2014/main" id="{0335C503-4D2D-444F-90C3-BFA9F642CB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1328" y="1863026"/>
            <a:ext cx="4838701"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 descr="image001">
            <a:extLst>
              <a:ext uri="{FF2B5EF4-FFF2-40B4-BE49-F238E27FC236}">
                <a16:creationId xmlns:a16="http://schemas.microsoft.com/office/drawing/2014/main" id="{B8FEA6EF-561D-4DCF-AFB3-4593BA18AD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973" y="1863025"/>
            <a:ext cx="48387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003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E51FB0E-6911-4F40-A333-E4AF5C7D078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515B565-1F45-4014-8C98-762AD314B60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Clustering Model</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686C63FA-2EA4-44B4-8FA6-CE9B6E6DFC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3DF4B92-005B-47B4-8178-13531729D1F0}"/>
              </a:ext>
            </a:extLst>
          </p:cNvPr>
          <p:cNvPicPr>
            <a:picLocks noChangeAspect="1"/>
          </p:cNvPicPr>
          <p:nvPr/>
        </p:nvPicPr>
        <p:blipFill>
          <a:blip r:embed="rId2"/>
          <a:stretch>
            <a:fillRect/>
          </a:stretch>
        </p:blipFill>
        <p:spPr>
          <a:xfrm>
            <a:off x="7785717" y="855297"/>
            <a:ext cx="4177683" cy="2794224"/>
          </a:xfrm>
          <a:prstGeom prst="rect">
            <a:avLst/>
          </a:prstGeom>
        </p:spPr>
      </p:pic>
      <p:pic>
        <p:nvPicPr>
          <p:cNvPr id="7" name="Picture 6">
            <a:extLst>
              <a:ext uri="{FF2B5EF4-FFF2-40B4-BE49-F238E27FC236}">
                <a16:creationId xmlns:a16="http://schemas.microsoft.com/office/drawing/2014/main" id="{2601124F-ABE4-40A6-A678-CB5B68A7E7D0}"/>
              </a:ext>
            </a:extLst>
          </p:cNvPr>
          <p:cNvPicPr>
            <a:picLocks noChangeAspect="1"/>
          </p:cNvPicPr>
          <p:nvPr/>
        </p:nvPicPr>
        <p:blipFill rotWithShape="1">
          <a:blip r:embed="rId3"/>
          <a:srcRect t="59000" r="26935" b="213"/>
          <a:stretch/>
        </p:blipFill>
        <p:spPr>
          <a:xfrm>
            <a:off x="119544" y="941100"/>
            <a:ext cx="7410404" cy="2622617"/>
          </a:xfrm>
          <a:prstGeom prst="rect">
            <a:avLst/>
          </a:prstGeom>
        </p:spPr>
      </p:pic>
      <p:sp>
        <p:nvSpPr>
          <p:cNvPr id="8" name="TextBox 7">
            <a:extLst>
              <a:ext uri="{FF2B5EF4-FFF2-40B4-BE49-F238E27FC236}">
                <a16:creationId xmlns:a16="http://schemas.microsoft.com/office/drawing/2014/main" id="{0DA6B08B-6B38-437F-B33B-48CE2AE10D1A}"/>
              </a:ext>
            </a:extLst>
          </p:cNvPr>
          <p:cNvSpPr txBox="1"/>
          <p:nvPr/>
        </p:nvSpPr>
        <p:spPr>
          <a:xfrm>
            <a:off x="119544" y="674703"/>
            <a:ext cx="2117629" cy="261610"/>
          </a:xfrm>
          <a:prstGeom prst="rect">
            <a:avLst/>
          </a:prstGeom>
          <a:noFill/>
          <a:ln>
            <a:solidFill>
              <a:schemeClr val="accent5"/>
            </a:solidFill>
          </a:ln>
        </p:spPr>
        <p:txBody>
          <a:bodyPr wrap="square" rtlCol="0">
            <a:spAutoFit/>
          </a:bodyPr>
          <a:lstStyle/>
          <a:p>
            <a:pPr algn="ctr"/>
            <a:r>
              <a:rPr lang="en-US" sz="1100" b="1" i="1" dirty="0"/>
              <a:t>Clustering Code</a:t>
            </a:r>
          </a:p>
        </p:txBody>
      </p:sp>
      <p:sp>
        <p:nvSpPr>
          <p:cNvPr id="9" name="TextBox 8">
            <a:extLst>
              <a:ext uri="{FF2B5EF4-FFF2-40B4-BE49-F238E27FC236}">
                <a16:creationId xmlns:a16="http://schemas.microsoft.com/office/drawing/2014/main" id="{2D0C6679-7568-4861-B12A-9F09CC6261AE}"/>
              </a:ext>
            </a:extLst>
          </p:cNvPr>
          <p:cNvSpPr txBox="1"/>
          <p:nvPr/>
        </p:nvSpPr>
        <p:spPr>
          <a:xfrm>
            <a:off x="8007658" y="641391"/>
            <a:ext cx="1466710" cy="261610"/>
          </a:xfrm>
          <a:prstGeom prst="rect">
            <a:avLst/>
          </a:prstGeom>
          <a:noFill/>
          <a:ln>
            <a:solidFill>
              <a:schemeClr val="accent5"/>
            </a:solidFill>
          </a:ln>
        </p:spPr>
        <p:txBody>
          <a:bodyPr wrap="square" rtlCol="0">
            <a:spAutoFit/>
          </a:bodyPr>
          <a:lstStyle/>
          <a:p>
            <a:pPr algn="ctr"/>
            <a:r>
              <a:rPr lang="en-US" sz="1100" b="1" i="1" dirty="0"/>
              <a:t>Sample Output</a:t>
            </a:r>
          </a:p>
        </p:txBody>
      </p:sp>
      <p:sp>
        <p:nvSpPr>
          <p:cNvPr id="10" name="Rectangle 9">
            <a:extLst>
              <a:ext uri="{FF2B5EF4-FFF2-40B4-BE49-F238E27FC236}">
                <a16:creationId xmlns:a16="http://schemas.microsoft.com/office/drawing/2014/main" id="{F1A5E158-124E-432B-A9ED-7CD7C3BBDB47}"/>
              </a:ext>
            </a:extLst>
          </p:cNvPr>
          <p:cNvSpPr/>
          <p:nvPr/>
        </p:nvSpPr>
        <p:spPr>
          <a:xfrm>
            <a:off x="332927" y="4261282"/>
            <a:ext cx="11526145" cy="2073820"/>
          </a:xfrm>
          <a:prstGeom prst="rect">
            <a:avLst/>
          </a:prstGeom>
          <a:solidFill>
            <a:schemeClr val="accent5">
              <a:lumMod val="20000"/>
              <a:lumOff val="8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spcAft>
                <a:spcPts val="400"/>
              </a:spcAft>
            </a:pPr>
            <a:r>
              <a:rPr lang="en-US" dirty="0">
                <a:solidFill>
                  <a:schemeClr val="accent5"/>
                </a:solidFill>
              </a:rPr>
              <a:t>We implemented the k-means clustering to identify patterns based on performance and salary (</a:t>
            </a:r>
            <a:r>
              <a:rPr lang="en-US" i="1" dirty="0">
                <a:solidFill>
                  <a:schemeClr val="accent5"/>
                </a:solidFill>
              </a:rPr>
              <a:t>from </a:t>
            </a:r>
            <a:r>
              <a:rPr lang="en-US" b="1" i="1" dirty="0">
                <a:solidFill>
                  <a:schemeClr val="accent5"/>
                </a:solidFill>
              </a:rPr>
              <a:t>SciPy </a:t>
            </a:r>
            <a:r>
              <a:rPr lang="en-US" i="1" dirty="0">
                <a:solidFill>
                  <a:schemeClr val="accent5"/>
                </a:solidFill>
              </a:rPr>
              <a:t>library</a:t>
            </a:r>
            <a:r>
              <a:rPr lang="en-US" dirty="0">
                <a:solidFill>
                  <a:schemeClr val="accent5"/>
                </a:solidFill>
              </a:rPr>
              <a:t>):</a:t>
            </a:r>
          </a:p>
          <a:p>
            <a:pPr marL="285750" indent="-285750">
              <a:spcAft>
                <a:spcPts val="400"/>
              </a:spcAft>
              <a:buFont typeface="Arial" panose="020B0604020202020204" pitchFamily="34" charset="0"/>
              <a:buChar char="•"/>
            </a:pPr>
            <a:r>
              <a:rPr lang="en-US" dirty="0">
                <a:solidFill>
                  <a:schemeClr val="accent5"/>
                </a:solidFill>
              </a:rPr>
              <a:t>The variation of “blue” (i.e. high performance, high salary) players is relatively higher</a:t>
            </a:r>
          </a:p>
          <a:p>
            <a:pPr marL="285750" indent="-285750">
              <a:spcAft>
                <a:spcPts val="400"/>
              </a:spcAft>
              <a:buFont typeface="Arial" panose="020B0604020202020204" pitchFamily="34" charset="0"/>
              <a:buChar char="•"/>
            </a:pPr>
            <a:r>
              <a:rPr lang="en-US" dirty="0">
                <a:solidFill>
                  <a:schemeClr val="accent5"/>
                </a:solidFill>
              </a:rPr>
              <a:t>We identified that the high variation in salaries of top performers becomes increasingly difficult to predict their salaries</a:t>
            </a:r>
          </a:p>
          <a:p>
            <a:pPr marL="285750" indent="-285750">
              <a:spcAft>
                <a:spcPts val="400"/>
              </a:spcAft>
              <a:buFont typeface="Arial" panose="020B0604020202020204" pitchFamily="34" charset="0"/>
              <a:buChar char="•"/>
            </a:pPr>
            <a:r>
              <a:rPr lang="en-US" dirty="0">
                <a:solidFill>
                  <a:schemeClr val="accent5"/>
                </a:solidFill>
              </a:rPr>
              <a:t>This implies that it is challenging to predict salaries purely based on performance – other factors such as team performance, negotiation power of the player and team management play a critical role in determining the salaries</a:t>
            </a:r>
          </a:p>
        </p:txBody>
      </p:sp>
      <p:sp>
        <p:nvSpPr>
          <p:cNvPr id="11" name="Arrow: Right 10">
            <a:extLst>
              <a:ext uri="{FF2B5EF4-FFF2-40B4-BE49-F238E27FC236}">
                <a16:creationId xmlns:a16="http://schemas.microsoft.com/office/drawing/2014/main" id="{5291563D-5BBC-49EB-BF19-1CC998C63683}"/>
              </a:ext>
            </a:extLst>
          </p:cNvPr>
          <p:cNvSpPr/>
          <p:nvPr/>
        </p:nvSpPr>
        <p:spPr>
          <a:xfrm>
            <a:off x="7455786" y="968077"/>
            <a:ext cx="467921" cy="17091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889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E51FB0E-6911-4F40-A333-E4AF5C7D078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515B565-1F45-4014-8C98-762AD314B60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Players to be retained</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686C63FA-2EA4-44B4-8FA6-CE9B6E6DFC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051" name="Picture 2" descr="image002">
            <a:extLst>
              <a:ext uri="{FF2B5EF4-FFF2-40B4-BE49-F238E27FC236}">
                <a16:creationId xmlns:a16="http://schemas.microsoft.com/office/drawing/2014/main" id="{120186FE-9476-4DE2-A8C9-0D9170663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927" y="910696"/>
            <a:ext cx="3753298" cy="336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D28775BD-EA9C-4214-AEBC-12A0D1B3AEE8}"/>
              </a:ext>
            </a:extLst>
          </p:cNvPr>
          <p:cNvSpPr/>
          <p:nvPr/>
        </p:nvSpPr>
        <p:spPr>
          <a:xfrm>
            <a:off x="332926" y="946207"/>
            <a:ext cx="3753297" cy="1388622"/>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id="{3201CE23-B06F-4820-8871-1C740F2242B6}"/>
              </a:ext>
            </a:extLst>
          </p:cNvPr>
          <p:cNvSpPr/>
          <p:nvPr/>
        </p:nvSpPr>
        <p:spPr>
          <a:xfrm>
            <a:off x="4771399" y="899007"/>
            <a:ext cx="2258585" cy="1018570"/>
          </a:xfrm>
          <a:prstGeom prst="wedgeRectCallout">
            <a:avLst>
              <a:gd name="adj1" fmla="val -80278"/>
              <a:gd name="adj2" fmla="val 320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Top 5 players to be retained in the team based on the model</a:t>
            </a:r>
          </a:p>
        </p:txBody>
      </p:sp>
      <p:sp>
        <p:nvSpPr>
          <p:cNvPr id="11" name="Speech Bubble: Rectangle 10">
            <a:extLst>
              <a:ext uri="{FF2B5EF4-FFF2-40B4-BE49-F238E27FC236}">
                <a16:creationId xmlns:a16="http://schemas.microsoft.com/office/drawing/2014/main" id="{FC17CF17-5CFC-419F-8DB9-B58AA269DFE5}"/>
              </a:ext>
            </a:extLst>
          </p:cNvPr>
          <p:cNvSpPr/>
          <p:nvPr/>
        </p:nvSpPr>
        <p:spPr>
          <a:xfrm>
            <a:off x="4771399" y="899007"/>
            <a:ext cx="2258585" cy="1018570"/>
          </a:xfrm>
          <a:prstGeom prst="wedgeRectCallout">
            <a:avLst>
              <a:gd name="adj1" fmla="val 82057"/>
              <a:gd name="adj2" fmla="val 381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Top 5 players to be retained in the team based on the model</a:t>
            </a:r>
          </a:p>
        </p:txBody>
      </p:sp>
      <p:pic>
        <p:nvPicPr>
          <p:cNvPr id="2052" name="Picture 2" descr="image003">
            <a:extLst>
              <a:ext uri="{FF2B5EF4-FFF2-40B4-BE49-F238E27FC236}">
                <a16:creationId xmlns:a16="http://schemas.microsoft.com/office/drawing/2014/main" id="{D47CB51A-E772-4775-847E-5216DF8DF3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521"/>
          <a:stretch/>
        </p:blipFill>
        <p:spPr bwMode="auto">
          <a:xfrm>
            <a:off x="7569371" y="695174"/>
            <a:ext cx="4394029" cy="371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ADF23D51-D27E-49DA-8F5F-0C059D661EC5}"/>
              </a:ext>
            </a:extLst>
          </p:cNvPr>
          <p:cNvSpPr/>
          <p:nvPr/>
        </p:nvSpPr>
        <p:spPr>
          <a:xfrm>
            <a:off x="332928" y="5012805"/>
            <a:ext cx="11630471" cy="1375109"/>
          </a:xfrm>
          <a:prstGeom prst="rect">
            <a:avLst/>
          </a:prstGeom>
          <a:solidFill>
            <a:schemeClr val="accent5">
              <a:lumMod val="20000"/>
              <a:lumOff val="8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spcAft>
                <a:spcPts val="400"/>
              </a:spcAft>
            </a:pPr>
            <a:r>
              <a:rPr lang="en-US" dirty="0">
                <a:solidFill>
                  <a:schemeClr val="accent5"/>
                </a:solidFill>
              </a:rPr>
              <a:t>Based on the ‘PER’ score derived from the regression model, we identified the top 5 players to be retained and their subsequent positions and salaries</a:t>
            </a:r>
          </a:p>
          <a:p>
            <a:pPr marL="285750" indent="-285750">
              <a:spcAft>
                <a:spcPts val="400"/>
              </a:spcAft>
              <a:buFont typeface="Arial" panose="020B0604020202020204" pitchFamily="34" charset="0"/>
              <a:buChar char="•"/>
            </a:pPr>
            <a:r>
              <a:rPr lang="en-US" dirty="0">
                <a:solidFill>
                  <a:schemeClr val="accent5"/>
                </a:solidFill>
              </a:rPr>
              <a:t>This gives us the available budget for salary and the vacant positions that need to be filled</a:t>
            </a:r>
          </a:p>
        </p:txBody>
      </p:sp>
      <p:sp>
        <p:nvSpPr>
          <p:cNvPr id="16" name="Arrow: Right 15">
            <a:extLst>
              <a:ext uri="{FF2B5EF4-FFF2-40B4-BE49-F238E27FC236}">
                <a16:creationId xmlns:a16="http://schemas.microsoft.com/office/drawing/2014/main" id="{EF1ABB15-64DB-456A-B2AA-5DEFE2A91FBD}"/>
              </a:ext>
            </a:extLst>
          </p:cNvPr>
          <p:cNvSpPr/>
          <p:nvPr/>
        </p:nvSpPr>
        <p:spPr>
          <a:xfrm rot="1580117">
            <a:off x="4096716" y="2328869"/>
            <a:ext cx="514713" cy="170916"/>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2053" name="Picture 1" descr="image001">
            <a:extLst>
              <a:ext uri="{FF2B5EF4-FFF2-40B4-BE49-F238E27FC236}">
                <a16:creationId xmlns:a16="http://schemas.microsoft.com/office/drawing/2014/main" id="{81855B38-8410-40E7-8E1E-D1A7DB48E5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2891" y="2693139"/>
            <a:ext cx="2895600" cy="12112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DCD1599-91C9-4D8B-BC7C-6065AAED7CAC}"/>
              </a:ext>
            </a:extLst>
          </p:cNvPr>
          <p:cNvSpPr txBox="1"/>
          <p:nvPr/>
        </p:nvSpPr>
        <p:spPr>
          <a:xfrm>
            <a:off x="5202316" y="3901613"/>
            <a:ext cx="2146176" cy="307777"/>
          </a:xfrm>
          <a:prstGeom prst="rect">
            <a:avLst/>
          </a:prstGeom>
          <a:noFill/>
          <a:ln>
            <a:solidFill>
              <a:schemeClr val="accent5"/>
            </a:solidFill>
          </a:ln>
        </p:spPr>
        <p:txBody>
          <a:bodyPr wrap="square" rtlCol="0">
            <a:spAutoFit/>
          </a:bodyPr>
          <a:lstStyle/>
          <a:p>
            <a:pPr algn="ctr"/>
            <a:r>
              <a:rPr lang="en-US" sz="1400" b="1" i="1" dirty="0"/>
              <a:t>Total Salary:	 $65,645,047</a:t>
            </a:r>
          </a:p>
        </p:txBody>
      </p:sp>
    </p:spTree>
    <p:extLst>
      <p:ext uri="{BB962C8B-B14F-4D97-AF65-F5344CB8AC3E}">
        <p14:creationId xmlns:p14="http://schemas.microsoft.com/office/powerpoint/2010/main" val="3467602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BB941A4E-9D6E-4B92-897C-A8362188AC0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4" name="Title 1">
            <a:extLst>
              <a:ext uri="{FF2B5EF4-FFF2-40B4-BE49-F238E27FC236}">
                <a16:creationId xmlns:a16="http://schemas.microsoft.com/office/drawing/2014/main" id="{6CD0792A-096B-4D46-B935-FD2E64A71ADC}"/>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5" name="Straight Connector 34">
            <a:extLst>
              <a:ext uri="{FF2B5EF4-FFF2-40B4-BE49-F238E27FC236}">
                <a16:creationId xmlns:a16="http://schemas.microsoft.com/office/drawing/2014/main" id="{6727B744-D309-4309-AAAB-A63BB830895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 name="Trapezoid 17">
            <a:extLst>
              <a:ext uri="{FF2B5EF4-FFF2-40B4-BE49-F238E27FC236}">
                <a16:creationId xmlns:a16="http://schemas.microsoft.com/office/drawing/2014/main" id="{E92C973D-B907-4F24-A29E-10A67644DC57}"/>
              </a:ext>
              <a:ext uri="{C183D7F6-B498-43B3-948B-1728B52AA6E4}">
                <adec:decorative xmlns:adec="http://schemas.microsoft.com/office/drawing/2017/decorative" val="1"/>
              </a:ext>
            </a:extLst>
          </p:cNvPr>
          <p:cNvSpPr/>
          <p:nvPr/>
        </p:nvSpPr>
        <p:spPr>
          <a:xfrm rot="5400000">
            <a:off x="3764281"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AC025CE-4784-4B05-9869-C1219C5F13A9}"/>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Descriptive analysis</a:t>
            </a:r>
          </a:p>
        </p:txBody>
      </p:sp>
      <p:sp>
        <p:nvSpPr>
          <p:cNvPr id="25" name="Rectangle 24">
            <a:extLst>
              <a:ext uri="{FF2B5EF4-FFF2-40B4-BE49-F238E27FC236}">
                <a16:creationId xmlns:a16="http://schemas.microsoft.com/office/drawing/2014/main" id="{39F1CCA4-AD1F-4E24-A8B3-79849998CE22}"/>
              </a:ext>
            </a:extLst>
          </p:cNvPr>
          <p:cNvSpPr/>
          <p:nvPr/>
        </p:nvSpPr>
        <p:spPr>
          <a:xfrm>
            <a:off x="5219979" y="3653603"/>
            <a:ext cx="1793380" cy="2172646"/>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Statistical summary major parameters</a:t>
            </a:r>
          </a:p>
          <a:p>
            <a:pPr marL="342900" indent="-342900">
              <a:lnSpc>
                <a:spcPts val="1900"/>
              </a:lnSpc>
              <a:buFont typeface="+mj-lt"/>
              <a:buAutoNum type="arabicPeriod"/>
            </a:pPr>
            <a:r>
              <a:rPr lang="en-US" sz="1400" dirty="0">
                <a:solidFill>
                  <a:schemeClr val="bg1"/>
                </a:solidFill>
                <a:cs typeface="Segoe UI" panose="020B0502040204020203" pitchFamily="34" charset="0"/>
              </a:rPr>
              <a:t>By Position –performance metrics</a:t>
            </a:r>
          </a:p>
          <a:p>
            <a:pPr marL="342900" indent="-342900">
              <a:lnSpc>
                <a:spcPts val="1900"/>
              </a:lnSpc>
              <a:buFont typeface="+mj-lt"/>
              <a:buAutoNum type="arabicPeriod"/>
            </a:pPr>
            <a:r>
              <a:rPr lang="en-US" sz="1400" dirty="0">
                <a:solidFill>
                  <a:schemeClr val="bg1"/>
                </a:solidFill>
                <a:cs typeface="Segoe UI" panose="020B0502040204020203" pitchFamily="34" charset="0"/>
              </a:rPr>
              <a:t>Correlation Matrices</a:t>
            </a:r>
          </a:p>
          <a:p>
            <a:pPr marL="342900" indent="-342900">
              <a:lnSpc>
                <a:spcPts val="1900"/>
              </a:lnSpc>
              <a:buFont typeface="+mj-lt"/>
              <a:buAutoNum type="arabicPeriod"/>
            </a:pPr>
            <a:r>
              <a:rPr lang="en-US" sz="1400" dirty="0">
                <a:solidFill>
                  <a:schemeClr val="bg1"/>
                </a:solidFill>
                <a:cs typeface="Segoe UI" panose="020B0502040204020203" pitchFamily="34" charset="0"/>
              </a:rPr>
              <a:t>Composition of a team</a:t>
            </a:r>
          </a:p>
        </p:txBody>
      </p:sp>
      <p:grpSp>
        <p:nvGrpSpPr>
          <p:cNvPr id="27" name="Group 26" descr="Icons of bar chart and line graph.">
            <a:extLst>
              <a:ext uri="{FF2B5EF4-FFF2-40B4-BE49-F238E27FC236}">
                <a16:creationId xmlns:a16="http://schemas.microsoft.com/office/drawing/2014/main" id="{73F49CEC-574F-4BC5-A14B-08F0D27DF299}"/>
              </a:ext>
            </a:extLst>
          </p:cNvPr>
          <p:cNvGrpSpPr/>
          <p:nvPr/>
        </p:nvGrpSpPr>
        <p:grpSpPr>
          <a:xfrm>
            <a:off x="5904776" y="2225466"/>
            <a:ext cx="382447" cy="382447"/>
            <a:chOff x="4319588" y="2492375"/>
            <a:chExt cx="287338" cy="287338"/>
          </a:xfrm>
          <a:solidFill>
            <a:schemeClr val="bg1"/>
          </a:solidFill>
        </p:grpSpPr>
        <p:sp>
          <p:nvSpPr>
            <p:cNvPr id="28" name="Freeform 372">
              <a:extLst>
                <a:ext uri="{FF2B5EF4-FFF2-40B4-BE49-F238E27FC236}">
                  <a16:creationId xmlns:a16="http://schemas.microsoft.com/office/drawing/2014/main" id="{9BF11895-9EE8-4AD9-85FF-BAF579ABEE18}"/>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29" name="Freeform 373">
              <a:extLst>
                <a:ext uri="{FF2B5EF4-FFF2-40B4-BE49-F238E27FC236}">
                  <a16:creationId xmlns:a16="http://schemas.microsoft.com/office/drawing/2014/main" id="{512785DC-AC7B-46AC-9850-4CEC3EC935B0}"/>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grpSp>
      <p:sp>
        <p:nvSpPr>
          <p:cNvPr id="17" name="Trapezoid 16">
            <a:extLst>
              <a:ext uri="{FF2B5EF4-FFF2-40B4-BE49-F238E27FC236}">
                <a16:creationId xmlns:a16="http://schemas.microsoft.com/office/drawing/2014/main" id="{92DA699F-0045-47EA-B3DB-BB91347DF0E3}"/>
              </a:ext>
              <a:ext uri="{C183D7F6-B498-43B3-948B-1728B52AA6E4}">
                <adec:decorative xmlns:adec="http://schemas.microsoft.com/office/drawing/2017/decorative" val="1"/>
              </a:ext>
            </a:extLst>
          </p:cNvPr>
          <p:cNvSpPr/>
          <p:nvPr/>
        </p:nvSpPr>
        <p:spPr>
          <a:xfrm rot="5400000">
            <a:off x="1597483" y="2794916"/>
            <a:ext cx="4663440"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585D9A9-C0DD-424F-A6E6-B549047ECF5D}"/>
              </a:ext>
            </a:extLst>
          </p:cNvPr>
          <p:cNvSpPr/>
          <p:nvPr/>
        </p:nvSpPr>
        <p:spPr>
          <a:xfrm>
            <a:off x="3026459" y="2886560"/>
            <a:ext cx="1744731" cy="492443"/>
          </a:xfrm>
          <a:prstGeom prst="rect">
            <a:avLst/>
          </a:prstGeom>
        </p:spPr>
        <p:txBody>
          <a:bodyPr wrap="square" lIns="0" tIns="0" rIns="0" bIns="0">
            <a:spAutoFit/>
          </a:bodyPr>
          <a:lstStyle/>
          <a:p>
            <a:pPr algn="ctr"/>
            <a:r>
              <a:rPr lang="en-US" sz="1600" b="1" dirty="0">
                <a:solidFill>
                  <a:schemeClr val="bg1"/>
                </a:solidFill>
              </a:rPr>
              <a:t>Dataset Description</a:t>
            </a:r>
            <a:br>
              <a:rPr lang="en-US" sz="1600" b="1" dirty="0">
                <a:solidFill>
                  <a:schemeClr val="bg1"/>
                </a:solidFill>
              </a:rPr>
            </a:br>
            <a:r>
              <a:rPr lang="en-US" sz="1600" b="1" dirty="0">
                <a:solidFill>
                  <a:schemeClr val="bg1"/>
                </a:solidFill>
              </a:rPr>
              <a:t>&amp; Data Preparation</a:t>
            </a:r>
          </a:p>
        </p:txBody>
      </p:sp>
      <p:sp>
        <p:nvSpPr>
          <p:cNvPr id="24" name="Rectangle 23">
            <a:extLst>
              <a:ext uri="{FF2B5EF4-FFF2-40B4-BE49-F238E27FC236}">
                <a16:creationId xmlns:a16="http://schemas.microsoft.com/office/drawing/2014/main" id="{54E5773E-B019-42AC-9170-ACC369D25CE9}"/>
              </a:ext>
            </a:extLst>
          </p:cNvPr>
          <p:cNvSpPr/>
          <p:nvPr/>
        </p:nvSpPr>
        <p:spPr>
          <a:xfrm>
            <a:off x="3053182" y="3653603"/>
            <a:ext cx="1752042" cy="710707"/>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Datasets Used</a:t>
            </a:r>
          </a:p>
          <a:p>
            <a:pPr marL="342900" indent="-342900">
              <a:lnSpc>
                <a:spcPts val="1900"/>
              </a:lnSpc>
              <a:buFont typeface="+mj-lt"/>
              <a:buAutoNum type="arabicPeriod"/>
            </a:pPr>
            <a:r>
              <a:rPr lang="en-US" sz="1400" dirty="0">
                <a:solidFill>
                  <a:schemeClr val="bg1"/>
                </a:solidFill>
                <a:cs typeface="Segoe UI" panose="020B0502040204020203" pitchFamily="34" charset="0"/>
              </a:rPr>
              <a:t>Data Merging</a:t>
            </a:r>
          </a:p>
          <a:p>
            <a:pPr marL="342900" indent="-342900">
              <a:lnSpc>
                <a:spcPts val="1900"/>
              </a:lnSpc>
              <a:buFont typeface="+mj-lt"/>
              <a:buAutoNum type="arabicPeriod"/>
            </a:pPr>
            <a:r>
              <a:rPr lang="en-US" sz="1400" dirty="0">
                <a:solidFill>
                  <a:schemeClr val="bg1"/>
                </a:solidFill>
                <a:cs typeface="Segoe UI" panose="020B0502040204020203" pitchFamily="34" charset="0"/>
              </a:rPr>
              <a:t>Data Cleaning</a:t>
            </a:r>
          </a:p>
        </p:txBody>
      </p:sp>
      <p:pic>
        <p:nvPicPr>
          <p:cNvPr id="30" name="Graphic 29" descr="Table">
            <a:extLst>
              <a:ext uri="{FF2B5EF4-FFF2-40B4-BE49-F238E27FC236}">
                <a16:creationId xmlns:a16="http://schemas.microsoft.com/office/drawing/2014/main" id="{2979749C-ACA6-47D3-AD8E-A2B167A520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11945" y="2104414"/>
            <a:ext cx="624548" cy="624548"/>
          </a:xfrm>
          <a:prstGeom prst="rect">
            <a:avLst/>
          </a:prstGeom>
        </p:spPr>
      </p:pic>
      <p:sp>
        <p:nvSpPr>
          <p:cNvPr id="6" name="Trapezoid 5">
            <a:extLst>
              <a:ext uri="{FF2B5EF4-FFF2-40B4-BE49-F238E27FC236}">
                <a16:creationId xmlns:a16="http://schemas.microsoft.com/office/drawing/2014/main" id="{9FA0179A-FE91-40F2-B9F9-7712485199A6}"/>
              </a:ext>
              <a:ext uri="{C183D7F6-B498-43B3-948B-1728B52AA6E4}">
                <adec:decorative xmlns:adec="http://schemas.microsoft.com/office/drawing/2017/decorative" val="1"/>
              </a:ext>
            </a:extLst>
          </p:cNvPr>
          <p:cNvSpPr/>
          <p:nvPr/>
        </p:nvSpPr>
        <p:spPr>
          <a:xfrm rot="5400000">
            <a:off x="-56931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apezoid 6">
            <a:extLst>
              <a:ext uri="{FF2B5EF4-FFF2-40B4-BE49-F238E27FC236}">
                <a16:creationId xmlns:a16="http://schemas.microsoft.com/office/drawing/2014/main" id="{93AEE011-0656-4009-8235-6A3319CE7915}"/>
              </a:ext>
              <a:ext uri="{C183D7F6-B498-43B3-948B-1728B52AA6E4}">
                <adec:decorative xmlns:adec="http://schemas.microsoft.com/office/drawing/2017/decorative" val="1"/>
              </a:ext>
            </a:extLst>
          </p:cNvPr>
          <p:cNvSpPr/>
          <p:nvPr/>
        </p:nvSpPr>
        <p:spPr>
          <a:xfrm rot="5400000">
            <a:off x="-56931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A25F6DF-250E-412A-9EB7-CAE0CF61A185}"/>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Problem Statement</a:t>
            </a:r>
          </a:p>
        </p:txBody>
      </p:sp>
      <p:sp>
        <p:nvSpPr>
          <p:cNvPr id="9" name="Rectangle 8">
            <a:extLst>
              <a:ext uri="{FF2B5EF4-FFF2-40B4-BE49-F238E27FC236}">
                <a16:creationId xmlns:a16="http://schemas.microsoft.com/office/drawing/2014/main" id="{A29F6148-4768-4279-902F-CC63E60E3C34}"/>
              </a:ext>
            </a:extLst>
          </p:cNvPr>
          <p:cNvSpPr/>
          <p:nvPr/>
        </p:nvSpPr>
        <p:spPr>
          <a:xfrm>
            <a:off x="886383" y="3653603"/>
            <a:ext cx="1752042" cy="954364"/>
          </a:xfrm>
          <a:prstGeom prst="rect">
            <a:avLst/>
          </a:prstGeom>
        </p:spPr>
        <p:txBody>
          <a:bodyPr wrap="square" lIns="0" tIns="0" rIns="0" bIns="0" anchor="t">
            <a:spAutoFit/>
          </a:bodyPr>
          <a:lstStyle/>
          <a:p>
            <a:pPr marL="342900" indent="-342900">
              <a:lnSpc>
                <a:spcPts val="1900"/>
              </a:lnSpc>
              <a:buAutoNum type="arabicPeriod"/>
            </a:pPr>
            <a:r>
              <a:rPr lang="en-US" sz="1400" dirty="0">
                <a:solidFill>
                  <a:schemeClr val="bg1"/>
                </a:solidFill>
                <a:cs typeface="Segoe UI" panose="020B0502040204020203" pitchFamily="34" charset="0"/>
              </a:rPr>
              <a:t>Overview of NBA</a:t>
            </a:r>
          </a:p>
          <a:p>
            <a:pPr marL="342900" indent="-342900">
              <a:lnSpc>
                <a:spcPts val="1900"/>
              </a:lnSpc>
              <a:buAutoNum type="arabicPeriod"/>
            </a:pPr>
            <a:r>
              <a:rPr lang="en-US" sz="1400" dirty="0">
                <a:solidFill>
                  <a:schemeClr val="bg1"/>
                </a:solidFill>
                <a:cs typeface="Segoe UI" panose="020B0502040204020203" pitchFamily="34" charset="0"/>
              </a:rPr>
              <a:t>Problem Definition</a:t>
            </a:r>
          </a:p>
          <a:p>
            <a:pPr marL="342900" indent="-342900">
              <a:lnSpc>
                <a:spcPts val="1900"/>
              </a:lnSpc>
              <a:buAutoNum type="arabicPeriod"/>
            </a:pPr>
            <a:r>
              <a:rPr lang="en-US" sz="1400" dirty="0">
                <a:solidFill>
                  <a:schemeClr val="bg1"/>
                </a:solidFill>
                <a:cs typeface="Segoe UI" panose="020B0502040204020203" pitchFamily="34" charset="0"/>
              </a:rPr>
              <a:t>Approach and Assumptions</a:t>
            </a:r>
          </a:p>
        </p:txBody>
      </p:sp>
      <p:sp>
        <p:nvSpPr>
          <p:cNvPr id="10" name="Freeform 1676" descr="Icon of check box. ">
            <a:extLst>
              <a:ext uri="{FF2B5EF4-FFF2-40B4-BE49-F238E27FC236}">
                <a16:creationId xmlns:a16="http://schemas.microsoft.com/office/drawing/2014/main" id="{865A22E8-3E74-43E3-8C8C-CD255809DD7A}"/>
              </a:ext>
            </a:extLst>
          </p:cNvPr>
          <p:cNvSpPr>
            <a:spLocks noEditPoints="1"/>
          </p:cNvSpPr>
          <p:nvPr/>
        </p:nvSpPr>
        <p:spPr bwMode="auto">
          <a:xfrm>
            <a:off x="1572237" y="2225562"/>
            <a:ext cx="380334" cy="380334"/>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19" name="Trapezoid 18">
            <a:extLst>
              <a:ext uri="{FF2B5EF4-FFF2-40B4-BE49-F238E27FC236}">
                <a16:creationId xmlns:a16="http://schemas.microsoft.com/office/drawing/2014/main" id="{268F0E8F-C373-4063-BF35-4609ED148171}"/>
              </a:ext>
              <a:ext uri="{C183D7F6-B498-43B3-948B-1728B52AA6E4}">
                <adec:decorative xmlns:adec="http://schemas.microsoft.com/office/drawing/2017/decorative" val="1"/>
              </a:ext>
            </a:extLst>
          </p:cNvPr>
          <p:cNvSpPr/>
          <p:nvPr/>
        </p:nvSpPr>
        <p:spPr>
          <a:xfrm rot="5400000">
            <a:off x="5931079" y="2794916"/>
            <a:ext cx="4663440"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D244BF7-9D47-4CC0-BA96-2D7B2223D79D}"/>
              </a:ext>
            </a:extLst>
          </p:cNvPr>
          <p:cNvSpPr/>
          <p:nvPr/>
        </p:nvSpPr>
        <p:spPr>
          <a:xfrm>
            <a:off x="7577000" y="2886560"/>
            <a:ext cx="1371600" cy="246221"/>
          </a:xfrm>
          <a:prstGeom prst="rect">
            <a:avLst/>
          </a:prstGeom>
        </p:spPr>
        <p:txBody>
          <a:bodyPr wrap="square" lIns="0" tIns="0" rIns="0" bIns="0">
            <a:spAutoFit/>
          </a:bodyPr>
          <a:lstStyle/>
          <a:p>
            <a:pPr algn="ctr"/>
            <a:r>
              <a:rPr lang="en-US" sz="1600" b="1" dirty="0">
                <a:solidFill>
                  <a:schemeClr val="bg1"/>
                </a:solidFill>
              </a:rPr>
              <a:t>Modeling</a:t>
            </a:r>
          </a:p>
        </p:txBody>
      </p:sp>
      <p:sp>
        <p:nvSpPr>
          <p:cNvPr id="26" name="Rectangle 25">
            <a:extLst>
              <a:ext uri="{FF2B5EF4-FFF2-40B4-BE49-F238E27FC236}">
                <a16:creationId xmlns:a16="http://schemas.microsoft.com/office/drawing/2014/main" id="{D4FF191B-FE84-4D29-B450-A8532701E405}"/>
              </a:ext>
            </a:extLst>
          </p:cNvPr>
          <p:cNvSpPr/>
          <p:nvPr/>
        </p:nvSpPr>
        <p:spPr>
          <a:xfrm>
            <a:off x="7386779" y="3653603"/>
            <a:ext cx="1752042" cy="954364"/>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Best Subset Selection</a:t>
            </a:r>
          </a:p>
          <a:p>
            <a:pPr marL="342900" indent="-342900">
              <a:lnSpc>
                <a:spcPts val="1900"/>
              </a:lnSpc>
              <a:buFont typeface="+mj-lt"/>
              <a:buAutoNum type="arabicPeriod"/>
            </a:pPr>
            <a:r>
              <a:rPr lang="en-US" sz="1400" dirty="0">
                <a:solidFill>
                  <a:schemeClr val="bg1"/>
                </a:solidFill>
                <a:cs typeface="Segoe UI" panose="020B0502040204020203" pitchFamily="34" charset="0"/>
              </a:rPr>
              <a:t>Regression Model</a:t>
            </a:r>
          </a:p>
          <a:p>
            <a:pPr marL="342900" indent="-342900">
              <a:lnSpc>
                <a:spcPts val="1900"/>
              </a:lnSpc>
              <a:buFont typeface="+mj-lt"/>
              <a:buAutoNum type="arabicPeriod"/>
            </a:pPr>
            <a:r>
              <a:rPr lang="en-US" sz="1400" dirty="0">
                <a:solidFill>
                  <a:schemeClr val="bg1"/>
                </a:solidFill>
                <a:cs typeface="Segoe UI" panose="020B0502040204020203" pitchFamily="34" charset="0"/>
              </a:rPr>
              <a:t>Clustering Model</a:t>
            </a:r>
          </a:p>
        </p:txBody>
      </p:sp>
      <p:sp>
        <p:nvSpPr>
          <p:cNvPr id="31" name="Freeform 4665" descr="Icon of graph. ">
            <a:extLst>
              <a:ext uri="{FF2B5EF4-FFF2-40B4-BE49-F238E27FC236}">
                <a16:creationId xmlns:a16="http://schemas.microsoft.com/office/drawing/2014/main" id="{EC4153AC-ECBC-4E02-B407-D2C0BDCFEC93}"/>
              </a:ext>
            </a:extLst>
          </p:cNvPr>
          <p:cNvSpPr>
            <a:spLocks/>
          </p:cNvSpPr>
          <p:nvPr/>
        </p:nvSpPr>
        <p:spPr bwMode="auto">
          <a:xfrm>
            <a:off x="8072655" y="2225466"/>
            <a:ext cx="382447" cy="382447"/>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2" name="Rectangle 1">
            <a:extLst>
              <a:ext uri="{FF2B5EF4-FFF2-40B4-BE49-F238E27FC236}">
                <a16:creationId xmlns:a16="http://schemas.microsoft.com/office/drawing/2014/main" id="{BDBADFA4-FAC2-4B1A-B558-5675A6A72CA1}"/>
              </a:ext>
            </a:extLst>
          </p:cNvPr>
          <p:cNvSpPr/>
          <p:nvPr/>
        </p:nvSpPr>
        <p:spPr>
          <a:xfrm>
            <a:off x="1" y="0"/>
            <a:ext cx="12192000" cy="6858000"/>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apezoid 13">
            <a:extLst>
              <a:ext uri="{FF2B5EF4-FFF2-40B4-BE49-F238E27FC236}">
                <a16:creationId xmlns:a16="http://schemas.microsoft.com/office/drawing/2014/main" id="{66FD6EDD-ED03-4A11-A651-ECDAC7E9755D}"/>
              </a:ext>
              <a:ext uri="{C183D7F6-B498-43B3-948B-1728B52AA6E4}">
                <adec:decorative xmlns:adec="http://schemas.microsoft.com/office/drawing/2017/decorative" val="1"/>
              </a:ext>
            </a:extLst>
          </p:cNvPr>
          <p:cNvSpPr/>
          <p:nvPr/>
        </p:nvSpPr>
        <p:spPr>
          <a:xfrm rot="5400000">
            <a:off x="810003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4346" descr="Icon of box and whisker chart. ">
            <a:extLst>
              <a:ext uri="{FF2B5EF4-FFF2-40B4-BE49-F238E27FC236}">
                <a16:creationId xmlns:a16="http://schemas.microsoft.com/office/drawing/2014/main" id="{BC449640-D6C4-4134-8184-152999C18A38}"/>
              </a:ext>
            </a:extLst>
          </p:cNvPr>
          <p:cNvSpPr>
            <a:spLocks noEditPoints="1"/>
          </p:cNvSpPr>
          <p:nvPr/>
        </p:nvSpPr>
        <p:spPr bwMode="auto">
          <a:xfrm>
            <a:off x="10239429" y="2219276"/>
            <a:ext cx="380334" cy="380334"/>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23" name="Rectangle 22">
            <a:extLst>
              <a:ext uri="{FF2B5EF4-FFF2-40B4-BE49-F238E27FC236}">
                <a16:creationId xmlns:a16="http://schemas.microsoft.com/office/drawing/2014/main" id="{4AFA2C16-DEBA-4915-99F6-2A432881F2E2}"/>
              </a:ext>
            </a:extLst>
          </p:cNvPr>
          <p:cNvSpPr/>
          <p:nvPr/>
        </p:nvSpPr>
        <p:spPr>
          <a:xfrm>
            <a:off x="9652894" y="2885243"/>
            <a:ext cx="1603839" cy="739981"/>
          </a:xfrm>
          <a:prstGeom prst="rect">
            <a:avLst/>
          </a:prstGeom>
        </p:spPr>
        <p:txBody>
          <a:bodyPr wrap="square" lIns="0" tIns="0" rIns="0" bIns="0">
            <a:spAutoFit/>
          </a:bodyPr>
          <a:lstStyle/>
          <a:p>
            <a:pPr algn="ctr"/>
            <a:r>
              <a:rPr lang="en-US" sz="1600" b="1" dirty="0">
                <a:solidFill>
                  <a:schemeClr val="bg1"/>
                </a:solidFill>
              </a:rPr>
              <a:t>Results and Recommendations</a:t>
            </a:r>
          </a:p>
        </p:txBody>
      </p:sp>
      <p:sp>
        <p:nvSpPr>
          <p:cNvPr id="32" name="Rectangle 31">
            <a:extLst>
              <a:ext uri="{FF2B5EF4-FFF2-40B4-BE49-F238E27FC236}">
                <a16:creationId xmlns:a16="http://schemas.microsoft.com/office/drawing/2014/main" id="{78FB9EEA-45E0-4BC1-B7CB-D6F691765449}"/>
              </a:ext>
            </a:extLst>
          </p:cNvPr>
          <p:cNvSpPr/>
          <p:nvPr/>
        </p:nvSpPr>
        <p:spPr>
          <a:xfrm>
            <a:off x="9553575" y="3653603"/>
            <a:ext cx="1752042" cy="1441677"/>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Recommend Players by position</a:t>
            </a:r>
          </a:p>
          <a:p>
            <a:pPr marL="342900" indent="-342900">
              <a:lnSpc>
                <a:spcPts val="1900"/>
              </a:lnSpc>
              <a:buFont typeface="+mj-lt"/>
              <a:buAutoNum type="arabicPeriod"/>
            </a:pPr>
            <a:r>
              <a:rPr lang="en-US" sz="1400" dirty="0">
                <a:solidFill>
                  <a:schemeClr val="bg1"/>
                </a:solidFill>
                <a:cs typeface="Segoe UI" panose="020B0502040204020203" pitchFamily="34" charset="0"/>
              </a:rPr>
              <a:t>Budget Selection Framework</a:t>
            </a:r>
          </a:p>
          <a:p>
            <a:pPr marL="342900" indent="-342900">
              <a:lnSpc>
                <a:spcPts val="1900"/>
              </a:lnSpc>
              <a:buFont typeface="+mj-lt"/>
              <a:buAutoNum type="arabicPeriod"/>
            </a:pPr>
            <a:r>
              <a:rPr lang="en-US" sz="1400" dirty="0">
                <a:solidFill>
                  <a:schemeClr val="bg1"/>
                </a:solidFill>
                <a:cs typeface="Segoe UI" panose="020B0502040204020203" pitchFamily="34" charset="0"/>
              </a:rPr>
              <a:t>Randomized Roster Generation</a:t>
            </a:r>
          </a:p>
        </p:txBody>
      </p:sp>
    </p:spTree>
    <p:extLst>
      <p:ext uri="{BB962C8B-B14F-4D97-AF65-F5344CB8AC3E}">
        <p14:creationId xmlns:p14="http://schemas.microsoft.com/office/powerpoint/2010/main" val="597926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1644A0EF-22BC-4736-B138-EE21C36FA03A}"/>
              </a:ext>
            </a:extLst>
          </p:cNvPr>
          <p:cNvSpPr/>
          <p:nvPr/>
        </p:nvSpPr>
        <p:spPr>
          <a:xfrm>
            <a:off x="133351" y="1055344"/>
            <a:ext cx="7610474" cy="283464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spcAft>
                <a:spcPts val="400"/>
              </a:spcAft>
            </a:pPr>
            <a:endParaRPr lang="en-US" dirty="0">
              <a:solidFill>
                <a:schemeClr val="accent5"/>
              </a:solidFill>
            </a:endParaRPr>
          </a:p>
        </p:txBody>
      </p:sp>
      <p:cxnSp>
        <p:nvCxnSpPr>
          <p:cNvPr id="3" name="Straight Connector 2">
            <a:extLst>
              <a:ext uri="{FF2B5EF4-FFF2-40B4-BE49-F238E27FC236}">
                <a16:creationId xmlns:a16="http://schemas.microsoft.com/office/drawing/2014/main" id="{CE51FB0E-6911-4F40-A333-E4AF5C7D078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515B565-1F45-4014-8C98-762AD314B60F}"/>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Budget allocation </a:t>
            </a:r>
            <a:br>
              <a:rPr lang="en-US" sz="2800" b="1" dirty="0">
                <a:solidFill>
                  <a:schemeClr val="tx1">
                    <a:lumMod val="75000"/>
                    <a:lumOff val="25000"/>
                  </a:schemeClr>
                </a:solidFill>
              </a:rPr>
            </a:br>
            <a:r>
              <a:rPr lang="en-US" sz="2800" b="1" dirty="0">
                <a:solidFill>
                  <a:schemeClr val="tx1">
                    <a:lumMod val="75000"/>
                    <a:lumOff val="25000"/>
                  </a:schemeClr>
                </a:solidFill>
              </a:rPr>
              <a:t>framework </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686C63FA-2EA4-44B4-8FA6-CE9B6E6DFC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3BAE677-1A8D-4F14-9D82-7CDB49977DB2}"/>
              </a:ext>
            </a:extLst>
          </p:cNvPr>
          <p:cNvSpPr/>
          <p:nvPr/>
        </p:nvSpPr>
        <p:spPr>
          <a:xfrm>
            <a:off x="5974813" y="3105643"/>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6" name="Rectangle 5">
            <a:extLst>
              <a:ext uri="{FF2B5EF4-FFF2-40B4-BE49-F238E27FC236}">
                <a16:creationId xmlns:a16="http://schemas.microsoft.com/office/drawing/2014/main" id="{144276AC-BA7D-4921-9487-C9A726D7531A}"/>
              </a:ext>
            </a:extLst>
          </p:cNvPr>
          <p:cNvSpPr/>
          <p:nvPr/>
        </p:nvSpPr>
        <p:spPr>
          <a:xfrm>
            <a:off x="399495" y="1937312"/>
            <a:ext cx="1216241" cy="8804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a:t>Total Budget</a:t>
            </a:r>
          </a:p>
        </p:txBody>
      </p:sp>
      <p:cxnSp>
        <p:nvCxnSpPr>
          <p:cNvPr id="10" name="Connector: Elbow 9">
            <a:extLst>
              <a:ext uri="{FF2B5EF4-FFF2-40B4-BE49-F238E27FC236}">
                <a16:creationId xmlns:a16="http://schemas.microsoft.com/office/drawing/2014/main" id="{008F17AF-F039-4CDC-8CD7-0A4F71C6B6FC}"/>
              </a:ext>
            </a:extLst>
          </p:cNvPr>
          <p:cNvCxnSpPr>
            <a:cxnSpLocks/>
            <a:stCxn id="6" idx="3"/>
            <a:endCxn id="30" idx="2"/>
          </p:cNvCxnSpPr>
          <p:nvPr/>
        </p:nvCxnSpPr>
        <p:spPr>
          <a:xfrm flipV="1">
            <a:off x="1615736" y="1282054"/>
            <a:ext cx="728253" cy="1095473"/>
          </a:xfrm>
          <a:prstGeom prst="bentConnector3">
            <a:avLst>
              <a:gd name="adj1" fmla="val 50000"/>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99F8A04E-40AC-4577-B7CD-A8A4A6406C1C}"/>
              </a:ext>
            </a:extLst>
          </p:cNvPr>
          <p:cNvCxnSpPr>
            <a:cxnSpLocks/>
            <a:stCxn id="6" idx="3"/>
            <a:endCxn id="34" idx="2"/>
          </p:cNvCxnSpPr>
          <p:nvPr/>
        </p:nvCxnSpPr>
        <p:spPr>
          <a:xfrm>
            <a:off x="1615736" y="2377527"/>
            <a:ext cx="728253" cy="1073569"/>
          </a:xfrm>
          <a:prstGeom prst="bentConnector3">
            <a:avLst>
              <a:gd name="adj1" fmla="val 50000"/>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E9F2035-AED9-42FC-93FB-F3712BA3D210}"/>
              </a:ext>
            </a:extLst>
          </p:cNvPr>
          <p:cNvCxnSpPr>
            <a:cxnSpLocks/>
            <a:stCxn id="6" idx="3"/>
            <a:endCxn id="31" idx="2"/>
          </p:cNvCxnSpPr>
          <p:nvPr/>
        </p:nvCxnSpPr>
        <p:spPr>
          <a:xfrm flipV="1">
            <a:off x="1615736" y="1824315"/>
            <a:ext cx="728253" cy="553212"/>
          </a:xfrm>
          <a:prstGeom prst="bentConnector3">
            <a:avLst>
              <a:gd name="adj1" fmla="val 50000"/>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BF09A3EC-6AD9-408C-ADD9-CC00DE2810BC}"/>
              </a:ext>
            </a:extLst>
          </p:cNvPr>
          <p:cNvCxnSpPr>
            <a:cxnSpLocks/>
            <a:stCxn id="6" idx="3"/>
            <a:endCxn id="33" idx="2"/>
          </p:cNvCxnSpPr>
          <p:nvPr/>
        </p:nvCxnSpPr>
        <p:spPr>
          <a:xfrm>
            <a:off x="1615736" y="2377527"/>
            <a:ext cx="728253" cy="531308"/>
          </a:xfrm>
          <a:prstGeom prst="bentConnector3">
            <a:avLst>
              <a:gd name="adj1" fmla="val 50000"/>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094F59A-3089-469C-854A-AE2B551BBF37}"/>
              </a:ext>
            </a:extLst>
          </p:cNvPr>
          <p:cNvCxnSpPr>
            <a:cxnSpLocks/>
            <a:stCxn id="6" idx="3"/>
            <a:endCxn id="32" idx="2"/>
          </p:cNvCxnSpPr>
          <p:nvPr/>
        </p:nvCxnSpPr>
        <p:spPr>
          <a:xfrm flipV="1">
            <a:off x="1615736" y="2366575"/>
            <a:ext cx="728253" cy="10952"/>
          </a:xfrm>
          <a:prstGeom prst="bentConnector3">
            <a:avLst>
              <a:gd name="adj1" fmla="val 50000"/>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7C026BE-E23F-422B-A4E4-A7F22DD7D526}"/>
              </a:ext>
            </a:extLst>
          </p:cNvPr>
          <p:cNvSpPr/>
          <p:nvPr/>
        </p:nvSpPr>
        <p:spPr>
          <a:xfrm>
            <a:off x="3202566" y="1550899"/>
            <a:ext cx="1359910" cy="853156"/>
          </a:xfrm>
          <a:prstGeom prst="rect">
            <a:avLst/>
          </a:prstGeom>
          <a:solidFill>
            <a:schemeClr val="accent6">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 Avg. Salary for the position</a:t>
            </a:r>
          </a:p>
        </p:txBody>
      </p:sp>
      <p:sp>
        <p:nvSpPr>
          <p:cNvPr id="26" name="Rectangle 25">
            <a:extLst>
              <a:ext uri="{FF2B5EF4-FFF2-40B4-BE49-F238E27FC236}">
                <a16:creationId xmlns:a16="http://schemas.microsoft.com/office/drawing/2014/main" id="{D155B236-B391-46F6-A570-D6B64349212B}"/>
              </a:ext>
            </a:extLst>
          </p:cNvPr>
          <p:cNvSpPr/>
          <p:nvPr/>
        </p:nvSpPr>
        <p:spPr>
          <a:xfrm>
            <a:off x="4823942" y="1550899"/>
            <a:ext cx="1472083" cy="853156"/>
          </a:xfrm>
          <a:prstGeom prst="rect">
            <a:avLst/>
          </a:prstGeom>
          <a:solidFill>
            <a:schemeClr val="accent2">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 Players planned for that position</a:t>
            </a:r>
          </a:p>
        </p:txBody>
      </p:sp>
      <p:sp>
        <p:nvSpPr>
          <p:cNvPr id="27" name="Rectangle 26">
            <a:extLst>
              <a:ext uri="{FF2B5EF4-FFF2-40B4-BE49-F238E27FC236}">
                <a16:creationId xmlns:a16="http://schemas.microsoft.com/office/drawing/2014/main" id="{1E49F880-7D40-469B-8876-9B22D6464E6B}"/>
              </a:ext>
            </a:extLst>
          </p:cNvPr>
          <p:cNvSpPr/>
          <p:nvPr/>
        </p:nvSpPr>
        <p:spPr>
          <a:xfrm>
            <a:off x="6557491" y="1550899"/>
            <a:ext cx="960535" cy="853156"/>
          </a:xfrm>
          <a:prstGeom prst="rect">
            <a:avLst/>
          </a:prstGeom>
          <a:solidFill>
            <a:schemeClr val="accent3"/>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Normal-</a:t>
            </a:r>
            <a:r>
              <a:rPr lang="en-US" b="1" dirty="0" err="1"/>
              <a:t>ization</a:t>
            </a:r>
            <a:r>
              <a:rPr lang="en-US" b="1" dirty="0"/>
              <a:t> factor</a:t>
            </a:r>
            <a:r>
              <a:rPr lang="en-US" b="1" baseline="30000" dirty="0"/>
              <a:t>1</a:t>
            </a:r>
          </a:p>
        </p:txBody>
      </p:sp>
      <p:sp>
        <p:nvSpPr>
          <p:cNvPr id="28" name="Footer Placeholder 1">
            <a:extLst>
              <a:ext uri="{FF2B5EF4-FFF2-40B4-BE49-F238E27FC236}">
                <a16:creationId xmlns:a16="http://schemas.microsoft.com/office/drawing/2014/main" id="{59C7F34F-232D-42D1-8BCD-6C15212CA6AF}"/>
              </a:ext>
            </a:extLst>
          </p:cNvPr>
          <p:cNvSpPr txBox="1">
            <a:spLocks/>
          </p:cNvSpPr>
          <p:nvPr/>
        </p:nvSpPr>
        <p:spPr>
          <a:xfrm>
            <a:off x="812287" y="6335102"/>
            <a:ext cx="1056742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i="1" dirty="0">
                <a:solidFill>
                  <a:srgbClr val="000000"/>
                </a:solidFill>
                <a:latin typeface="Segoe UI Light"/>
              </a:rPr>
              <a:t>1. Normalization factor is defined as the following ratio: </a:t>
            </a:r>
            <a:r>
              <a:rPr lang="en-US" b="1" i="1" dirty="0">
                <a:solidFill>
                  <a:srgbClr val="000000"/>
                </a:solidFill>
                <a:latin typeface="Segoe UI Light"/>
              </a:rPr>
              <a:t>(Avg. count of players in team)/(#Players in Indiana Pacers)*(Total team budget)/(Avg. NBA team budget)</a:t>
            </a:r>
            <a:endParaRPr lang="en-US" b="1" i="1" dirty="0">
              <a:solidFill>
                <a:schemeClr val="accent5"/>
              </a:solidFill>
              <a:latin typeface="Segoe UI Light"/>
            </a:endParaRPr>
          </a:p>
        </p:txBody>
      </p:sp>
      <p:sp>
        <p:nvSpPr>
          <p:cNvPr id="30" name="Oval 29">
            <a:extLst>
              <a:ext uri="{FF2B5EF4-FFF2-40B4-BE49-F238E27FC236}">
                <a16:creationId xmlns:a16="http://schemas.microsoft.com/office/drawing/2014/main" id="{C0249B25-D360-46D6-888C-1F270862F1B8}"/>
              </a:ext>
            </a:extLst>
          </p:cNvPr>
          <p:cNvSpPr/>
          <p:nvPr/>
        </p:nvSpPr>
        <p:spPr>
          <a:xfrm>
            <a:off x="2343989" y="1055343"/>
            <a:ext cx="453422" cy="453422"/>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a:r>
              <a:rPr lang="en-US" b="1" dirty="0">
                <a:solidFill>
                  <a:schemeClr val="tx1"/>
                </a:solidFill>
              </a:rPr>
              <a:t>P1</a:t>
            </a:r>
          </a:p>
        </p:txBody>
      </p:sp>
      <p:sp>
        <p:nvSpPr>
          <p:cNvPr id="31" name="Oval 30">
            <a:extLst>
              <a:ext uri="{FF2B5EF4-FFF2-40B4-BE49-F238E27FC236}">
                <a16:creationId xmlns:a16="http://schemas.microsoft.com/office/drawing/2014/main" id="{4425B4F5-9BFD-41E4-B2CF-6AEC4DB6353B}"/>
              </a:ext>
            </a:extLst>
          </p:cNvPr>
          <p:cNvSpPr/>
          <p:nvPr/>
        </p:nvSpPr>
        <p:spPr>
          <a:xfrm>
            <a:off x="2343989" y="1597604"/>
            <a:ext cx="453422" cy="453422"/>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a:r>
              <a:rPr lang="en-US" b="1" dirty="0">
                <a:solidFill>
                  <a:schemeClr val="tx1"/>
                </a:solidFill>
              </a:rPr>
              <a:t>P2</a:t>
            </a:r>
          </a:p>
        </p:txBody>
      </p:sp>
      <p:sp>
        <p:nvSpPr>
          <p:cNvPr id="32" name="Oval 31">
            <a:extLst>
              <a:ext uri="{FF2B5EF4-FFF2-40B4-BE49-F238E27FC236}">
                <a16:creationId xmlns:a16="http://schemas.microsoft.com/office/drawing/2014/main" id="{488D346F-401D-4782-9127-AFA67A1038A3}"/>
              </a:ext>
            </a:extLst>
          </p:cNvPr>
          <p:cNvSpPr/>
          <p:nvPr/>
        </p:nvSpPr>
        <p:spPr>
          <a:xfrm>
            <a:off x="2343989" y="2139864"/>
            <a:ext cx="453422" cy="453422"/>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a:r>
              <a:rPr lang="en-US" b="1" dirty="0">
                <a:solidFill>
                  <a:schemeClr val="tx1"/>
                </a:solidFill>
              </a:rPr>
              <a:t>P3</a:t>
            </a:r>
          </a:p>
        </p:txBody>
      </p:sp>
      <p:sp>
        <p:nvSpPr>
          <p:cNvPr id="33" name="Oval 32">
            <a:extLst>
              <a:ext uri="{FF2B5EF4-FFF2-40B4-BE49-F238E27FC236}">
                <a16:creationId xmlns:a16="http://schemas.microsoft.com/office/drawing/2014/main" id="{D4AB2AA4-9E51-4D1C-AB48-EC44FF906256}"/>
              </a:ext>
            </a:extLst>
          </p:cNvPr>
          <p:cNvSpPr/>
          <p:nvPr/>
        </p:nvSpPr>
        <p:spPr>
          <a:xfrm>
            <a:off x="2343989" y="2682124"/>
            <a:ext cx="453422" cy="453422"/>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a:r>
              <a:rPr lang="en-US" b="1" dirty="0">
                <a:solidFill>
                  <a:schemeClr val="tx1"/>
                </a:solidFill>
              </a:rPr>
              <a:t>P4</a:t>
            </a:r>
          </a:p>
        </p:txBody>
      </p:sp>
      <p:sp>
        <p:nvSpPr>
          <p:cNvPr id="34" name="Oval 33">
            <a:extLst>
              <a:ext uri="{FF2B5EF4-FFF2-40B4-BE49-F238E27FC236}">
                <a16:creationId xmlns:a16="http://schemas.microsoft.com/office/drawing/2014/main" id="{A1EC96C8-3E8C-4F48-98D4-288E773CF6F4}"/>
              </a:ext>
            </a:extLst>
          </p:cNvPr>
          <p:cNvSpPr/>
          <p:nvPr/>
        </p:nvSpPr>
        <p:spPr>
          <a:xfrm>
            <a:off x="2343989" y="3224385"/>
            <a:ext cx="453422" cy="453422"/>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a:r>
              <a:rPr lang="en-US" b="1" dirty="0">
                <a:solidFill>
                  <a:schemeClr val="tx1"/>
                </a:solidFill>
              </a:rPr>
              <a:t>P5</a:t>
            </a:r>
          </a:p>
        </p:txBody>
      </p:sp>
      <p:sp>
        <p:nvSpPr>
          <p:cNvPr id="57" name="Rectangle 56">
            <a:extLst>
              <a:ext uri="{FF2B5EF4-FFF2-40B4-BE49-F238E27FC236}">
                <a16:creationId xmlns:a16="http://schemas.microsoft.com/office/drawing/2014/main" id="{632423FD-835D-4B8E-AEE9-FB60862FEB34}"/>
              </a:ext>
            </a:extLst>
          </p:cNvPr>
          <p:cNvSpPr/>
          <p:nvPr/>
        </p:nvSpPr>
        <p:spPr>
          <a:xfrm>
            <a:off x="3082183" y="2606373"/>
            <a:ext cx="4531093" cy="1182316"/>
          </a:xfrm>
          <a:prstGeom prst="rect">
            <a:avLst/>
          </a:prstGeom>
          <a:solidFill>
            <a:schemeClr val="accent5">
              <a:lumMod val="20000"/>
              <a:lumOff val="8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spcAft>
                <a:spcPts val="400"/>
              </a:spcAft>
            </a:pPr>
            <a:r>
              <a:rPr lang="en-US" b="1" dirty="0">
                <a:solidFill>
                  <a:schemeClr val="accent5"/>
                </a:solidFill>
              </a:rPr>
              <a:t>Team’s budget is split into different positions</a:t>
            </a:r>
          </a:p>
          <a:p>
            <a:pPr marL="285750" indent="-285750">
              <a:spcAft>
                <a:spcPts val="400"/>
              </a:spcAft>
              <a:buFont typeface="Arial" panose="020B0604020202020204" pitchFamily="34" charset="0"/>
              <a:buChar char="•"/>
            </a:pPr>
            <a:r>
              <a:rPr lang="en-US" dirty="0">
                <a:solidFill>
                  <a:schemeClr val="accent5"/>
                </a:solidFill>
              </a:rPr>
              <a:t>based on ratio of team sizes, avg. salary for that position, ratio of count of players for that position (Pacers vs NBA avg.)</a:t>
            </a:r>
          </a:p>
        </p:txBody>
      </p:sp>
      <p:sp>
        <p:nvSpPr>
          <p:cNvPr id="58" name="Multiplication Sign 57">
            <a:extLst>
              <a:ext uri="{FF2B5EF4-FFF2-40B4-BE49-F238E27FC236}">
                <a16:creationId xmlns:a16="http://schemas.microsoft.com/office/drawing/2014/main" id="{C2C030B1-CECC-403E-A503-BA9A0764D68E}"/>
              </a:ext>
            </a:extLst>
          </p:cNvPr>
          <p:cNvSpPr/>
          <p:nvPr/>
        </p:nvSpPr>
        <p:spPr>
          <a:xfrm>
            <a:off x="4538663" y="1846765"/>
            <a:ext cx="309092" cy="261424"/>
          </a:xfrm>
          <a:prstGeom prst="mathMultiply">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 name="Multiplication Sign 58">
            <a:extLst>
              <a:ext uri="{FF2B5EF4-FFF2-40B4-BE49-F238E27FC236}">
                <a16:creationId xmlns:a16="http://schemas.microsoft.com/office/drawing/2014/main" id="{69FD99D2-AAC9-4A89-87F5-2CB2AAFDAE53}"/>
              </a:ext>
            </a:extLst>
          </p:cNvPr>
          <p:cNvSpPr/>
          <p:nvPr/>
        </p:nvSpPr>
        <p:spPr>
          <a:xfrm>
            <a:off x="6272212" y="1846765"/>
            <a:ext cx="309092" cy="261424"/>
          </a:xfrm>
          <a:prstGeom prst="mathMultiply">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60760DF9-D54A-4AAA-9752-021DAEA3B1C1}"/>
              </a:ext>
            </a:extLst>
          </p:cNvPr>
          <p:cNvSpPr/>
          <p:nvPr/>
        </p:nvSpPr>
        <p:spPr>
          <a:xfrm>
            <a:off x="3082183" y="1459848"/>
            <a:ext cx="4531093" cy="1032319"/>
          </a:xfrm>
          <a:prstGeom prst="rect">
            <a:avLst/>
          </a:prstGeom>
          <a:noFill/>
          <a:ln>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b="1" dirty="0">
              <a:solidFill>
                <a:schemeClr val="tx1"/>
              </a:solidFill>
            </a:endParaRPr>
          </a:p>
        </p:txBody>
      </p:sp>
      <p:sp>
        <p:nvSpPr>
          <p:cNvPr id="71" name="TextBox 70">
            <a:extLst>
              <a:ext uri="{FF2B5EF4-FFF2-40B4-BE49-F238E27FC236}">
                <a16:creationId xmlns:a16="http://schemas.microsoft.com/office/drawing/2014/main" id="{DB580A73-0560-439A-B432-BF7BA2FD192D}"/>
              </a:ext>
            </a:extLst>
          </p:cNvPr>
          <p:cNvSpPr txBox="1"/>
          <p:nvPr/>
        </p:nvSpPr>
        <p:spPr>
          <a:xfrm>
            <a:off x="3819946" y="1187931"/>
            <a:ext cx="3055565" cy="261610"/>
          </a:xfrm>
          <a:prstGeom prst="rect">
            <a:avLst/>
          </a:prstGeom>
          <a:noFill/>
          <a:ln>
            <a:solidFill>
              <a:schemeClr val="accent5"/>
            </a:solidFill>
          </a:ln>
        </p:spPr>
        <p:txBody>
          <a:bodyPr wrap="square" rtlCol="0">
            <a:spAutoFit/>
          </a:bodyPr>
          <a:lstStyle/>
          <a:p>
            <a:pPr algn="ctr"/>
            <a:r>
              <a:rPr lang="en-US" sz="1100" b="1" i="1" dirty="0"/>
              <a:t>Formula for estimating budget for each position</a:t>
            </a:r>
          </a:p>
        </p:txBody>
      </p:sp>
      <p:sp>
        <p:nvSpPr>
          <p:cNvPr id="73" name="Rectangle 72">
            <a:extLst>
              <a:ext uri="{FF2B5EF4-FFF2-40B4-BE49-F238E27FC236}">
                <a16:creationId xmlns:a16="http://schemas.microsoft.com/office/drawing/2014/main" id="{41AD880F-0391-4A71-A6A8-25ED23ED186E}"/>
              </a:ext>
            </a:extLst>
          </p:cNvPr>
          <p:cNvSpPr/>
          <p:nvPr/>
        </p:nvSpPr>
        <p:spPr>
          <a:xfrm>
            <a:off x="8211608" y="1055344"/>
            <a:ext cx="3847041" cy="2834633"/>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spcAft>
                <a:spcPts val="400"/>
              </a:spcAft>
            </a:pPr>
            <a:endParaRPr lang="en-US" dirty="0">
              <a:solidFill>
                <a:schemeClr val="accent5"/>
              </a:solidFill>
            </a:endParaRPr>
          </a:p>
        </p:txBody>
      </p:sp>
      <p:sp>
        <p:nvSpPr>
          <p:cNvPr id="75" name="Oval 74">
            <a:extLst>
              <a:ext uri="{FF2B5EF4-FFF2-40B4-BE49-F238E27FC236}">
                <a16:creationId xmlns:a16="http://schemas.microsoft.com/office/drawing/2014/main" id="{DF36BE2F-7C7B-4F81-89C4-8DC101D2133A}"/>
              </a:ext>
            </a:extLst>
          </p:cNvPr>
          <p:cNvSpPr/>
          <p:nvPr/>
        </p:nvSpPr>
        <p:spPr>
          <a:xfrm>
            <a:off x="75919" y="969074"/>
            <a:ext cx="340663" cy="3096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a:r>
              <a:rPr lang="en-US" b="1" dirty="0">
                <a:solidFill>
                  <a:schemeClr val="bg1"/>
                </a:solidFill>
              </a:rPr>
              <a:t>I</a:t>
            </a:r>
          </a:p>
        </p:txBody>
      </p:sp>
      <p:sp>
        <p:nvSpPr>
          <p:cNvPr id="76" name="Oval 75">
            <a:extLst>
              <a:ext uri="{FF2B5EF4-FFF2-40B4-BE49-F238E27FC236}">
                <a16:creationId xmlns:a16="http://schemas.microsoft.com/office/drawing/2014/main" id="{A72521B6-8631-459B-8D4B-2421F72FAEFC}"/>
              </a:ext>
            </a:extLst>
          </p:cNvPr>
          <p:cNvSpPr/>
          <p:nvPr/>
        </p:nvSpPr>
        <p:spPr>
          <a:xfrm>
            <a:off x="8041276" y="969074"/>
            <a:ext cx="340663" cy="3096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a:r>
              <a:rPr lang="en-US" b="1" dirty="0">
                <a:solidFill>
                  <a:schemeClr val="bg1"/>
                </a:solidFill>
              </a:rPr>
              <a:t>II</a:t>
            </a:r>
          </a:p>
        </p:txBody>
      </p:sp>
      <p:sp>
        <p:nvSpPr>
          <p:cNvPr id="77" name="Rectangle 76">
            <a:extLst>
              <a:ext uri="{FF2B5EF4-FFF2-40B4-BE49-F238E27FC236}">
                <a16:creationId xmlns:a16="http://schemas.microsoft.com/office/drawing/2014/main" id="{971DD937-B1B8-4C79-A091-2BB3A7E9B625}"/>
              </a:ext>
            </a:extLst>
          </p:cNvPr>
          <p:cNvSpPr/>
          <p:nvPr/>
        </p:nvSpPr>
        <p:spPr>
          <a:xfrm>
            <a:off x="8351470" y="2606373"/>
            <a:ext cx="3611930" cy="1182316"/>
          </a:xfrm>
          <a:prstGeom prst="rect">
            <a:avLst/>
          </a:prstGeom>
          <a:solidFill>
            <a:schemeClr val="accent5">
              <a:lumMod val="20000"/>
              <a:lumOff val="8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spcAft>
                <a:spcPts val="400"/>
              </a:spcAft>
            </a:pPr>
            <a:r>
              <a:rPr lang="en-US" b="1" dirty="0">
                <a:solidFill>
                  <a:schemeClr val="accent5"/>
                </a:solidFill>
              </a:rPr>
              <a:t>Account for salaries of star players</a:t>
            </a:r>
          </a:p>
          <a:p>
            <a:pPr marL="285750" indent="-285750">
              <a:spcAft>
                <a:spcPts val="400"/>
              </a:spcAft>
              <a:buFont typeface="Arial" panose="020B0604020202020204" pitchFamily="34" charset="0"/>
              <a:buChar char="•"/>
            </a:pPr>
            <a:r>
              <a:rPr lang="en-US" dirty="0">
                <a:solidFill>
                  <a:schemeClr val="accent5"/>
                </a:solidFill>
              </a:rPr>
              <a:t>Salaries of the retained players are subtracted from respective positions to get available budget</a:t>
            </a:r>
          </a:p>
        </p:txBody>
      </p:sp>
      <p:sp>
        <p:nvSpPr>
          <p:cNvPr id="79" name="Oval 78">
            <a:extLst>
              <a:ext uri="{FF2B5EF4-FFF2-40B4-BE49-F238E27FC236}">
                <a16:creationId xmlns:a16="http://schemas.microsoft.com/office/drawing/2014/main" id="{8328F065-3505-4F6A-8B0B-4EBD2045DCFA}"/>
              </a:ext>
            </a:extLst>
          </p:cNvPr>
          <p:cNvSpPr/>
          <p:nvPr/>
        </p:nvSpPr>
        <p:spPr>
          <a:xfrm>
            <a:off x="8498586" y="1478635"/>
            <a:ext cx="453422" cy="453422"/>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a:r>
              <a:rPr lang="en-US" b="1" dirty="0">
                <a:solidFill>
                  <a:schemeClr val="tx1"/>
                </a:solidFill>
              </a:rPr>
              <a:t>P1</a:t>
            </a:r>
          </a:p>
        </p:txBody>
      </p:sp>
      <p:sp>
        <p:nvSpPr>
          <p:cNvPr id="80" name="Rectangle 79">
            <a:extLst>
              <a:ext uri="{FF2B5EF4-FFF2-40B4-BE49-F238E27FC236}">
                <a16:creationId xmlns:a16="http://schemas.microsoft.com/office/drawing/2014/main" id="{04052712-FA79-4905-9F8B-9F18DB92A6A7}"/>
              </a:ext>
            </a:extLst>
          </p:cNvPr>
          <p:cNvSpPr/>
          <p:nvPr/>
        </p:nvSpPr>
        <p:spPr>
          <a:xfrm>
            <a:off x="10063161" y="1384852"/>
            <a:ext cx="1719263" cy="640988"/>
          </a:xfrm>
          <a:prstGeom prst="rect">
            <a:avLst/>
          </a:prstGeom>
          <a:solidFill>
            <a:schemeClr val="accent6">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l-GR" b="1" dirty="0">
                <a:solidFill>
                  <a:schemeClr val="tx1"/>
                </a:solidFill>
              </a:rPr>
              <a:t>Σ</a:t>
            </a:r>
            <a:r>
              <a:rPr lang="en-US" b="1" dirty="0">
                <a:solidFill>
                  <a:schemeClr val="tx1"/>
                </a:solidFill>
              </a:rPr>
              <a:t>(Salary of top retained player)</a:t>
            </a:r>
          </a:p>
        </p:txBody>
      </p:sp>
      <p:sp>
        <p:nvSpPr>
          <p:cNvPr id="81" name="Equals 80">
            <a:extLst>
              <a:ext uri="{FF2B5EF4-FFF2-40B4-BE49-F238E27FC236}">
                <a16:creationId xmlns:a16="http://schemas.microsoft.com/office/drawing/2014/main" id="{C9F12870-8CCC-476B-B2E1-2DC2168A9233}"/>
              </a:ext>
            </a:extLst>
          </p:cNvPr>
          <p:cNvSpPr/>
          <p:nvPr/>
        </p:nvSpPr>
        <p:spPr>
          <a:xfrm>
            <a:off x="8977959" y="1569131"/>
            <a:ext cx="274320" cy="272430"/>
          </a:xfrm>
          <a:prstGeom prst="mathEqual">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Oval 81">
            <a:extLst>
              <a:ext uri="{FF2B5EF4-FFF2-40B4-BE49-F238E27FC236}">
                <a16:creationId xmlns:a16="http://schemas.microsoft.com/office/drawing/2014/main" id="{DDD0C2B5-F06A-4AD6-B63D-7863614388B8}"/>
              </a:ext>
            </a:extLst>
          </p:cNvPr>
          <p:cNvSpPr/>
          <p:nvPr/>
        </p:nvSpPr>
        <p:spPr>
          <a:xfrm>
            <a:off x="9278229" y="1478635"/>
            <a:ext cx="453422" cy="453422"/>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a:r>
              <a:rPr lang="en-US" b="1" dirty="0">
                <a:solidFill>
                  <a:schemeClr val="tx1"/>
                </a:solidFill>
              </a:rPr>
              <a:t>P1</a:t>
            </a:r>
          </a:p>
        </p:txBody>
      </p:sp>
      <p:sp>
        <p:nvSpPr>
          <p:cNvPr id="83" name="Minus Sign 82">
            <a:extLst>
              <a:ext uri="{FF2B5EF4-FFF2-40B4-BE49-F238E27FC236}">
                <a16:creationId xmlns:a16="http://schemas.microsoft.com/office/drawing/2014/main" id="{5502CD10-F50A-416F-BCEB-9158A9F4DE88}"/>
              </a:ext>
            </a:extLst>
          </p:cNvPr>
          <p:cNvSpPr/>
          <p:nvPr/>
        </p:nvSpPr>
        <p:spPr>
          <a:xfrm>
            <a:off x="9757601" y="1600309"/>
            <a:ext cx="279610" cy="210075"/>
          </a:xfrm>
          <a:prstGeom prst="mathMinus">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Rectangle 83">
            <a:extLst>
              <a:ext uri="{FF2B5EF4-FFF2-40B4-BE49-F238E27FC236}">
                <a16:creationId xmlns:a16="http://schemas.microsoft.com/office/drawing/2014/main" id="{71D96F52-46BF-4AD6-AE2B-0CD4F57F59BC}"/>
              </a:ext>
            </a:extLst>
          </p:cNvPr>
          <p:cNvSpPr/>
          <p:nvPr/>
        </p:nvSpPr>
        <p:spPr>
          <a:xfrm>
            <a:off x="133350" y="4036309"/>
            <a:ext cx="7610473" cy="2227781"/>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spcAft>
                <a:spcPts val="400"/>
              </a:spcAft>
            </a:pPr>
            <a:endParaRPr lang="en-US" dirty="0">
              <a:solidFill>
                <a:schemeClr val="accent5"/>
              </a:solidFill>
            </a:endParaRPr>
          </a:p>
        </p:txBody>
      </p:sp>
      <p:sp>
        <p:nvSpPr>
          <p:cNvPr id="85" name="Oval 84">
            <a:extLst>
              <a:ext uri="{FF2B5EF4-FFF2-40B4-BE49-F238E27FC236}">
                <a16:creationId xmlns:a16="http://schemas.microsoft.com/office/drawing/2014/main" id="{83F64220-1E4F-438B-8759-82DC7C978551}"/>
              </a:ext>
            </a:extLst>
          </p:cNvPr>
          <p:cNvSpPr/>
          <p:nvPr/>
        </p:nvSpPr>
        <p:spPr>
          <a:xfrm>
            <a:off x="-36981" y="3900032"/>
            <a:ext cx="340663" cy="3096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a:r>
              <a:rPr lang="en-US" b="1" dirty="0">
                <a:solidFill>
                  <a:schemeClr val="bg1"/>
                </a:solidFill>
              </a:rPr>
              <a:t>III</a:t>
            </a:r>
          </a:p>
        </p:txBody>
      </p:sp>
      <p:sp>
        <p:nvSpPr>
          <p:cNvPr id="86" name="Rectangle 85">
            <a:extLst>
              <a:ext uri="{FF2B5EF4-FFF2-40B4-BE49-F238E27FC236}">
                <a16:creationId xmlns:a16="http://schemas.microsoft.com/office/drawing/2014/main" id="{FF49FF11-B0CD-434C-BF8B-D0EB733BBABC}"/>
              </a:ext>
            </a:extLst>
          </p:cNvPr>
          <p:cNvSpPr/>
          <p:nvPr/>
        </p:nvSpPr>
        <p:spPr>
          <a:xfrm>
            <a:off x="246249" y="4972427"/>
            <a:ext cx="7367027" cy="1182316"/>
          </a:xfrm>
          <a:prstGeom prst="rect">
            <a:avLst/>
          </a:prstGeom>
          <a:solidFill>
            <a:schemeClr val="accent5">
              <a:lumMod val="20000"/>
              <a:lumOff val="8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spcAft>
                <a:spcPts val="400"/>
              </a:spcAft>
            </a:pPr>
            <a:r>
              <a:rPr lang="en-US" b="1" dirty="0">
                <a:solidFill>
                  <a:schemeClr val="accent5"/>
                </a:solidFill>
              </a:rPr>
              <a:t>Identify top performing players who lie within the budget for each position</a:t>
            </a:r>
          </a:p>
          <a:p>
            <a:pPr marL="285750" indent="-285750">
              <a:spcAft>
                <a:spcPts val="400"/>
              </a:spcAft>
              <a:buFont typeface="Arial" panose="020B0604020202020204" pitchFamily="34" charset="0"/>
              <a:buChar char="•"/>
            </a:pPr>
            <a:r>
              <a:rPr lang="en-US" dirty="0">
                <a:solidFill>
                  <a:schemeClr val="accent5"/>
                </a:solidFill>
              </a:rPr>
              <a:t>Generate a roster of top ranked players by performance that can meet the budget requirements</a:t>
            </a:r>
          </a:p>
        </p:txBody>
      </p:sp>
      <p:sp>
        <p:nvSpPr>
          <p:cNvPr id="87" name="Oval 86">
            <a:extLst>
              <a:ext uri="{FF2B5EF4-FFF2-40B4-BE49-F238E27FC236}">
                <a16:creationId xmlns:a16="http://schemas.microsoft.com/office/drawing/2014/main" id="{F3955EC0-2D60-4C7A-AF1D-C06C50BBDD67}"/>
              </a:ext>
            </a:extLst>
          </p:cNvPr>
          <p:cNvSpPr/>
          <p:nvPr/>
        </p:nvSpPr>
        <p:spPr>
          <a:xfrm>
            <a:off x="420329" y="4319161"/>
            <a:ext cx="453422" cy="453422"/>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a:r>
              <a:rPr lang="en-US" b="1" dirty="0">
                <a:solidFill>
                  <a:schemeClr val="tx1"/>
                </a:solidFill>
              </a:rPr>
              <a:t>P1</a:t>
            </a:r>
          </a:p>
        </p:txBody>
      </p:sp>
      <p:sp>
        <p:nvSpPr>
          <p:cNvPr id="88" name="Rectangle 87">
            <a:extLst>
              <a:ext uri="{FF2B5EF4-FFF2-40B4-BE49-F238E27FC236}">
                <a16:creationId xmlns:a16="http://schemas.microsoft.com/office/drawing/2014/main" id="{1B0912A6-9A70-421C-A3FC-BF751136E119}"/>
              </a:ext>
            </a:extLst>
          </p:cNvPr>
          <p:cNvSpPr/>
          <p:nvPr/>
        </p:nvSpPr>
        <p:spPr>
          <a:xfrm>
            <a:off x="1548920" y="4225378"/>
            <a:ext cx="2451580" cy="640988"/>
          </a:xfrm>
          <a:prstGeom prst="rect">
            <a:avLst/>
          </a:prstGeom>
          <a:solidFill>
            <a:schemeClr val="accent6">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l-GR" b="1" dirty="0">
                <a:solidFill>
                  <a:schemeClr val="tx1"/>
                </a:solidFill>
              </a:rPr>
              <a:t>Σ</a:t>
            </a:r>
            <a:r>
              <a:rPr lang="en-US" b="1" dirty="0">
                <a:solidFill>
                  <a:schemeClr val="tx1"/>
                </a:solidFill>
              </a:rPr>
              <a:t>(Salary of new recruits in that position)</a:t>
            </a:r>
          </a:p>
        </p:txBody>
      </p:sp>
      <p:sp>
        <p:nvSpPr>
          <p:cNvPr id="89" name="Equals 88">
            <a:extLst>
              <a:ext uri="{FF2B5EF4-FFF2-40B4-BE49-F238E27FC236}">
                <a16:creationId xmlns:a16="http://schemas.microsoft.com/office/drawing/2014/main" id="{20187648-D311-4212-9B99-B0F737196E1E}"/>
              </a:ext>
            </a:extLst>
          </p:cNvPr>
          <p:cNvSpPr/>
          <p:nvPr/>
        </p:nvSpPr>
        <p:spPr>
          <a:xfrm>
            <a:off x="1189435" y="4409657"/>
            <a:ext cx="274320" cy="272430"/>
          </a:xfrm>
          <a:prstGeom prst="mathEqual">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Arrow: Chevron 92">
            <a:extLst>
              <a:ext uri="{FF2B5EF4-FFF2-40B4-BE49-F238E27FC236}">
                <a16:creationId xmlns:a16="http://schemas.microsoft.com/office/drawing/2014/main" id="{4D3D88BB-94D9-4F98-A042-1E87B0A1CAB6}"/>
              </a:ext>
            </a:extLst>
          </p:cNvPr>
          <p:cNvSpPr/>
          <p:nvPr/>
        </p:nvSpPr>
        <p:spPr>
          <a:xfrm>
            <a:off x="930808" y="4430676"/>
            <a:ext cx="228602" cy="225149"/>
          </a:xfrm>
          <a:prstGeom prst="chevron">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Oval 93">
            <a:extLst>
              <a:ext uri="{FF2B5EF4-FFF2-40B4-BE49-F238E27FC236}">
                <a16:creationId xmlns:a16="http://schemas.microsoft.com/office/drawing/2014/main" id="{D898E1F6-2D1B-4A07-847A-E8E5405A756A}"/>
              </a:ext>
            </a:extLst>
          </p:cNvPr>
          <p:cNvSpPr/>
          <p:nvPr/>
        </p:nvSpPr>
        <p:spPr>
          <a:xfrm>
            <a:off x="10211191" y="5780842"/>
            <a:ext cx="453422" cy="453422"/>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a:r>
              <a:rPr lang="en-US" b="1" dirty="0">
                <a:solidFill>
                  <a:schemeClr val="tx1"/>
                </a:solidFill>
              </a:rPr>
              <a:t>P1</a:t>
            </a:r>
          </a:p>
        </p:txBody>
      </p:sp>
      <p:sp>
        <p:nvSpPr>
          <p:cNvPr id="95" name="TextBox 94">
            <a:extLst>
              <a:ext uri="{FF2B5EF4-FFF2-40B4-BE49-F238E27FC236}">
                <a16:creationId xmlns:a16="http://schemas.microsoft.com/office/drawing/2014/main" id="{52658A8D-6340-4D29-A789-E638FCA927E2}"/>
              </a:ext>
            </a:extLst>
          </p:cNvPr>
          <p:cNvSpPr txBox="1"/>
          <p:nvPr/>
        </p:nvSpPr>
        <p:spPr>
          <a:xfrm>
            <a:off x="10743462" y="5819600"/>
            <a:ext cx="1202289" cy="369332"/>
          </a:xfrm>
          <a:prstGeom prst="rect">
            <a:avLst/>
          </a:prstGeom>
          <a:noFill/>
        </p:spPr>
        <p:txBody>
          <a:bodyPr wrap="square" rtlCol="0">
            <a:spAutoFit/>
          </a:bodyPr>
          <a:lstStyle/>
          <a:p>
            <a:r>
              <a:rPr lang="en-US" b="1" i="1" dirty="0"/>
              <a:t>Position 1</a:t>
            </a:r>
          </a:p>
        </p:txBody>
      </p:sp>
    </p:spTree>
    <p:extLst>
      <p:ext uri="{BB962C8B-B14F-4D97-AF65-F5344CB8AC3E}">
        <p14:creationId xmlns:p14="http://schemas.microsoft.com/office/powerpoint/2010/main" val="4221831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E51FB0E-6911-4F40-A333-E4AF5C7D078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515B565-1F45-4014-8C98-762AD314B60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Budget Reallocation</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686C63FA-2EA4-44B4-8FA6-CE9B6E6DFC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Rectangle 2">
            <a:extLst>
              <a:ext uri="{FF2B5EF4-FFF2-40B4-BE49-F238E27FC236}">
                <a16:creationId xmlns:a16="http://schemas.microsoft.com/office/drawing/2014/main" id="{FDEBDF09-2E2F-4C7F-9A40-177BF1FA9F66}"/>
              </a:ext>
            </a:extLst>
          </p:cNvPr>
          <p:cNvSpPr>
            <a:spLocks noChangeArrowheads="1"/>
          </p:cNvSpPr>
          <p:nvPr/>
        </p:nvSpPr>
        <p:spPr bwMode="auto">
          <a:xfrm>
            <a:off x="4822825" y="2401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F69AF3B6-B097-4206-A0B0-131E9F204944}"/>
              </a:ext>
            </a:extLst>
          </p:cNvPr>
          <p:cNvGraphicFramePr>
            <a:graphicFrameLocks noGrp="1"/>
          </p:cNvGraphicFramePr>
          <p:nvPr/>
        </p:nvGraphicFramePr>
        <p:xfrm>
          <a:off x="584993" y="827262"/>
          <a:ext cx="11022011" cy="3110059"/>
        </p:xfrm>
        <a:graphic>
          <a:graphicData uri="http://schemas.openxmlformats.org/drawingml/2006/table">
            <a:tbl>
              <a:tblPr/>
              <a:tblGrid>
                <a:gridCol w="907695">
                  <a:extLst>
                    <a:ext uri="{9D8B030D-6E8A-4147-A177-3AD203B41FA5}">
                      <a16:colId xmlns:a16="http://schemas.microsoft.com/office/drawing/2014/main" val="3310062474"/>
                    </a:ext>
                  </a:extLst>
                </a:gridCol>
                <a:gridCol w="994142">
                  <a:extLst>
                    <a:ext uri="{9D8B030D-6E8A-4147-A177-3AD203B41FA5}">
                      <a16:colId xmlns:a16="http://schemas.microsoft.com/office/drawing/2014/main" val="3873944122"/>
                    </a:ext>
                  </a:extLst>
                </a:gridCol>
                <a:gridCol w="1577660">
                  <a:extLst>
                    <a:ext uri="{9D8B030D-6E8A-4147-A177-3AD203B41FA5}">
                      <a16:colId xmlns:a16="http://schemas.microsoft.com/office/drawing/2014/main" val="3280458451"/>
                    </a:ext>
                  </a:extLst>
                </a:gridCol>
                <a:gridCol w="1102202">
                  <a:extLst>
                    <a:ext uri="{9D8B030D-6E8A-4147-A177-3AD203B41FA5}">
                      <a16:colId xmlns:a16="http://schemas.microsoft.com/office/drawing/2014/main" val="2353895930"/>
                    </a:ext>
                  </a:extLst>
                </a:gridCol>
                <a:gridCol w="1616536">
                  <a:extLst>
                    <a:ext uri="{9D8B030D-6E8A-4147-A177-3AD203B41FA5}">
                      <a16:colId xmlns:a16="http://schemas.microsoft.com/office/drawing/2014/main" val="2732186007"/>
                    </a:ext>
                  </a:extLst>
                </a:gridCol>
                <a:gridCol w="1279442">
                  <a:extLst>
                    <a:ext uri="{9D8B030D-6E8A-4147-A177-3AD203B41FA5}">
                      <a16:colId xmlns:a16="http://schemas.microsoft.com/office/drawing/2014/main" val="996464172"/>
                    </a:ext>
                  </a:extLst>
                </a:gridCol>
                <a:gridCol w="1772167">
                  <a:extLst>
                    <a:ext uri="{9D8B030D-6E8A-4147-A177-3AD203B41FA5}">
                      <a16:colId xmlns:a16="http://schemas.microsoft.com/office/drawing/2014/main" val="1173757212"/>
                    </a:ext>
                  </a:extLst>
                </a:gridCol>
                <a:gridCol w="1772167">
                  <a:extLst>
                    <a:ext uri="{9D8B030D-6E8A-4147-A177-3AD203B41FA5}">
                      <a16:colId xmlns:a16="http://schemas.microsoft.com/office/drawing/2014/main" val="1748656419"/>
                    </a:ext>
                  </a:extLst>
                </a:gridCol>
              </a:tblGrid>
              <a:tr h="769499">
                <a:tc>
                  <a:txBody>
                    <a:bodyPr/>
                    <a:lstStyle/>
                    <a:p>
                      <a:pPr algn="ctr" fontAlgn="b"/>
                      <a:r>
                        <a:rPr lang="en-US" sz="1800" b="1" i="0" u="none" strike="noStrike" dirty="0">
                          <a:solidFill>
                            <a:srgbClr val="000000"/>
                          </a:solidFill>
                          <a:effectLst/>
                          <a:latin typeface="+mn-lt"/>
                        </a:rPr>
                        <a:t>Position</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800" b="1" i="0" u="none" strike="noStrike">
                          <a:solidFill>
                            <a:srgbClr val="000000"/>
                          </a:solidFill>
                          <a:effectLst/>
                          <a:latin typeface="+mn-lt"/>
                        </a:rPr>
                        <a:t># Players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800" b="1" i="0" u="none" strike="noStrike" dirty="0">
                          <a:solidFill>
                            <a:srgbClr val="000000"/>
                          </a:solidFill>
                          <a:effectLst/>
                          <a:latin typeface="+mn-lt"/>
                        </a:rPr>
                        <a:t>Normalized budget split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800" b="1" i="0" u="none" strike="noStrike">
                          <a:solidFill>
                            <a:srgbClr val="000000"/>
                          </a:solidFill>
                          <a:effectLst/>
                          <a:latin typeface="+mn-lt"/>
                        </a:rPr>
                        <a:t>#Retained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800" b="1" i="0" u="none" strike="noStrike">
                          <a:solidFill>
                            <a:srgbClr val="000000"/>
                          </a:solidFill>
                          <a:effectLst/>
                          <a:latin typeface="+mn-lt"/>
                        </a:rPr>
                        <a:t>Salaries of Retained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800" b="1" i="0" u="none" strike="noStrike">
                          <a:solidFill>
                            <a:srgbClr val="000000"/>
                          </a:solidFill>
                          <a:effectLst/>
                          <a:latin typeface="+mn-lt"/>
                        </a:rPr>
                        <a:t>Vacancy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800" b="1" i="0" u="none" strike="noStrike" dirty="0">
                          <a:solidFill>
                            <a:srgbClr val="000000"/>
                          </a:solidFill>
                          <a:effectLst/>
                          <a:latin typeface="+mn-lt"/>
                        </a:rPr>
                        <a:t>Budget Available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800" b="1" i="0" u="none" strike="noStrike" dirty="0">
                          <a:solidFill>
                            <a:srgbClr val="000000"/>
                          </a:solidFill>
                          <a:effectLst/>
                          <a:latin typeface="+mn-lt"/>
                        </a:rPr>
                        <a:t>Reallocated budget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602966504"/>
                  </a:ext>
                </a:extLst>
              </a:tr>
              <a:tr h="384750">
                <a:tc>
                  <a:txBody>
                    <a:bodyPr/>
                    <a:lstStyle/>
                    <a:p>
                      <a:pPr algn="ctr" fontAlgn="b"/>
                      <a:r>
                        <a:rPr lang="en-US" sz="1500" b="0" i="0" u="none" strike="noStrike">
                          <a:solidFill>
                            <a:srgbClr val="000000"/>
                          </a:solidFill>
                          <a:effectLst/>
                          <a:latin typeface="+mn-lt"/>
                        </a:rPr>
                        <a:t>SG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mn-lt"/>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mn-lt"/>
                        </a:rPr>
                        <a:t> $  15,676,491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mn-lt"/>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mn-lt"/>
                        </a:rPr>
                        <a:t> $                      -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mn-lt"/>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mn-lt"/>
                        </a:rPr>
                        <a:t> $        15,676,491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mn-lt"/>
                        </a:rPr>
                        <a:t> $       15,676,491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8298459"/>
                  </a:ext>
                </a:extLst>
              </a:tr>
              <a:tr h="384750">
                <a:tc>
                  <a:txBody>
                    <a:bodyPr/>
                    <a:lstStyle/>
                    <a:p>
                      <a:pPr algn="ctr" fontAlgn="b"/>
                      <a:r>
                        <a:rPr lang="en-US" sz="1500" b="0" i="0" u="none" strike="noStrike" dirty="0">
                          <a:solidFill>
                            <a:srgbClr val="000000"/>
                          </a:solidFill>
                          <a:effectLst/>
                          <a:latin typeface="+mn-lt"/>
                        </a:rPr>
                        <a:t>SF</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mn-lt"/>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mn-lt"/>
                        </a:rPr>
                        <a:t> $  28,270,427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mn-lt"/>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mn-lt"/>
                        </a:rPr>
                        <a:t> $  19,508,958.00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mn-lt"/>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mn-lt"/>
                        </a:rPr>
                        <a:t> $          8,761,469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mn-lt"/>
                        </a:rPr>
                        <a:t> $         8,761,469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1073281"/>
                  </a:ext>
                </a:extLst>
              </a:tr>
              <a:tr h="384750">
                <a:tc>
                  <a:txBody>
                    <a:bodyPr/>
                    <a:lstStyle/>
                    <a:p>
                      <a:pPr algn="ctr" fontAlgn="b"/>
                      <a:r>
                        <a:rPr lang="en-US" sz="1500" b="0" i="0" u="none" strike="noStrike" dirty="0">
                          <a:solidFill>
                            <a:srgbClr val="000000"/>
                          </a:solidFill>
                          <a:effectLst/>
                          <a:latin typeface="+mn-lt"/>
                        </a:rPr>
                        <a:t>PG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mn-lt"/>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mn-lt"/>
                        </a:rPr>
                        <a:t> $  25,720,455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mn-lt"/>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mn-lt"/>
                        </a:rPr>
                        <a:t> $  19,000,000.00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mn-lt"/>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mn-lt"/>
                        </a:rPr>
                        <a:t> $          6,720,455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mn-lt"/>
                        </a:rPr>
                        <a:t> $       13,346,650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522012810"/>
                  </a:ext>
                </a:extLst>
              </a:tr>
              <a:tr h="384750">
                <a:tc>
                  <a:txBody>
                    <a:bodyPr/>
                    <a:lstStyle/>
                    <a:p>
                      <a:pPr algn="ctr" fontAlgn="b"/>
                      <a:r>
                        <a:rPr lang="en-US" sz="1500" b="0" i="0" u="none" strike="noStrike" dirty="0">
                          <a:solidFill>
                            <a:srgbClr val="000000"/>
                          </a:solidFill>
                          <a:effectLst/>
                          <a:latin typeface="+mn-lt"/>
                        </a:rPr>
                        <a:t>C</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mn-lt"/>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mn-lt"/>
                        </a:rPr>
                        <a:t> $  18,965,936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mn-lt"/>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mn-lt"/>
                        </a:rPr>
                        <a:t> $  12,339,741.00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chemeClr val="accent1"/>
                          </a:solidFill>
                          <a:effectLst/>
                          <a:latin typeface="+mn-lt"/>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500" b="0" i="0" u="none" strike="noStrike" dirty="0">
                          <a:solidFill>
                            <a:schemeClr val="accent1"/>
                          </a:solidFill>
                          <a:effectLst/>
                          <a:latin typeface="+mn-lt"/>
                        </a:rPr>
                        <a:t> $          6,626,195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500" b="0" i="0" u="none" strike="noStrike" dirty="0">
                          <a:solidFill>
                            <a:srgbClr val="000000"/>
                          </a:solidFill>
                          <a:effectLst/>
                          <a:latin typeface="+mn-lt"/>
                        </a:rPr>
                        <a:t> $                       -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4820041"/>
                  </a:ext>
                </a:extLst>
              </a:tr>
              <a:tr h="400780">
                <a:tc>
                  <a:txBody>
                    <a:bodyPr/>
                    <a:lstStyle/>
                    <a:p>
                      <a:pPr algn="ctr" fontAlgn="b"/>
                      <a:r>
                        <a:rPr lang="en-US" sz="1500" b="0" i="0" u="none" strike="noStrike">
                          <a:solidFill>
                            <a:srgbClr val="000000"/>
                          </a:solidFill>
                          <a:effectLst/>
                          <a:latin typeface="+mn-lt"/>
                        </a:rPr>
                        <a:t>PF</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mn-lt"/>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mn-lt"/>
                        </a:rPr>
                        <a:t> $  25,601,576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mn-lt"/>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mn-lt"/>
                        </a:rPr>
                        <a:t> $  14,796,348.00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500" b="0" i="0" u="none" strike="noStrike">
                          <a:solidFill>
                            <a:srgbClr val="000000"/>
                          </a:solidFill>
                          <a:effectLst/>
                          <a:latin typeface="+mn-lt"/>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mn-lt"/>
                        </a:rPr>
                        <a:t> $        10,805,228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500" b="0" i="0" u="none" strike="noStrike" dirty="0">
                          <a:solidFill>
                            <a:srgbClr val="000000"/>
                          </a:solidFill>
                          <a:effectLst/>
                          <a:latin typeface="+mn-lt"/>
                        </a:rPr>
                        <a:t> $       10,805,228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3236880"/>
                  </a:ext>
                </a:extLst>
              </a:tr>
              <a:tr h="400780">
                <a:tc>
                  <a:txBody>
                    <a:bodyPr/>
                    <a:lstStyle/>
                    <a:p>
                      <a:pPr algn="ctr" fontAlgn="b"/>
                      <a:r>
                        <a:rPr lang="en-US" sz="1500" b="1" i="0" u="none" strike="noStrike" dirty="0">
                          <a:solidFill>
                            <a:srgbClr val="000000"/>
                          </a:solidFill>
                          <a:effectLst/>
                          <a:latin typeface="+mn-lt"/>
                        </a:rPr>
                        <a:t> </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500" b="1" i="0" u="none" strike="noStrike">
                          <a:solidFill>
                            <a:srgbClr val="000000"/>
                          </a:solidFill>
                          <a:effectLst/>
                          <a:latin typeface="+mn-lt"/>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500" b="1" i="0" u="none" strike="noStrike">
                          <a:solidFill>
                            <a:srgbClr val="000000"/>
                          </a:solidFill>
                          <a:effectLst/>
                          <a:latin typeface="+mn-lt"/>
                        </a:rPr>
                        <a:t> $ 114,000,000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500" b="1" i="0" u="none" strike="noStrike">
                          <a:solidFill>
                            <a:srgbClr val="000000"/>
                          </a:solidFill>
                          <a:effectLst/>
                          <a:latin typeface="+mn-lt"/>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500" b="1" i="0" u="none" strike="noStrike">
                          <a:solidFill>
                            <a:srgbClr val="000000"/>
                          </a:solidFill>
                          <a:effectLst/>
                          <a:latin typeface="+mn-lt"/>
                        </a:rPr>
                        <a:t> $ 65,645,047.00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500" b="1" i="0" u="none" strike="noStrike">
                          <a:solidFill>
                            <a:srgbClr val="000000"/>
                          </a:solidFill>
                          <a:effectLst/>
                          <a:latin typeface="+mn-lt"/>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mn-lt"/>
                        </a:rPr>
                        <a:t> $       48,589,838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500" b="1" i="0" u="none" strike="noStrike" dirty="0">
                        <a:solidFill>
                          <a:srgbClr val="000000"/>
                        </a:solidFill>
                        <a:effectLst/>
                        <a:latin typeface="+mn-lt"/>
                      </a:endParaRP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5254728"/>
                  </a:ext>
                </a:extLst>
              </a:tr>
            </a:tbl>
          </a:graphicData>
        </a:graphic>
      </p:graphicFrame>
      <p:sp>
        <p:nvSpPr>
          <p:cNvPr id="11" name="Rectangle 10">
            <a:extLst>
              <a:ext uri="{FF2B5EF4-FFF2-40B4-BE49-F238E27FC236}">
                <a16:creationId xmlns:a16="http://schemas.microsoft.com/office/drawing/2014/main" id="{EE9D8897-7D57-40A5-A12B-F83478DF6EF3}"/>
              </a:ext>
            </a:extLst>
          </p:cNvPr>
          <p:cNvSpPr/>
          <p:nvPr/>
        </p:nvSpPr>
        <p:spPr>
          <a:xfrm>
            <a:off x="332927" y="4261282"/>
            <a:ext cx="11526145" cy="2073820"/>
          </a:xfrm>
          <a:prstGeom prst="rect">
            <a:avLst/>
          </a:prstGeom>
          <a:solidFill>
            <a:schemeClr val="accent5">
              <a:lumMod val="20000"/>
              <a:lumOff val="8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spcAft>
                <a:spcPts val="400"/>
              </a:spcAft>
            </a:pPr>
            <a:r>
              <a:rPr lang="en-US" dirty="0">
                <a:solidFill>
                  <a:schemeClr val="accent5"/>
                </a:solidFill>
              </a:rPr>
              <a:t>Based on the framework, we arrived at the following budget constraints for the different positions</a:t>
            </a:r>
          </a:p>
          <a:p>
            <a:pPr marL="285750" indent="-285750">
              <a:spcAft>
                <a:spcPts val="400"/>
              </a:spcAft>
              <a:buFont typeface="Arial" panose="020B0604020202020204" pitchFamily="34" charset="0"/>
              <a:buChar char="•"/>
            </a:pPr>
            <a:r>
              <a:rPr lang="en-US" dirty="0">
                <a:solidFill>
                  <a:schemeClr val="accent5"/>
                </a:solidFill>
              </a:rPr>
              <a:t>Since the list of retained star players include 2 in ‘center’ position, we do not need to recruit any more ‘Centers’</a:t>
            </a:r>
          </a:p>
          <a:p>
            <a:pPr marL="285750" indent="-285750">
              <a:spcAft>
                <a:spcPts val="400"/>
              </a:spcAft>
              <a:buFont typeface="Arial" panose="020B0604020202020204" pitchFamily="34" charset="0"/>
              <a:buChar char="•"/>
            </a:pPr>
            <a:r>
              <a:rPr lang="en-US" dirty="0">
                <a:solidFill>
                  <a:schemeClr val="accent5"/>
                </a:solidFill>
              </a:rPr>
              <a:t>We decided to reallocate the budget to point guard as a strategy to include more all-round players that can create a stronger impact on the game</a:t>
            </a:r>
          </a:p>
        </p:txBody>
      </p:sp>
    </p:spTree>
    <p:extLst>
      <p:ext uri="{BB962C8B-B14F-4D97-AF65-F5344CB8AC3E}">
        <p14:creationId xmlns:p14="http://schemas.microsoft.com/office/powerpoint/2010/main" val="3651352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E51FB0E-6911-4F40-A333-E4AF5C7D078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515B565-1F45-4014-8C98-762AD314B60F}"/>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List of suggested </a:t>
            </a:r>
            <a:endParaRPr lang="en-US">
              <a:solidFill>
                <a:schemeClr val="tx1">
                  <a:lumMod val="75000"/>
                  <a:lumOff val="25000"/>
                </a:schemeClr>
              </a:solidFill>
            </a:endParaRPr>
          </a:p>
          <a:p>
            <a:pPr algn="ctr"/>
            <a:r>
              <a:rPr lang="en-US" sz="2800" b="1">
                <a:solidFill>
                  <a:schemeClr val="tx1">
                    <a:lumMod val="75000"/>
                    <a:lumOff val="25000"/>
                  </a:schemeClr>
                </a:solidFill>
              </a:rPr>
              <a:t>top players by position</a:t>
            </a:r>
            <a:endParaRPr lang="en-US">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686C63FA-2EA4-44B4-8FA6-CE9B6E6DFC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5" descr="A screenshot of a social media post with text and a black background&#10;&#10;Description generated with high confidence">
            <a:extLst>
              <a:ext uri="{FF2B5EF4-FFF2-40B4-BE49-F238E27FC236}">
                <a16:creationId xmlns:a16="http://schemas.microsoft.com/office/drawing/2014/main" id="{D5FF72E4-7D26-4997-B7F2-66B156D2C486}"/>
              </a:ext>
            </a:extLst>
          </p:cNvPr>
          <p:cNvPicPr>
            <a:picLocks noChangeAspect="1"/>
          </p:cNvPicPr>
          <p:nvPr/>
        </p:nvPicPr>
        <p:blipFill>
          <a:blip r:embed="rId2"/>
          <a:stretch>
            <a:fillRect/>
          </a:stretch>
        </p:blipFill>
        <p:spPr>
          <a:xfrm>
            <a:off x="707680" y="1176581"/>
            <a:ext cx="3489704" cy="2304007"/>
          </a:xfrm>
          <a:prstGeom prst="rect">
            <a:avLst/>
          </a:prstGeom>
        </p:spPr>
      </p:pic>
      <p:pic>
        <p:nvPicPr>
          <p:cNvPr id="7" name="Picture 7" descr="A screen shot of a social media post&#10;&#10;Description generated with very high confidence">
            <a:extLst>
              <a:ext uri="{FF2B5EF4-FFF2-40B4-BE49-F238E27FC236}">
                <a16:creationId xmlns:a16="http://schemas.microsoft.com/office/drawing/2014/main" id="{3690739E-B39D-468C-BA1D-4FFDB8693EB4}"/>
              </a:ext>
            </a:extLst>
          </p:cNvPr>
          <p:cNvPicPr>
            <a:picLocks noChangeAspect="1"/>
          </p:cNvPicPr>
          <p:nvPr/>
        </p:nvPicPr>
        <p:blipFill>
          <a:blip r:embed="rId3"/>
          <a:stretch>
            <a:fillRect/>
          </a:stretch>
        </p:blipFill>
        <p:spPr>
          <a:xfrm>
            <a:off x="4551338" y="3983301"/>
            <a:ext cx="3591060" cy="2266737"/>
          </a:xfrm>
          <a:prstGeom prst="rect">
            <a:avLst/>
          </a:prstGeom>
        </p:spPr>
      </p:pic>
      <p:pic>
        <p:nvPicPr>
          <p:cNvPr id="9" name="Picture 9" descr="A screen shot of a person&#10;&#10;Description generated with high confidence">
            <a:extLst>
              <a:ext uri="{FF2B5EF4-FFF2-40B4-BE49-F238E27FC236}">
                <a16:creationId xmlns:a16="http://schemas.microsoft.com/office/drawing/2014/main" id="{A336B289-87D3-41E7-863E-AF425AE67997}"/>
              </a:ext>
            </a:extLst>
          </p:cNvPr>
          <p:cNvPicPr>
            <a:picLocks noChangeAspect="1"/>
          </p:cNvPicPr>
          <p:nvPr/>
        </p:nvPicPr>
        <p:blipFill>
          <a:blip r:embed="rId4"/>
          <a:stretch>
            <a:fillRect/>
          </a:stretch>
        </p:blipFill>
        <p:spPr>
          <a:xfrm>
            <a:off x="620539" y="4017594"/>
            <a:ext cx="3858591" cy="2161395"/>
          </a:xfrm>
          <a:prstGeom prst="rect">
            <a:avLst/>
          </a:prstGeom>
        </p:spPr>
      </p:pic>
      <p:pic>
        <p:nvPicPr>
          <p:cNvPr id="11" name="Picture 11" descr="A screenshot of a cell phone&#10;&#10;Description generated with high confidence">
            <a:extLst>
              <a:ext uri="{FF2B5EF4-FFF2-40B4-BE49-F238E27FC236}">
                <a16:creationId xmlns:a16="http://schemas.microsoft.com/office/drawing/2014/main" id="{7FFFB39C-BDE2-44F8-8F73-3D83DA4085EF}"/>
              </a:ext>
            </a:extLst>
          </p:cNvPr>
          <p:cNvPicPr>
            <a:picLocks noChangeAspect="1"/>
          </p:cNvPicPr>
          <p:nvPr/>
        </p:nvPicPr>
        <p:blipFill>
          <a:blip r:embed="rId5"/>
          <a:stretch>
            <a:fillRect/>
          </a:stretch>
        </p:blipFill>
        <p:spPr>
          <a:xfrm>
            <a:off x="4550166" y="1175980"/>
            <a:ext cx="3591060" cy="2307914"/>
          </a:xfrm>
          <a:prstGeom prst="rect">
            <a:avLst/>
          </a:prstGeom>
        </p:spPr>
      </p:pic>
      <p:sp>
        <p:nvSpPr>
          <p:cNvPr id="6" name="Rectangle 5">
            <a:extLst>
              <a:ext uri="{FF2B5EF4-FFF2-40B4-BE49-F238E27FC236}">
                <a16:creationId xmlns:a16="http://schemas.microsoft.com/office/drawing/2014/main" id="{6E52BF65-812B-40B8-B817-55E0F84D2E7E}"/>
              </a:ext>
            </a:extLst>
          </p:cNvPr>
          <p:cNvSpPr/>
          <p:nvPr/>
        </p:nvSpPr>
        <p:spPr>
          <a:xfrm>
            <a:off x="8376260" y="1095265"/>
            <a:ext cx="3379330" cy="5406018"/>
          </a:xfrm>
          <a:prstGeom prst="rect">
            <a:avLst/>
          </a:prstGeom>
          <a:solidFill>
            <a:schemeClr val="accent5">
              <a:lumMod val="20000"/>
              <a:lumOff val="8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spcAft>
                <a:spcPts val="400"/>
              </a:spcAft>
              <a:buFont typeface="Arial"/>
              <a:buChar char="•"/>
            </a:pPr>
            <a:r>
              <a:rPr lang="en-US" dirty="0">
                <a:solidFill>
                  <a:schemeClr val="accent5"/>
                </a:solidFill>
                <a:ea typeface="+mn-lt"/>
                <a:cs typeface="+mn-lt"/>
              </a:rPr>
              <a:t>Players are grouped into their respective playing positions </a:t>
            </a:r>
          </a:p>
          <a:p>
            <a:pPr marL="285750" indent="-285750">
              <a:spcAft>
                <a:spcPts val="400"/>
              </a:spcAft>
              <a:buFont typeface="Arial"/>
              <a:buChar char="•"/>
            </a:pPr>
            <a:r>
              <a:rPr lang="en-US" dirty="0">
                <a:solidFill>
                  <a:schemeClr val="accent5"/>
                </a:solidFill>
                <a:ea typeface="+mn-lt"/>
                <a:cs typeface="+mn-lt"/>
              </a:rPr>
              <a:t>The recommendation list for each position is based on PER among the players in the same group. </a:t>
            </a:r>
            <a:endParaRPr lang="en-US" dirty="0">
              <a:solidFill>
                <a:schemeClr val="accent5"/>
              </a:solidFill>
              <a:cs typeface="Segoe UI Light"/>
            </a:endParaRPr>
          </a:p>
          <a:p>
            <a:pPr marL="285750" indent="-285750">
              <a:spcAft>
                <a:spcPts val="400"/>
              </a:spcAft>
              <a:buFont typeface="Arial"/>
              <a:buChar char="•"/>
            </a:pPr>
            <a:r>
              <a:rPr lang="en-US" dirty="0">
                <a:solidFill>
                  <a:schemeClr val="accent5"/>
                </a:solidFill>
                <a:cs typeface="Segoe UI Light"/>
              </a:rPr>
              <a:t>From these top 10 players, we then use a selection logic to randomly select 8 players</a:t>
            </a:r>
          </a:p>
          <a:p>
            <a:pPr marL="285750" indent="-285750">
              <a:spcAft>
                <a:spcPts val="400"/>
              </a:spcAft>
              <a:buFont typeface="Arial"/>
              <a:buChar char="•"/>
            </a:pPr>
            <a:r>
              <a:rPr lang="en-US" dirty="0">
                <a:solidFill>
                  <a:schemeClr val="accent5"/>
                </a:solidFill>
                <a:cs typeface="Segoe UI Light"/>
              </a:rPr>
              <a:t>The algorithm will select only the players who fit the following criteria:</a:t>
            </a:r>
          </a:p>
          <a:p>
            <a:pPr marL="742950" lvl="1" indent="-285750">
              <a:spcAft>
                <a:spcPts val="400"/>
              </a:spcAft>
              <a:buFont typeface="Arial"/>
              <a:buChar char="•"/>
            </a:pPr>
            <a:r>
              <a:rPr lang="en-US" dirty="0">
                <a:solidFill>
                  <a:schemeClr val="accent5"/>
                </a:solidFill>
                <a:cs typeface="Segoe UI Light"/>
              </a:rPr>
              <a:t>Cumulative salary fits the specified budget</a:t>
            </a:r>
          </a:p>
          <a:p>
            <a:pPr marL="742950" lvl="1" indent="-285750">
              <a:spcAft>
                <a:spcPts val="400"/>
              </a:spcAft>
              <a:buFont typeface="Arial"/>
              <a:buChar char="•"/>
            </a:pPr>
            <a:r>
              <a:rPr lang="en-US" dirty="0">
                <a:solidFill>
                  <a:schemeClr val="accent5"/>
                </a:solidFill>
                <a:cs typeface="Segoe UI Light"/>
              </a:rPr>
              <a:t>Count of players for each position align with the vacancies available</a:t>
            </a:r>
          </a:p>
        </p:txBody>
      </p:sp>
    </p:spTree>
    <p:extLst>
      <p:ext uri="{BB962C8B-B14F-4D97-AF65-F5344CB8AC3E}">
        <p14:creationId xmlns:p14="http://schemas.microsoft.com/office/powerpoint/2010/main" val="181020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F3357FE3-6A7B-4E57-A22A-4FAAFC63BA3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4" name="Title 1">
            <a:extLst>
              <a:ext uri="{FF2B5EF4-FFF2-40B4-BE49-F238E27FC236}">
                <a16:creationId xmlns:a16="http://schemas.microsoft.com/office/drawing/2014/main" id="{C379C7E7-F93D-4C77-979C-478DD752862E}"/>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5" name="Straight Connector 34">
            <a:extLst>
              <a:ext uri="{FF2B5EF4-FFF2-40B4-BE49-F238E27FC236}">
                <a16:creationId xmlns:a16="http://schemas.microsoft.com/office/drawing/2014/main" id="{56D00DDA-4DBB-42E8-BF63-B0887FB06B8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14" name="Trapezoid 13">
            <a:extLst>
              <a:ext uri="{FF2B5EF4-FFF2-40B4-BE49-F238E27FC236}">
                <a16:creationId xmlns:a16="http://schemas.microsoft.com/office/drawing/2014/main" id="{66FD6EDD-ED03-4A11-A651-ECDAC7E9755D}"/>
              </a:ext>
              <a:ext uri="{C183D7F6-B498-43B3-948B-1728B52AA6E4}">
                <adec:decorative xmlns:adec="http://schemas.microsoft.com/office/drawing/2017/decorative" val="1"/>
              </a:ext>
            </a:extLst>
          </p:cNvPr>
          <p:cNvSpPr/>
          <p:nvPr/>
        </p:nvSpPr>
        <p:spPr>
          <a:xfrm rot="5400000">
            <a:off x="810003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4346" descr="Icon of box and whisker chart. ">
            <a:extLst>
              <a:ext uri="{FF2B5EF4-FFF2-40B4-BE49-F238E27FC236}">
                <a16:creationId xmlns:a16="http://schemas.microsoft.com/office/drawing/2014/main" id="{BC449640-D6C4-4134-8184-152999C18A38}"/>
              </a:ext>
            </a:extLst>
          </p:cNvPr>
          <p:cNvSpPr>
            <a:spLocks noEditPoints="1"/>
          </p:cNvSpPr>
          <p:nvPr/>
        </p:nvSpPr>
        <p:spPr bwMode="auto">
          <a:xfrm>
            <a:off x="10239429" y="2219276"/>
            <a:ext cx="380334" cy="380334"/>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17" name="Trapezoid 16">
            <a:extLst>
              <a:ext uri="{FF2B5EF4-FFF2-40B4-BE49-F238E27FC236}">
                <a16:creationId xmlns:a16="http://schemas.microsoft.com/office/drawing/2014/main" id="{92DA699F-0045-47EA-B3DB-BB91347DF0E3}"/>
              </a:ext>
              <a:ext uri="{C183D7F6-B498-43B3-948B-1728B52AA6E4}">
                <adec:decorative xmlns:adec="http://schemas.microsoft.com/office/drawing/2017/decorative" val="1"/>
              </a:ext>
            </a:extLst>
          </p:cNvPr>
          <p:cNvSpPr/>
          <p:nvPr/>
        </p:nvSpPr>
        <p:spPr>
          <a:xfrm rot="5400000">
            <a:off x="1597483" y="2794916"/>
            <a:ext cx="4663440"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apezoid 17">
            <a:extLst>
              <a:ext uri="{FF2B5EF4-FFF2-40B4-BE49-F238E27FC236}">
                <a16:creationId xmlns:a16="http://schemas.microsoft.com/office/drawing/2014/main" id="{E92C973D-B907-4F24-A29E-10A67644DC57}"/>
              </a:ext>
              <a:ext uri="{C183D7F6-B498-43B3-948B-1728B52AA6E4}">
                <adec:decorative xmlns:adec="http://schemas.microsoft.com/office/drawing/2017/decorative" val="1"/>
              </a:ext>
            </a:extLst>
          </p:cNvPr>
          <p:cNvSpPr/>
          <p:nvPr/>
        </p:nvSpPr>
        <p:spPr>
          <a:xfrm rot="5400000">
            <a:off x="3764281"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apezoid 18">
            <a:extLst>
              <a:ext uri="{FF2B5EF4-FFF2-40B4-BE49-F238E27FC236}">
                <a16:creationId xmlns:a16="http://schemas.microsoft.com/office/drawing/2014/main" id="{268F0E8F-C373-4063-BF35-4609ED148171}"/>
              </a:ext>
              <a:ext uri="{C183D7F6-B498-43B3-948B-1728B52AA6E4}">
                <adec:decorative xmlns:adec="http://schemas.microsoft.com/office/drawing/2017/decorative" val="1"/>
              </a:ext>
            </a:extLst>
          </p:cNvPr>
          <p:cNvSpPr/>
          <p:nvPr/>
        </p:nvSpPr>
        <p:spPr>
          <a:xfrm rot="5400000">
            <a:off x="5931079" y="2794916"/>
            <a:ext cx="4663440"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585D9A9-C0DD-424F-A6E6-B549047ECF5D}"/>
              </a:ext>
            </a:extLst>
          </p:cNvPr>
          <p:cNvSpPr/>
          <p:nvPr/>
        </p:nvSpPr>
        <p:spPr>
          <a:xfrm>
            <a:off x="3026459" y="2886560"/>
            <a:ext cx="1744731" cy="492443"/>
          </a:xfrm>
          <a:prstGeom prst="rect">
            <a:avLst/>
          </a:prstGeom>
        </p:spPr>
        <p:txBody>
          <a:bodyPr wrap="square" lIns="0" tIns="0" rIns="0" bIns="0">
            <a:spAutoFit/>
          </a:bodyPr>
          <a:lstStyle/>
          <a:p>
            <a:pPr algn="ctr"/>
            <a:r>
              <a:rPr lang="en-US" sz="1600" b="1" dirty="0">
                <a:solidFill>
                  <a:schemeClr val="bg1"/>
                </a:solidFill>
              </a:rPr>
              <a:t>Dataset Description</a:t>
            </a:r>
            <a:br>
              <a:rPr lang="en-US" sz="1600" b="1" dirty="0">
                <a:solidFill>
                  <a:schemeClr val="bg1"/>
                </a:solidFill>
              </a:rPr>
            </a:br>
            <a:r>
              <a:rPr lang="en-US" sz="1600" b="1" dirty="0">
                <a:solidFill>
                  <a:schemeClr val="bg1"/>
                </a:solidFill>
              </a:rPr>
              <a:t>&amp; Data Preparation</a:t>
            </a:r>
          </a:p>
        </p:txBody>
      </p:sp>
      <p:sp>
        <p:nvSpPr>
          <p:cNvPr id="21" name="Rectangle 20">
            <a:extLst>
              <a:ext uri="{FF2B5EF4-FFF2-40B4-BE49-F238E27FC236}">
                <a16:creationId xmlns:a16="http://schemas.microsoft.com/office/drawing/2014/main" id="{0AC025CE-4784-4B05-9869-C1219C5F13A9}"/>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Descriptive analysis</a:t>
            </a:r>
          </a:p>
        </p:txBody>
      </p:sp>
      <p:sp>
        <p:nvSpPr>
          <p:cNvPr id="22" name="Rectangle 21">
            <a:extLst>
              <a:ext uri="{FF2B5EF4-FFF2-40B4-BE49-F238E27FC236}">
                <a16:creationId xmlns:a16="http://schemas.microsoft.com/office/drawing/2014/main" id="{4D244BF7-9D47-4CC0-BA96-2D7B2223D79D}"/>
              </a:ext>
            </a:extLst>
          </p:cNvPr>
          <p:cNvSpPr/>
          <p:nvPr/>
        </p:nvSpPr>
        <p:spPr>
          <a:xfrm>
            <a:off x="7577000" y="2886560"/>
            <a:ext cx="1371600" cy="246221"/>
          </a:xfrm>
          <a:prstGeom prst="rect">
            <a:avLst/>
          </a:prstGeom>
        </p:spPr>
        <p:txBody>
          <a:bodyPr wrap="square" lIns="0" tIns="0" rIns="0" bIns="0">
            <a:spAutoFit/>
          </a:bodyPr>
          <a:lstStyle/>
          <a:p>
            <a:pPr algn="ctr"/>
            <a:r>
              <a:rPr lang="en-US" sz="1600" b="1" dirty="0">
                <a:solidFill>
                  <a:schemeClr val="bg1"/>
                </a:solidFill>
              </a:rPr>
              <a:t>Modeling</a:t>
            </a:r>
          </a:p>
        </p:txBody>
      </p:sp>
      <p:sp>
        <p:nvSpPr>
          <p:cNvPr id="23" name="Rectangle 22">
            <a:extLst>
              <a:ext uri="{FF2B5EF4-FFF2-40B4-BE49-F238E27FC236}">
                <a16:creationId xmlns:a16="http://schemas.microsoft.com/office/drawing/2014/main" id="{4AFA2C16-DEBA-4915-99F6-2A432881F2E2}"/>
              </a:ext>
            </a:extLst>
          </p:cNvPr>
          <p:cNvSpPr/>
          <p:nvPr/>
        </p:nvSpPr>
        <p:spPr>
          <a:xfrm>
            <a:off x="9652894" y="2885243"/>
            <a:ext cx="1603839" cy="739981"/>
          </a:xfrm>
          <a:prstGeom prst="rect">
            <a:avLst/>
          </a:prstGeom>
        </p:spPr>
        <p:txBody>
          <a:bodyPr wrap="square" lIns="0" tIns="0" rIns="0" bIns="0">
            <a:spAutoFit/>
          </a:bodyPr>
          <a:lstStyle/>
          <a:p>
            <a:pPr algn="ctr"/>
            <a:r>
              <a:rPr lang="en-US" sz="1600" b="1" dirty="0">
                <a:solidFill>
                  <a:schemeClr val="bg1"/>
                </a:solidFill>
              </a:rPr>
              <a:t>Results and Recommendations</a:t>
            </a:r>
          </a:p>
        </p:txBody>
      </p:sp>
      <p:sp>
        <p:nvSpPr>
          <p:cNvPr id="24" name="Rectangle 23">
            <a:extLst>
              <a:ext uri="{FF2B5EF4-FFF2-40B4-BE49-F238E27FC236}">
                <a16:creationId xmlns:a16="http://schemas.microsoft.com/office/drawing/2014/main" id="{54E5773E-B019-42AC-9170-ACC369D25CE9}"/>
              </a:ext>
            </a:extLst>
          </p:cNvPr>
          <p:cNvSpPr/>
          <p:nvPr/>
        </p:nvSpPr>
        <p:spPr>
          <a:xfrm>
            <a:off x="3053182" y="3653603"/>
            <a:ext cx="1752042" cy="710707"/>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Datasets Used</a:t>
            </a:r>
          </a:p>
          <a:p>
            <a:pPr marL="342900" indent="-342900">
              <a:lnSpc>
                <a:spcPts val="1900"/>
              </a:lnSpc>
              <a:buFont typeface="+mj-lt"/>
              <a:buAutoNum type="arabicPeriod"/>
            </a:pPr>
            <a:r>
              <a:rPr lang="en-US" sz="1400" dirty="0">
                <a:solidFill>
                  <a:schemeClr val="bg1"/>
                </a:solidFill>
                <a:cs typeface="Segoe UI" panose="020B0502040204020203" pitchFamily="34" charset="0"/>
              </a:rPr>
              <a:t>Data Merging</a:t>
            </a:r>
          </a:p>
          <a:p>
            <a:pPr marL="342900" indent="-342900">
              <a:lnSpc>
                <a:spcPts val="1900"/>
              </a:lnSpc>
              <a:buFont typeface="+mj-lt"/>
              <a:buAutoNum type="arabicPeriod"/>
            </a:pPr>
            <a:r>
              <a:rPr lang="en-US" sz="1400" dirty="0">
                <a:solidFill>
                  <a:schemeClr val="bg1"/>
                </a:solidFill>
                <a:cs typeface="Segoe UI" panose="020B0502040204020203" pitchFamily="34" charset="0"/>
              </a:rPr>
              <a:t>Data Cleaning</a:t>
            </a:r>
          </a:p>
        </p:txBody>
      </p:sp>
      <p:sp>
        <p:nvSpPr>
          <p:cNvPr id="25" name="Rectangle 24">
            <a:extLst>
              <a:ext uri="{FF2B5EF4-FFF2-40B4-BE49-F238E27FC236}">
                <a16:creationId xmlns:a16="http://schemas.microsoft.com/office/drawing/2014/main" id="{39F1CCA4-AD1F-4E24-A8B3-79849998CE22}"/>
              </a:ext>
            </a:extLst>
          </p:cNvPr>
          <p:cNvSpPr/>
          <p:nvPr/>
        </p:nvSpPr>
        <p:spPr>
          <a:xfrm>
            <a:off x="5219979" y="3653603"/>
            <a:ext cx="1793380" cy="2172646"/>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Statistical summary major parameters</a:t>
            </a:r>
          </a:p>
          <a:p>
            <a:pPr marL="342900" indent="-342900">
              <a:lnSpc>
                <a:spcPts val="1900"/>
              </a:lnSpc>
              <a:buFont typeface="+mj-lt"/>
              <a:buAutoNum type="arabicPeriod"/>
            </a:pPr>
            <a:r>
              <a:rPr lang="en-US" sz="1400" dirty="0">
                <a:solidFill>
                  <a:schemeClr val="bg1"/>
                </a:solidFill>
                <a:cs typeface="Segoe UI" panose="020B0502040204020203" pitchFamily="34" charset="0"/>
              </a:rPr>
              <a:t>By Position –performance metrics</a:t>
            </a:r>
          </a:p>
          <a:p>
            <a:pPr marL="342900" indent="-342900">
              <a:lnSpc>
                <a:spcPts val="1900"/>
              </a:lnSpc>
              <a:buFont typeface="+mj-lt"/>
              <a:buAutoNum type="arabicPeriod"/>
            </a:pPr>
            <a:r>
              <a:rPr lang="en-US" sz="1400" dirty="0">
                <a:solidFill>
                  <a:schemeClr val="bg1"/>
                </a:solidFill>
                <a:cs typeface="Segoe UI" panose="020B0502040204020203" pitchFamily="34" charset="0"/>
              </a:rPr>
              <a:t>Correlation Matrices</a:t>
            </a:r>
          </a:p>
          <a:p>
            <a:pPr marL="342900" indent="-342900">
              <a:lnSpc>
                <a:spcPts val="1900"/>
              </a:lnSpc>
              <a:buFont typeface="+mj-lt"/>
              <a:buAutoNum type="arabicPeriod"/>
            </a:pPr>
            <a:r>
              <a:rPr lang="en-US" sz="1400" dirty="0">
                <a:solidFill>
                  <a:schemeClr val="bg1"/>
                </a:solidFill>
                <a:cs typeface="Segoe UI" panose="020B0502040204020203" pitchFamily="34" charset="0"/>
              </a:rPr>
              <a:t>Composition of a team</a:t>
            </a:r>
          </a:p>
        </p:txBody>
      </p:sp>
      <p:sp>
        <p:nvSpPr>
          <p:cNvPr id="26" name="Rectangle 25">
            <a:extLst>
              <a:ext uri="{FF2B5EF4-FFF2-40B4-BE49-F238E27FC236}">
                <a16:creationId xmlns:a16="http://schemas.microsoft.com/office/drawing/2014/main" id="{D4FF191B-FE84-4D29-B450-A8532701E405}"/>
              </a:ext>
            </a:extLst>
          </p:cNvPr>
          <p:cNvSpPr/>
          <p:nvPr/>
        </p:nvSpPr>
        <p:spPr>
          <a:xfrm>
            <a:off x="7386779" y="3653603"/>
            <a:ext cx="1752042" cy="954364"/>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Best Subset Selection</a:t>
            </a:r>
          </a:p>
          <a:p>
            <a:pPr marL="342900" indent="-342900">
              <a:lnSpc>
                <a:spcPts val="1900"/>
              </a:lnSpc>
              <a:buFont typeface="+mj-lt"/>
              <a:buAutoNum type="arabicPeriod"/>
            </a:pPr>
            <a:r>
              <a:rPr lang="en-US" sz="1400" dirty="0">
                <a:solidFill>
                  <a:schemeClr val="bg1"/>
                </a:solidFill>
                <a:cs typeface="Segoe UI" panose="020B0502040204020203" pitchFamily="34" charset="0"/>
              </a:rPr>
              <a:t>Regression Model</a:t>
            </a:r>
          </a:p>
          <a:p>
            <a:pPr marL="342900" indent="-342900">
              <a:lnSpc>
                <a:spcPts val="1900"/>
              </a:lnSpc>
              <a:buFont typeface="+mj-lt"/>
              <a:buAutoNum type="arabicPeriod"/>
            </a:pPr>
            <a:r>
              <a:rPr lang="en-US" sz="1400" dirty="0">
                <a:solidFill>
                  <a:schemeClr val="bg1"/>
                </a:solidFill>
                <a:cs typeface="Segoe UI" panose="020B0502040204020203" pitchFamily="34" charset="0"/>
              </a:rPr>
              <a:t>Clustering Model</a:t>
            </a:r>
          </a:p>
        </p:txBody>
      </p:sp>
      <p:grpSp>
        <p:nvGrpSpPr>
          <p:cNvPr id="27" name="Group 26" descr="Icons of bar chart and line graph.">
            <a:extLst>
              <a:ext uri="{FF2B5EF4-FFF2-40B4-BE49-F238E27FC236}">
                <a16:creationId xmlns:a16="http://schemas.microsoft.com/office/drawing/2014/main" id="{73F49CEC-574F-4BC5-A14B-08F0D27DF299}"/>
              </a:ext>
            </a:extLst>
          </p:cNvPr>
          <p:cNvGrpSpPr/>
          <p:nvPr/>
        </p:nvGrpSpPr>
        <p:grpSpPr>
          <a:xfrm>
            <a:off x="5904776" y="2225466"/>
            <a:ext cx="382447" cy="382447"/>
            <a:chOff x="4319588" y="2492375"/>
            <a:chExt cx="287338" cy="287338"/>
          </a:xfrm>
          <a:solidFill>
            <a:schemeClr val="bg1"/>
          </a:solidFill>
        </p:grpSpPr>
        <p:sp>
          <p:nvSpPr>
            <p:cNvPr id="28" name="Freeform 372">
              <a:extLst>
                <a:ext uri="{FF2B5EF4-FFF2-40B4-BE49-F238E27FC236}">
                  <a16:creationId xmlns:a16="http://schemas.microsoft.com/office/drawing/2014/main" id="{9BF11895-9EE8-4AD9-85FF-BAF579ABEE18}"/>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29" name="Freeform 373">
              <a:extLst>
                <a:ext uri="{FF2B5EF4-FFF2-40B4-BE49-F238E27FC236}">
                  <a16:creationId xmlns:a16="http://schemas.microsoft.com/office/drawing/2014/main" id="{512785DC-AC7B-46AC-9850-4CEC3EC935B0}"/>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grpSp>
      <p:pic>
        <p:nvPicPr>
          <p:cNvPr id="30" name="Graphic 29" descr="Table">
            <a:extLst>
              <a:ext uri="{FF2B5EF4-FFF2-40B4-BE49-F238E27FC236}">
                <a16:creationId xmlns:a16="http://schemas.microsoft.com/office/drawing/2014/main" id="{2979749C-ACA6-47D3-AD8E-A2B167A520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11945" y="2104414"/>
            <a:ext cx="624548" cy="624548"/>
          </a:xfrm>
          <a:prstGeom prst="rect">
            <a:avLst/>
          </a:prstGeom>
        </p:spPr>
      </p:pic>
      <p:sp>
        <p:nvSpPr>
          <p:cNvPr id="31" name="Freeform 4665" descr="Icon of graph. ">
            <a:extLst>
              <a:ext uri="{FF2B5EF4-FFF2-40B4-BE49-F238E27FC236}">
                <a16:creationId xmlns:a16="http://schemas.microsoft.com/office/drawing/2014/main" id="{EC4153AC-ECBC-4E02-B407-D2C0BDCFEC93}"/>
              </a:ext>
            </a:extLst>
          </p:cNvPr>
          <p:cNvSpPr>
            <a:spLocks/>
          </p:cNvSpPr>
          <p:nvPr/>
        </p:nvSpPr>
        <p:spPr bwMode="auto">
          <a:xfrm>
            <a:off x="8072655" y="2225466"/>
            <a:ext cx="382447" cy="382447"/>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32" name="Rectangle 31">
            <a:extLst>
              <a:ext uri="{FF2B5EF4-FFF2-40B4-BE49-F238E27FC236}">
                <a16:creationId xmlns:a16="http://schemas.microsoft.com/office/drawing/2014/main" id="{78FB9EEA-45E0-4BC1-B7CB-D6F691765449}"/>
              </a:ext>
            </a:extLst>
          </p:cNvPr>
          <p:cNvSpPr/>
          <p:nvPr/>
        </p:nvSpPr>
        <p:spPr>
          <a:xfrm>
            <a:off x="9553575" y="3653603"/>
            <a:ext cx="1752042" cy="1441677"/>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Recommend Players by position</a:t>
            </a:r>
          </a:p>
          <a:p>
            <a:pPr marL="342900" indent="-342900">
              <a:lnSpc>
                <a:spcPts val="1900"/>
              </a:lnSpc>
              <a:buFont typeface="+mj-lt"/>
              <a:buAutoNum type="arabicPeriod"/>
            </a:pPr>
            <a:r>
              <a:rPr lang="en-US" sz="1400" dirty="0">
                <a:solidFill>
                  <a:schemeClr val="bg1"/>
                </a:solidFill>
                <a:cs typeface="Segoe UI" panose="020B0502040204020203" pitchFamily="34" charset="0"/>
              </a:rPr>
              <a:t>Budget Selection Framework</a:t>
            </a:r>
          </a:p>
          <a:p>
            <a:pPr marL="342900" indent="-342900">
              <a:lnSpc>
                <a:spcPts val="1900"/>
              </a:lnSpc>
              <a:buFont typeface="+mj-lt"/>
              <a:buAutoNum type="arabicPeriod"/>
            </a:pPr>
            <a:r>
              <a:rPr lang="en-US" sz="1400" dirty="0">
                <a:solidFill>
                  <a:schemeClr val="bg1"/>
                </a:solidFill>
                <a:cs typeface="Segoe UI" panose="020B0502040204020203" pitchFamily="34" charset="0"/>
              </a:rPr>
              <a:t>Randomized Roster Generation</a:t>
            </a:r>
          </a:p>
        </p:txBody>
      </p:sp>
      <p:sp>
        <p:nvSpPr>
          <p:cNvPr id="2" name="Rectangle 1">
            <a:extLst>
              <a:ext uri="{FF2B5EF4-FFF2-40B4-BE49-F238E27FC236}">
                <a16:creationId xmlns:a16="http://schemas.microsoft.com/office/drawing/2014/main" id="{BDBADFA4-FAC2-4B1A-B558-5675A6A72CA1}"/>
              </a:ext>
            </a:extLst>
          </p:cNvPr>
          <p:cNvSpPr/>
          <p:nvPr/>
        </p:nvSpPr>
        <p:spPr>
          <a:xfrm>
            <a:off x="1" y="0"/>
            <a:ext cx="12192000" cy="6858000"/>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a:extLst>
              <a:ext uri="{FF2B5EF4-FFF2-40B4-BE49-F238E27FC236}">
                <a16:creationId xmlns:a16="http://schemas.microsoft.com/office/drawing/2014/main" id="{9FA0179A-FE91-40F2-B9F9-7712485199A6}"/>
              </a:ext>
              <a:ext uri="{C183D7F6-B498-43B3-948B-1728B52AA6E4}">
                <adec:decorative xmlns:adec="http://schemas.microsoft.com/office/drawing/2017/decorative" val="1"/>
              </a:ext>
            </a:extLst>
          </p:cNvPr>
          <p:cNvSpPr/>
          <p:nvPr/>
        </p:nvSpPr>
        <p:spPr>
          <a:xfrm rot="5400000">
            <a:off x="-56931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apezoid 6">
            <a:extLst>
              <a:ext uri="{FF2B5EF4-FFF2-40B4-BE49-F238E27FC236}">
                <a16:creationId xmlns:a16="http://schemas.microsoft.com/office/drawing/2014/main" id="{93AEE011-0656-4009-8235-6A3319CE7915}"/>
              </a:ext>
              <a:ext uri="{C183D7F6-B498-43B3-948B-1728B52AA6E4}">
                <adec:decorative xmlns:adec="http://schemas.microsoft.com/office/drawing/2017/decorative" val="1"/>
              </a:ext>
            </a:extLst>
          </p:cNvPr>
          <p:cNvSpPr/>
          <p:nvPr/>
        </p:nvSpPr>
        <p:spPr>
          <a:xfrm rot="5400000">
            <a:off x="-56931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A25F6DF-250E-412A-9EB7-CAE0CF61A185}"/>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Problem Statement</a:t>
            </a:r>
          </a:p>
        </p:txBody>
      </p:sp>
      <p:sp>
        <p:nvSpPr>
          <p:cNvPr id="9" name="Rectangle 8">
            <a:extLst>
              <a:ext uri="{FF2B5EF4-FFF2-40B4-BE49-F238E27FC236}">
                <a16:creationId xmlns:a16="http://schemas.microsoft.com/office/drawing/2014/main" id="{A29F6148-4768-4279-902F-CC63E60E3C34}"/>
              </a:ext>
            </a:extLst>
          </p:cNvPr>
          <p:cNvSpPr/>
          <p:nvPr/>
        </p:nvSpPr>
        <p:spPr>
          <a:xfrm>
            <a:off x="886383" y="3653603"/>
            <a:ext cx="1752042" cy="954364"/>
          </a:xfrm>
          <a:prstGeom prst="rect">
            <a:avLst/>
          </a:prstGeom>
        </p:spPr>
        <p:txBody>
          <a:bodyPr wrap="square" lIns="0" tIns="0" rIns="0" bIns="0" anchor="t">
            <a:spAutoFit/>
          </a:bodyPr>
          <a:lstStyle/>
          <a:p>
            <a:pPr marL="342900" indent="-342900">
              <a:lnSpc>
                <a:spcPts val="1900"/>
              </a:lnSpc>
              <a:buAutoNum type="arabicPeriod"/>
            </a:pPr>
            <a:r>
              <a:rPr lang="en-US" sz="1400" dirty="0">
                <a:solidFill>
                  <a:schemeClr val="bg1"/>
                </a:solidFill>
                <a:cs typeface="Segoe UI" panose="020B0502040204020203" pitchFamily="34" charset="0"/>
              </a:rPr>
              <a:t>Overview of NBA</a:t>
            </a:r>
          </a:p>
          <a:p>
            <a:pPr marL="342900" indent="-342900">
              <a:lnSpc>
                <a:spcPts val="1900"/>
              </a:lnSpc>
              <a:buAutoNum type="arabicPeriod"/>
            </a:pPr>
            <a:r>
              <a:rPr lang="en-US" sz="1400" dirty="0">
                <a:solidFill>
                  <a:schemeClr val="bg1"/>
                </a:solidFill>
                <a:cs typeface="Segoe UI" panose="020B0502040204020203" pitchFamily="34" charset="0"/>
              </a:rPr>
              <a:t>Problem Definition</a:t>
            </a:r>
          </a:p>
          <a:p>
            <a:pPr marL="342900" indent="-342900">
              <a:lnSpc>
                <a:spcPts val="1900"/>
              </a:lnSpc>
              <a:buAutoNum type="arabicPeriod"/>
            </a:pPr>
            <a:r>
              <a:rPr lang="en-US" sz="1400" dirty="0">
                <a:solidFill>
                  <a:schemeClr val="bg1"/>
                </a:solidFill>
                <a:cs typeface="Segoe UI" panose="020B0502040204020203" pitchFamily="34" charset="0"/>
              </a:rPr>
              <a:t>Approach and Assumptions</a:t>
            </a:r>
          </a:p>
        </p:txBody>
      </p:sp>
      <p:sp>
        <p:nvSpPr>
          <p:cNvPr id="10" name="Freeform 1676" descr="Icon of check box. ">
            <a:extLst>
              <a:ext uri="{FF2B5EF4-FFF2-40B4-BE49-F238E27FC236}">
                <a16:creationId xmlns:a16="http://schemas.microsoft.com/office/drawing/2014/main" id="{865A22E8-3E74-43E3-8C8C-CD255809DD7A}"/>
              </a:ext>
            </a:extLst>
          </p:cNvPr>
          <p:cNvSpPr>
            <a:spLocks noEditPoints="1"/>
          </p:cNvSpPr>
          <p:nvPr/>
        </p:nvSpPr>
        <p:spPr bwMode="auto">
          <a:xfrm>
            <a:off x="1572237" y="2225562"/>
            <a:ext cx="380334" cy="380334"/>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Tree>
    <p:extLst>
      <p:ext uri="{BB962C8B-B14F-4D97-AF65-F5344CB8AC3E}">
        <p14:creationId xmlns:p14="http://schemas.microsoft.com/office/powerpoint/2010/main" val="3513906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E51FB0E-6911-4F40-A333-E4AF5C7D078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515B565-1F45-4014-8C98-762AD314B60F}"/>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Recommended</a:t>
            </a:r>
            <a:br>
              <a:rPr lang="en-US" sz="2800" b="1" dirty="0">
                <a:solidFill>
                  <a:schemeClr val="tx1">
                    <a:lumMod val="75000"/>
                    <a:lumOff val="25000"/>
                  </a:schemeClr>
                </a:solidFill>
              </a:rPr>
            </a:br>
            <a:r>
              <a:rPr lang="en-US" sz="2800" b="1" dirty="0">
                <a:solidFill>
                  <a:schemeClr val="tx1">
                    <a:lumMod val="75000"/>
                    <a:lumOff val="25000"/>
                  </a:schemeClr>
                </a:solidFill>
              </a:rPr>
              <a:t>Player Roster</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686C63FA-2EA4-44B4-8FA6-CE9B6E6DFC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5" descr="A screenshot of text&#10;&#10;Description generated with very high confidence">
            <a:extLst>
              <a:ext uri="{FF2B5EF4-FFF2-40B4-BE49-F238E27FC236}">
                <a16:creationId xmlns:a16="http://schemas.microsoft.com/office/drawing/2014/main" id="{FDCF57E5-DE0E-4F12-8055-1FC936BC345F}"/>
              </a:ext>
            </a:extLst>
          </p:cNvPr>
          <p:cNvPicPr>
            <a:picLocks noChangeAspect="1"/>
          </p:cNvPicPr>
          <p:nvPr/>
        </p:nvPicPr>
        <p:blipFill>
          <a:blip r:embed="rId2"/>
          <a:stretch>
            <a:fillRect/>
          </a:stretch>
        </p:blipFill>
        <p:spPr>
          <a:xfrm>
            <a:off x="307383" y="1035126"/>
            <a:ext cx="4499675" cy="3793273"/>
          </a:xfrm>
          <a:prstGeom prst="rect">
            <a:avLst/>
          </a:prstGeom>
          <a:ln>
            <a:solidFill>
              <a:schemeClr val="accent5"/>
            </a:solidFill>
          </a:ln>
        </p:spPr>
      </p:pic>
      <p:pic>
        <p:nvPicPr>
          <p:cNvPr id="9" name="Picture 9">
            <a:extLst>
              <a:ext uri="{FF2B5EF4-FFF2-40B4-BE49-F238E27FC236}">
                <a16:creationId xmlns:a16="http://schemas.microsoft.com/office/drawing/2014/main" id="{71F288BA-1AA5-4331-9392-B8F52D9F74DE}"/>
              </a:ext>
            </a:extLst>
          </p:cNvPr>
          <p:cNvPicPr>
            <a:picLocks noChangeAspect="1"/>
          </p:cNvPicPr>
          <p:nvPr/>
        </p:nvPicPr>
        <p:blipFill>
          <a:blip r:embed="rId3"/>
          <a:stretch>
            <a:fillRect/>
          </a:stretch>
        </p:blipFill>
        <p:spPr>
          <a:xfrm>
            <a:off x="307383" y="4977889"/>
            <a:ext cx="8292935" cy="1689970"/>
          </a:xfrm>
          <a:prstGeom prst="rect">
            <a:avLst/>
          </a:prstGeom>
        </p:spPr>
      </p:pic>
      <p:sp>
        <p:nvSpPr>
          <p:cNvPr id="12" name="Rectangle 11">
            <a:extLst>
              <a:ext uri="{FF2B5EF4-FFF2-40B4-BE49-F238E27FC236}">
                <a16:creationId xmlns:a16="http://schemas.microsoft.com/office/drawing/2014/main" id="{33C67A83-2244-4607-AFCD-C9558081F323}"/>
              </a:ext>
            </a:extLst>
          </p:cNvPr>
          <p:cNvSpPr/>
          <p:nvPr/>
        </p:nvSpPr>
        <p:spPr>
          <a:xfrm>
            <a:off x="5082871" y="1291889"/>
            <a:ext cx="6672719" cy="3024926"/>
          </a:xfrm>
          <a:prstGeom prst="rect">
            <a:avLst/>
          </a:prstGeom>
          <a:solidFill>
            <a:schemeClr val="accent5">
              <a:lumMod val="20000"/>
              <a:lumOff val="8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spcAft>
                <a:spcPts val="400"/>
              </a:spcAft>
              <a:buFont typeface="Arial"/>
              <a:buChar char="•"/>
            </a:pPr>
            <a:r>
              <a:rPr lang="en-US" dirty="0">
                <a:solidFill>
                  <a:schemeClr val="accent5"/>
                </a:solidFill>
                <a:cs typeface="Segoe UI Light"/>
              </a:rPr>
              <a:t>The sample roster is what the final team could look like </a:t>
            </a:r>
            <a:endParaRPr lang="en-US" dirty="0">
              <a:solidFill>
                <a:schemeClr val="accent5"/>
              </a:solidFill>
            </a:endParaRPr>
          </a:p>
          <a:p>
            <a:pPr marL="285750" indent="-285750">
              <a:spcAft>
                <a:spcPts val="400"/>
              </a:spcAft>
              <a:buFont typeface="Arial"/>
              <a:buChar char="•"/>
            </a:pPr>
            <a:r>
              <a:rPr lang="en-US" dirty="0">
                <a:solidFill>
                  <a:schemeClr val="accent5"/>
                </a:solidFill>
                <a:cs typeface="Segoe UI Light"/>
              </a:rPr>
              <a:t>The total salary expenditure is $106Mn for this roster.</a:t>
            </a:r>
          </a:p>
          <a:p>
            <a:pPr marL="285750" indent="-285750">
              <a:spcAft>
                <a:spcPts val="400"/>
              </a:spcAft>
              <a:buFont typeface="Arial"/>
              <a:buChar char="•"/>
            </a:pPr>
            <a:r>
              <a:rPr lang="en-US" dirty="0">
                <a:solidFill>
                  <a:schemeClr val="accent5"/>
                </a:solidFill>
                <a:cs typeface="Segoe UI Light"/>
              </a:rPr>
              <a:t>We use random sampling from our recommendation pool. The composition of the players would change every time the program executes</a:t>
            </a:r>
          </a:p>
          <a:p>
            <a:pPr marL="285750" indent="-285750">
              <a:spcAft>
                <a:spcPts val="400"/>
              </a:spcAft>
              <a:buFont typeface="Arial"/>
              <a:buChar char="•"/>
            </a:pPr>
            <a:r>
              <a:rPr lang="en-US" dirty="0">
                <a:solidFill>
                  <a:schemeClr val="accent5"/>
                </a:solidFill>
                <a:ea typeface="+mn-lt"/>
                <a:cs typeface="+mn-lt"/>
              </a:rPr>
              <a:t>The recommended roster would also update based on the allocated budget</a:t>
            </a:r>
            <a:endParaRPr lang="en-US" dirty="0">
              <a:solidFill>
                <a:schemeClr val="accent5"/>
              </a:solidFill>
              <a:cs typeface="Segoe UI Light"/>
            </a:endParaRPr>
          </a:p>
          <a:p>
            <a:pPr marL="285750" indent="-285750">
              <a:spcAft>
                <a:spcPts val="400"/>
              </a:spcAft>
              <a:buFont typeface="Arial"/>
              <a:buChar char="•"/>
            </a:pPr>
            <a:r>
              <a:rPr lang="en-US" dirty="0">
                <a:solidFill>
                  <a:schemeClr val="accent5"/>
                </a:solidFill>
                <a:cs typeface="Segoe UI Light"/>
              </a:rPr>
              <a:t>The management can use this as the basis for identifying players to form their team for the next season</a:t>
            </a:r>
            <a:endParaRPr lang="en-US" dirty="0">
              <a:solidFill>
                <a:schemeClr val="accent5"/>
              </a:solidFill>
            </a:endParaRPr>
          </a:p>
        </p:txBody>
      </p:sp>
    </p:spTree>
    <p:extLst>
      <p:ext uri="{BB962C8B-B14F-4D97-AF65-F5344CB8AC3E}">
        <p14:creationId xmlns:p14="http://schemas.microsoft.com/office/powerpoint/2010/main" val="436664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E51FB0E-6911-4F40-A333-E4AF5C7D078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515B565-1F45-4014-8C98-762AD314B60F}"/>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Tools and </a:t>
            </a:r>
            <a:br>
              <a:rPr lang="en-US" sz="2800" b="1" dirty="0">
                <a:solidFill>
                  <a:schemeClr val="tx1">
                    <a:lumMod val="75000"/>
                    <a:lumOff val="25000"/>
                  </a:schemeClr>
                </a:solidFill>
              </a:rPr>
            </a:br>
            <a:r>
              <a:rPr lang="en-US" sz="2800" b="1" dirty="0">
                <a:solidFill>
                  <a:schemeClr val="tx1">
                    <a:lumMod val="75000"/>
                    <a:lumOff val="25000"/>
                  </a:schemeClr>
                </a:solidFill>
              </a:rPr>
              <a:t>Libraries covered</a:t>
            </a:r>
          </a:p>
        </p:txBody>
      </p:sp>
      <p:cxnSp>
        <p:nvCxnSpPr>
          <p:cNvPr id="5" name="Straight Connector 4">
            <a:extLst>
              <a:ext uri="{FF2B5EF4-FFF2-40B4-BE49-F238E27FC236}">
                <a16:creationId xmlns:a16="http://schemas.microsoft.com/office/drawing/2014/main" id="{686C63FA-2EA4-44B4-8FA6-CE9B6E6DFC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A88C93D2-F7F7-48FF-AC41-094CE99A7C27}"/>
              </a:ext>
            </a:extLst>
          </p:cNvPr>
          <p:cNvGraphicFramePr>
            <a:graphicFrameLocks noGrp="1"/>
          </p:cNvGraphicFramePr>
          <p:nvPr>
            <p:extLst>
              <p:ext uri="{D42A27DB-BD31-4B8C-83A1-F6EECF244321}">
                <p14:modId xmlns:p14="http://schemas.microsoft.com/office/powerpoint/2010/main" val="3851851460"/>
              </p:ext>
            </p:extLst>
          </p:nvPr>
        </p:nvGraphicFramePr>
        <p:xfrm>
          <a:off x="1556275" y="1279508"/>
          <a:ext cx="9079449" cy="5055594"/>
        </p:xfrm>
        <a:graphic>
          <a:graphicData uri="http://schemas.openxmlformats.org/drawingml/2006/table">
            <a:tbl>
              <a:tblPr firstRow="1" bandRow="1">
                <a:tableStyleId>{7DF18680-E054-41AD-8BC1-D1AEF772440D}</a:tableStyleId>
              </a:tblPr>
              <a:tblGrid>
                <a:gridCol w="737932">
                  <a:extLst>
                    <a:ext uri="{9D8B030D-6E8A-4147-A177-3AD203B41FA5}">
                      <a16:colId xmlns:a16="http://schemas.microsoft.com/office/drawing/2014/main" val="4225367239"/>
                    </a:ext>
                  </a:extLst>
                </a:gridCol>
                <a:gridCol w="1789797">
                  <a:extLst>
                    <a:ext uri="{9D8B030D-6E8A-4147-A177-3AD203B41FA5}">
                      <a16:colId xmlns:a16="http://schemas.microsoft.com/office/drawing/2014/main" val="1708388074"/>
                    </a:ext>
                  </a:extLst>
                </a:gridCol>
                <a:gridCol w="3663275">
                  <a:extLst>
                    <a:ext uri="{9D8B030D-6E8A-4147-A177-3AD203B41FA5}">
                      <a16:colId xmlns:a16="http://schemas.microsoft.com/office/drawing/2014/main" val="489302653"/>
                    </a:ext>
                  </a:extLst>
                </a:gridCol>
                <a:gridCol w="2888445">
                  <a:extLst>
                    <a:ext uri="{9D8B030D-6E8A-4147-A177-3AD203B41FA5}">
                      <a16:colId xmlns:a16="http://schemas.microsoft.com/office/drawing/2014/main" val="162018308"/>
                    </a:ext>
                  </a:extLst>
                </a:gridCol>
              </a:tblGrid>
              <a:tr h="604662">
                <a:tc>
                  <a:txBody>
                    <a:bodyPr/>
                    <a:lstStyle/>
                    <a:p>
                      <a:pPr lvl="0" algn="ctr">
                        <a:buNone/>
                      </a:pPr>
                      <a:r>
                        <a:rPr lang="en-US">
                          <a:effectLst/>
                        </a:rPr>
                        <a:t>S.N</a:t>
                      </a:r>
                    </a:p>
                  </a:txBody>
                  <a:tcPr marL="0" marR="0" marT="0" marB="0" anchor="ctr"/>
                </a:tc>
                <a:tc>
                  <a:txBody>
                    <a:bodyPr/>
                    <a:lstStyle/>
                    <a:p>
                      <a:pPr algn="ctr"/>
                      <a:r>
                        <a:rPr lang="en-US">
                          <a:effectLst/>
                        </a:rPr>
                        <a:t> Libraries used</a:t>
                      </a:r>
                    </a:p>
                  </a:txBody>
                  <a:tcPr marL="0" marR="0" marT="0" marB="0" anchor="ctr"/>
                </a:tc>
                <a:tc>
                  <a:txBody>
                    <a:bodyPr/>
                    <a:lstStyle/>
                    <a:p>
                      <a:pPr lvl="0" algn="ctr">
                        <a:buNone/>
                      </a:pPr>
                      <a:r>
                        <a:rPr lang="en-US">
                          <a:effectLst/>
                        </a:rPr>
                        <a:t>Functions used</a:t>
                      </a:r>
                    </a:p>
                  </a:txBody>
                  <a:tcPr marL="0" marR="0" marT="0" marB="0" anchor="ctr"/>
                </a:tc>
                <a:tc>
                  <a:txBody>
                    <a:bodyPr/>
                    <a:lstStyle/>
                    <a:p>
                      <a:pPr algn="ctr"/>
                      <a:r>
                        <a:rPr lang="en-US">
                          <a:effectLst/>
                        </a:rPr>
                        <a:t>Application in our project</a:t>
                      </a:r>
                    </a:p>
                  </a:txBody>
                  <a:tcPr marL="0" marR="0" marT="0" marB="0" anchor="ctr"/>
                </a:tc>
                <a:extLst>
                  <a:ext uri="{0D108BD9-81ED-4DB2-BD59-A6C34878D82A}">
                    <a16:rowId xmlns:a16="http://schemas.microsoft.com/office/drawing/2014/main" val="3427224755"/>
                  </a:ext>
                </a:extLst>
              </a:tr>
              <a:tr h="604662">
                <a:tc>
                  <a:txBody>
                    <a:bodyPr/>
                    <a:lstStyle/>
                    <a:p>
                      <a:pPr lvl="0" algn="ctr">
                        <a:buNone/>
                      </a:pPr>
                      <a:r>
                        <a:rPr lang="en-US">
                          <a:effectLst/>
                        </a:rPr>
                        <a:t>1</a:t>
                      </a:r>
                    </a:p>
                  </a:txBody>
                  <a:tcPr marL="0" marR="0" marT="0" marB="0" anchor="ctr"/>
                </a:tc>
                <a:tc>
                  <a:txBody>
                    <a:bodyPr/>
                    <a:lstStyle/>
                    <a:p>
                      <a:pPr algn="ctr"/>
                      <a:r>
                        <a:rPr lang="en-US" err="1">
                          <a:effectLst/>
                        </a:rPr>
                        <a:t>itertools</a:t>
                      </a:r>
                    </a:p>
                  </a:txBody>
                  <a:tcPr marL="0" marR="0" marT="0" marB="0" anchor="ctr"/>
                </a:tc>
                <a:tc>
                  <a:txBody>
                    <a:bodyPr/>
                    <a:lstStyle/>
                    <a:p>
                      <a:pPr lvl="0" algn="ctr">
                        <a:buNone/>
                      </a:pPr>
                      <a:r>
                        <a:rPr lang="en-US"/>
                        <a:t>.combinations</a:t>
                      </a:r>
                    </a:p>
                  </a:txBody>
                  <a:tcPr marL="0" marR="0" marT="0" marB="0" anchor="ctr"/>
                </a:tc>
                <a:tc>
                  <a:txBody>
                    <a:bodyPr/>
                    <a:lstStyle/>
                    <a:p>
                      <a:pPr algn="ctr"/>
                      <a:r>
                        <a:rPr lang="en-US" dirty="0"/>
                        <a:t>generate combos for best subset selection</a:t>
                      </a:r>
                    </a:p>
                  </a:txBody>
                  <a:tcPr marL="0" marR="0" marT="0" marB="0" anchor="ctr"/>
                </a:tc>
                <a:extLst>
                  <a:ext uri="{0D108BD9-81ED-4DB2-BD59-A6C34878D82A}">
                    <a16:rowId xmlns:a16="http://schemas.microsoft.com/office/drawing/2014/main" val="1479071500"/>
                  </a:ext>
                </a:extLst>
              </a:tr>
              <a:tr h="749882">
                <a:tc>
                  <a:txBody>
                    <a:bodyPr/>
                    <a:lstStyle/>
                    <a:p>
                      <a:pPr lvl="0" algn="ctr">
                        <a:buNone/>
                      </a:pPr>
                      <a:r>
                        <a:rPr lang="en-US">
                          <a:effectLst/>
                        </a:rPr>
                        <a:t>2</a:t>
                      </a:r>
                    </a:p>
                  </a:txBody>
                  <a:tcPr marL="0" marR="0" marT="0" marB="0" anchor="ctr"/>
                </a:tc>
                <a:tc>
                  <a:txBody>
                    <a:bodyPr/>
                    <a:lstStyle/>
                    <a:p>
                      <a:pPr algn="ctr"/>
                      <a:r>
                        <a:rPr lang="en-US">
                          <a:effectLst/>
                        </a:rPr>
                        <a:t>pandas</a:t>
                      </a:r>
                    </a:p>
                  </a:txBody>
                  <a:tcPr marL="0" marR="0" marT="0" marB="0" anchor="ctr"/>
                </a:tc>
                <a:tc>
                  <a:txBody>
                    <a:bodyPr/>
                    <a:lstStyle/>
                    <a:p>
                      <a:pPr lvl="0" algn="ctr">
                        <a:buNone/>
                      </a:pPr>
                      <a:r>
                        <a:rPr lang="en-US" dirty="0"/>
                        <a:t>.read, .</a:t>
                      </a:r>
                      <a:r>
                        <a:rPr lang="en-US" dirty="0" err="1"/>
                        <a:t>concat</a:t>
                      </a:r>
                      <a:r>
                        <a:rPr lang="en-US" dirty="0"/>
                        <a:t>, .merge, .</a:t>
                      </a:r>
                      <a:r>
                        <a:rPr lang="en-US" dirty="0" err="1"/>
                        <a:t>DataFrame</a:t>
                      </a:r>
                      <a:r>
                        <a:rPr lang="en-US" dirty="0"/>
                        <a:t>, </a:t>
                      </a:r>
                      <a:r>
                        <a:rPr lang="en-US" sz="1800" u="none" strike="noStrike" noProof="0" dirty="0"/>
                        <a:t>.</a:t>
                      </a:r>
                      <a:r>
                        <a:rPr lang="en-US" sz="1800" u="none" strike="noStrike" noProof="0" dirty="0" err="1"/>
                        <a:t>plotting.scatter_matrix</a:t>
                      </a:r>
                      <a:r>
                        <a:rPr lang="en-US" sz="1800" u="none" strike="noStrike" noProof="0" dirty="0"/>
                        <a:t>, .drop, .</a:t>
                      </a:r>
                      <a:r>
                        <a:rPr lang="en-US" sz="1800" u="none" strike="noStrike" noProof="0" dirty="0" err="1"/>
                        <a:t>fillna</a:t>
                      </a:r>
                      <a:r>
                        <a:rPr lang="en-US" sz="1800" u="none" strike="noStrike" noProof="0" dirty="0"/>
                        <a:t>, .sample</a:t>
                      </a:r>
                      <a:endParaRPr lang="en-US" dirty="0">
                        <a:latin typeface="Calibri"/>
                      </a:endParaRPr>
                    </a:p>
                  </a:txBody>
                  <a:tcPr marL="0" marR="0" marT="0" marB="0" anchor="ctr"/>
                </a:tc>
                <a:tc>
                  <a:txBody>
                    <a:bodyPr/>
                    <a:lstStyle/>
                    <a:p>
                      <a:pPr algn="ctr"/>
                      <a:r>
                        <a:rPr lang="en-US" dirty="0"/>
                        <a:t>data manipulation and cleaning</a:t>
                      </a:r>
                    </a:p>
                  </a:txBody>
                  <a:tcPr marL="0" marR="0" marT="0" marB="0" anchor="ctr"/>
                </a:tc>
                <a:extLst>
                  <a:ext uri="{0D108BD9-81ED-4DB2-BD59-A6C34878D82A}">
                    <a16:rowId xmlns:a16="http://schemas.microsoft.com/office/drawing/2014/main" val="124389164"/>
                  </a:ext>
                </a:extLst>
              </a:tr>
              <a:tr h="604662">
                <a:tc>
                  <a:txBody>
                    <a:bodyPr/>
                    <a:lstStyle/>
                    <a:p>
                      <a:pPr lvl="0" algn="ctr">
                        <a:buNone/>
                      </a:pPr>
                      <a:r>
                        <a:rPr lang="en-US">
                          <a:effectLst/>
                        </a:rPr>
                        <a:t>3</a:t>
                      </a:r>
                    </a:p>
                  </a:txBody>
                  <a:tcPr marL="0" marR="0" marT="0" marB="0" anchor="ctr"/>
                </a:tc>
                <a:tc>
                  <a:txBody>
                    <a:bodyPr/>
                    <a:lstStyle/>
                    <a:p>
                      <a:pPr algn="ctr"/>
                      <a:r>
                        <a:rPr lang="en-US" err="1">
                          <a:effectLst/>
                        </a:rPr>
                        <a:t>numpy</a:t>
                      </a:r>
                    </a:p>
                  </a:txBody>
                  <a:tcPr marL="0" marR="0" marT="0" marB="0" anchor="ctr"/>
                </a:tc>
                <a:tc>
                  <a:txBody>
                    <a:bodyPr/>
                    <a:lstStyle/>
                    <a:p>
                      <a:pPr lvl="0" algn="ctr">
                        <a:buNone/>
                      </a:pPr>
                      <a:r>
                        <a:rPr lang="en-US"/>
                        <a:t>.</a:t>
                      </a:r>
                      <a:r>
                        <a:rPr lang="en-US" err="1"/>
                        <a:t>arange</a:t>
                      </a:r>
                      <a:r>
                        <a:rPr lang="en-US"/>
                        <a:t>, </a:t>
                      </a:r>
                    </a:p>
                  </a:txBody>
                  <a:tcPr marL="0" marR="0" marT="0" marB="0" anchor="ctr"/>
                </a:tc>
                <a:tc>
                  <a:txBody>
                    <a:bodyPr/>
                    <a:lstStyle/>
                    <a:p>
                      <a:pPr algn="ctr"/>
                      <a:r>
                        <a:rPr lang="en-US"/>
                        <a:t>generate descriptive stats</a:t>
                      </a:r>
                    </a:p>
                  </a:txBody>
                  <a:tcPr marL="0" marR="0" marT="0" marB="0" anchor="ctr"/>
                </a:tc>
                <a:extLst>
                  <a:ext uri="{0D108BD9-81ED-4DB2-BD59-A6C34878D82A}">
                    <a16:rowId xmlns:a16="http://schemas.microsoft.com/office/drawing/2014/main" val="3472735504"/>
                  </a:ext>
                </a:extLst>
              </a:tr>
              <a:tr h="604662">
                <a:tc>
                  <a:txBody>
                    <a:bodyPr/>
                    <a:lstStyle/>
                    <a:p>
                      <a:pPr lvl="0" algn="ctr">
                        <a:buNone/>
                      </a:pPr>
                      <a:r>
                        <a:rPr lang="en-US">
                          <a:effectLst/>
                        </a:rPr>
                        <a:t>4</a:t>
                      </a:r>
                    </a:p>
                  </a:txBody>
                  <a:tcPr marL="0" marR="0" marT="0" marB="0" anchor="ctr"/>
                </a:tc>
                <a:tc>
                  <a:txBody>
                    <a:bodyPr/>
                    <a:lstStyle/>
                    <a:p>
                      <a:pPr algn="ctr"/>
                      <a:r>
                        <a:rPr lang="en-US">
                          <a:effectLst/>
                        </a:rPr>
                        <a:t>matplotlib</a:t>
                      </a:r>
                    </a:p>
                  </a:txBody>
                  <a:tcPr marL="0" marR="0" marT="0" marB="0" anchor="ctr"/>
                </a:tc>
                <a:tc>
                  <a:txBody>
                    <a:bodyPr/>
                    <a:lstStyle/>
                    <a:p>
                      <a:pPr lvl="0" algn="ctr">
                        <a:buNone/>
                      </a:pPr>
                      <a:r>
                        <a:rPr lang="en-US"/>
                        <a:t>.plot, .bar, </a:t>
                      </a:r>
                    </a:p>
                    <a:p>
                      <a:pPr lvl="0" algn="ctr">
                        <a:buNone/>
                      </a:pPr>
                      <a:r>
                        <a:rPr lang="en-US" sz="1800" u="none" strike="noStrike" noProof="0"/>
                        <a:t>.</a:t>
                      </a:r>
                      <a:r>
                        <a:rPr lang="en-US" sz="1800" u="none" strike="noStrike" noProof="0" err="1"/>
                        <a:t>matshow</a:t>
                      </a:r>
                      <a:r>
                        <a:rPr lang="en-US" sz="1800" u="none" strike="noStrike" noProof="0"/>
                        <a:t>, .</a:t>
                      </a:r>
                      <a:r>
                        <a:rPr lang="en-US" sz="1800" u="none" strike="noStrike" noProof="0" err="1"/>
                        <a:t>colorbar</a:t>
                      </a:r>
                      <a:r>
                        <a:rPr lang="en-US" sz="1800" u="none" strike="noStrike" noProof="0"/>
                        <a:t>, .show, .title</a:t>
                      </a:r>
                      <a:endParaRPr lang="en-US"/>
                    </a:p>
                  </a:txBody>
                  <a:tcPr marL="0" marR="0" marT="0" marB="0" anchor="ctr"/>
                </a:tc>
                <a:tc>
                  <a:txBody>
                    <a:bodyPr/>
                    <a:lstStyle/>
                    <a:p>
                      <a:pPr algn="ctr"/>
                      <a:r>
                        <a:rPr lang="en-US"/>
                        <a:t>data visualization</a:t>
                      </a:r>
                    </a:p>
                  </a:txBody>
                  <a:tcPr marL="0" marR="0" marT="0" marB="0" anchor="ctr"/>
                </a:tc>
                <a:extLst>
                  <a:ext uri="{0D108BD9-81ED-4DB2-BD59-A6C34878D82A}">
                    <a16:rowId xmlns:a16="http://schemas.microsoft.com/office/drawing/2014/main" val="1979155907"/>
                  </a:ext>
                </a:extLst>
              </a:tr>
              <a:tr h="604662">
                <a:tc>
                  <a:txBody>
                    <a:bodyPr/>
                    <a:lstStyle/>
                    <a:p>
                      <a:pPr lvl="0" algn="ctr">
                        <a:buNone/>
                      </a:pPr>
                      <a:r>
                        <a:rPr lang="en-US">
                          <a:effectLst/>
                        </a:rPr>
                        <a:t>5</a:t>
                      </a:r>
                    </a:p>
                  </a:txBody>
                  <a:tcPr marL="0" marR="0" marT="0" marB="0" anchor="ctr"/>
                </a:tc>
                <a:tc>
                  <a:txBody>
                    <a:bodyPr/>
                    <a:lstStyle/>
                    <a:p>
                      <a:pPr algn="ctr"/>
                      <a:r>
                        <a:rPr lang="en-US">
                          <a:effectLst/>
                        </a:rPr>
                        <a:t>seaborn</a:t>
                      </a:r>
                    </a:p>
                  </a:txBody>
                  <a:tcPr marL="0" marR="0" marT="0" marB="0" anchor="ctr"/>
                </a:tc>
                <a:tc>
                  <a:txBody>
                    <a:bodyPr/>
                    <a:lstStyle/>
                    <a:p>
                      <a:pPr lvl="0" algn="ctr">
                        <a:buNone/>
                      </a:pPr>
                      <a:r>
                        <a:rPr lang="en-US"/>
                        <a:t>.boxplot, .</a:t>
                      </a:r>
                      <a:r>
                        <a:rPr lang="en-US" err="1"/>
                        <a:t>kdeplot</a:t>
                      </a:r>
                      <a:r>
                        <a:rPr lang="en-US"/>
                        <a:t>, .</a:t>
                      </a:r>
                      <a:r>
                        <a:rPr lang="en-US" err="1"/>
                        <a:t>barplot</a:t>
                      </a:r>
                    </a:p>
                  </a:txBody>
                  <a:tcPr marL="0" marR="0" marT="0" marB="0" anchor="ctr"/>
                </a:tc>
                <a:tc>
                  <a:txBody>
                    <a:bodyPr/>
                    <a:lstStyle/>
                    <a:p>
                      <a:pPr algn="ctr"/>
                      <a:r>
                        <a:rPr lang="en-US"/>
                        <a:t>data visualization</a:t>
                      </a:r>
                    </a:p>
                  </a:txBody>
                  <a:tcPr marL="0" marR="0" marT="0" marB="0" anchor="ctr"/>
                </a:tc>
                <a:extLst>
                  <a:ext uri="{0D108BD9-81ED-4DB2-BD59-A6C34878D82A}">
                    <a16:rowId xmlns:a16="http://schemas.microsoft.com/office/drawing/2014/main" val="4106899029"/>
                  </a:ext>
                </a:extLst>
              </a:tr>
              <a:tr h="604662">
                <a:tc>
                  <a:txBody>
                    <a:bodyPr/>
                    <a:lstStyle/>
                    <a:p>
                      <a:pPr lvl="0" algn="ctr">
                        <a:buNone/>
                      </a:pPr>
                      <a:r>
                        <a:rPr lang="en-US">
                          <a:effectLst/>
                        </a:rPr>
                        <a:t>6</a:t>
                      </a:r>
                    </a:p>
                  </a:txBody>
                  <a:tcPr marL="0" marR="0" marT="0" marB="0" anchor="ctr"/>
                </a:tc>
                <a:tc>
                  <a:txBody>
                    <a:bodyPr/>
                    <a:lstStyle/>
                    <a:p>
                      <a:pPr algn="ctr"/>
                      <a:r>
                        <a:rPr lang="en-US" err="1">
                          <a:effectLst/>
                        </a:rPr>
                        <a:t>sklearn</a:t>
                      </a:r>
                    </a:p>
                  </a:txBody>
                  <a:tcPr marL="0" marR="0" marT="0" marB="0" anchor="ctr"/>
                </a:tc>
                <a:tc>
                  <a:txBody>
                    <a:bodyPr/>
                    <a:lstStyle/>
                    <a:p>
                      <a:pPr lvl="0" algn="ctr">
                        <a:buNone/>
                      </a:pPr>
                      <a:r>
                        <a:rPr lang="en-US" sz="1800" u="none" strike="noStrike" noProof="0" err="1"/>
                        <a:t>linear_model.Ridge</a:t>
                      </a:r>
                      <a:r>
                        <a:rPr lang="en-US" sz="1800" u="none" strike="noStrike" noProof="0"/>
                        <a:t>,  .predict, .score, .fit, </a:t>
                      </a:r>
                      <a:r>
                        <a:rPr lang="en-US" sz="1800" u="none" strike="noStrike" noProof="0" err="1"/>
                        <a:t>mean_squared_error</a:t>
                      </a:r>
                      <a:endParaRPr lang="en-US" err="1">
                        <a:latin typeface="Calibri"/>
                      </a:endParaRPr>
                    </a:p>
                  </a:txBody>
                  <a:tcPr marL="0" marR="0" marT="0" marB="0" anchor="ctr"/>
                </a:tc>
                <a:tc>
                  <a:txBody>
                    <a:bodyPr/>
                    <a:lstStyle/>
                    <a:p>
                      <a:pPr algn="ctr"/>
                      <a:r>
                        <a:rPr lang="en-US" dirty="0"/>
                        <a:t>regression</a:t>
                      </a:r>
                    </a:p>
                  </a:txBody>
                  <a:tcPr marL="0" marR="0" marT="0" marB="0" anchor="ctr"/>
                </a:tc>
                <a:extLst>
                  <a:ext uri="{0D108BD9-81ED-4DB2-BD59-A6C34878D82A}">
                    <a16:rowId xmlns:a16="http://schemas.microsoft.com/office/drawing/2014/main" val="1556189946"/>
                  </a:ext>
                </a:extLst>
              </a:tr>
              <a:tr h="604662">
                <a:tc>
                  <a:txBody>
                    <a:bodyPr/>
                    <a:lstStyle/>
                    <a:p>
                      <a:pPr lvl="0" algn="ctr">
                        <a:buNone/>
                      </a:pPr>
                      <a:r>
                        <a:rPr lang="en-US">
                          <a:effectLst/>
                        </a:rPr>
                        <a:t>7</a:t>
                      </a:r>
                    </a:p>
                  </a:txBody>
                  <a:tcPr marL="0" marR="0" marT="0" marB="0" anchor="ctr"/>
                </a:tc>
                <a:tc>
                  <a:txBody>
                    <a:bodyPr/>
                    <a:lstStyle/>
                    <a:p>
                      <a:pPr algn="ctr"/>
                      <a:r>
                        <a:rPr lang="en-US" err="1">
                          <a:effectLst/>
                        </a:rPr>
                        <a:t>scipy</a:t>
                      </a:r>
                    </a:p>
                  </a:txBody>
                  <a:tcPr marL="0" marR="0" marT="0" marB="0" anchor="ctr"/>
                </a:tc>
                <a:tc>
                  <a:txBody>
                    <a:bodyPr/>
                    <a:lstStyle/>
                    <a:p>
                      <a:pPr lvl="0" algn="ctr">
                        <a:buNone/>
                      </a:pPr>
                      <a:r>
                        <a:rPr lang="en-US" err="1"/>
                        <a:t>Vq</a:t>
                      </a:r>
                      <a:r>
                        <a:rPr lang="en-US"/>
                        <a:t>, </a:t>
                      </a:r>
                      <a:r>
                        <a:rPr lang="en-US" err="1"/>
                        <a:t>kmeans</a:t>
                      </a:r>
                      <a:r>
                        <a:rPr lang="en-US"/>
                        <a:t>, whitened</a:t>
                      </a:r>
                    </a:p>
                  </a:txBody>
                  <a:tcPr marL="0" marR="0" marT="0" marB="0" anchor="ctr"/>
                </a:tc>
                <a:tc>
                  <a:txBody>
                    <a:bodyPr/>
                    <a:lstStyle/>
                    <a:p>
                      <a:pPr algn="ctr"/>
                      <a:r>
                        <a:rPr lang="en-US" dirty="0"/>
                        <a:t>clustering</a:t>
                      </a:r>
                    </a:p>
                  </a:txBody>
                  <a:tcPr marL="0" marR="0" marT="0" marB="0" anchor="ctr"/>
                </a:tc>
                <a:extLst>
                  <a:ext uri="{0D108BD9-81ED-4DB2-BD59-A6C34878D82A}">
                    <a16:rowId xmlns:a16="http://schemas.microsoft.com/office/drawing/2014/main" val="93726308"/>
                  </a:ext>
                </a:extLst>
              </a:tr>
            </a:tbl>
          </a:graphicData>
        </a:graphic>
      </p:graphicFrame>
    </p:spTree>
    <p:extLst>
      <p:ext uri="{BB962C8B-B14F-4D97-AF65-F5344CB8AC3E}">
        <p14:creationId xmlns:p14="http://schemas.microsoft.com/office/powerpoint/2010/main" val="867166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Appendix A: Box-plot</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3" name="Picture 14" descr="A screenshot of a cell phone&#10;&#10;Description generated with very high confidence">
            <a:extLst>
              <a:ext uri="{FF2B5EF4-FFF2-40B4-BE49-F238E27FC236}">
                <a16:creationId xmlns:a16="http://schemas.microsoft.com/office/drawing/2014/main" id="{CFEFF1D2-F2EF-4493-B9DD-29FD2C696E2F}"/>
              </a:ext>
            </a:extLst>
          </p:cNvPr>
          <p:cNvPicPr>
            <a:picLocks noChangeAspect="1"/>
          </p:cNvPicPr>
          <p:nvPr/>
        </p:nvPicPr>
        <p:blipFill>
          <a:blip r:embed="rId3"/>
          <a:stretch>
            <a:fillRect/>
          </a:stretch>
        </p:blipFill>
        <p:spPr>
          <a:xfrm>
            <a:off x="728404" y="931777"/>
            <a:ext cx="2023677" cy="2801123"/>
          </a:xfrm>
          <a:prstGeom prst="rect">
            <a:avLst/>
          </a:prstGeom>
        </p:spPr>
      </p:pic>
      <p:pic>
        <p:nvPicPr>
          <p:cNvPr id="16" name="Picture 16" descr="A screenshot of a cell phone&#10;&#10;Description generated with very high confidence">
            <a:extLst>
              <a:ext uri="{FF2B5EF4-FFF2-40B4-BE49-F238E27FC236}">
                <a16:creationId xmlns:a16="http://schemas.microsoft.com/office/drawing/2014/main" id="{DD2CB94A-AE73-48EC-8DB0-C6738B9F35A9}"/>
              </a:ext>
            </a:extLst>
          </p:cNvPr>
          <p:cNvPicPr>
            <a:picLocks noChangeAspect="1"/>
          </p:cNvPicPr>
          <p:nvPr/>
        </p:nvPicPr>
        <p:blipFill>
          <a:blip r:embed="rId4"/>
          <a:stretch>
            <a:fillRect/>
          </a:stretch>
        </p:blipFill>
        <p:spPr>
          <a:xfrm>
            <a:off x="2942195" y="931777"/>
            <a:ext cx="2157800" cy="2801123"/>
          </a:xfrm>
          <a:prstGeom prst="rect">
            <a:avLst/>
          </a:prstGeom>
        </p:spPr>
      </p:pic>
      <p:pic>
        <p:nvPicPr>
          <p:cNvPr id="18" name="Picture 18" descr="A screenshot of a cell phone&#10;&#10;Description generated with very high confidence">
            <a:extLst>
              <a:ext uri="{FF2B5EF4-FFF2-40B4-BE49-F238E27FC236}">
                <a16:creationId xmlns:a16="http://schemas.microsoft.com/office/drawing/2014/main" id="{F2608DBE-0C70-41F2-A4C0-FDEBB4B4A6A6}"/>
              </a:ext>
            </a:extLst>
          </p:cNvPr>
          <p:cNvPicPr>
            <a:picLocks noChangeAspect="1"/>
          </p:cNvPicPr>
          <p:nvPr/>
        </p:nvPicPr>
        <p:blipFill>
          <a:blip r:embed="rId5"/>
          <a:stretch>
            <a:fillRect/>
          </a:stretch>
        </p:blipFill>
        <p:spPr>
          <a:xfrm>
            <a:off x="5362187" y="931777"/>
            <a:ext cx="2054570" cy="2801123"/>
          </a:xfrm>
          <a:prstGeom prst="rect">
            <a:avLst/>
          </a:prstGeom>
        </p:spPr>
      </p:pic>
      <p:pic>
        <p:nvPicPr>
          <p:cNvPr id="20" name="Picture 20" descr="A screenshot of a cell phone&#10;&#10;Description generated with very high confidence">
            <a:extLst>
              <a:ext uri="{FF2B5EF4-FFF2-40B4-BE49-F238E27FC236}">
                <a16:creationId xmlns:a16="http://schemas.microsoft.com/office/drawing/2014/main" id="{77A8F6BF-FD3C-4399-85C5-62B594D5A615}"/>
              </a:ext>
            </a:extLst>
          </p:cNvPr>
          <p:cNvPicPr>
            <a:picLocks noChangeAspect="1"/>
          </p:cNvPicPr>
          <p:nvPr/>
        </p:nvPicPr>
        <p:blipFill>
          <a:blip r:embed="rId6"/>
          <a:stretch>
            <a:fillRect/>
          </a:stretch>
        </p:blipFill>
        <p:spPr>
          <a:xfrm>
            <a:off x="7473132" y="942073"/>
            <a:ext cx="2054571" cy="2801124"/>
          </a:xfrm>
          <a:prstGeom prst="rect">
            <a:avLst/>
          </a:prstGeom>
        </p:spPr>
      </p:pic>
      <p:pic>
        <p:nvPicPr>
          <p:cNvPr id="22" name="Picture 22" descr="A screenshot of a cell phone&#10;&#10;Description generated with very high confidence">
            <a:extLst>
              <a:ext uri="{FF2B5EF4-FFF2-40B4-BE49-F238E27FC236}">
                <a16:creationId xmlns:a16="http://schemas.microsoft.com/office/drawing/2014/main" id="{6D96B98F-6F8D-497F-8523-8281F2AD940E}"/>
              </a:ext>
            </a:extLst>
          </p:cNvPr>
          <p:cNvPicPr>
            <a:picLocks noChangeAspect="1"/>
          </p:cNvPicPr>
          <p:nvPr/>
        </p:nvPicPr>
        <p:blipFill>
          <a:blip r:embed="rId7"/>
          <a:stretch>
            <a:fillRect/>
          </a:stretch>
        </p:blipFill>
        <p:spPr>
          <a:xfrm>
            <a:off x="9787580" y="931776"/>
            <a:ext cx="2110946" cy="2801122"/>
          </a:xfrm>
          <a:prstGeom prst="rect">
            <a:avLst/>
          </a:prstGeom>
        </p:spPr>
      </p:pic>
      <p:pic>
        <p:nvPicPr>
          <p:cNvPr id="24" name="Picture 24" descr="A screenshot of a cell phone&#10;&#10;Description generated with high confidence">
            <a:extLst>
              <a:ext uri="{FF2B5EF4-FFF2-40B4-BE49-F238E27FC236}">
                <a16:creationId xmlns:a16="http://schemas.microsoft.com/office/drawing/2014/main" id="{B831F1F1-82B3-4A67-B981-3648987B055F}"/>
              </a:ext>
            </a:extLst>
          </p:cNvPr>
          <p:cNvPicPr>
            <a:picLocks noChangeAspect="1"/>
          </p:cNvPicPr>
          <p:nvPr/>
        </p:nvPicPr>
        <p:blipFill>
          <a:blip r:embed="rId8"/>
          <a:stretch>
            <a:fillRect/>
          </a:stretch>
        </p:blipFill>
        <p:spPr>
          <a:xfrm>
            <a:off x="729949" y="3681154"/>
            <a:ext cx="2020588" cy="2698151"/>
          </a:xfrm>
          <a:prstGeom prst="rect">
            <a:avLst/>
          </a:prstGeom>
        </p:spPr>
      </p:pic>
      <p:pic>
        <p:nvPicPr>
          <p:cNvPr id="26" name="Picture 26" descr="A screenshot of a cell phone&#10;&#10;Description generated with very high confidence">
            <a:extLst>
              <a:ext uri="{FF2B5EF4-FFF2-40B4-BE49-F238E27FC236}">
                <a16:creationId xmlns:a16="http://schemas.microsoft.com/office/drawing/2014/main" id="{7E79E583-3BF9-4AEF-8ECA-CFCE3E9B993B}"/>
              </a:ext>
            </a:extLst>
          </p:cNvPr>
          <p:cNvPicPr>
            <a:picLocks noChangeAspect="1"/>
          </p:cNvPicPr>
          <p:nvPr/>
        </p:nvPicPr>
        <p:blipFill>
          <a:blip r:embed="rId9"/>
          <a:stretch>
            <a:fillRect/>
          </a:stretch>
        </p:blipFill>
        <p:spPr>
          <a:xfrm>
            <a:off x="3051603" y="3660561"/>
            <a:ext cx="2031659" cy="2718744"/>
          </a:xfrm>
          <a:prstGeom prst="rect">
            <a:avLst/>
          </a:prstGeom>
        </p:spPr>
      </p:pic>
      <p:pic>
        <p:nvPicPr>
          <p:cNvPr id="28" name="Picture 28" descr="A screenshot of a cell phone&#10;&#10;Description generated with very high confidence">
            <a:extLst>
              <a:ext uri="{FF2B5EF4-FFF2-40B4-BE49-F238E27FC236}">
                <a16:creationId xmlns:a16="http://schemas.microsoft.com/office/drawing/2014/main" id="{DC29B184-E360-4E46-AD8A-7BE4B1E56201}"/>
              </a:ext>
            </a:extLst>
          </p:cNvPr>
          <p:cNvPicPr>
            <a:picLocks noChangeAspect="1"/>
          </p:cNvPicPr>
          <p:nvPr/>
        </p:nvPicPr>
        <p:blipFill>
          <a:blip r:embed="rId10"/>
          <a:stretch>
            <a:fillRect/>
          </a:stretch>
        </p:blipFill>
        <p:spPr>
          <a:xfrm>
            <a:off x="5423970" y="3681154"/>
            <a:ext cx="1992786" cy="2739340"/>
          </a:xfrm>
          <a:prstGeom prst="rect">
            <a:avLst/>
          </a:prstGeom>
        </p:spPr>
      </p:pic>
      <p:pic>
        <p:nvPicPr>
          <p:cNvPr id="30" name="Picture 30" descr="A screenshot of a cell phone&#10;&#10;Description generated with very high confidence">
            <a:extLst>
              <a:ext uri="{FF2B5EF4-FFF2-40B4-BE49-F238E27FC236}">
                <a16:creationId xmlns:a16="http://schemas.microsoft.com/office/drawing/2014/main" id="{AEF3F10F-F50F-41A1-BC92-CA6020870CAF}"/>
              </a:ext>
            </a:extLst>
          </p:cNvPr>
          <p:cNvPicPr>
            <a:picLocks noChangeAspect="1"/>
          </p:cNvPicPr>
          <p:nvPr/>
        </p:nvPicPr>
        <p:blipFill>
          <a:blip r:embed="rId11"/>
          <a:stretch>
            <a:fillRect/>
          </a:stretch>
        </p:blipFill>
        <p:spPr>
          <a:xfrm>
            <a:off x="7483431" y="3619370"/>
            <a:ext cx="2044271" cy="2801124"/>
          </a:xfrm>
          <a:prstGeom prst="rect">
            <a:avLst/>
          </a:prstGeom>
        </p:spPr>
      </p:pic>
      <p:pic>
        <p:nvPicPr>
          <p:cNvPr id="33" name="Picture 33" descr="A screenshot of a cell phone&#10;&#10;Description generated with very high confidence">
            <a:extLst>
              <a:ext uri="{FF2B5EF4-FFF2-40B4-BE49-F238E27FC236}">
                <a16:creationId xmlns:a16="http://schemas.microsoft.com/office/drawing/2014/main" id="{1B557D9A-8D66-4E71-8FBF-B7519D3DA23B}"/>
              </a:ext>
            </a:extLst>
          </p:cNvPr>
          <p:cNvPicPr>
            <a:picLocks noChangeAspect="1"/>
          </p:cNvPicPr>
          <p:nvPr/>
        </p:nvPicPr>
        <p:blipFill>
          <a:blip r:embed="rId12"/>
          <a:stretch>
            <a:fillRect/>
          </a:stretch>
        </p:blipFill>
        <p:spPr>
          <a:xfrm>
            <a:off x="9923889" y="3660560"/>
            <a:ext cx="1982488" cy="2739340"/>
          </a:xfrm>
          <a:prstGeom prst="rect">
            <a:avLst/>
          </a:prstGeom>
        </p:spPr>
      </p:pic>
    </p:spTree>
    <p:extLst>
      <p:ext uri="{BB962C8B-B14F-4D97-AF65-F5344CB8AC3E}">
        <p14:creationId xmlns:p14="http://schemas.microsoft.com/office/powerpoint/2010/main" val="2910091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2" descr="image002">
            <a:extLst>
              <a:ext uri="{FF2B5EF4-FFF2-40B4-BE49-F238E27FC236}">
                <a16:creationId xmlns:a16="http://schemas.microsoft.com/office/drawing/2014/main" id="{10D4586F-FAA9-404B-BB4A-F2E76C3FD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0" y="3657600"/>
            <a:ext cx="4648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0000"/>
                </a:solidFill>
                <a:cs typeface="Calibri Light"/>
              </a:rPr>
              <a:t>Appendix B: </a:t>
            </a:r>
          </a:p>
          <a:p>
            <a:pPr algn="ctr"/>
            <a:r>
              <a:rPr lang="en-US" sz="2800" b="1" dirty="0">
                <a:solidFill>
                  <a:srgbClr val="000000"/>
                </a:solidFill>
                <a:cs typeface="Calibri Light"/>
              </a:rPr>
              <a:t>Clustering Model Simulations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26" name="Picture 1" descr="image001">
            <a:extLst>
              <a:ext uri="{FF2B5EF4-FFF2-40B4-BE49-F238E27FC236}">
                <a16:creationId xmlns:a16="http://schemas.microsoft.com/office/drawing/2014/main" id="{975CFABC-C585-4E80-AFF1-143AC2932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057336"/>
            <a:ext cx="4648201"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image003">
            <a:extLst>
              <a:ext uri="{FF2B5EF4-FFF2-40B4-BE49-F238E27FC236}">
                <a16:creationId xmlns:a16="http://schemas.microsoft.com/office/drawing/2014/main" id="{BC782809-C2B0-42F7-BB36-04EBF64DFD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1" y="1057336"/>
            <a:ext cx="4648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20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72744"/>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cs typeface="Calibri Light"/>
              </a:rPr>
              <a:t>Appendix C:</a:t>
            </a:r>
            <a:br>
              <a:rPr lang="en-US" sz="2800" b="1" dirty="0">
                <a:cs typeface="Calibri Light"/>
              </a:rPr>
            </a:br>
            <a:r>
              <a:rPr lang="en-US" sz="2800" b="1" dirty="0">
                <a:solidFill>
                  <a:srgbClr val="000000"/>
                </a:solidFill>
                <a:cs typeface="Calibri Light"/>
              </a:rPr>
              <a:t>Budget Allocation</a:t>
            </a:r>
            <a:endParaRPr lang="en-US" sz="2800" b="1" dirty="0">
              <a:solidFill>
                <a:schemeClr val="tx1">
                  <a:lumMod val="75000"/>
                  <a:lumOff val="25000"/>
                </a:schemeClr>
              </a:solidFill>
              <a:cs typeface="Calibri Light"/>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3" descr="A screenshot of a social media post&#10;&#10;Description generated with very high confidence">
            <a:extLst>
              <a:ext uri="{FF2B5EF4-FFF2-40B4-BE49-F238E27FC236}">
                <a16:creationId xmlns:a16="http://schemas.microsoft.com/office/drawing/2014/main" id="{2077331E-42C2-40A1-BA62-F1D02299B16F}"/>
              </a:ext>
            </a:extLst>
          </p:cNvPr>
          <p:cNvPicPr>
            <a:picLocks noChangeAspect="1"/>
          </p:cNvPicPr>
          <p:nvPr/>
        </p:nvPicPr>
        <p:blipFill>
          <a:blip r:embed="rId3"/>
          <a:stretch>
            <a:fillRect/>
          </a:stretch>
        </p:blipFill>
        <p:spPr>
          <a:xfrm>
            <a:off x="2399654" y="936911"/>
            <a:ext cx="7392691" cy="5748345"/>
          </a:xfrm>
          <a:prstGeom prst="rect">
            <a:avLst/>
          </a:prstGeom>
        </p:spPr>
      </p:pic>
    </p:spTree>
    <p:extLst>
      <p:ext uri="{BB962C8B-B14F-4D97-AF65-F5344CB8AC3E}">
        <p14:creationId xmlns:p14="http://schemas.microsoft.com/office/powerpoint/2010/main" val="18635251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0000"/>
                </a:solidFill>
                <a:cs typeface="Calibri Light"/>
              </a:rPr>
              <a:t>Appendix D: </a:t>
            </a:r>
            <a:r>
              <a:rPr lang="en-US" sz="2800" b="1" dirty="0">
                <a:cs typeface="Calibri Light"/>
              </a:rPr>
              <a:t>Player</a:t>
            </a:r>
            <a:br>
              <a:rPr lang="en-US" sz="2800" b="1" dirty="0">
                <a:cs typeface="Calibri Light"/>
              </a:rPr>
            </a:br>
            <a:r>
              <a:rPr lang="en-US" sz="2800" b="1" dirty="0">
                <a:cs typeface="Calibri Light"/>
              </a:rPr>
              <a:t>Recommendations</a:t>
            </a:r>
            <a:endParaRPr lang="en-US" sz="2800" b="1" dirty="0">
              <a:solidFill>
                <a:srgbClr val="000000"/>
              </a:solidFill>
              <a:cs typeface="Calibri Light"/>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3" descr="A screenshot of a cell phone&#10;&#10;Description generated with very high confidence">
            <a:extLst>
              <a:ext uri="{FF2B5EF4-FFF2-40B4-BE49-F238E27FC236}">
                <a16:creationId xmlns:a16="http://schemas.microsoft.com/office/drawing/2014/main" id="{20B402FC-BCEB-402C-BE8C-7C5C13B39327}"/>
              </a:ext>
            </a:extLst>
          </p:cNvPr>
          <p:cNvPicPr>
            <a:picLocks noChangeAspect="1"/>
          </p:cNvPicPr>
          <p:nvPr/>
        </p:nvPicPr>
        <p:blipFill>
          <a:blip r:embed="rId3"/>
          <a:stretch>
            <a:fillRect/>
          </a:stretch>
        </p:blipFill>
        <p:spPr>
          <a:xfrm>
            <a:off x="552774" y="1572174"/>
            <a:ext cx="11073538" cy="3829890"/>
          </a:xfrm>
          <a:prstGeom prst="rect">
            <a:avLst/>
          </a:prstGeom>
        </p:spPr>
      </p:pic>
    </p:spTree>
    <p:extLst>
      <p:ext uri="{BB962C8B-B14F-4D97-AF65-F5344CB8AC3E}">
        <p14:creationId xmlns:p14="http://schemas.microsoft.com/office/powerpoint/2010/main" val="64322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3" name="Content Placeholder 2">
            <a:extLst>
              <a:ext uri="{FF2B5EF4-FFF2-40B4-BE49-F238E27FC236}">
                <a16:creationId xmlns:a16="http://schemas.microsoft.com/office/drawing/2014/main" id="{D0D3BFCD-EB32-4D91-B277-E73FACC1A3E5}"/>
              </a:ext>
            </a:extLst>
          </p:cNvPr>
          <p:cNvSpPr>
            <a:spLocks noGrp="1"/>
          </p:cNvSpPr>
          <p:nvPr>
            <p:ph idx="1"/>
          </p:nvPr>
        </p:nvSpPr>
        <p:spPr>
          <a:xfrm>
            <a:off x="838200" y="1825625"/>
            <a:ext cx="10515600" cy="4351338"/>
          </a:xfrm>
        </p:spPr>
        <p:txBody>
          <a:bodyPr>
            <a:normAutofit/>
          </a:bodyPr>
          <a:lstStyle/>
          <a:p>
            <a:r>
              <a:rPr lang="en-US" sz="2600" dirty="0"/>
              <a:t>The National Basketball Association is a men's professional basketball league in North America</a:t>
            </a:r>
          </a:p>
          <a:p>
            <a:r>
              <a:rPr lang="en-US" sz="2600" dirty="0"/>
              <a:t>It is composed of 30 teams. </a:t>
            </a:r>
          </a:p>
          <a:p>
            <a:r>
              <a:rPr lang="en-US" sz="2600" dirty="0"/>
              <a:t>It is one of the four major professional sports leagues in the United States and Canada</a:t>
            </a:r>
          </a:p>
          <a:p>
            <a:r>
              <a:rPr lang="en-US" sz="2600" dirty="0"/>
              <a:t>Widely considered to be the premier men's professional basketball league in the world</a:t>
            </a:r>
          </a:p>
          <a:p>
            <a:r>
              <a:rPr lang="en-US" sz="2600" dirty="0"/>
              <a:t>There are typically 13-15 players in a team, who play in any of the 5 positions rotationally</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Overview of NBA</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347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3" name="Content Placeholder 2">
            <a:extLst>
              <a:ext uri="{FF2B5EF4-FFF2-40B4-BE49-F238E27FC236}">
                <a16:creationId xmlns:a16="http://schemas.microsoft.com/office/drawing/2014/main" id="{D0D3BFCD-EB32-4D91-B277-E73FACC1A3E5}"/>
              </a:ext>
            </a:extLst>
          </p:cNvPr>
          <p:cNvSpPr>
            <a:spLocks noGrp="1"/>
          </p:cNvSpPr>
          <p:nvPr>
            <p:ph idx="1"/>
          </p:nvPr>
        </p:nvSpPr>
        <p:spPr>
          <a:xfrm>
            <a:off x="816746" y="1828799"/>
            <a:ext cx="10537054" cy="4348163"/>
          </a:xfrm>
        </p:spPr>
        <p:txBody>
          <a:bodyPr>
            <a:normAutofit/>
          </a:bodyPr>
          <a:lstStyle/>
          <a:p>
            <a:r>
              <a:rPr lang="en-US" sz="2600" dirty="0"/>
              <a:t>Indiana Pacers is an NBA team based out of Indianapolis, Indiana</a:t>
            </a:r>
          </a:p>
          <a:p>
            <a:r>
              <a:rPr lang="en-US" sz="2600" dirty="0"/>
              <a:t>Playing in the league since 1967, is currently owned by Herbert Simon, real estate developer, billionaire</a:t>
            </a:r>
          </a:p>
          <a:p>
            <a:r>
              <a:rPr lang="en-US" sz="2600" dirty="0"/>
              <a:t>The upper management wishes to dissolve the team and draft a new team</a:t>
            </a:r>
          </a:p>
          <a:p>
            <a:r>
              <a:rPr lang="en-US" sz="2600" dirty="0"/>
              <a:t>They will retain the top 5 performing players and from a set annual spend budget, draft a list of remaining 8 players</a:t>
            </a:r>
          </a:p>
          <a:p>
            <a:r>
              <a:rPr lang="en-US" sz="2600" dirty="0"/>
              <a:t>Recommend an analytics-based solution to support their decision on team selection</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Problem Statement</a:t>
            </a: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273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3" name="Content Placeholder 2">
            <a:extLst>
              <a:ext uri="{FF2B5EF4-FFF2-40B4-BE49-F238E27FC236}">
                <a16:creationId xmlns:a16="http://schemas.microsoft.com/office/drawing/2014/main" id="{D0D3BFCD-EB32-4D91-B277-E73FACC1A3E5}"/>
              </a:ext>
            </a:extLst>
          </p:cNvPr>
          <p:cNvSpPr>
            <a:spLocks noGrp="1"/>
          </p:cNvSpPr>
          <p:nvPr>
            <p:ph idx="1"/>
          </p:nvPr>
        </p:nvSpPr>
        <p:spPr>
          <a:xfrm>
            <a:off x="838199" y="1825625"/>
            <a:ext cx="11013490" cy="4351338"/>
          </a:xfrm>
        </p:spPr>
        <p:txBody>
          <a:bodyPr>
            <a:normAutofit fontScale="92500" lnSpcReduction="10000"/>
          </a:bodyPr>
          <a:lstStyle/>
          <a:p>
            <a:r>
              <a:rPr lang="en-US" dirty="0"/>
              <a:t>Our solution aims to balance the performance of a player with his salary – to get the best “bang-for-buck”</a:t>
            </a:r>
          </a:p>
          <a:p>
            <a:r>
              <a:rPr lang="en-US" dirty="0"/>
              <a:t>We identify top players to be retained for the upcoming season based on their performance</a:t>
            </a:r>
          </a:p>
          <a:p>
            <a:r>
              <a:rPr lang="en-US" dirty="0"/>
              <a:t>We derive the performance metric that determines a player’s influence on the match and thereby his value to the team</a:t>
            </a:r>
          </a:p>
          <a:p>
            <a:pPr lvl="1"/>
            <a:r>
              <a:rPr lang="en-US" dirty="0"/>
              <a:t>We use ‘PER’ (Performance Efficiency Rating) as a proxy parameter to derive this metric</a:t>
            </a:r>
          </a:p>
          <a:p>
            <a:r>
              <a:rPr lang="en-US" dirty="0"/>
              <a:t>We build a framework to dynamically generate a sample roster within given budget</a:t>
            </a:r>
          </a:p>
          <a:p>
            <a:pPr lvl="1"/>
            <a:r>
              <a:rPr lang="en-US" dirty="0"/>
              <a:t>Budget is allocated among the five positions and after accounting for the players retained, we propose a sample roster of high performing players who lie within the budget</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Our Approach</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434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3" name="Content Placeholder 2">
            <a:extLst>
              <a:ext uri="{FF2B5EF4-FFF2-40B4-BE49-F238E27FC236}">
                <a16:creationId xmlns:a16="http://schemas.microsoft.com/office/drawing/2014/main" id="{D0D3BFCD-EB32-4D91-B277-E73FACC1A3E5}"/>
              </a:ext>
            </a:extLst>
          </p:cNvPr>
          <p:cNvSpPr>
            <a:spLocks noGrp="1"/>
          </p:cNvSpPr>
          <p:nvPr>
            <p:ph idx="1"/>
          </p:nvPr>
        </p:nvSpPr>
        <p:spPr>
          <a:xfrm>
            <a:off x="838199" y="1825625"/>
            <a:ext cx="10711649" cy="4351338"/>
          </a:xfrm>
        </p:spPr>
        <p:txBody>
          <a:bodyPr>
            <a:normAutofit/>
          </a:bodyPr>
          <a:lstStyle/>
          <a:p>
            <a:r>
              <a:rPr lang="en-US" sz="2600" dirty="0"/>
              <a:t>Management wishes to retain the existing player count and position-wise player mix</a:t>
            </a:r>
          </a:p>
          <a:p>
            <a:pPr lvl="1"/>
            <a:r>
              <a:rPr lang="en-US" sz="2200" dirty="0"/>
              <a:t>They also wish to retain top 5 best performing players of the team from last season</a:t>
            </a:r>
          </a:p>
          <a:p>
            <a:r>
              <a:rPr lang="en-US" sz="2600" dirty="0"/>
              <a:t>The budget for the team’s cumulative salary is $114 Mn – this value is flexible; the solution can readjust recommendations based on this input</a:t>
            </a:r>
          </a:p>
          <a:p>
            <a:r>
              <a:rPr lang="en-US" sz="2600" dirty="0"/>
              <a:t>Salary for the previous season will be carried to the current season</a:t>
            </a:r>
          </a:p>
          <a:p>
            <a:r>
              <a:rPr lang="en-US" sz="2600" dirty="0"/>
              <a:t>Position of the players are immutable</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Assumptions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116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4C5826F0-4A81-4E55-8A00-5245ACB38F3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34" name="Title 1">
            <a:extLst>
              <a:ext uri="{FF2B5EF4-FFF2-40B4-BE49-F238E27FC236}">
                <a16:creationId xmlns:a16="http://schemas.microsoft.com/office/drawing/2014/main" id="{CC5D8F17-93F1-4A94-BE80-84705680344E}"/>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35" name="Straight Connector 34">
            <a:extLst>
              <a:ext uri="{FF2B5EF4-FFF2-40B4-BE49-F238E27FC236}">
                <a16:creationId xmlns:a16="http://schemas.microsoft.com/office/drawing/2014/main" id="{FB5D604C-8C71-4FD5-BD3B-1AA35530154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rapezoid 5">
            <a:extLst>
              <a:ext uri="{FF2B5EF4-FFF2-40B4-BE49-F238E27FC236}">
                <a16:creationId xmlns:a16="http://schemas.microsoft.com/office/drawing/2014/main" id="{9FA0179A-FE91-40F2-B9F9-7712485199A6}"/>
              </a:ext>
              <a:ext uri="{C183D7F6-B498-43B3-948B-1728B52AA6E4}">
                <adec:decorative xmlns:adec="http://schemas.microsoft.com/office/drawing/2017/decorative" val="1"/>
              </a:ext>
            </a:extLst>
          </p:cNvPr>
          <p:cNvSpPr/>
          <p:nvPr/>
        </p:nvSpPr>
        <p:spPr>
          <a:xfrm rot="5400000">
            <a:off x="-56931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apezoid 6">
            <a:extLst>
              <a:ext uri="{FF2B5EF4-FFF2-40B4-BE49-F238E27FC236}">
                <a16:creationId xmlns:a16="http://schemas.microsoft.com/office/drawing/2014/main" id="{93AEE011-0656-4009-8235-6A3319CE7915}"/>
              </a:ext>
              <a:ext uri="{C183D7F6-B498-43B3-948B-1728B52AA6E4}">
                <adec:decorative xmlns:adec="http://schemas.microsoft.com/office/drawing/2017/decorative" val="1"/>
              </a:ext>
            </a:extLst>
          </p:cNvPr>
          <p:cNvSpPr/>
          <p:nvPr/>
        </p:nvSpPr>
        <p:spPr>
          <a:xfrm rot="5400000">
            <a:off x="-56931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A25F6DF-250E-412A-9EB7-CAE0CF61A185}"/>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Problem Statement</a:t>
            </a:r>
          </a:p>
        </p:txBody>
      </p:sp>
      <p:sp>
        <p:nvSpPr>
          <p:cNvPr id="9" name="Rectangle 8">
            <a:extLst>
              <a:ext uri="{FF2B5EF4-FFF2-40B4-BE49-F238E27FC236}">
                <a16:creationId xmlns:a16="http://schemas.microsoft.com/office/drawing/2014/main" id="{A29F6148-4768-4279-902F-CC63E60E3C34}"/>
              </a:ext>
            </a:extLst>
          </p:cNvPr>
          <p:cNvSpPr/>
          <p:nvPr/>
        </p:nvSpPr>
        <p:spPr>
          <a:xfrm>
            <a:off x="886383" y="3653603"/>
            <a:ext cx="1752042" cy="954364"/>
          </a:xfrm>
          <a:prstGeom prst="rect">
            <a:avLst/>
          </a:prstGeom>
        </p:spPr>
        <p:txBody>
          <a:bodyPr wrap="square" lIns="0" tIns="0" rIns="0" bIns="0" anchor="t">
            <a:spAutoFit/>
          </a:bodyPr>
          <a:lstStyle/>
          <a:p>
            <a:pPr marL="342900" indent="-342900">
              <a:lnSpc>
                <a:spcPts val="1900"/>
              </a:lnSpc>
              <a:buAutoNum type="arabicPeriod"/>
            </a:pPr>
            <a:r>
              <a:rPr lang="en-US" sz="1400" dirty="0">
                <a:solidFill>
                  <a:schemeClr val="bg1"/>
                </a:solidFill>
                <a:cs typeface="Segoe UI" panose="020B0502040204020203" pitchFamily="34" charset="0"/>
              </a:rPr>
              <a:t>Overview of NBA</a:t>
            </a:r>
          </a:p>
          <a:p>
            <a:pPr marL="342900" indent="-342900">
              <a:lnSpc>
                <a:spcPts val="1900"/>
              </a:lnSpc>
              <a:buAutoNum type="arabicPeriod"/>
            </a:pPr>
            <a:r>
              <a:rPr lang="en-US" sz="1400" dirty="0">
                <a:solidFill>
                  <a:schemeClr val="bg1"/>
                </a:solidFill>
                <a:cs typeface="Segoe UI" panose="020B0502040204020203" pitchFamily="34" charset="0"/>
              </a:rPr>
              <a:t>Problem Definition</a:t>
            </a:r>
          </a:p>
          <a:p>
            <a:pPr marL="342900" indent="-342900">
              <a:lnSpc>
                <a:spcPts val="1900"/>
              </a:lnSpc>
              <a:buAutoNum type="arabicPeriod"/>
            </a:pPr>
            <a:r>
              <a:rPr lang="en-US" sz="1400" dirty="0">
                <a:solidFill>
                  <a:schemeClr val="bg1"/>
                </a:solidFill>
                <a:cs typeface="Segoe UI" panose="020B0502040204020203" pitchFamily="34" charset="0"/>
              </a:rPr>
              <a:t>Approach and Assumptions</a:t>
            </a:r>
          </a:p>
        </p:txBody>
      </p:sp>
      <p:sp>
        <p:nvSpPr>
          <p:cNvPr id="10" name="Freeform 1676" descr="Icon of check box. ">
            <a:extLst>
              <a:ext uri="{FF2B5EF4-FFF2-40B4-BE49-F238E27FC236}">
                <a16:creationId xmlns:a16="http://schemas.microsoft.com/office/drawing/2014/main" id="{865A22E8-3E74-43E3-8C8C-CD255809DD7A}"/>
              </a:ext>
            </a:extLst>
          </p:cNvPr>
          <p:cNvSpPr>
            <a:spLocks noEditPoints="1"/>
          </p:cNvSpPr>
          <p:nvPr/>
        </p:nvSpPr>
        <p:spPr bwMode="auto">
          <a:xfrm>
            <a:off x="1572237" y="2225562"/>
            <a:ext cx="380334" cy="380334"/>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14" name="Trapezoid 13">
            <a:extLst>
              <a:ext uri="{FF2B5EF4-FFF2-40B4-BE49-F238E27FC236}">
                <a16:creationId xmlns:a16="http://schemas.microsoft.com/office/drawing/2014/main" id="{66FD6EDD-ED03-4A11-A651-ECDAC7E9755D}"/>
              </a:ext>
              <a:ext uri="{C183D7F6-B498-43B3-948B-1728B52AA6E4}">
                <adec:decorative xmlns:adec="http://schemas.microsoft.com/office/drawing/2017/decorative" val="1"/>
              </a:ext>
            </a:extLst>
          </p:cNvPr>
          <p:cNvSpPr/>
          <p:nvPr/>
        </p:nvSpPr>
        <p:spPr>
          <a:xfrm rot="5400000">
            <a:off x="8100036"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4346" descr="Icon of box and whisker chart. ">
            <a:extLst>
              <a:ext uri="{FF2B5EF4-FFF2-40B4-BE49-F238E27FC236}">
                <a16:creationId xmlns:a16="http://schemas.microsoft.com/office/drawing/2014/main" id="{BC449640-D6C4-4134-8184-152999C18A38}"/>
              </a:ext>
            </a:extLst>
          </p:cNvPr>
          <p:cNvSpPr>
            <a:spLocks noEditPoints="1"/>
          </p:cNvSpPr>
          <p:nvPr/>
        </p:nvSpPr>
        <p:spPr bwMode="auto">
          <a:xfrm>
            <a:off x="10239429" y="2219276"/>
            <a:ext cx="380334" cy="380334"/>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18" name="Trapezoid 17">
            <a:extLst>
              <a:ext uri="{FF2B5EF4-FFF2-40B4-BE49-F238E27FC236}">
                <a16:creationId xmlns:a16="http://schemas.microsoft.com/office/drawing/2014/main" id="{E92C973D-B907-4F24-A29E-10A67644DC57}"/>
              </a:ext>
              <a:ext uri="{C183D7F6-B498-43B3-948B-1728B52AA6E4}">
                <adec:decorative xmlns:adec="http://schemas.microsoft.com/office/drawing/2017/decorative" val="1"/>
              </a:ext>
            </a:extLst>
          </p:cNvPr>
          <p:cNvSpPr/>
          <p:nvPr/>
        </p:nvSpPr>
        <p:spPr>
          <a:xfrm rot="5400000">
            <a:off x="3764281" y="2794916"/>
            <a:ext cx="4663440"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apezoid 18">
            <a:extLst>
              <a:ext uri="{FF2B5EF4-FFF2-40B4-BE49-F238E27FC236}">
                <a16:creationId xmlns:a16="http://schemas.microsoft.com/office/drawing/2014/main" id="{268F0E8F-C373-4063-BF35-4609ED148171}"/>
              </a:ext>
              <a:ext uri="{C183D7F6-B498-43B3-948B-1728B52AA6E4}">
                <adec:decorative xmlns:adec="http://schemas.microsoft.com/office/drawing/2017/decorative" val="1"/>
              </a:ext>
            </a:extLst>
          </p:cNvPr>
          <p:cNvSpPr/>
          <p:nvPr/>
        </p:nvSpPr>
        <p:spPr>
          <a:xfrm rot="5400000">
            <a:off x="5931079" y="2794916"/>
            <a:ext cx="4663440"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AC025CE-4784-4B05-9869-C1219C5F13A9}"/>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Descriptive analysis</a:t>
            </a:r>
          </a:p>
        </p:txBody>
      </p:sp>
      <p:sp>
        <p:nvSpPr>
          <p:cNvPr id="22" name="Rectangle 21">
            <a:extLst>
              <a:ext uri="{FF2B5EF4-FFF2-40B4-BE49-F238E27FC236}">
                <a16:creationId xmlns:a16="http://schemas.microsoft.com/office/drawing/2014/main" id="{4D244BF7-9D47-4CC0-BA96-2D7B2223D79D}"/>
              </a:ext>
            </a:extLst>
          </p:cNvPr>
          <p:cNvSpPr/>
          <p:nvPr/>
        </p:nvSpPr>
        <p:spPr>
          <a:xfrm>
            <a:off x="7577000" y="2886560"/>
            <a:ext cx="1371600" cy="246221"/>
          </a:xfrm>
          <a:prstGeom prst="rect">
            <a:avLst/>
          </a:prstGeom>
        </p:spPr>
        <p:txBody>
          <a:bodyPr wrap="square" lIns="0" tIns="0" rIns="0" bIns="0">
            <a:spAutoFit/>
          </a:bodyPr>
          <a:lstStyle/>
          <a:p>
            <a:pPr algn="ctr"/>
            <a:r>
              <a:rPr lang="en-US" sz="1600" b="1" dirty="0">
                <a:solidFill>
                  <a:schemeClr val="bg1"/>
                </a:solidFill>
              </a:rPr>
              <a:t>Modeling</a:t>
            </a:r>
          </a:p>
        </p:txBody>
      </p:sp>
      <p:sp>
        <p:nvSpPr>
          <p:cNvPr id="23" name="Rectangle 22">
            <a:extLst>
              <a:ext uri="{FF2B5EF4-FFF2-40B4-BE49-F238E27FC236}">
                <a16:creationId xmlns:a16="http://schemas.microsoft.com/office/drawing/2014/main" id="{4AFA2C16-DEBA-4915-99F6-2A432881F2E2}"/>
              </a:ext>
            </a:extLst>
          </p:cNvPr>
          <p:cNvSpPr/>
          <p:nvPr/>
        </p:nvSpPr>
        <p:spPr>
          <a:xfrm>
            <a:off x="9652894" y="2885243"/>
            <a:ext cx="1603839" cy="739981"/>
          </a:xfrm>
          <a:prstGeom prst="rect">
            <a:avLst/>
          </a:prstGeom>
        </p:spPr>
        <p:txBody>
          <a:bodyPr wrap="square" lIns="0" tIns="0" rIns="0" bIns="0">
            <a:spAutoFit/>
          </a:bodyPr>
          <a:lstStyle/>
          <a:p>
            <a:pPr algn="ctr"/>
            <a:r>
              <a:rPr lang="en-US" sz="1600" b="1" dirty="0">
                <a:solidFill>
                  <a:schemeClr val="bg1"/>
                </a:solidFill>
              </a:rPr>
              <a:t>Results and Recommendations</a:t>
            </a:r>
          </a:p>
        </p:txBody>
      </p:sp>
      <p:sp>
        <p:nvSpPr>
          <p:cNvPr id="25" name="Rectangle 24">
            <a:extLst>
              <a:ext uri="{FF2B5EF4-FFF2-40B4-BE49-F238E27FC236}">
                <a16:creationId xmlns:a16="http://schemas.microsoft.com/office/drawing/2014/main" id="{39F1CCA4-AD1F-4E24-A8B3-79849998CE22}"/>
              </a:ext>
            </a:extLst>
          </p:cNvPr>
          <p:cNvSpPr/>
          <p:nvPr/>
        </p:nvSpPr>
        <p:spPr>
          <a:xfrm>
            <a:off x="5219979" y="3653603"/>
            <a:ext cx="1793380" cy="2172646"/>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Statistical summary major parameters</a:t>
            </a:r>
          </a:p>
          <a:p>
            <a:pPr marL="342900" indent="-342900">
              <a:lnSpc>
                <a:spcPts val="1900"/>
              </a:lnSpc>
              <a:buFont typeface="+mj-lt"/>
              <a:buAutoNum type="arabicPeriod"/>
            </a:pPr>
            <a:r>
              <a:rPr lang="en-US" sz="1400" dirty="0">
                <a:solidFill>
                  <a:schemeClr val="bg1"/>
                </a:solidFill>
                <a:cs typeface="Segoe UI" panose="020B0502040204020203" pitchFamily="34" charset="0"/>
              </a:rPr>
              <a:t>By Position –performance metrics</a:t>
            </a:r>
          </a:p>
          <a:p>
            <a:pPr marL="342900" indent="-342900">
              <a:lnSpc>
                <a:spcPts val="1900"/>
              </a:lnSpc>
              <a:buFont typeface="+mj-lt"/>
              <a:buAutoNum type="arabicPeriod"/>
            </a:pPr>
            <a:r>
              <a:rPr lang="en-US" sz="1400" dirty="0">
                <a:solidFill>
                  <a:schemeClr val="bg1"/>
                </a:solidFill>
                <a:cs typeface="Segoe UI" panose="020B0502040204020203" pitchFamily="34" charset="0"/>
              </a:rPr>
              <a:t>Correlation Matrices</a:t>
            </a:r>
          </a:p>
          <a:p>
            <a:pPr marL="342900" indent="-342900">
              <a:lnSpc>
                <a:spcPts val="1900"/>
              </a:lnSpc>
              <a:buFont typeface="+mj-lt"/>
              <a:buAutoNum type="arabicPeriod"/>
            </a:pPr>
            <a:r>
              <a:rPr lang="en-US" sz="1400" dirty="0">
                <a:solidFill>
                  <a:schemeClr val="bg1"/>
                </a:solidFill>
                <a:cs typeface="Segoe UI" panose="020B0502040204020203" pitchFamily="34" charset="0"/>
              </a:rPr>
              <a:t>Composition of a team</a:t>
            </a:r>
          </a:p>
        </p:txBody>
      </p:sp>
      <p:sp>
        <p:nvSpPr>
          <p:cNvPr id="26" name="Rectangle 25">
            <a:extLst>
              <a:ext uri="{FF2B5EF4-FFF2-40B4-BE49-F238E27FC236}">
                <a16:creationId xmlns:a16="http://schemas.microsoft.com/office/drawing/2014/main" id="{D4FF191B-FE84-4D29-B450-A8532701E405}"/>
              </a:ext>
            </a:extLst>
          </p:cNvPr>
          <p:cNvSpPr/>
          <p:nvPr/>
        </p:nvSpPr>
        <p:spPr>
          <a:xfrm>
            <a:off x="7386779" y="3653603"/>
            <a:ext cx="1752042" cy="954364"/>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Best Subset Selection</a:t>
            </a:r>
          </a:p>
          <a:p>
            <a:pPr marL="342900" indent="-342900">
              <a:lnSpc>
                <a:spcPts val="1900"/>
              </a:lnSpc>
              <a:buFont typeface="+mj-lt"/>
              <a:buAutoNum type="arabicPeriod"/>
            </a:pPr>
            <a:r>
              <a:rPr lang="en-US" sz="1400" dirty="0">
                <a:solidFill>
                  <a:schemeClr val="bg1"/>
                </a:solidFill>
                <a:cs typeface="Segoe UI" panose="020B0502040204020203" pitchFamily="34" charset="0"/>
              </a:rPr>
              <a:t>Regression Model</a:t>
            </a:r>
          </a:p>
          <a:p>
            <a:pPr marL="342900" indent="-342900">
              <a:lnSpc>
                <a:spcPts val="1900"/>
              </a:lnSpc>
              <a:buFont typeface="+mj-lt"/>
              <a:buAutoNum type="arabicPeriod"/>
            </a:pPr>
            <a:r>
              <a:rPr lang="en-US" sz="1400" dirty="0">
                <a:solidFill>
                  <a:schemeClr val="bg1"/>
                </a:solidFill>
                <a:cs typeface="Segoe UI" panose="020B0502040204020203" pitchFamily="34" charset="0"/>
              </a:rPr>
              <a:t>Clustering Model</a:t>
            </a:r>
          </a:p>
        </p:txBody>
      </p:sp>
      <p:grpSp>
        <p:nvGrpSpPr>
          <p:cNvPr id="27" name="Group 26" descr="Icons of bar chart and line graph.">
            <a:extLst>
              <a:ext uri="{FF2B5EF4-FFF2-40B4-BE49-F238E27FC236}">
                <a16:creationId xmlns:a16="http://schemas.microsoft.com/office/drawing/2014/main" id="{73F49CEC-574F-4BC5-A14B-08F0D27DF299}"/>
              </a:ext>
            </a:extLst>
          </p:cNvPr>
          <p:cNvGrpSpPr/>
          <p:nvPr/>
        </p:nvGrpSpPr>
        <p:grpSpPr>
          <a:xfrm>
            <a:off x="5904776" y="2225466"/>
            <a:ext cx="382447" cy="382447"/>
            <a:chOff x="4319588" y="2492375"/>
            <a:chExt cx="287338" cy="287338"/>
          </a:xfrm>
          <a:solidFill>
            <a:schemeClr val="bg1"/>
          </a:solidFill>
        </p:grpSpPr>
        <p:sp>
          <p:nvSpPr>
            <p:cNvPr id="28" name="Freeform 372">
              <a:extLst>
                <a:ext uri="{FF2B5EF4-FFF2-40B4-BE49-F238E27FC236}">
                  <a16:creationId xmlns:a16="http://schemas.microsoft.com/office/drawing/2014/main" id="{9BF11895-9EE8-4AD9-85FF-BAF579ABEE18}"/>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29" name="Freeform 373">
              <a:extLst>
                <a:ext uri="{FF2B5EF4-FFF2-40B4-BE49-F238E27FC236}">
                  <a16:creationId xmlns:a16="http://schemas.microsoft.com/office/drawing/2014/main" id="{512785DC-AC7B-46AC-9850-4CEC3EC935B0}"/>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grpSp>
      <p:sp>
        <p:nvSpPr>
          <p:cNvPr id="31" name="Freeform 4665" descr="Icon of graph. ">
            <a:extLst>
              <a:ext uri="{FF2B5EF4-FFF2-40B4-BE49-F238E27FC236}">
                <a16:creationId xmlns:a16="http://schemas.microsoft.com/office/drawing/2014/main" id="{EC4153AC-ECBC-4E02-B407-D2C0BDCFEC93}"/>
              </a:ext>
            </a:extLst>
          </p:cNvPr>
          <p:cNvSpPr>
            <a:spLocks/>
          </p:cNvSpPr>
          <p:nvPr/>
        </p:nvSpPr>
        <p:spPr bwMode="auto">
          <a:xfrm>
            <a:off x="8072655" y="2225466"/>
            <a:ext cx="382447" cy="382447"/>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b="1" dirty="0"/>
          </a:p>
        </p:txBody>
      </p:sp>
      <p:sp>
        <p:nvSpPr>
          <p:cNvPr id="32" name="Rectangle 31">
            <a:extLst>
              <a:ext uri="{FF2B5EF4-FFF2-40B4-BE49-F238E27FC236}">
                <a16:creationId xmlns:a16="http://schemas.microsoft.com/office/drawing/2014/main" id="{78FB9EEA-45E0-4BC1-B7CB-D6F691765449}"/>
              </a:ext>
            </a:extLst>
          </p:cNvPr>
          <p:cNvSpPr/>
          <p:nvPr/>
        </p:nvSpPr>
        <p:spPr>
          <a:xfrm>
            <a:off x="9553575" y="3653603"/>
            <a:ext cx="1752042" cy="1441677"/>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Recommend Players by position</a:t>
            </a:r>
          </a:p>
          <a:p>
            <a:pPr marL="342900" indent="-342900">
              <a:lnSpc>
                <a:spcPts val="1900"/>
              </a:lnSpc>
              <a:buFont typeface="+mj-lt"/>
              <a:buAutoNum type="arabicPeriod"/>
            </a:pPr>
            <a:r>
              <a:rPr lang="en-US" sz="1400" dirty="0">
                <a:solidFill>
                  <a:schemeClr val="bg1"/>
                </a:solidFill>
                <a:cs typeface="Segoe UI" panose="020B0502040204020203" pitchFamily="34" charset="0"/>
              </a:rPr>
              <a:t>Budget Selection Framework</a:t>
            </a:r>
          </a:p>
          <a:p>
            <a:pPr marL="342900" indent="-342900">
              <a:lnSpc>
                <a:spcPts val="1900"/>
              </a:lnSpc>
              <a:buFont typeface="+mj-lt"/>
              <a:buAutoNum type="arabicPeriod"/>
            </a:pPr>
            <a:r>
              <a:rPr lang="en-US" sz="1400" dirty="0">
                <a:solidFill>
                  <a:schemeClr val="bg1"/>
                </a:solidFill>
                <a:cs typeface="Segoe UI" panose="020B0502040204020203" pitchFamily="34" charset="0"/>
              </a:rPr>
              <a:t>Randomized Roster Generation</a:t>
            </a:r>
          </a:p>
        </p:txBody>
      </p:sp>
      <p:sp>
        <p:nvSpPr>
          <p:cNvPr id="2" name="Rectangle 1">
            <a:extLst>
              <a:ext uri="{FF2B5EF4-FFF2-40B4-BE49-F238E27FC236}">
                <a16:creationId xmlns:a16="http://schemas.microsoft.com/office/drawing/2014/main" id="{BDBADFA4-FAC2-4B1A-B558-5675A6A72CA1}"/>
              </a:ext>
            </a:extLst>
          </p:cNvPr>
          <p:cNvSpPr/>
          <p:nvPr/>
        </p:nvSpPr>
        <p:spPr>
          <a:xfrm>
            <a:off x="1" y="0"/>
            <a:ext cx="12192000" cy="6858000"/>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apezoid 16">
            <a:extLst>
              <a:ext uri="{FF2B5EF4-FFF2-40B4-BE49-F238E27FC236}">
                <a16:creationId xmlns:a16="http://schemas.microsoft.com/office/drawing/2014/main" id="{92DA699F-0045-47EA-B3DB-BB91347DF0E3}"/>
              </a:ext>
              <a:ext uri="{C183D7F6-B498-43B3-948B-1728B52AA6E4}">
                <adec:decorative xmlns:adec="http://schemas.microsoft.com/office/drawing/2017/decorative" val="1"/>
              </a:ext>
            </a:extLst>
          </p:cNvPr>
          <p:cNvSpPr/>
          <p:nvPr/>
        </p:nvSpPr>
        <p:spPr>
          <a:xfrm rot="5400000">
            <a:off x="1597483" y="2794916"/>
            <a:ext cx="4663440"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585D9A9-C0DD-424F-A6E6-B549047ECF5D}"/>
              </a:ext>
            </a:extLst>
          </p:cNvPr>
          <p:cNvSpPr/>
          <p:nvPr/>
        </p:nvSpPr>
        <p:spPr>
          <a:xfrm>
            <a:off x="3026459" y="2886560"/>
            <a:ext cx="1744731" cy="492443"/>
          </a:xfrm>
          <a:prstGeom prst="rect">
            <a:avLst/>
          </a:prstGeom>
        </p:spPr>
        <p:txBody>
          <a:bodyPr wrap="square" lIns="0" tIns="0" rIns="0" bIns="0">
            <a:spAutoFit/>
          </a:bodyPr>
          <a:lstStyle/>
          <a:p>
            <a:pPr algn="ctr"/>
            <a:r>
              <a:rPr lang="en-US" sz="1600" b="1" dirty="0">
                <a:solidFill>
                  <a:schemeClr val="bg1"/>
                </a:solidFill>
              </a:rPr>
              <a:t>Dataset Description</a:t>
            </a:r>
            <a:br>
              <a:rPr lang="en-US" sz="1600" b="1" dirty="0">
                <a:solidFill>
                  <a:schemeClr val="bg1"/>
                </a:solidFill>
              </a:rPr>
            </a:br>
            <a:r>
              <a:rPr lang="en-US" sz="1600" b="1" dirty="0">
                <a:solidFill>
                  <a:schemeClr val="bg1"/>
                </a:solidFill>
              </a:rPr>
              <a:t>&amp; Data Preparation</a:t>
            </a:r>
          </a:p>
        </p:txBody>
      </p:sp>
      <p:sp>
        <p:nvSpPr>
          <p:cNvPr id="24" name="Rectangle 23">
            <a:extLst>
              <a:ext uri="{FF2B5EF4-FFF2-40B4-BE49-F238E27FC236}">
                <a16:creationId xmlns:a16="http://schemas.microsoft.com/office/drawing/2014/main" id="{54E5773E-B019-42AC-9170-ACC369D25CE9}"/>
              </a:ext>
            </a:extLst>
          </p:cNvPr>
          <p:cNvSpPr/>
          <p:nvPr/>
        </p:nvSpPr>
        <p:spPr>
          <a:xfrm>
            <a:off x="3053182" y="3653603"/>
            <a:ext cx="1752042" cy="710707"/>
          </a:xfrm>
          <a:prstGeom prst="rect">
            <a:avLst/>
          </a:prstGeom>
        </p:spPr>
        <p:txBody>
          <a:bodyPr wrap="square" lIns="0" tIns="0" rIns="0" bIns="0" anchor="t">
            <a:spAutoFit/>
          </a:bodyPr>
          <a:lstStyle/>
          <a:p>
            <a:pPr marL="342900" indent="-342900">
              <a:lnSpc>
                <a:spcPts val="1900"/>
              </a:lnSpc>
              <a:buFont typeface="+mj-lt"/>
              <a:buAutoNum type="arabicPeriod"/>
            </a:pPr>
            <a:r>
              <a:rPr lang="en-US" sz="1400" dirty="0">
                <a:solidFill>
                  <a:schemeClr val="bg1"/>
                </a:solidFill>
                <a:cs typeface="Segoe UI" panose="020B0502040204020203" pitchFamily="34" charset="0"/>
              </a:rPr>
              <a:t>Datasets Used</a:t>
            </a:r>
          </a:p>
          <a:p>
            <a:pPr marL="342900" indent="-342900">
              <a:lnSpc>
                <a:spcPts val="1900"/>
              </a:lnSpc>
              <a:buFont typeface="+mj-lt"/>
              <a:buAutoNum type="arabicPeriod"/>
            </a:pPr>
            <a:r>
              <a:rPr lang="en-US" sz="1400" dirty="0">
                <a:solidFill>
                  <a:schemeClr val="bg1"/>
                </a:solidFill>
                <a:cs typeface="Segoe UI" panose="020B0502040204020203" pitchFamily="34" charset="0"/>
              </a:rPr>
              <a:t>Data Merging</a:t>
            </a:r>
          </a:p>
          <a:p>
            <a:pPr marL="342900" indent="-342900">
              <a:lnSpc>
                <a:spcPts val="1900"/>
              </a:lnSpc>
              <a:buFont typeface="+mj-lt"/>
              <a:buAutoNum type="arabicPeriod"/>
            </a:pPr>
            <a:r>
              <a:rPr lang="en-US" sz="1400" dirty="0">
                <a:solidFill>
                  <a:schemeClr val="bg1"/>
                </a:solidFill>
                <a:cs typeface="Segoe UI" panose="020B0502040204020203" pitchFamily="34" charset="0"/>
              </a:rPr>
              <a:t>Data Cleaning</a:t>
            </a:r>
          </a:p>
        </p:txBody>
      </p:sp>
      <p:pic>
        <p:nvPicPr>
          <p:cNvPr id="30" name="Graphic 29" descr="Table">
            <a:extLst>
              <a:ext uri="{FF2B5EF4-FFF2-40B4-BE49-F238E27FC236}">
                <a16:creationId xmlns:a16="http://schemas.microsoft.com/office/drawing/2014/main" id="{2979749C-ACA6-47D3-AD8E-A2B167A520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11945" y="2104414"/>
            <a:ext cx="624548" cy="624548"/>
          </a:xfrm>
          <a:prstGeom prst="rect">
            <a:avLst/>
          </a:prstGeom>
        </p:spPr>
      </p:pic>
    </p:spTree>
    <p:extLst>
      <p:ext uri="{BB962C8B-B14F-4D97-AF65-F5344CB8AC3E}">
        <p14:creationId xmlns:p14="http://schemas.microsoft.com/office/powerpoint/2010/main" val="3968675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2798AC4-DF88-41FA-920F-9A382D76622E}"/>
              </a:ext>
            </a:extLst>
          </p:cNvPr>
          <p:cNvSpPr/>
          <p:nvPr/>
        </p:nvSpPr>
        <p:spPr>
          <a:xfrm>
            <a:off x="6169980" y="1113418"/>
            <a:ext cx="5784540" cy="3336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Overview of the key parameters*</a:t>
            </a:r>
          </a:p>
        </p:txBody>
      </p: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Dataset 1: Season Stats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4D56816-62D7-4FE4-8E4F-02DA8B12AFFE}"/>
              </a:ext>
            </a:extLst>
          </p:cNvPr>
          <p:cNvSpPr>
            <a:spLocks noGrp="1"/>
          </p:cNvSpPr>
          <p:nvPr>
            <p:ph type="ftr" sz="quarter" idx="11"/>
          </p:nvPr>
        </p:nvSpPr>
        <p:spPr>
          <a:xfrm>
            <a:off x="4038600" y="6356350"/>
            <a:ext cx="4114800" cy="365125"/>
          </a:xfrm>
        </p:spPr>
        <p:txBody>
          <a:bodyPr/>
          <a:lstStyle/>
          <a:p>
            <a:r>
              <a:rPr lang="en-US" b="1" i="1" dirty="0">
                <a:solidFill>
                  <a:schemeClr val="tx1"/>
                </a:solidFill>
              </a:rPr>
              <a:t>Source:</a:t>
            </a:r>
            <a:r>
              <a:rPr lang="en-US" i="1" dirty="0"/>
              <a:t> </a:t>
            </a:r>
            <a:r>
              <a:rPr lang="en-US" i="1" dirty="0">
                <a:solidFill>
                  <a:schemeClr val="accent5"/>
                </a:solidFill>
                <a:hlinkClick r:id="rId3">
                  <a:extLst>
                    <a:ext uri="{A12FA001-AC4F-418D-AE19-62706E023703}">
                      <ahyp:hlinkClr xmlns:ahyp="http://schemas.microsoft.com/office/drawing/2018/hyperlinkcolor" val="tx"/>
                    </a:ext>
                  </a:extLst>
                </a:hlinkClick>
              </a:rPr>
              <a:t>https://www.kaggle.com/drgilermo/nba-players-stats</a:t>
            </a:r>
            <a:endParaRPr lang="en-US" i="1" dirty="0">
              <a:solidFill>
                <a:schemeClr val="accent5"/>
              </a:solidFill>
            </a:endParaRPr>
          </a:p>
        </p:txBody>
      </p:sp>
      <p:sp>
        <p:nvSpPr>
          <p:cNvPr id="4" name="Rectangle 3">
            <a:extLst>
              <a:ext uri="{FF2B5EF4-FFF2-40B4-BE49-F238E27FC236}">
                <a16:creationId xmlns:a16="http://schemas.microsoft.com/office/drawing/2014/main" id="{3C735B73-8C85-4082-853F-D9579E0475AC}"/>
              </a:ext>
            </a:extLst>
          </p:cNvPr>
          <p:cNvSpPr/>
          <p:nvPr/>
        </p:nvSpPr>
        <p:spPr>
          <a:xfrm>
            <a:off x="355108" y="1113419"/>
            <a:ext cx="1438182" cy="131647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Description</a:t>
            </a:r>
          </a:p>
        </p:txBody>
      </p:sp>
      <p:sp>
        <p:nvSpPr>
          <p:cNvPr id="5" name="Rectangle 4">
            <a:extLst>
              <a:ext uri="{FF2B5EF4-FFF2-40B4-BE49-F238E27FC236}">
                <a16:creationId xmlns:a16="http://schemas.microsoft.com/office/drawing/2014/main" id="{13F0DCCD-7F99-446D-9A6B-4DA7348A9504}"/>
              </a:ext>
            </a:extLst>
          </p:cNvPr>
          <p:cNvSpPr/>
          <p:nvPr/>
        </p:nvSpPr>
        <p:spPr>
          <a:xfrm>
            <a:off x="1901240" y="1107833"/>
            <a:ext cx="3949315" cy="132206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tx1"/>
                </a:solidFill>
              </a:rPr>
              <a:t>The data-set contains aggregate individual statistics for 67 NBA seasons. from basic box-score attributes such as points, assists, rebounds etc., to more advanced money-ball like features such as Value Over Replacement</a:t>
            </a:r>
          </a:p>
        </p:txBody>
      </p:sp>
      <p:sp>
        <p:nvSpPr>
          <p:cNvPr id="35" name="Rectangle 34">
            <a:extLst>
              <a:ext uri="{FF2B5EF4-FFF2-40B4-BE49-F238E27FC236}">
                <a16:creationId xmlns:a16="http://schemas.microsoft.com/office/drawing/2014/main" id="{F79ACF3F-2321-481B-AB0B-51F305886853}"/>
              </a:ext>
            </a:extLst>
          </p:cNvPr>
          <p:cNvSpPr/>
          <p:nvPr/>
        </p:nvSpPr>
        <p:spPr>
          <a:xfrm>
            <a:off x="355108" y="2585730"/>
            <a:ext cx="1438182" cy="132205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Data Parameters</a:t>
            </a:r>
          </a:p>
        </p:txBody>
      </p:sp>
      <p:sp>
        <p:nvSpPr>
          <p:cNvPr id="36" name="Rectangle 35">
            <a:extLst>
              <a:ext uri="{FF2B5EF4-FFF2-40B4-BE49-F238E27FC236}">
                <a16:creationId xmlns:a16="http://schemas.microsoft.com/office/drawing/2014/main" id="{DA923AC6-925B-43F9-8B75-ABEF21882A7A}"/>
              </a:ext>
            </a:extLst>
          </p:cNvPr>
          <p:cNvSpPr/>
          <p:nvPr/>
        </p:nvSpPr>
        <p:spPr>
          <a:xfrm>
            <a:off x="1901240" y="2585730"/>
            <a:ext cx="3949315" cy="132206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1500" dirty="0">
                <a:solidFill>
                  <a:schemeClr val="tx1"/>
                </a:solidFill>
              </a:rPr>
              <a:t>The dataset includes info on </a:t>
            </a:r>
            <a:r>
              <a:rPr lang="en-US" sz="1500" b="1" dirty="0">
                <a:solidFill>
                  <a:schemeClr val="tx1"/>
                </a:solidFill>
              </a:rPr>
              <a:t>72 parameters</a:t>
            </a:r>
            <a:r>
              <a:rPr lang="en-US" sz="1500" dirty="0">
                <a:solidFill>
                  <a:schemeClr val="tx1"/>
                </a:solidFill>
              </a:rPr>
              <a:t> including Age, Points Scored, Year, etc.</a:t>
            </a:r>
          </a:p>
          <a:p>
            <a:pPr marL="285750" indent="-285750" algn="just">
              <a:buFont typeface="Arial" panose="020B0604020202020204" pitchFamily="34" charset="0"/>
              <a:buChar char="•"/>
            </a:pPr>
            <a:r>
              <a:rPr lang="en-US" sz="1500" dirty="0">
                <a:solidFill>
                  <a:schemeClr val="tx1"/>
                </a:solidFill>
              </a:rPr>
              <a:t>The data ranges from 1951-2017: However, we are concerned with the data points from 2013 onward only</a:t>
            </a:r>
          </a:p>
        </p:txBody>
      </p:sp>
      <p:graphicFrame>
        <p:nvGraphicFramePr>
          <p:cNvPr id="12" name="Table 11">
            <a:extLst>
              <a:ext uri="{FF2B5EF4-FFF2-40B4-BE49-F238E27FC236}">
                <a16:creationId xmlns:a16="http://schemas.microsoft.com/office/drawing/2014/main" id="{5CF2D0F9-26F4-45B5-96B4-FD7831EFB5B2}"/>
              </a:ext>
            </a:extLst>
          </p:cNvPr>
          <p:cNvGraphicFramePr>
            <a:graphicFrameLocks noGrp="1"/>
          </p:cNvGraphicFramePr>
          <p:nvPr>
            <p:extLst>
              <p:ext uri="{D42A27DB-BD31-4B8C-83A1-F6EECF244321}">
                <p14:modId xmlns:p14="http://schemas.microsoft.com/office/powerpoint/2010/main" val="1192709366"/>
              </p:ext>
            </p:extLst>
          </p:nvPr>
        </p:nvGraphicFramePr>
        <p:xfrm>
          <a:off x="6178859" y="1411551"/>
          <a:ext cx="5784539" cy="4020644"/>
        </p:xfrm>
        <a:graphic>
          <a:graphicData uri="http://schemas.openxmlformats.org/drawingml/2006/table">
            <a:tbl>
              <a:tblPr/>
              <a:tblGrid>
                <a:gridCol w="751331">
                  <a:extLst>
                    <a:ext uri="{9D8B030D-6E8A-4147-A177-3AD203B41FA5}">
                      <a16:colId xmlns:a16="http://schemas.microsoft.com/office/drawing/2014/main" val="3957402649"/>
                    </a:ext>
                  </a:extLst>
                </a:gridCol>
                <a:gridCol w="1902012">
                  <a:extLst>
                    <a:ext uri="{9D8B030D-6E8A-4147-A177-3AD203B41FA5}">
                      <a16:colId xmlns:a16="http://schemas.microsoft.com/office/drawing/2014/main" val="335624263"/>
                    </a:ext>
                  </a:extLst>
                </a:gridCol>
                <a:gridCol w="779045">
                  <a:extLst>
                    <a:ext uri="{9D8B030D-6E8A-4147-A177-3AD203B41FA5}">
                      <a16:colId xmlns:a16="http://schemas.microsoft.com/office/drawing/2014/main" val="313898424"/>
                    </a:ext>
                  </a:extLst>
                </a:gridCol>
                <a:gridCol w="2352151">
                  <a:extLst>
                    <a:ext uri="{9D8B030D-6E8A-4147-A177-3AD203B41FA5}">
                      <a16:colId xmlns:a16="http://schemas.microsoft.com/office/drawing/2014/main" val="2205373347"/>
                    </a:ext>
                  </a:extLst>
                </a:gridCol>
              </a:tblGrid>
              <a:tr h="196636">
                <a:tc>
                  <a:txBody>
                    <a:bodyPr/>
                    <a:lstStyle/>
                    <a:p>
                      <a:pPr algn="l" fontAlgn="b"/>
                      <a:r>
                        <a:rPr lang="en-US" sz="1200" b="1" i="1" u="none" strike="noStrike" dirty="0">
                          <a:solidFill>
                            <a:srgbClr val="000000"/>
                          </a:solidFill>
                          <a:effectLst/>
                          <a:latin typeface="Calibri" panose="020F0502020204030204" pitchFamily="34" charset="0"/>
                        </a:rPr>
                        <a:t>Parameter</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1" i="1" u="none" strike="noStrike" dirty="0">
                          <a:solidFill>
                            <a:srgbClr val="000000"/>
                          </a:solidFill>
                          <a:effectLst/>
                          <a:latin typeface="Calibri" panose="020F0502020204030204" pitchFamily="34" charset="0"/>
                        </a:rPr>
                        <a:t>Description</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1" i="1" u="none" strike="noStrike">
                          <a:solidFill>
                            <a:srgbClr val="000000"/>
                          </a:solidFill>
                          <a:effectLst/>
                          <a:latin typeface="Calibri" panose="020F0502020204030204" pitchFamily="34" charset="0"/>
                        </a:rPr>
                        <a:t>Parameter</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1" i="1" u="none" strike="noStrike" dirty="0">
                          <a:solidFill>
                            <a:srgbClr val="000000"/>
                          </a:solidFill>
                          <a:effectLst/>
                          <a:latin typeface="Calibri" panose="020F0502020204030204" pitchFamily="34" charset="0"/>
                        </a:rPr>
                        <a:t>Description</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258229405"/>
                  </a:ext>
                </a:extLst>
              </a:tr>
              <a:tr h="181735">
                <a:tc>
                  <a:txBody>
                    <a:bodyPr/>
                    <a:lstStyle/>
                    <a:p>
                      <a:pPr algn="l" fontAlgn="ctr"/>
                      <a:r>
                        <a:rPr lang="en-US" sz="1100" b="0" i="1" u="none" strike="noStrike" dirty="0">
                          <a:solidFill>
                            <a:schemeClr val="tx1"/>
                          </a:solidFill>
                          <a:effectLst/>
                          <a:latin typeface="Calibri" panose="020F0502020204030204" pitchFamily="34" charset="0"/>
                        </a:rPr>
                        <a:t>2P</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2-Point Field Goals</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GS</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Games Started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3549516763"/>
                  </a:ext>
                </a:extLst>
              </a:tr>
              <a:tr h="181735">
                <a:tc>
                  <a:txBody>
                    <a:bodyPr/>
                    <a:lstStyle/>
                    <a:p>
                      <a:pPr algn="l" fontAlgn="ctr"/>
                      <a:r>
                        <a:rPr lang="en-US" sz="1100" b="0" i="1" u="none" strike="noStrike" dirty="0">
                          <a:solidFill>
                            <a:schemeClr val="tx1"/>
                          </a:solidFill>
                          <a:effectLst/>
                          <a:latin typeface="Calibri" panose="020F0502020204030204" pitchFamily="34" charset="0"/>
                        </a:rPr>
                        <a:t>2P%</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2-Point Field Goal Percentage</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MP</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Minutes Played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4139232809"/>
                  </a:ext>
                </a:extLst>
              </a:tr>
              <a:tr h="181735">
                <a:tc>
                  <a:txBody>
                    <a:bodyPr/>
                    <a:lstStyle/>
                    <a:p>
                      <a:pPr algn="l" fontAlgn="ctr"/>
                      <a:r>
                        <a:rPr lang="en-US" sz="1100" b="0" i="1" u="none" strike="noStrike" dirty="0">
                          <a:solidFill>
                            <a:schemeClr val="tx1"/>
                          </a:solidFill>
                          <a:effectLst/>
                          <a:latin typeface="Calibri" panose="020F0502020204030204" pitchFamily="34" charset="0"/>
                        </a:rPr>
                        <a:t>3P</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3-Point Field Goals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ORB</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Offensive Rebounds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3985555576"/>
                  </a:ext>
                </a:extLst>
              </a:tr>
              <a:tr h="181735">
                <a:tc>
                  <a:txBody>
                    <a:bodyPr/>
                    <a:lstStyle/>
                    <a:p>
                      <a:pPr algn="l" fontAlgn="ctr"/>
                      <a:r>
                        <a:rPr lang="en-US" sz="1100" b="0" i="1" u="none" strike="noStrike">
                          <a:solidFill>
                            <a:schemeClr val="tx1"/>
                          </a:solidFill>
                          <a:effectLst/>
                          <a:latin typeface="Calibri" panose="020F0502020204030204" pitchFamily="34" charset="0"/>
                        </a:rPr>
                        <a:t>3P%</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3-Point Field Goal Percentage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ORB%</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Offensive Rebound Percentage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3985801879"/>
                  </a:ext>
                </a:extLst>
              </a:tr>
              <a:tr h="181735">
                <a:tc>
                  <a:txBody>
                    <a:bodyPr/>
                    <a:lstStyle/>
                    <a:p>
                      <a:pPr algn="l" fontAlgn="ctr"/>
                      <a:r>
                        <a:rPr lang="en-US" sz="1100" b="0" i="1" u="none" strike="noStrike">
                          <a:solidFill>
                            <a:schemeClr val="tx1"/>
                          </a:solidFill>
                          <a:effectLst/>
                          <a:latin typeface="Calibri" panose="020F0502020204030204" pitchFamily="34" charset="0"/>
                        </a:rPr>
                        <a:t>Age</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Age</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sng" strike="noStrike" dirty="0">
                          <a:solidFill>
                            <a:schemeClr val="tx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OWS</a:t>
                      </a:r>
                      <a:endParaRPr lang="en-US" sz="1100" b="0" i="1" u="sng" strike="noStrike" dirty="0">
                        <a:solidFill>
                          <a:schemeClr val="tx1"/>
                        </a:solidFill>
                        <a:effectLst/>
                        <a:latin typeface="Calibri" panose="020F0502020204030204" pitchFamily="34" charset="0"/>
                      </a:endParaRP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Offensive Win Shares</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3088066481"/>
                  </a:ext>
                </a:extLst>
              </a:tr>
              <a:tr h="181735">
                <a:tc>
                  <a:txBody>
                    <a:bodyPr/>
                    <a:lstStyle/>
                    <a:p>
                      <a:pPr algn="l" fontAlgn="ctr"/>
                      <a:r>
                        <a:rPr lang="en-US" sz="1100" b="0" i="1" u="none" strike="noStrike">
                          <a:solidFill>
                            <a:schemeClr val="tx1"/>
                          </a:solidFill>
                          <a:effectLst/>
                          <a:latin typeface="Calibri" panose="020F0502020204030204" pitchFamily="34" charset="0"/>
                        </a:rPr>
                        <a:t>AST</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Assists</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PER</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6">
                        <a:lumMod val="20000"/>
                        <a:lumOff val="8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Player Efficiency Rating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51681412"/>
                  </a:ext>
                </a:extLst>
              </a:tr>
              <a:tr h="181735">
                <a:tc>
                  <a:txBody>
                    <a:bodyPr/>
                    <a:lstStyle/>
                    <a:p>
                      <a:pPr algn="l" fontAlgn="ctr"/>
                      <a:r>
                        <a:rPr lang="en-US" sz="1100" b="0" i="1" u="none" strike="noStrike" dirty="0">
                          <a:solidFill>
                            <a:schemeClr val="tx1"/>
                          </a:solidFill>
                          <a:effectLst/>
                          <a:latin typeface="Calibri" panose="020F0502020204030204" pitchFamily="34" charset="0"/>
                        </a:rPr>
                        <a:t>AST%</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Assist Percentage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ctr"/>
                      <a:r>
                        <a:rPr lang="en-US" sz="1100" b="0" i="1" u="none" strike="noStrike" dirty="0">
                          <a:solidFill>
                            <a:schemeClr val="tx1"/>
                          </a:solidFill>
                          <a:effectLst/>
                          <a:latin typeface="Calibri" panose="020F0502020204030204" pitchFamily="34" charset="0"/>
                        </a:rPr>
                        <a:t>PF</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Personal Fouls</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18068011"/>
                  </a:ext>
                </a:extLst>
              </a:tr>
              <a:tr h="181735">
                <a:tc>
                  <a:txBody>
                    <a:bodyPr/>
                    <a:lstStyle/>
                    <a:p>
                      <a:pPr algn="l" fontAlgn="ctr"/>
                      <a:r>
                        <a:rPr lang="en-US" sz="1100" b="0" i="1" u="none" strike="noStrike" dirty="0">
                          <a:solidFill>
                            <a:schemeClr val="tx1"/>
                          </a:solidFill>
                          <a:effectLst/>
                          <a:latin typeface="Calibri" panose="020F0502020204030204" pitchFamily="34" charset="0"/>
                        </a:rPr>
                        <a:t>BLK</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Blocks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PTS</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Points</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4027669270"/>
                  </a:ext>
                </a:extLst>
              </a:tr>
              <a:tr h="181735">
                <a:tc>
                  <a:txBody>
                    <a:bodyPr/>
                    <a:lstStyle/>
                    <a:p>
                      <a:pPr algn="l" fontAlgn="ctr"/>
                      <a:r>
                        <a:rPr lang="en-US" sz="1100" b="0" i="1" u="none" strike="noStrike" dirty="0">
                          <a:solidFill>
                            <a:schemeClr val="tx1"/>
                          </a:solidFill>
                          <a:effectLst/>
                          <a:latin typeface="Calibri" panose="020F0502020204030204" pitchFamily="34" charset="0"/>
                        </a:rPr>
                        <a:t>BLK%</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Block Percentage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STL</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Steals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2098492592"/>
                  </a:ext>
                </a:extLst>
              </a:tr>
              <a:tr h="181735">
                <a:tc>
                  <a:txBody>
                    <a:bodyPr/>
                    <a:lstStyle/>
                    <a:p>
                      <a:pPr algn="l" fontAlgn="ctr"/>
                      <a:r>
                        <a:rPr lang="en-US" sz="1100" b="0" i="1" u="sng" strike="noStrike" dirty="0">
                          <a:solidFill>
                            <a:schemeClr val="tx1"/>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BPM</a:t>
                      </a:r>
                      <a:endParaRPr lang="en-US" sz="1100" b="0" i="1" u="sng" strike="noStrike" dirty="0">
                        <a:solidFill>
                          <a:schemeClr val="tx1"/>
                        </a:solidFill>
                        <a:effectLst/>
                        <a:latin typeface="Calibri" panose="020F0502020204030204" pitchFamily="34" charset="0"/>
                      </a:endParaRP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Box Plus/Minus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ctr"/>
                      <a:r>
                        <a:rPr lang="en-US" sz="1100" b="0" i="1" u="none" strike="noStrike" dirty="0">
                          <a:solidFill>
                            <a:schemeClr val="tx1"/>
                          </a:solidFill>
                          <a:effectLst/>
                          <a:latin typeface="Calibri" panose="020F0502020204030204" pitchFamily="34" charset="0"/>
                        </a:rPr>
                        <a:t>STL%</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Steal Percentage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1180414194"/>
                  </a:ext>
                </a:extLst>
              </a:tr>
              <a:tr h="181735">
                <a:tc>
                  <a:txBody>
                    <a:bodyPr/>
                    <a:lstStyle/>
                    <a:p>
                      <a:pPr algn="l" fontAlgn="ctr"/>
                      <a:r>
                        <a:rPr lang="en-US" sz="1100" b="0" i="1" u="none" strike="noStrike" dirty="0">
                          <a:solidFill>
                            <a:schemeClr val="tx1"/>
                          </a:solidFill>
                          <a:effectLst/>
                          <a:latin typeface="Calibri" panose="020F0502020204030204" pitchFamily="34" charset="0"/>
                        </a:rPr>
                        <a:t>DRB</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Defensive Rebounds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Tm</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Team</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1271975449"/>
                  </a:ext>
                </a:extLst>
              </a:tr>
              <a:tr h="181735">
                <a:tc>
                  <a:txBody>
                    <a:bodyPr/>
                    <a:lstStyle/>
                    <a:p>
                      <a:pPr algn="l" fontAlgn="ctr"/>
                      <a:r>
                        <a:rPr lang="en-US" sz="1100" b="0" i="1" u="none" strike="noStrike" dirty="0">
                          <a:solidFill>
                            <a:schemeClr val="tx1"/>
                          </a:solidFill>
                          <a:effectLst/>
                          <a:latin typeface="Calibri" panose="020F0502020204030204" pitchFamily="34" charset="0"/>
                        </a:rPr>
                        <a:t>DRB%</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Defensive Rebound Percentage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TOV</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Turnovers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3872557072"/>
                  </a:ext>
                </a:extLst>
              </a:tr>
              <a:tr h="181735">
                <a:tc>
                  <a:txBody>
                    <a:bodyPr/>
                    <a:lstStyle/>
                    <a:p>
                      <a:pPr algn="l" fontAlgn="ctr"/>
                      <a:r>
                        <a:rPr lang="en-US" sz="1100" b="0" i="1" u="sng" strike="noStrike" dirty="0">
                          <a:solidFill>
                            <a:schemeClr val="tx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DWS</a:t>
                      </a:r>
                      <a:endParaRPr lang="en-US" sz="1100" b="0" i="1" u="sng" strike="noStrike" dirty="0">
                        <a:solidFill>
                          <a:schemeClr val="tx1"/>
                        </a:solidFill>
                        <a:effectLst/>
                        <a:latin typeface="Calibri" panose="020F0502020204030204" pitchFamily="34" charset="0"/>
                      </a:endParaRP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Defensive Win Shares</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TOV%</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Turnover Percentage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43719410"/>
                  </a:ext>
                </a:extLst>
              </a:tr>
              <a:tr h="181735">
                <a:tc>
                  <a:txBody>
                    <a:bodyPr/>
                    <a:lstStyle/>
                    <a:p>
                      <a:pPr algn="l" fontAlgn="ctr"/>
                      <a:r>
                        <a:rPr lang="en-US" sz="1100" b="0" i="1" u="none" strike="noStrike" dirty="0" err="1">
                          <a:solidFill>
                            <a:schemeClr val="tx1"/>
                          </a:solidFill>
                          <a:effectLst/>
                          <a:latin typeface="Calibri" panose="020F0502020204030204" pitchFamily="34" charset="0"/>
                        </a:rPr>
                        <a:t>eFG</a:t>
                      </a:r>
                      <a:r>
                        <a:rPr lang="en-US" sz="1100" b="0" i="1" u="none" strike="noStrike" dirty="0">
                          <a:solidFill>
                            <a:schemeClr val="tx1"/>
                          </a:solidFill>
                          <a:effectLst/>
                          <a:latin typeface="Calibri" panose="020F0502020204030204" pitchFamily="34" charset="0"/>
                        </a:rPr>
                        <a:t>%</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Effective Field Goal Percentage</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TRB</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Total Rebounds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1836504477"/>
                  </a:ext>
                </a:extLst>
              </a:tr>
              <a:tr h="181735">
                <a:tc>
                  <a:txBody>
                    <a:bodyPr/>
                    <a:lstStyle/>
                    <a:p>
                      <a:pPr algn="l" fontAlgn="ctr"/>
                      <a:r>
                        <a:rPr lang="en-US" sz="1100" b="0" i="1" u="none" strike="noStrike" dirty="0">
                          <a:solidFill>
                            <a:schemeClr val="tx1"/>
                          </a:solidFill>
                          <a:effectLst/>
                          <a:latin typeface="Calibri" panose="020F0502020204030204" pitchFamily="34" charset="0"/>
                        </a:rPr>
                        <a:t>FG</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Field Goals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TRB%</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Total Rebound Percentage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408537886"/>
                  </a:ext>
                </a:extLst>
              </a:tr>
              <a:tr h="181735">
                <a:tc>
                  <a:txBody>
                    <a:bodyPr/>
                    <a:lstStyle/>
                    <a:p>
                      <a:pPr algn="l" fontAlgn="ctr"/>
                      <a:r>
                        <a:rPr lang="en-US" sz="1100" b="0" i="1" u="none" strike="noStrike" dirty="0">
                          <a:solidFill>
                            <a:schemeClr val="tx1"/>
                          </a:solidFill>
                          <a:effectLst/>
                          <a:latin typeface="Calibri" panose="020F0502020204030204" pitchFamily="34" charset="0"/>
                        </a:rPr>
                        <a:t>FG%</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Field Goal Percentage</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TS%</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True Shooting Percentage</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490291025"/>
                  </a:ext>
                </a:extLst>
              </a:tr>
              <a:tr h="181735">
                <a:tc>
                  <a:txBody>
                    <a:bodyPr/>
                    <a:lstStyle/>
                    <a:p>
                      <a:pPr algn="l" fontAlgn="ctr"/>
                      <a:r>
                        <a:rPr lang="en-US" sz="1100" b="0" i="1" u="none" strike="noStrike" dirty="0">
                          <a:solidFill>
                            <a:schemeClr val="tx1"/>
                          </a:solidFill>
                          <a:effectLst/>
                          <a:latin typeface="Calibri" panose="020F0502020204030204" pitchFamily="34" charset="0"/>
                        </a:rPr>
                        <a:t>FGA</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Field Goal Attempts </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none" strike="noStrike" dirty="0" err="1">
                          <a:solidFill>
                            <a:schemeClr val="tx1"/>
                          </a:solidFill>
                          <a:effectLst/>
                          <a:latin typeface="Calibri" panose="020F0502020204030204" pitchFamily="34" charset="0"/>
                        </a:rPr>
                        <a:t>Usg</a:t>
                      </a:r>
                      <a:r>
                        <a:rPr lang="en-US" sz="1100" b="0" i="1" u="none" strike="noStrike" dirty="0">
                          <a:solidFill>
                            <a:schemeClr val="tx1"/>
                          </a:solidFill>
                          <a:effectLst/>
                          <a:latin typeface="Calibri" panose="020F0502020204030204" pitchFamily="34" charset="0"/>
                        </a:rPr>
                        <a:t>%</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Usage Percentage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63649346"/>
                  </a:ext>
                </a:extLst>
              </a:tr>
              <a:tr h="181735">
                <a:tc>
                  <a:txBody>
                    <a:bodyPr/>
                    <a:lstStyle/>
                    <a:p>
                      <a:pPr algn="l" fontAlgn="ctr"/>
                      <a:r>
                        <a:rPr lang="en-US" sz="1100" b="0" i="1" u="none" strike="noStrike">
                          <a:solidFill>
                            <a:schemeClr val="tx1"/>
                          </a:solidFill>
                          <a:effectLst/>
                          <a:latin typeface="Calibri" panose="020F0502020204030204" pitchFamily="34" charset="0"/>
                        </a:rPr>
                        <a:t>FT</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Free Throws</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sng" strike="noStrike" dirty="0">
                          <a:solidFill>
                            <a:schemeClr val="tx1"/>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VORP</a:t>
                      </a:r>
                      <a:endParaRPr lang="en-US" sz="1100" b="0" i="1" u="sng" strike="noStrike" dirty="0">
                        <a:solidFill>
                          <a:schemeClr val="tx1"/>
                        </a:solidFill>
                        <a:effectLst/>
                        <a:latin typeface="Calibri" panose="020F0502020204030204" pitchFamily="34" charset="0"/>
                      </a:endParaRP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Value Over Replacement Player </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1385697361"/>
                  </a:ext>
                </a:extLst>
              </a:tr>
              <a:tr h="181735">
                <a:tc>
                  <a:txBody>
                    <a:bodyPr/>
                    <a:lstStyle/>
                    <a:p>
                      <a:pPr algn="l" fontAlgn="ctr"/>
                      <a:r>
                        <a:rPr lang="en-US" sz="1100" b="0" i="1" u="none" strike="noStrike" dirty="0">
                          <a:solidFill>
                            <a:schemeClr val="tx1"/>
                          </a:solidFill>
                          <a:effectLst/>
                          <a:latin typeface="Calibri" panose="020F0502020204030204" pitchFamily="34" charset="0"/>
                        </a:rPr>
                        <a:t>FT%</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Free Throw Percentage</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ctr"/>
                      <a:r>
                        <a:rPr lang="en-US" sz="1100" b="0" i="1" u="sng" strike="noStrike" dirty="0">
                          <a:solidFill>
                            <a:schemeClr val="tx1"/>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WS</a:t>
                      </a:r>
                      <a:endParaRPr lang="en-US" sz="1100" b="0" i="1" u="sng" strike="noStrike" dirty="0">
                        <a:solidFill>
                          <a:schemeClr val="tx1"/>
                        </a:solidFill>
                        <a:effectLst/>
                        <a:latin typeface="Calibri" panose="020F0502020204030204" pitchFamily="34" charset="0"/>
                      </a:endParaRP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Win Shares</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9525" cap="flat" cmpd="sng" algn="ctr">
                      <a:solidFill>
                        <a:schemeClr val="tx1">
                          <a:lumMod val="50000"/>
                          <a:lumOff val="50000"/>
                        </a:schemeClr>
                      </a:solidFill>
                      <a:prstDash val="sysDash"/>
                      <a:round/>
                      <a:headEnd type="none" w="med" len="med"/>
                      <a:tailEnd type="none" w="med" len="med"/>
                    </a:lnB>
                  </a:tcPr>
                </a:tc>
                <a:extLst>
                  <a:ext uri="{0D108BD9-81ED-4DB2-BD59-A6C34878D82A}">
                    <a16:rowId xmlns:a16="http://schemas.microsoft.com/office/drawing/2014/main" val="207948799"/>
                  </a:ext>
                </a:extLst>
              </a:tr>
              <a:tr h="371043">
                <a:tc>
                  <a:txBody>
                    <a:bodyPr/>
                    <a:lstStyle/>
                    <a:p>
                      <a:pPr algn="l" fontAlgn="ctr"/>
                      <a:r>
                        <a:rPr lang="en-US" sz="1100" b="0" i="1" u="none" strike="noStrike" dirty="0">
                          <a:solidFill>
                            <a:schemeClr val="tx1"/>
                          </a:solidFill>
                          <a:effectLst/>
                          <a:latin typeface="Calibri" panose="020F0502020204030204" pitchFamily="34" charset="0"/>
                        </a:rPr>
                        <a:t>G</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Games</a:t>
                      </a:r>
                    </a:p>
                  </a:txBody>
                  <a:tcPr marL="7620" marR="7620" marT="7620" marB="0" anchor="ctr">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1" u="none" strike="noStrike" dirty="0">
                          <a:solidFill>
                            <a:schemeClr val="tx1"/>
                          </a:solidFill>
                          <a:effectLst/>
                          <a:latin typeface="Calibri" panose="020F0502020204030204" pitchFamily="34" charset="0"/>
                        </a:rPr>
                        <a:t>Year</a:t>
                      </a:r>
                    </a:p>
                  </a:txBody>
                  <a:tcPr marR="7620" marT="7620" marB="0" anchor="ctr">
                    <a:lnL w="12700" cap="flat" cmpd="sng" algn="ctr">
                      <a:solidFill>
                        <a:srgbClr val="000000"/>
                      </a:solidFill>
                      <a:prstDash val="solid"/>
                      <a:round/>
                      <a:headEnd type="none" w="med" len="med"/>
                      <a:tailEnd type="none" w="med" len="med"/>
                    </a:lnL>
                    <a:lnR w="9525" cap="flat" cmpd="sng" algn="ctr">
                      <a:solidFill>
                        <a:schemeClr val="tx1">
                          <a:lumMod val="50000"/>
                          <a:lumOff val="50000"/>
                        </a:schemeClr>
                      </a:solidFill>
                      <a:prstDash val="sysDash"/>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Year that the season occurred- the year given is the last year for that season</a:t>
                      </a:r>
                    </a:p>
                  </a:txBody>
                  <a:tcPr marL="7620" marR="7620" marT="7620" marB="0" anchor="b">
                    <a:lnL w="9525" cap="flat" cmpd="sng" algn="ctr">
                      <a:solidFill>
                        <a:schemeClr val="tx1">
                          <a:lumMod val="50000"/>
                          <a:lumOff val="50000"/>
                        </a:schemeClr>
                      </a:solidFill>
                      <a:prstDash val="sysDash"/>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lumMod val="50000"/>
                          <a:lumOff val="50000"/>
                        </a:schemeClr>
                      </a:solidFill>
                      <a:prstDash val="sysDash"/>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6594283"/>
                  </a:ext>
                </a:extLst>
              </a:tr>
            </a:tbl>
          </a:graphicData>
        </a:graphic>
      </p:graphicFrame>
      <p:sp>
        <p:nvSpPr>
          <p:cNvPr id="3" name="TextBox 2">
            <a:extLst>
              <a:ext uri="{FF2B5EF4-FFF2-40B4-BE49-F238E27FC236}">
                <a16:creationId xmlns:a16="http://schemas.microsoft.com/office/drawing/2014/main" id="{54F3242F-4C78-4B29-A204-1B83308124B8}"/>
              </a:ext>
            </a:extLst>
          </p:cNvPr>
          <p:cNvSpPr txBox="1"/>
          <p:nvPr/>
        </p:nvSpPr>
        <p:spPr>
          <a:xfrm>
            <a:off x="10426230" y="5484107"/>
            <a:ext cx="1528290" cy="246221"/>
          </a:xfrm>
          <a:prstGeom prst="rect">
            <a:avLst/>
          </a:prstGeom>
          <a:noFill/>
        </p:spPr>
        <p:txBody>
          <a:bodyPr wrap="square" rtlCol="0">
            <a:spAutoFit/>
          </a:bodyPr>
          <a:lstStyle/>
          <a:p>
            <a:pPr algn="r"/>
            <a:r>
              <a:rPr lang="en-US" sz="1000" i="1" dirty="0"/>
              <a:t>*(Non-exhaustive list)</a:t>
            </a:r>
          </a:p>
        </p:txBody>
      </p:sp>
      <p:sp>
        <p:nvSpPr>
          <p:cNvPr id="15" name="Rectangle 14">
            <a:extLst>
              <a:ext uri="{FF2B5EF4-FFF2-40B4-BE49-F238E27FC236}">
                <a16:creationId xmlns:a16="http://schemas.microsoft.com/office/drawing/2014/main" id="{2CD2C630-8A3A-4AD5-B42E-1A81CB962FDB}"/>
              </a:ext>
            </a:extLst>
          </p:cNvPr>
          <p:cNvSpPr/>
          <p:nvPr/>
        </p:nvSpPr>
        <p:spPr>
          <a:xfrm>
            <a:off x="355108" y="4063628"/>
            <a:ext cx="1438182" cy="19909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Data Munging</a:t>
            </a:r>
          </a:p>
        </p:txBody>
      </p:sp>
      <p:sp>
        <p:nvSpPr>
          <p:cNvPr id="16" name="Rectangle 15">
            <a:extLst>
              <a:ext uri="{FF2B5EF4-FFF2-40B4-BE49-F238E27FC236}">
                <a16:creationId xmlns:a16="http://schemas.microsoft.com/office/drawing/2014/main" id="{6A564D07-EEF8-4C44-9B4C-2AD149875763}"/>
              </a:ext>
            </a:extLst>
          </p:cNvPr>
          <p:cNvSpPr/>
          <p:nvPr/>
        </p:nvSpPr>
        <p:spPr>
          <a:xfrm>
            <a:off x="1901240" y="4063627"/>
            <a:ext cx="3949315" cy="1990943"/>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1500" dirty="0">
                <a:solidFill>
                  <a:schemeClr val="tx1"/>
                </a:solidFill>
              </a:rPr>
              <a:t>Filter the dataset to include data from 2013 to 2017 only</a:t>
            </a:r>
          </a:p>
          <a:p>
            <a:pPr marL="285750" indent="-285750" algn="just">
              <a:buFont typeface="Arial" panose="020B0604020202020204" pitchFamily="34" charset="0"/>
              <a:buChar char="•"/>
            </a:pPr>
            <a:r>
              <a:rPr lang="en-US" sz="1500" dirty="0">
                <a:solidFill>
                  <a:schemeClr val="tx1"/>
                </a:solidFill>
              </a:rPr>
              <a:t>Aggregate the parameters using “player” and ”year” as the key – to account for player transfers between teams</a:t>
            </a:r>
          </a:p>
          <a:p>
            <a:pPr marL="285750" indent="-285750" algn="just">
              <a:buFont typeface="Arial" panose="020B0604020202020204" pitchFamily="34" charset="0"/>
              <a:buChar char="•"/>
            </a:pPr>
            <a:r>
              <a:rPr lang="en-US" sz="1500" dirty="0">
                <a:solidFill>
                  <a:schemeClr val="tx1"/>
                </a:solidFill>
              </a:rPr>
              <a:t>Separate the “Indiana Pacers” team from the training set to avoid overfitting	</a:t>
            </a:r>
          </a:p>
        </p:txBody>
      </p:sp>
    </p:spTree>
    <p:extLst>
      <p:ext uri="{BB962C8B-B14F-4D97-AF65-F5344CB8AC3E}">
        <p14:creationId xmlns:p14="http://schemas.microsoft.com/office/powerpoint/2010/main" val="3797128540"/>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http://schemas.microsoft.com/office/2006/documentManagement/types"/>
    <ds:schemaRef ds:uri="http://purl.org/dc/dcmitype/"/>
    <ds:schemaRef ds:uri="http://schemas.openxmlformats.org/package/2006/metadata/core-properties"/>
    <ds:schemaRef ds:uri="71af3243-3dd4-4a8d-8c0d-dd76da1f02a5"/>
    <ds:schemaRef ds:uri="http://schemas.microsoft.com/office/infopath/2007/PartnerControls"/>
    <ds:schemaRef ds:uri="http://www.w3.org/XML/1998/namespace"/>
    <ds:schemaRef ds:uri="http://purl.org/dc/elements/1.1/"/>
    <ds:schemaRef ds:uri="http://purl.org/dc/terms/"/>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2276</Words>
  <Application>Microsoft Office PowerPoint</Application>
  <PresentationFormat>Widescreen</PresentationFormat>
  <Paragraphs>552</Paragraphs>
  <Slides>36</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Century Gothic</vt:lpstr>
      <vt:lpstr>Segoe UI Light</vt:lpstr>
      <vt:lpstr>Times New Roman</vt:lpstr>
      <vt:lpstr>Office Theme</vt:lpstr>
      <vt:lpstr>Performance-based Team Selection Team 6</vt:lpstr>
      <vt:lpstr>Project analysis slide 3</vt:lpstr>
      <vt:lpstr>Thank You</vt:lpstr>
      <vt:lpstr>Project analysis slide 10</vt:lpstr>
      <vt:lpstr>Project analysis slide 10</vt:lpstr>
      <vt:lpstr>Project analysis slide 10</vt:lpstr>
      <vt:lpstr>Project analysis slide 10</vt:lpstr>
      <vt:lpstr>Thank You</vt:lpstr>
      <vt:lpstr>Project analysis slide 4</vt:lpstr>
      <vt:lpstr>Project analysis slide 4</vt:lpstr>
      <vt:lpstr>Project analysis slide 4</vt:lpstr>
      <vt:lpstr>PowerPoint Presentation</vt:lpstr>
      <vt:lpstr>PowerPoint Presentation</vt:lpstr>
      <vt:lpstr>Project analysis slide 6</vt:lpstr>
      <vt:lpstr>Project analysis slide 6</vt:lpstr>
      <vt:lpstr>Project analysis slide 6</vt:lpstr>
      <vt:lpstr>Project analysis slide 6</vt:lpstr>
      <vt:lpstr>PowerPoint Presentation</vt:lpstr>
      <vt:lpstr>Project analysis slide 6</vt:lpstr>
      <vt:lpstr>PowerPoint Presentation</vt:lpstr>
      <vt:lpstr>PowerPoint Presentation</vt:lpstr>
      <vt:lpstr>PowerPoint Presentation</vt:lpstr>
      <vt:lpstr>Project analysis slide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Project analysis slide 6</vt:lpstr>
      <vt:lpstr>Project analysis slide 6</vt:lpstr>
      <vt:lpstr>Project analysis slide 6</vt:lpstr>
      <vt:lpstr>Project analysis slide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2019-07-25T22:35:08Z</dcterms:created>
  <dcterms:modified xsi:type="dcterms:W3CDTF">2020-01-26T19:32:30Z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