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72" r:id="rId3"/>
    <p:sldId id="273" r:id="rId4"/>
    <p:sldId id="274" r:id="rId5"/>
    <p:sldId id="259" r:id="rId6"/>
    <p:sldId id="261" r:id="rId7"/>
    <p:sldId id="260" r:id="rId8"/>
    <p:sldId id="264" r:id="rId9"/>
    <p:sldId id="268"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uB30mvxWtI/cELL9uLKwmpKLw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9"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33e0d46e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1633e0d46e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633e0d46e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1633e0d46e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2192000" cy="2612571"/>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txBox="1"/>
          <p:nvPr/>
        </p:nvSpPr>
        <p:spPr>
          <a:xfrm>
            <a:off x="0" y="957886"/>
            <a:ext cx="12192000"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0" i="0" u="none" strike="noStrike" cap="none" dirty="0">
                <a:solidFill>
                  <a:schemeClr val="lt1"/>
                </a:solidFill>
                <a:latin typeface="Calibri"/>
                <a:ea typeface="Calibri"/>
                <a:cs typeface="Calibri"/>
                <a:sym typeface="Calibri"/>
              </a:rPr>
              <a:t>Teaching Session |</a:t>
            </a:r>
            <a:r>
              <a:rPr lang="en-US" sz="6000" dirty="0">
                <a:solidFill>
                  <a:schemeClr val="lt1"/>
                </a:solidFill>
                <a:latin typeface="Calibri"/>
                <a:ea typeface="Calibri"/>
                <a:cs typeface="Calibri"/>
                <a:sym typeface="Calibri"/>
              </a:rPr>
              <a:t> Decision Trees</a:t>
            </a:r>
            <a:endParaRPr dirty="0"/>
          </a:p>
        </p:txBody>
      </p:sp>
      <p:sp>
        <p:nvSpPr>
          <p:cNvPr id="86" name="Google Shape;86;p1"/>
          <p:cNvSpPr txBox="1"/>
          <p:nvPr/>
        </p:nvSpPr>
        <p:spPr>
          <a:xfrm>
            <a:off x="2275959" y="2831793"/>
            <a:ext cx="6919357"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Tamojit Maiti</a:t>
            </a:r>
            <a:br>
              <a:rPr lang="en-US" sz="1400" b="0" i="0" u="none" strike="noStrike" cap="none">
                <a:solidFill>
                  <a:schemeClr val="dk1"/>
                </a:solidFill>
                <a:latin typeface="Calibri"/>
                <a:ea typeface="Calibri"/>
                <a:cs typeface="Calibri"/>
                <a:sym typeface="Calibri"/>
              </a:rPr>
            </a:br>
            <a:r>
              <a:rPr lang="en-US" sz="1400" b="0" i="0" u="none" strike="noStrike" cap="none">
                <a:solidFill>
                  <a:schemeClr val="dk1"/>
                </a:solidFill>
                <a:latin typeface="Calibri"/>
                <a:ea typeface="Calibri"/>
                <a:cs typeface="Calibri"/>
                <a:sym typeface="Calibri"/>
              </a:rPr>
              <a:t>Masters in Applied Statistics and Operations Research, ISI Kolkata</a:t>
            </a:r>
            <a:br>
              <a:rPr lang="en-US" sz="1400" b="0" i="0" u="none" strike="noStrike" cap="none">
                <a:solidFill>
                  <a:schemeClr val="dk1"/>
                </a:solidFill>
                <a:latin typeface="Calibri"/>
                <a:ea typeface="Calibri"/>
                <a:cs typeface="Calibri"/>
                <a:sym typeface="Calibri"/>
              </a:rPr>
            </a:br>
            <a:r>
              <a:rPr lang="en-US" sz="1400" b="0" i="0" u="none" strike="noStrike" cap="none">
                <a:solidFill>
                  <a:schemeClr val="dk1"/>
                </a:solidFill>
                <a:latin typeface="Calibri"/>
                <a:ea typeface="Calibri"/>
                <a:cs typeface="Calibri"/>
                <a:sym typeface="Calibri"/>
              </a:rPr>
              <a:t>Data Scientist at Sixt R&amp;D, previously at Rapido &amp; AB InBev</a:t>
            </a:r>
            <a:endParaRPr/>
          </a:p>
        </p:txBody>
      </p:sp>
      <p:sp>
        <p:nvSpPr>
          <p:cNvPr id="87" name="Google Shape;87;p1"/>
          <p:cNvSpPr/>
          <p:nvPr/>
        </p:nvSpPr>
        <p:spPr>
          <a:xfrm>
            <a:off x="0" y="3792844"/>
            <a:ext cx="12192000" cy="2339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261257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32657" y="957886"/>
            <a:ext cx="12115800" cy="1015663"/>
          </a:xfrm>
          <a:prstGeom prst="rect">
            <a:avLst/>
          </a:prstGeom>
          <a:noFill/>
        </p:spPr>
        <p:txBody>
          <a:bodyPr wrap="square" rtlCol="0">
            <a:spAutoFit/>
          </a:bodyPr>
          <a:lstStyle/>
          <a:p>
            <a:pPr algn="ctr"/>
            <a:r>
              <a:rPr lang="en-US" sz="6000" dirty="0">
                <a:solidFill>
                  <a:schemeClr val="bg1"/>
                </a:solidFill>
                <a:latin typeface="Calibri" panose="020F0502020204030204" pitchFamily="34" charset="0"/>
                <a:cs typeface="Calibri" panose="020F0502020204030204" pitchFamily="34" charset="0"/>
              </a:rPr>
              <a:t>Introduction to Decision Trees</a:t>
            </a:r>
          </a:p>
        </p:txBody>
      </p:sp>
      <p:sp>
        <p:nvSpPr>
          <p:cNvPr id="6" name="Rectangle 5">
            <a:extLst>
              <a:ext uri="{FF2B5EF4-FFF2-40B4-BE49-F238E27FC236}">
                <a16:creationId xmlns:a16="http://schemas.microsoft.com/office/drawing/2014/main" id="{EA5A31A4-0B5E-F927-F661-B75E5F783AD1}"/>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7B016A-EFA6-8050-F5E9-814E1B80C795}"/>
              </a:ext>
            </a:extLst>
          </p:cNvPr>
          <p:cNvSpPr txBox="1"/>
          <p:nvPr/>
        </p:nvSpPr>
        <p:spPr>
          <a:xfrm>
            <a:off x="111760" y="6604000"/>
            <a:ext cx="12080240" cy="246221"/>
          </a:xfrm>
          <a:prstGeom prst="rect">
            <a:avLst/>
          </a:prstGeom>
          <a:noFill/>
        </p:spPr>
        <p:txBody>
          <a:bodyPr wrap="square" rtlCol="0">
            <a:spAutoFit/>
          </a:bodyPr>
          <a:lstStyle/>
          <a:p>
            <a:r>
              <a:rPr lang="en-US" sz="1000" dirty="0">
                <a:solidFill>
                  <a:schemeClr val="bg1"/>
                </a:solidFill>
                <a:latin typeface="Calibri" panose="020F0502020204030204" pitchFamily="34" charset="0"/>
                <a:cs typeface="Calibri" panose="020F0502020204030204" pitchFamily="34" charset="0"/>
              </a:rPr>
              <a:t>Tamojit Maiti                                                                                                                                                                                                                                                                                                                                                                  8</a:t>
            </a:r>
            <a:r>
              <a:rPr lang="en-US" sz="1000" baseline="30000" dirty="0">
                <a:solidFill>
                  <a:schemeClr val="bg1"/>
                </a:solidFill>
                <a:latin typeface="Calibri" panose="020F0502020204030204" pitchFamily="34" charset="0"/>
                <a:cs typeface="Calibri" panose="020F0502020204030204" pitchFamily="34" charset="0"/>
              </a:rPr>
              <a:t>th</a:t>
            </a:r>
            <a:r>
              <a:rPr lang="en-US" sz="1000" dirty="0">
                <a:solidFill>
                  <a:schemeClr val="bg1"/>
                </a:solidFill>
                <a:latin typeface="Calibri" panose="020F0502020204030204" pitchFamily="34" charset="0"/>
                <a:cs typeface="Calibri" panose="020F0502020204030204" pitchFamily="34" charset="0"/>
              </a:rPr>
              <a:t> October 2022</a:t>
            </a:r>
          </a:p>
        </p:txBody>
      </p:sp>
    </p:spTree>
    <p:extLst>
      <p:ext uri="{BB962C8B-B14F-4D97-AF65-F5344CB8AC3E}">
        <p14:creationId xmlns:p14="http://schemas.microsoft.com/office/powerpoint/2010/main" val="408045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689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427973" y="21743"/>
            <a:ext cx="542544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What </a:t>
            </a:r>
          </a:p>
        </p:txBody>
      </p:sp>
      <p:sp>
        <p:nvSpPr>
          <p:cNvPr id="6" name="Rectangle 5">
            <a:extLst>
              <a:ext uri="{FF2B5EF4-FFF2-40B4-BE49-F238E27FC236}">
                <a16:creationId xmlns:a16="http://schemas.microsoft.com/office/drawing/2014/main" id="{831665CB-52C3-3EB9-64F4-144B5683834E}"/>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C22945-4836-8BCD-4D7E-D07CF3BA6DFD}"/>
              </a:ext>
            </a:extLst>
          </p:cNvPr>
          <p:cNvSpPr txBox="1"/>
          <p:nvPr/>
        </p:nvSpPr>
        <p:spPr>
          <a:xfrm>
            <a:off x="0" y="6604000"/>
            <a:ext cx="12192000" cy="246221"/>
          </a:xfrm>
          <a:prstGeom prst="rect">
            <a:avLst/>
          </a:prstGeom>
          <a:noFill/>
        </p:spPr>
        <p:txBody>
          <a:bodyPr wrap="square" rtlCol="0">
            <a:spAutoFit/>
          </a:bodyPr>
          <a:lstStyle/>
          <a:p>
            <a:r>
              <a:rPr lang="en-US" sz="1000" dirty="0">
                <a:solidFill>
                  <a:schemeClr val="bg1"/>
                </a:solidFill>
                <a:latin typeface="Calibri" panose="020F0502020204030204" pitchFamily="34" charset="0"/>
                <a:cs typeface="Calibri" panose="020F0502020204030204" pitchFamily="34" charset="0"/>
              </a:rPr>
              <a:t>Tamojit Maiti                                                                                                                                                                                                                                                                                                                                                         8</a:t>
            </a:r>
            <a:r>
              <a:rPr lang="en-US" sz="1000" baseline="30000" dirty="0">
                <a:solidFill>
                  <a:schemeClr val="bg1"/>
                </a:solidFill>
                <a:latin typeface="Calibri" panose="020F0502020204030204" pitchFamily="34" charset="0"/>
                <a:cs typeface="Calibri" panose="020F0502020204030204" pitchFamily="34" charset="0"/>
              </a:rPr>
              <a:t>th</a:t>
            </a:r>
            <a:r>
              <a:rPr lang="en-US" sz="1000" dirty="0">
                <a:solidFill>
                  <a:schemeClr val="bg1"/>
                </a:solidFill>
                <a:latin typeface="Calibri" panose="020F0502020204030204" pitchFamily="34" charset="0"/>
                <a:cs typeface="Calibri" panose="020F0502020204030204" pitchFamily="34" charset="0"/>
              </a:rPr>
              <a:t> October 2022</a:t>
            </a:r>
          </a:p>
        </p:txBody>
      </p:sp>
      <p:sp>
        <p:nvSpPr>
          <p:cNvPr id="2" name="TextBox 1">
            <a:extLst>
              <a:ext uri="{FF2B5EF4-FFF2-40B4-BE49-F238E27FC236}">
                <a16:creationId xmlns:a16="http://schemas.microsoft.com/office/drawing/2014/main" id="{703F18F7-1026-12A9-C26A-5A1D55DE2700}"/>
              </a:ext>
            </a:extLst>
          </p:cNvPr>
          <p:cNvSpPr txBox="1"/>
          <p:nvPr/>
        </p:nvSpPr>
        <p:spPr>
          <a:xfrm>
            <a:off x="427972" y="941294"/>
            <a:ext cx="10784429" cy="4493538"/>
          </a:xfrm>
          <a:prstGeom prst="rect">
            <a:avLst/>
          </a:prstGeom>
          <a:noFill/>
        </p:spPr>
        <p:txBody>
          <a:bodyPr wrap="square" rtlCol="0">
            <a:spAutoFit/>
          </a:bodyPr>
          <a:lstStyle/>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Decision tree is a type of supervised learning algorithm that is used in classification or regression problems</a:t>
            </a:r>
          </a:p>
          <a:p>
            <a:pPr marL="285750" indent="-28575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It works for both categorical and continuous input and output variables</a:t>
            </a:r>
          </a:p>
          <a:p>
            <a:pPr marL="285750" indent="-28575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An example of non-parametric model, the number of parameters can be flexible</a:t>
            </a:r>
          </a:p>
          <a:p>
            <a:pPr marL="285750" indent="-28575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Usually more interpretable for people from non-tech backgrounds</a:t>
            </a:r>
          </a:p>
          <a:p>
            <a:pPr marL="285750" indent="-28575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It </a:t>
            </a:r>
            <a:r>
              <a:rPr lang="en-GB" sz="2600" dirty="0" err="1">
                <a:latin typeface="Calibri" panose="020F0502020204030204" pitchFamily="34" charset="0"/>
                <a:cs typeface="Calibri" panose="020F0502020204030204" pitchFamily="34" charset="0"/>
              </a:rPr>
              <a:t>closesly</a:t>
            </a:r>
            <a:r>
              <a:rPr lang="en-GB" sz="2600" dirty="0">
                <a:latin typeface="Calibri" panose="020F0502020204030204" pitchFamily="34" charset="0"/>
                <a:cs typeface="Calibri" panose="020F0502020204030204" pitchFamily="34" charset="0"/>
              </a:rPr>
              <a:t> mimics the human decision making process for simple tasks</a:t>
            </a:r>
          </a:p>
        </p:txBody>
      </p:sp>
    </p:spTree>
    <p:extLst>
      <p:ext uri="{BB962C8B-B14F-4D97-AF65-F5344CB8AC3E}">
        <p14:creationId xmlns:p14="http://schemas.microsoft.com/office/powerpoint/2010/main" val="43270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A20CDD-996E-91BF-B8A6-1A31751E99D0}"/>
              </a:ext>
            </a:extLst>
          </p:cNvPr>
          <p:cNvSpPr/>
          <p:nvPr/>
        </p:nvSpPr>
        <p:spPr>
          <a:xfrm>
            <a:off x="0" y="0"/>
            <a:ext cx="12192000" cy="689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C887E5-C0CA-AD92-E3B2-5AD3F64ACA7E}"/>
              </a:ext>
            </a:extLst>
          </p:cNvPr>
          <p:cNvSpPr txBox="1"/>
          <p:nvPr/>
        </p:nvSpPr>
        <p:spPr>
          <a:xfrm>
            <a:off x="427973" y="21743"/>
            <a:ext cx="542544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Example</a:t>
            </a:r>
          </a:p>
        </p:txBody>
      </p:sp>
      <p:sp>
        <p:nvSpPr>
          <p:cNvPr id="6" name="Rectangle 5">
            <a:extLst>
              <a:ext uri="{FF2B5EF4-FFF2-40B4-BE49-F238E27FC236}">
                <a16:creationId xmlns:a16="http://schemas.microsoft.com/office/drawing/2014/main" id="{831665CB-52C3-3EB9-64F4-144B5683834E}"/>
              </a:ext>
            </a:extLst>
          </p:cNvPr>
          <p:cNvSpPr/>
          <p:nvPr/>
        </p:nvSpPr>
        <p:spPr>
          <a:xfrm>
            <a:off x="0" y="6604000"/>
            <a:ext cx="12192000" cy="25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C22945-4836-8BCD-4D7E-D07CF3BA6DFD}"/>
              </a:ext>
            </a:extLst>
          </p:cNvPr>
          <p:cNvSpPr txBox="1"/>
          <p:nvPr/>
        </p:nvSpPr>
        <p:spPr>
          <a:xfrm>
            <a:off x="0" y="6604000"/>
            <a:ext cx="12192000" cy="246221"/>
          </a:xfrm>
          <a:prstGeom prst="rect">
            <a:avLst/>
          </a:prstGeom>
          <a:noFill/>
        </p:spPr>
        <p:txBody>
          <a:bodyPr wrap="square" rtlCol="0">
            <a:spAutoFit/>
          </a:bodyPr>
          <a:lstStyle/>
          <a:p>
            <a:r>
              <a:rPr lang="en-US" sz="1000" dirty="0">
                <a:solidFill>
                  <a:schemeClr val="bg1"/>
                </a:solidFill>
                <a:latin typeface="Calibri" panose="020F0502020204030204" pitchFamily="34" charset="0"/>
                <a:cs typeface="Calibri" panose="020F0502020204030204" pitchFamily="34" charset="0"/>
              </a:rPr>
              <a:t>Tamojit Maiti                                                                                                                                                                                                                                                                                                                                                         8</a:t>
            </a:r>
            <a:r>
              <a:rPr lang="en-US" sz="1000" baseline="30000" dirty="0">
                <a:solidFill>
                  <a:schemeClr val="bg1"/>
                </a:solidFill>
                <a:latin typeface="Calibri" panose="020F0502020204030204" pitchFamily="34" charset="0"/>
                <a:cs typeface="Calibri" panose="020F0502020204030204" pitchFamily="34" charset="0"/>
              </a:rPr>
              <a:t>th</a:t>
            </a:r>
            <a:r>
              <a:rPr lang="en-US" sz="1000" dirty="0">
                <a:solidFill>
                  <a:schemeClr val="bg1"/>
                </a:solidFill>
                <a:latin typeface="Calibri" panose="020F0502020204030204" pitchFamily="34" charset="0"/>
                <a:cs typeface="Calibri" panose="020F0502020204030204" pitchFamily="34" charset="0"/>
              </a:rPr>
              <a:t> October 2022</a:t>
            </a:r>
          </a:p>
        </p:txBody>
      </p:sp>
      <p:sp>
        <p:nvSpPr>
          <p:cNvPr id="2" name="TextBox 1">
            <a:extLst>
              <a:ext uri="{FF2B5EF4-FFF2-40B4-BE49-F238E27FC236}">
                <a16:creationId xmlns:a16="http://schemas.microsoft.com/office/drawing/2014/main" id="{703F18F7-1026-12A9-C26A-5A1D55DE2700}"/>
              </a:ext>
            </a:extLst>
          </p:cNvPr>
          <p:cNvSpPr txBox="1"/>
          <p:nvPr/>
        </p:nvSpPr>
        <p:spPr>
          <a:xfrm>
            <a:off x="427973" y="941294"/>
            <a:ext cx="9901016" cy="4893647"/>
          </a:xfrm>
          <a:prstGeom prst="rect">
            <a:avLst/>
          </a:prstGeom>
          <a:noFill/>
        </p:spPr>
        <p:txBody>
          <a:bodyPr wrap="square" rtlCol="0">
            <a:spAutoFit/>
          </a:bodyPr>
          <a:lstStyle/>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Let’s say we have a sample of 30 students with three variables Gender (Boy/Girl), Class(IX/X) and Height (5 to 6 ft). 15 out of these 30 play cricket in leisure time. Now, I want to create a model to predict who will play cricket during leisure period? </a:t>
            </a:r>
          </a:p>
          <a:p>
            <a:pPr marL="285750" indent="-28575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In this problem, we need to segregate students who play cricket in their leisure time based on highly significant input variable among all three</a:t>
            </a:r>
          </a:p>
          <a:p>
            <a:pPr marL="285750" indent="-285750">
              <a:buFont typeface="Arial" panose="020B0604020202020204" pitchFamily="34" charset="0"/>
              <a:buChar char="•"/>
            </a:pPr>
            <a:endParaRPr lang="en-GB" sz="2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600" dirty="0">
                <a:latin typeface="Calibri" panose="020F0502020204030204" pitchFamily="34" charset="0"/>
                <a:cs typeface="Calibri" panose="020F0502020204030204" pitchFamily="34" charset="0"/>
              </a:rPr>
              <a:t>This is where decision tree helps, it will segregate the students based on all values of three variable and identify the variable, which creates the best homogeneous sets of students</a:t>
            </a:r>
          </a:p>
        </p:txBody>
      </p:sp>
    </p:spTree>
    <p:extLst>
      <p:ext uri="{BB962C8B-B14F-4D97-AF65-F5344CB8AC3E}">
        <p14:creationId xmlns:p14="http://schemas.microsoft.com/office/powerpoint/2010/main" val="300900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p:nvPr/>
        </p:nvSpPr>
        <p:spPr>
          <a:xfrm>
            <a:off x="0" y="0"/>
            <a:ext cx="12192000" cy="689818"/>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4"/>
          <p:cNvSpPr/>
          <p:nvPr/>
        </p:nvSpPr>
        <p:spPr>
          <a:xfrm>
            <a:off x="0" y="6604000"/>
            <a:ext cx="12192000" cy="254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4"/>
          <p:cNvSpPr txBox="1"/>
          <p:nvPr/>
        </p:nvSpPr>
        <p:spPr>
          <a:xfrm>
            <a:off x="111760" y="6604000"/>
            <a:ext cx="1208024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lt1"/>
                </a:solidFill>
                <a:latin typeface="Calibri"/>
                <a:ea typeface="Calibri"/>
                <a:cs typeface="Calibri"/>
                <a:sym typeface="Calibri"/>
              </a:rPr>
              <a:t>Tamojit Maiti                                                                                                                                                                                                                                                                                                                                                                  9th October 2022</a:t>
            </a:r>
            <a:endParaRPr/>
          </a:p>
        </p:txBody>
      </p:sp>
      <p:sp>
        <p:nvSpPr>
          <p:cNvPr id="114" name="Google Shape;114;p4"/>
          <p:cNvSpPr txBox="1">
            <a:spLocks noGrp="1"/>
          </p:cNvSpPr>
          <p:nvPr>
            <p:ph type="body" idx="1"/>
          </p:nvPr>
        </p:nvSpPr>
        <p:spPr>
          <a:xfrm>
            <a:off x="448075" y="933475"/>
            <a:ext cx="11326200" cy="5243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lnSpc>
                <a:spcPct val="115000"/>
              </a:lnSpc>
              <a:spcBef>
                <a:spcPts val="600"/>
              </a:spcBef>
              <a:spcAft>
                <a:spcPts val="0"/>
              </a:spcAft>
              <a:buNone/>
            </a:pPr>
            <a:endParaRPr sz="2100" dirty="0">
              <a:solidFill>
                <a:srgbClr val="212121"/>
              </a:solidFill>
              <a:highlight>
                <a:srgbClr val="FFFFFF"/>
              </a:highlight>
            </a:endParaRPr>
          </a:p>
          <a:p>
            <a:pPr marL="0" lvl="0" indent="0" algn="l" rtl="0">
              <a:lnSpc>
                <a:spcPct val="115000"/>
              </a:lnSpc>
              <a:spcBef>
                <a:spcPts val="600"/>
              </a:spcBef>
              <a:spcAft>
                <a:spcPts val="0"/>
              </a:spcAft>
              <a:buClr>
                <a:schemeClr val="dk1"/>
              </a:buClr>
              <a:buSzPts val="1100"/>
              <a:buFont typeface="Arial"/>
              <a:buNone/>
            </a:pPr>
            <a:r>
              <a:rPr lang="en-US" sz="2100" dirty="0">
                <a:solidFill>
                  <a:srgbClr val="212121"/>
                </a:solidFill>
                <a:highlight>
                  <a:srgbClr val="FFFFFF"/>
                </a:highlight>
              </a:rPr>
              <a:t>The decision tree identifies the most significant variable and its value that gives best homogeneous sets of population.</a:t>
            </a:r>
            <a:endParaRPr sz="2100" dirty="0">
              <a:solidFill>
                <a:srgbClr val="212121"/>
              </a:solidFill>
              <a:highlight>
                <a:srgbClr val="FFFFFF"/>
              </a:highlight>
            </a:endParaRPr>
          </a:p>
          <a:p>
            <a:pPr marL="0" lvl="0" indent="0" algn="l" rtl="0">
              <a:lnSpc>
                <a:spcPct val="115000"/>
              </a:lnSpc>
              <a:spcBef>
                <a:spcPts val="600"/>
              </a:spcBef>
              <a:spcAft>
                <a:spcPts val="0"/>
              </a:spcAft>
              <a:buClr>
                <a:schemeClr val="dk1"/>
              </a:buClr>
              <a:buSzPts val="1100"/>
              <a:buFont typeface="Arial"/>
              <a:buNone/>
            </a:pPr>
            <a:r>
              <a:rPr lang="en-US" sz="2100" b="1" dirty="0">
                <a:solidFill>
                  <a:srgbClr val="212121"/>
                </a:solidFill>
                <a:highlight>
                  <a:srgbClr val="FFFFFF"/>
                </a:highlight>
              </a:rPr>
              <a:t>Now the question is, how does it identify the variable and the split?</a:t>
            </a:r>
            <a:endParaRPr sz="2100" b="1" dirty="0">
              <a:solidFill>
                <a:srgbClr val="212121"/>
              </a:solidFill>
              <a:highlight>
                <a:srgbClr val="FFFFFF"/>
              </a:highlight>
            </a:endParaRPr>
          </a:p>
          <a:p>
            <a:pPr marL="0" lvl="0" indent="0" algn="l" rtl="0">
              <a:spcBef>
                <a:spcPts val="1000"/>
              </a:spcBef>
              <a:spcAft>
                <a:spcPts val="0"/>
              </a:spcAft>
              <a:buNone/>
            </a:pPr>
            <a:endParaRPr dirty="0"/>
          </a:p>
        </p:txBody>
      </p:sp>
      <p:pic>
        <p:nvPicPr>
          <p:cNvPr id="115" name="Google Shape;115;p4"/>
          <p:cNvPicPr preferRelativeResize="0"/>
          <p:nvPr/>
        </p:nvPicPr>
        <p:blipFill>
          <a:blip r:embed="rId3">
            <a:alphaModFix/>
          </a:blip>
          <a:stretch>
            <a:fillRect/>
          </a:stretch>
        </p:blipFill>
        <p:spPr>
          <a:xfrm>
            <a:off x="336700" y="1257088"/>
            <a:ext cx="11344275" cy="2809875"/>
          </a:xfrm>
          <a:prstGeom prst="rect">
            <a:avLst/>
          </a:prstGeom>
          <a:noFill/>
          <a:ln>
            <a:noFill/>
          </a:ln>
        </p:spPr>
      </p:pic>
      <p:sp>
        <p:nvSpPr>
          <p:cNvPr id="2" name="TextBox 1">
            <a:extLst>
              <a:ext uri="{FF2B5EF4-FFF2-40B4-BE49-F238E27FC236}">
                <a16:creationId xmlns:a16="http://schemas.microsoft.com/office/drawing/2014/main" id="{FF522382-5F7A-F2AB-658F-529C26F06778}"/>
              </a:ext>
            </a:extLst>
          </p:cNvPr>
          <p:cNvSpPr txBox="1"/>
          <p:nvPr/>
        </p:nvSpPr>
        <p:spPr>
          <a:xfrm>
            <a:off x="427973" y="21743"/>
            <a:ext cx="542544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Choosing Variables to Split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p:nvPr/>
        </p:nvSpPr>
        <p:spPr>
          <a:xfrm>
            <a:off x="0" y="0"/>
            <a:ext cx="12192000" cy="689818"/>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6"/>
          <p:cNvSpPr txBox="1"/>
          <p:nvPr/>
        </p:nvSpPr>
        <p:spPr>
          <a:xfrm>
            <a:off x="427973" y="21743"/>
            <a:ext cx="5425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How to split?</a:t>
            </a:r>
            <a:endParaRPr/>
          </a:p>
        </p:txBody>
      </p:sp>
      <p:sp>
        <p:nvSpPr>
          <p:cNvPr id="132" name="Google Shape;132;p6"/>
          <p:cNvSpPr/>
          <p:nvPr/>
        </p:nvSpPr>
        <p:spPr>
          <a:xfrm>
            <a:off x="0" y="6604000"/>
            <a:ext cx="12192000" cy="254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6"/>
          <p:cNvSpPr txBox="1"/>
          <p:nvPr/>
        </p:nvSpPr>
        <p:spPr>
          <a:xfrm>
            <a:off x="111760" y="6604000"/>
            <a:ext cx="1208024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lt1"/>
                </a:solidFill>
                <a:latin typeface="Calibri"/>
                <a:ea typeface="Calibri"/>
                <a:cs typeface="Calibri"/>
                <a:sym typeface="Calibri"/>
              </a:rPr>
              <a:t>Tamojit Maiti                                                                                                                                                                                                                                                                                                                                                                 9th October 2022</a:t>
            </a:r>
            <a:endParaRPr/>
          </a:p>
        </p:txBody>
      </p:sp>
      <p:sp>
        <p:nvSpPr>
          <p:cNvPr id="134" name="Google Shape;134;p6"/>
          <p:cNvSpPr txBox="1">
            <a:spLocks noGrp="1"/>
          </p:cNvSpPr>
          <p:nvPr>
            <p:ph type="body" idx="1"/>
          </p:nvPr>
        </p:nvSpPr>
        <p:spPr>
          <a:xfrm>
            <a:off x="485400" y="995725"/>
            <a:ext cx="11276400" cy="5181000"/>
          </a:xfrm>
          <a:prstGeom prst="rect">
            <a:avLst/>
          </a:prstGeom>
        </p:spPr>
        <p:txBody>
          <a:bodyPr spcFirstLastPara="1" wrap="square" lIns="91425" tIns="45700" rIns="91425" bIns="45700" anchor="t" anchorCtr="0">
            <a:normAutofit/>
          </a:bodyPr>
          <a:lstStyle/>
          <a:p>
            <a:pPr marL="0" lvl="0" indent="0" algn="l" rtl="0">
              <a:lnSpc>
                <a:spcPct val="115000"/>
              </a:lnSpc>
              <a:spcBef>
                <a:spcPts val="600"/>
              </a:spcBef>
              <a:spcAft>
                <a:spcPts val="0"/>
              </a:spcAft>
              <a:buClr>
                <a:schemeClr val="dk1"/>
              </a:buClr>
              <a:buSzPts val="1100"/>
              <a:buFont typeface="Arial"/>
              <a:buNone/>
            </a:pPr>
            <a:r>
              <a:rPr lang="en-US" sz="2100" dirty="0">
                <a:solidFill>
                  <a:srgbClr val="212121"/>
                </a:solidFill>
                <a:highlight>
                  <a:srgbClr val="FFFFFF"/>
                </a:highlight>
              </a:rPr>
              <a:t>The decision of making strategic splits heavily affects a tree’s accuracy. The decision criteria is different for classification and regression trees.</a:t>
            </a:r>
            <a:endParaRPr sz="2100" dirty="0">
              <a:solidFill>
                <a:srgbClr val="212121"/>
              </a:solidFill>
              <a:highlight>
                <a:srgbClr val="FFFFFF"/>
              </a:highlight>
            </a:endParaRPr>
          </a:p>
          <a:p>
            <a:pPr marL="0" lvl="0" indent="0" algn="l" rtl="0">
              <a:lnSpc>
                <a:spcPct val="115000"/>
              </a:lnSpc>
              <a:spcBef>
                <a:spcPts val="600"/>
              </a:spcBef>
              <a:spcAft>
                <a:spcPts val="0"/>
              </a:spcAft>
              <a:buClr>
                <a:schemeClr val="dk1"/>
              </a:buClr>
              <a:buSzPts val="1100"/>
              <a:buFont typeface="Arial"/>
              <a:buNone/>
            </a:pPr>
            <a:r>
              <a:rPr lang="en-US" sz="2100" dirty="0">
                <a:solidFill>
                  <a:srgbClr val="212121"/>
                </a:solidFill>
                <a:highlight>
                  <a:srgbClr val="FFFFFF"/>
                </a:highlight>
              </a:rPr>
              <a:t>Decision trees use multiple algorithms to decide to split a node in two or more sub-nodes. </a:t>
            </a:r>
          </a:p>
          <a:p>
            <a:pPr marL="0" lvl="0" indent="0" algn="l" rtl="0">
              <a:lnSpc>
                <a:spcPct val="115000"/>
              </a:lnSpc>
              <a:spcBef>
                <a:spcPts val="600"/>
              </a:spcBef>
              <a:spcAft>
                <a:spcPts val="0"/>
              </a:spcAft>
              <a:buClr>
                <a:schemeClr val="dk1"/>
              </a:buClr>
              <a:buSzPts val="1100"/>
              <a:buFont typeface="Arial"/>
              <a:buNone/>
            </a:pPr>
            <a:r>
              <a:rPr lang="en-US" sz="2100" dirty="0">
                <a:solidFill>
                  <a:srgbClr val="212121"/>
                </a:solidFill>
                <a:highlight>
                  <a:srgbClr val="FFFFFF"/>
                </a:highlight>
              </a:rPr>
              <a:t>Decision tree splits the nodes on all available variables and then selects the split which results in most homogeneous sub-nodes.</a:t>
            </a:r>
            <a:endParaRPr sz="2100" dirty="0">
              <a:solidFill>
                <a:srgbClr val="212121"/>
              </a:solidFill>
              <a:highlight>
                <a:srgbClr val="FFFFFF"/>
              </a:highlight>
            </a:endParaRPr>
          </a:p>
          <a:p>
            <a:pPr marL="0" lvl="0" indent="0" algn="l" rtl="0">
              <a:lnSpc>
                <a:spcPct val="115000"/>
              </a:lnSpc>
              <a:spcBef>
                <a:spcPts val="600"/>
              </a:spcBef>
              <a:spcAft>
                <a:spcPts val="0"/>
              </a:spcAft>
              <a:buClr>
                <a:schemeClr val="dk1"/>
              </a:buClr>
              <a:buSzPts val="1100"/>
              <a:buFont typeface="Arial"/>
              <a:buNone/>
            </a:pPr>
            <a:r>
              <a:rPr lang="en-US" sz="2100" b="1" dirty="0">
                <a:solidFill>
                  <a:srgbClr val="212121"/>
                </a:solidFill>
                <a:highlight>
                  <a:srgbClr val="FFFFFF"/>
                </a:highlight>
              </a:rPr>
              <a:t>Methods to determine best split:</a:t>
            </a:r>
            <a:endParaRPr sz="2100" b="1" dirty="0">
              <a:solidFill>
                <a:srgbClr val="212121"/>
              </a:solidFill>
              <a:highlight>
                <a:srgbClr val="FFFFFF"/>
              </a:highlight>
            </a:endParaRPr>
          </a:p>
          <a:p>
            <a:pPr marL="457200" lvl="0" indent="-361950" algn="l" rtl="0">
              <a:lnSpc>
                <a:spcPct val="115000"/>
              </a:lnSpc>
              <a:spcBef>
                <a:spcPts val="600"/>
              </a:spcBef>
              <a:spcAft>
                <a:spcPts val="0"/>
              </a:spcAft>
              <a:buClr>
                <a:srgbClr val="212121"/>
              </a:buClr>
              <a:buSzPts val="2100"/>
              <a:buFont typeface="Calibri"/>
              <a:buAutoNum type="arabicPeriod"/>
            </a:pPr>
            <a:r>
              <a:rPr lang="en-US" sz="2100" dirty="0">
                <a:solidFill>
                  <a:srgbClr val="212121"/>
                </a:solidFill>
                <a:highlight>
                  <a:srgbClr val="FFFFFF"/>
                </a:highlight>
              </a:rPr>
              <a:t>Information Gain</a:t>
            </a:r>
            <a:endParaRPr sz="2100" dirty="0">
              <a:solidFill>
                <a:srgbClr val="212121"/>
              </a:solidFill>
              <a:highlight>
                <a:srgbClr val="FFFFFF"/>
              </a:highlight>
            </a:endParaRPr>
          </a:p>
          <a:p>
            <a:pPr marL="457200" lvl="0" indent="-361950" algn="l" rtl="0">
              <a:lnSpc>
                <a:spcPct val="115000"/>
              </a:lnSpc>
              <a:spcBef>
                <a:spcPts val="0"/>
              </a:spcBef>
              <a:spcAft>
                <a:spcPts val="0"/>
              </a:spcAft>
              <a:buClr>
                <a:srgbClr val="212121"/>
              </a:buClr>
              <a:buSzPts val="2100"/>
              <a:buFont typeface="Calibri"/>
              <a:buAutoNum type="arabicPeriod"/>
            </a:pPr>
            <a:r>
              <a:rPr lang="en-US" sz="2100" dirty="0">
                <a:solidFill>
                  <a:srgbClr val="212121"/>
                </a:solidFill>
                <a:highlight>
                  <a:srgbClr val="FFFFFF"/>
                </a:highlight>
              </a:rPr>
              <a:t>Gini</a:t>
            </a:r>
            <a:endParaRPr sz="2100" dirty="0">
              <a:solidFill>
                <a:srgbClr val="212121"/>
              </a:solidFill>
              <a:highlight>
                <a:srgbClr val="FFFFFF"/>
              </a:highlight>
            </a:endParaRPr>
          </a:p>
          <a:p>
            <a:pPr marL="457200" lvl="0" indent="-361950" algn="l" rtl="0">
              <a:lnSpc>
                <a:spcPct val="115000"/>
              </a:lnSpc>
              <a:spcBef>
                <a:spcPts val="0"/>
              </a:spcBef>
              <a:spcAft>
                <a:spcPts val="0"/>
              </a:spcAft>
              <a:buClr>
                <a:srgbClr val="212121"/>
              </a:buClr>
              <a:buSzPts val="2100"/>
              <a:buFont typeface="Calibri"/>
              <a:buAutoNum type="arabicPeriod"/>
            </a:pPr>
            <a:r>
              <a:rPr lang="en-US" sz="2100" dirty="0">
                <a:solidFill>
                  <a:srgbClr val="212121"/>
                </a:solidFill>
                <a:highlight>
                  <a:srgbClr val="FFFFFF"/>
                </a:highlight>
              </a:rPr>
              <a:t>Chi Square</a:t>
            </a:r>
            <a:endParaRPr sz="2100" dirty="0">
              <a:solidFill>
                <a:srgbClr val="212121"/>
              </a:solidFill>
              <a:highlight>
                <a:srgbClr val="FFFFFF"/>
              </a:highlight>
            </a:endParaRPr>
          </a:p>
          <a:p>
            <a:pPr marL="457200" lvl="0" indent="-361950" algn="l" rtl="0">
              <a:lnSpc>
                <a:spcPct val="115000"/>
              </a:lnSpc>
              <a:spcBef>
                <a:spcPts val="0"/>
              </a:spcBef>
              <a:spcAft>
                <a:spcPts val="0"/>
              </a:spcAft>
              <a:buClr>
                <a:srgbClr val="212121"/>
              </a:buClr>
              <a:buSzPts val="2100"/>
              <a:buFont typeface="Calibri"/>
              <a:buAutoNum type="arabicPeriod"/>
            </a:pPr>
            <a:r>
              <a:rPr lang="en-US" sz="2100" dirty="0">
                <a:solidFill>
                  <a:srgbClr val="212121"/>
                </a:solidFill>
                <a:highlight>
                  <a:srgbClr val="FFFFFF"/>
                </a:highlight>
              </a:rPr>
              <a:t>Reduction in Variance</a:t>
            </a:r>
            <a:endParaRPr sz="2100" dirty="0">
              <a:solidFill>
                <a:srgbClr val="212121"/>
              </a:solidFill>
              <a:highlight>
                <a:srgbClr val="FFFFFF"/>
              </a:highlight>
            </a:endParaRPr>
          </a:p>
          <a:p>
            <a:pPr marL="0" lvl="0" indent="0" algn="l" rtl="0">
              <a:spcBef>
                <a:spcPts val="120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p:nvPr/>
        </p:nvSpPr>
        <p:spPr>
          <a:xfrm>
            <a:off x="0" y="0"/>
            <a:ext cx="12192000" cy="689818"/>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5"/>
          <p:cNvSpPr txBox="1"/>
          <p:nvPr/>
        </p:nvSpPr>
        <p:spPr>
          <a:xfrm>
            <a:off x="427973" y="21743"/>
            <a:ext cx="5425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Important Terminology</a:t>
            </a:r>
            <a:endParaRPr/>
          </a:p>
        </p:txBody>
      </p:sp>
      <p:sp>
        <p:nvSpPr>
          <p:cNvPr id="122" name="Google Shape;122;p5"/>
          <p:cNvSpPr/>
          <p:nvPr/>
        </p:nvSpPr>
        <p:spPr>
          <a:xfrm>
            <a:off x="0" y="6604000"/>
            <a:ext cx="12192000" cy="254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5"/>
          <p:cNvSpPr txBox="1"/>
          <p:nvPr/>
        </p:nvSpPr>
        <p:spPr>
          <a:xfrm>
            <a:off x="111760" y="6604000"/>
            <a:ext cx="1208024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lt1"/>
                </a:solidFill>
                <a:latin typeface="Calibri"/>
                <a:ea typeface="Calibri"/>
                <a:cs typeface="Calibri"/>
                <a:sym typeface="Calibri"/>
              </a:rPr>
              <a:t>Tamojit Maiti                                                                                                                                                                                                                                                                                                                                                          9th October  2022</a:t>
            </a:r>
            <a:endParaRPr/>
          </a:p>
        </p:txBody>
      </p:sp>
      <p:sp>
        <p:nvSpPr>
          <p:cNvPr id="124" name="Google Shape;124;p5"/>
          <p:cNvSpPr txBox="1">
            <a:spLocks noGrp="1"/>
          </p:cNvSpPr>
          <p:nvPr>
            <p:ph type="body" idx="1"/>
          </p:nvPr>
        </p:nvSpPr>
        <p:spPr>
          <a:xfrm>
            <a:off x="429000" y="883700"/>
            <a:ext cx="6326363" cy="5293200"/>
          </a:xfrm>
          <a:prstGeom prst="rect">
            <a:avLst/>
          </a:prstGeom>
        </p:spPr>
        <p:txBody>
          <a:bodyPr spcFirstLastPara="1" wrap="square" lIns="91425" tIns="45700" rIns="91425" bIns="45700" anchor="t" anchorCtr="0">
            <a:normAutofit fontScale="92500" lnSpcReduction="10000"/>
          </a:bodyPr>
          <a:lstStyle/>
          <a:p>
            <a:pPr indent="-457200">
              <a:lnSpc>
                <a:spcPct val="115000"/>
              </a:lnSpc>
              <a:spcBef>
                <a:spcPts val="600"/>
              </a:spcBef>
            </a:pPr>
            <a:r>
              <a:rPr lang="en-US" sz="2600" b="1" dirty="0">
                <a:solidFill>
                  <a:srgbClr val="212121"/>
                </a:solidFill>
                <a:highlight>
                  <a:srgbClr val="FFFFFF"/>
                </a:highlight>
              </a:rPr>
              <a:t>Root Node:</a:t>
            </a:r>
            <a:r>
              <a:rPr lang="en-US" sz="2600" dirty="0">
                <a:solidFill>
                  <a:srgbClr val="212121"/>
                </a:solidFill>
                <a:highlight>
                  <a:srgbClr val="FFFFFF"/>
                </a:highlight>
              </a:rPr>
              <a:t> It represents entire population or sample </a:t>
            </a:r>
            <a:r>
              <a:rPr lang="en-US" sz="2600" dirty="0" err="1">
                <a:solidFill>
                  <a:srgbClr val="212121"/>
                </a:solidFill>
                <a:highlight>
                  <a:srgbClr val="FFFFFF"/>
                </a:highlight>
              </a:rPr>
              <a:t>andthis</a:t>
            </a:r>
            <a:r>
              <a:rPr lang="en-US" sz="2600" dirty="0">
                <a:solidFill>
                  <a:srgbClr val="212121"/>
                </a:solidFill>
                <a:highlight>
                  <a:srgbClr val="FFFFFF"/>
                </a:highlight>
              </a:rPr>
              <a:t> further gets divided into two sets.</a:t>
            </a:r>
          </a:p>
          <a:p>
            <a:pPr indent="-457200">
              <a:lnSpc>
                <a:spcPct val="115000"/>
              </a:lnSpc>
              <a:spcBef>
                <a:spcPts val="600"/>
              </a:spcBef>
            </a:pPr>
            <a:endParaRPr sz="2600" dirty="0">
              <a:solidFill>
                <a:srgbClr val="212121"/>
              </a:solidFill>
              <a:highlight>
                <a:srgbClr val="FFFFFF"/>
              </a:highlight>
            </a:endParaRPr>
          </a:p>
          <a:p>
            <a:pPr indent="-457200">
              <a:lnSpc>
                <a:spcPct val="115000"/>
              </a:lnSpc>
              <a:spcBef>
                <a:spcPts val="600"/>
              </a:spcBef>
            </a:pPr>
            <a:r>
              <a:rPr lang="en-US" sz="2600" b="1" dirty="0">
                <a:solidFill>
                  <a:srgbClr val="212121"/>
                </a:solidFill>
                <a:highlight>
                  <a:srgbClr val="FFFFFF"/>
                </a:highlight>
              </a:rPr>
              <a:t>Splitting:</a:t>
            </a:r>
            <a:r>
              <a:rPr lang="en-US" sz="2600" dirty="0">
                <a:solidFill>
                  <a:srgbClr val="212121"/>
                </a:solidFill>
                <a:highlight>
                  <a:srgbClr val="FFFFFF"/>
                </a:highlight>
              </a:rPr>
              <a:t> It is a process of dividing a node into two sub - nodes.</a:t>
            </a:r>
          </a:p>
          <a:p>
            <a:pPr indent="-457200">
              <a:lnSpc>
                <a:spcPct val="115000"/>
              </a:lnSpc>
              <a:spcBef>
                <a:spcPts val="600"/>
              </a:spcBef>
            </a:pPr>
            <a:endParaRPr sz="2600" dirty="0">
              <a:solidFill>
                <a:srgbClr val="212121"/>
              </a:solidFill>
              <a:highlight>
                <a:srgbClr val="FFFFFF"/>
              </a:highlight>
            </a:endParaRPr>
          </a:p>
          <a:p>
            <a:pPr indent="-457200">
              <a:lnSpc>
                <a:spcPct val="115000"/>
              </a:lnSpc>
              <a:spcBef>
                <a:spcPts val="600"/>
              </a:spcBef>
            </a:pPr>
            <a:r>
              <a:rPr lang="en-US" sz="2600" b="1" dirty="0">
                <a:solidFill>
                  <a:srgbClr val="212121"/>
                </a:solidFill>
                <a:highlight>
                  <a:srgbClr val="FFFFFF"/>
                </a:highlight>
              </a:rPr>
              <a:t>Leaf/ Terminal Node:</a:t>
            </a:r>
            <a:r>
              <a:rPr lang="en-US" sz="2600" dirty="0">
                <a:solidFill>
                  <a:srgbClr val="212121"/>
                </a:solidFill>
                <a:highlight>
                  <a:srgbClr val="FFFFFF"/>
                </a:highlight>
              </a:rPr>
              <a:t> Nodes do not split is called leaf or terminal node</a:t>
            </a:r>
          </a:p>
          <a:p>
            <a:pPr indent="-457200">
              <a:lnSpc>
                <a:spcPct val="115000"/>
              </a:lnSpc>
              <a:spcBef>
                <a:spcPts val="600"/>
              </a:spcBef>
            </a:pPr>
            <a:endParaRPr sz="2600" dirty="0">
              <a:solidFill>
                <a:srgbClr val="212121"/>
              </a:solidFill>
              <a:highlight>
                <a:srgbClr val="FFFFFF"/>
              </a:highlight>
            </a:endParaRPr>
          </a:p>
          <a:p>
            <a:pPr indent="-457200">
              <a:lnSpc>
                <a:spcPct val="115000"/>
              </a:lnSpc>
              <a:spcBef>
                <a:spcPts val="600"/>
              </a:spcBef>
            </a:pPr>
            <a:r>
              <a:rPr lang="en-US" sz="2600" b="1" dirty="0">
                <a:solidFill>
                  <a:srgbClr val="212121"/>
                </a:solidFill>
                <a:highlight>
                  <a:srgbClr val="FFFFFF"/>
                </a:highlight>
              </a:rPr>
              <a:t>Pruning:</a:t>
            </a:r>
            <a:r>
              <a:rPr lang="en-US" sz="2600" dirty="0">
                <a:solidFill>
                  <a:srgbClr val="212121"/>
                </a:solidFill>
                <a:highlight>
                  <a:srgbClr val="FFFFFF"/>
                </a:highlight>
              </a:rPr>
              <a:t> When we remove sub-nodes of a decision node</a:t>
            </a:r>
          </a:p>
          <a:p>
            <a:pPr marL="0" lvl="0" indent="0" algn="l" rtl="0">
              <a:lnSpc>
                <a:spcPct val="115000"/>
              </a:lnSpc>
              <a:spcBef>
                <a:spcPts val="600"/>
              </a:spcBef>
              <a:spcAft>
                <a:spcPts val="0"/>
              </a:spcAft>
              <a:buNone/>
            </a:pPr>
            <a:endParaRPr lang="en-US" sz="2747" b="1" dirty="0">
              <a:solidFill>
                <a:srgbClr val="212121"/>
              </a:solidFill>
              <a:highlight>
                <a:srgbClr val="FFFFFF"/>
              </a:highlight>
            </a:endParaRPr>
          </a:p>
          <a:p>
            <a:pPr marL="0" lvl="0" indent="0" algn="l" rtl="0">
              <a:spcBef>
                <a:spcPts val="1000"/>
              </a:spcBef>
              <a:spcAft>
                <a:spcPts val="0"/>
              </a:spcAft>
              <a:buNone/>
            </a:pPr>
            <a:endParaRPr sz="1600" dirty="0">
              <a:solidFill>
                <a:srgbClr val="212121"/>
              </a:solidFill>
              <a:highlight>
                <a:srgbClr val="FFFFFF"/>
              </a:highlight>
              <a:latin typeface="Roboto"/>
              <a:ea typeface="Roboto"/>
              <a:cs typeface="Roboto"/>
              <a:sym typeface="Roboto"/>
            </a:endParaRPr>
          </a:p>
          <a:p>
            <a:pPr marL="0" lvl="0" indent="0" algn="l" rtl="0">
              <a:spcBef>
                <a:spcPts val="1000"/>
              </a:spcBef>
              <a:spcAft>
                <a:spcPts val="0"/>
              </a:spcAft>
              <a:buNone/>
            </a:pPr>
            <a:endParaRPr sz="1600" dirty="0">
              <a:solidFill>
                <a:srgbClr val="212121"/>
              </a:solidFill>
              <a:highlight>
                <a:srgbClr val="FFFFFF"/>
              </a:highlight>
              <a:latin typeface="Roboto"/>
              <a:ea typeface="Roboto"/>
              <a:cs typeface="Roboto"/>
              <a:sym typeface="Roboto"/>
            </a:endParaRPr>
          </a:p>
        </p:txBody>
      </p:sp>
      <p:pic>
        <p:nvPicPr>
          <p:cNvPr id="125" name="Google Shape;125;p5"/>
          <p:cNvPicPr preferRelativeResize="0"/>
          <p:nvPr/>
        </p:nvPicPr>
        <p:blipFill>
          <a:blip r:embed="rId3">
            <a:alphaModFix/>
          </a:blip>
          <a:stretch>
            <a:fillRect/>
          </a:stretch>
        </p:blipFill>
        <p:spPr>
          <a:xfrm>
            <a:off x="6955971" y="1934469"/>
            <a:ext cx="5131836" cy="26275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633e0d46eb_0_61"/>
          <p:cNvSpPr/>
          <p:nvPr/>
        </p:nvSpPr>
        <p:spPr>
          <a:xfrm>
            <a:off x="0" y="0"/>
            <a:ext cx="12192000" cy="6897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g1633e0d46eb_0_61"/>
          <p:cNvSpPr txBox="1"/>
          <p:nvPr/>
        </p:nvSpPr>
        <p:spPr>
          <a:xfrm>
            <a:off x="427973" y="21743"/>
            <a:ext cx="54255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160" name="Google Shape;160;g1633e0d46eb_0_61"/>
          <p:cNvSpPr/>
          <p:nvPr/>
        </p:nvSpPr>
        <p:spPr>
          <a:xfrm>
            <a:off x="0" y="6604000"/>
            <a:ext cx="12192000" cy="2541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g1633e0d46eb_0_61"/>
          <p:cNvSpPr txBox="1"/>
          <p:nvPr/>
        </p:nvSpPr>
        <p:spPr>
          <a:xfrm>
            <a:off x="111760" y="6604000"/>
            <a:ext cx="120801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lt1"/>
                </a:solidFill>
                <a:latin typeface="Calibri"/>
                <a:ea typeface="Calibri"/>
                <a:cs typeface="Calibri"/>
                <a:sym typeface="Calibri"/>
              </a:rPr>
              <a:t>Tamojit Maiti                                                                                                                                                                                                                                                                                                                                                                 9th October 2022</a:t>
            </a:r>
            <a:endParaRPr/>
          </a:p>
        </p:txBody>
      </p:sp>
      <p:sp>
        <p:nvSpPr>
          <p:cNvPr id="162" name="Google Shape;162;g1633e0d46eb_0_61"/>
          <p:cNvSpPr txBox="1">
            <a:spLocks noGrp="1"/>
          </p:cNvSpPr>
          <p:nvPr>
            <p:ph type="body" idx="1"/>
          </p:nvPr>
        </p:nvSpPr>
        <p:spPr>
          <a:xfrm>
            <a:off x="427975" y="921050"/>
            <a:ext cx="11334000" cy="5255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900" dirty="0">
                <a:solidFill>
                  <a:srgbClr val="212121"/>
                </a:solidFill>
                <a:highlight>
                  <a:srgbClr val="FFFFFF"/>
                </a:highlight>
              </a:rPr>
              <a:t>Referring to earlier example used, where we want to segregate the students based on target variable (playing cricket or not). In the snapshot below, we split the population using two input variables Gender and Class. Now, I want to identify which split is producing more homogeneous sub-nodes using Information Gain</a:t>
            </a:r>
            <a:endParaRPr sz="1900" dirty="0">
              <a:solidFill>
                <a:srgbClr val="212121"/>
              </a:solidFill>
              <a:highlight>
                <a:srgbClr val="FFFFFF"/>
              </a:highlight>
            </a:endParaRPr>
          </a:p>
          <a:p>
            <a:pPr marL="0" lvl="0" indent="0" algn="l" rtl="0">
              <a:spcBef>
                <a:spcPts val="1000"/>
              </a:spcBef>
              <a:spcAft>
                <a:spcPts val="0"/>
              </a:spcAft>
              <a:buNone/>
            </a:pPr>
            <a:endParaRPr sz="1900" dirty="0">
              <a:solidFill>
                <a:srgbClr val="212121"/>
              </a:solidFill>
              <a:highlight>
                <a:srgbClr val="FFFFFF"/>
              </a:highlight>
            </a:endParaRPr>
          </a:p>
          <a:p>
            <a:pPr marL="0" lvl="0" indent="0" algn="l" rtl="0">
              <a:lnSpc>
                <a:spcPct val="115000"/>
              </a:lnSpc>
              <a:spcBef>
                <a:spcPts val="600"/>
              </a:spcBef>
              <a:spcAft>
                <a:spcPts val="0"/>
              </a:spcAft>
              <a:buClr>
                <a:schemeClr val="dk1"/>
              </a:buClr>
              <a:buSzPts val="1100"/>
              <a:buFont typeface="Arial"/>
              <a:buNone/>
            </a:pPr>
            <a:r>
              <a:rPr lang="en-US" sz="1200" dirty="0">
                <a:solidFill>
                  <a:srgbClr val="212121"/>
                </a:solidFill>
                <a:highlight>
                  <a:srgbClr val="FFFFFF"/>
                </a:highlight>
                <a:latin typeface="Roboto"/>
                <a:ea typeface="Roboto"/>
                <a:cs typeface="Roboto"/>
                <a:sym typeface="Roboto"/>
              </a:rPr>
              <a:t>.</a:t>
            </a:r>
            <a:endParaRPr sz="1200" dirty="0">
              <a:solidFill>
                <a:srgbClr val="212121"/>
              </a:solidFill>
              <a:highlight>
                <a:srgbClr val="FFFFFF"/>
              </a:highlight>
              <a:latin typeface="Roboto"/>
              <a:ea typeface="Roboto"/>
              <a:cs typeface="Roboto"/>
              <a:sym typeface="Roboto"/>
            </a:endParaRPr>
          </a:p>
          <a:p>
            <a:pPr marL="0" lvl="0" indent="0" algn="l" rtl="0">
              <a:spcBef>
                <a:spcPts val="1000"/>
              </a:spcBef>
              <a:spcAft>
                <a:spcPts val="0"/>
              </a:spcAft>
              <a:buNone/>
            </a:pPr>
            <a:endParaRPr sz="1900" dirty="0">
              <a:solidFill>
                <a:srgbClr val="212121"/>
              </a:solidFill>
              <a:highlight>
                <a:srgbClr val="FFFFFF"/>
              </a:highlight>
            </a:endParaRPr>
          </a:p>
          <a:p>
            <a:pPr marL="0" lvl="0" indent="0" algn="l" rtl="0">
              <a:spcBef>
                <a:spcPts val="1000"/>
              </a:spcBef>
              <a:spcAft>
                <a:spcPts val="0"/>
              </a:spcAft>
              <a:buNone/>
            </a:pPr>
            <a:endParaRPr sz="1200" dirty="0">
              <a:solidFill>
                <a:srgbClr val="212121"/>
              </a:solidFill>
              <a:highlight>
                <a:srgbClr val="FFFFFF"/>
              </a:highlight>
              <a:latin typeface="Roboto"/>
              <a:ea typeface="Roboto"/>
              <a:cs typeface="Roboto"/>
              <a:sym typeface="Roboto"/>
            </a:endParaRPr>
          </a:p>
        </p:txBody>
      </p:sp>
      <p:pic>
        <p:nvPicPr>
          <p:cNvPr id="163" name="Google Shape;163;g1633e0d46eb_0_61"/>
          <p:cNvPicPr preferRelativeResize="0"/>
          <p:nvPr/>
        </p:nvPicPr>
        <p:blipFill>
          <a:blip r:embed="rId3">
            <a:alphaModFix/>
          </a:blip>
          <a:stretch>
            <a:fillRect/>
          </a:stretch>
        </p:blipFill>
        <p:spPr>
          <a:xfrm>
            <a:off x="1687337" y="2315000"/>
            <a:ext cx="8815276" cy="3036975"/>
          </a:xfrm>
          <a:prstGeom prst="rect">
            <a:avLst/>
          </a:prstGeom>
          <a:noFill/>
          <a:ln>
            <a:noFill/>
          </a:ln>
        </p:spPr>
      </p:pic>
      <p:sp>
        <p:nvSpPr>
          <p:cNvPr id="2" name="TextBox 1">
            <a:extLst>
              <a:ext uri="{FF2B5EF4-FFF2-40B4-BE49-F238E27FC236}">
                <a16:creationId xmlns:a16="http://schemas.microsoft.com/office/drawing/2014/main" id="{2186013E-51D5-4648-73DB-5F686E6B55EF}"/>
              </a:ext>
            </a:extLst>
          </p:cNvPr>
          <p:cNvSpPr txBox="1"/>
          <p:nvPr/>
        </p:nvSpPr>
        <p:spPr>
          <a:xfrm>
            <a:off x="427973" y="21743"/>
            <a:ext cx="542544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Example (…continued)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633e0d46eb_0_94"/>
          <p:cNvSpPr/>
          <p:nvPr/>
        </p:nvSpPr>
        <p:spPr>
          <a:xfrm>
            <a:off x="0" y="0"/>
            <a:ext cx="12192000" cy="7218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g1633e0d46eb_0_94"/>
          <p:cNvSpPr txBox="1"/>
          <p:nvPr/>
        </p:nvSpPr>
        <p:spPr>
          <a:xfrm>
            <a:off x="427977" y="21757"/>
            <a:ext cx="11358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Advantages and Disadvantages of Decision Tree</a:t>
            </a:r>
            <a:endParaRPr dirty="0"/>
          </a:p>
        </p:txBody>
      </p:sp>
      <p:sp>
        <p:nvSpPr>
          <p:cNvPr id="196" name="Google Shape;196;g1633e0d46eb_0_94"/>
          <p:cNvSpPr/>
          <p:nvPr/>
        </p:nvSpPr>
        <p:spPr>
          <a:xfrm>
            <a:off x="0" y="6604000"/>
            <a:ext cx="12192000" cy="2541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g1633e0d46eb_0_94"/>
          <p:cNvSpPr txBox="1"/>
          <p:nvPr/>
        </p:nvSpPr>
        <p:spPr>
          <a:xfrm>
            <a:off x="111760" y="6604000"/>
            <a:ext cx="120801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lt1"/>
                </a:solidFill>
                <a:latin typeface="Calibri"/>
                <a:ea typeface="Calibri"/>
                <a:cs typeface="Calibri"/>
                <a:sym typeface="Calibri"/>
              </a:rPr>
              <a:t>Tamojit Maiti                                                                                                                                                                                                                                                                                                                                                                 9th October 2022</a:t>
            </a:r>
            <a:endParaRPr/>
          </a:p>
        </p:txBody>
      </p:sp>
      <p:sp>
        <p:nvSpPr>
          <p:cNvPr id="198" name="Google Shape;198;g1633e0d46eb_0_94"/>
          <p:cNvSpPr txBox="1">
            <a:spLocks noGrp="1"/>
          </p:cNvSpPr>
          <p:nvPr>
            <p:ph type="body" idx="1"/>
          </p:nvPr>
        </p:nvSpPr>
        <p:spPr>
          <a:xfrm>
            <a:off x="514600" y="958350"/>
            <a:ext cx="11272200" cy="5243400"/>
          </a:xfrm>
          <a:prstGeom prst="rect">
            <a:avLst/>
          </a:prstGeom>
        </p:spPr>
        <p:txBody>
          <a:bodyPr spcFirstLastPara="1" wrap="square" lIns="91425" tIns="45700" rIns="91425" bIns="45700" anchor="t" anchorCtr="0">
            <a:noAutofit/>
          </a:bodyPr>
          <a:lstStyle/>
          <a:p>
            <a:pPr marL="419100" marR="38100">
              <a:lnSpc>
                <a:spcPct val="160000"/>
              </a:lnSpc>
              <a:spcBef>
                <a:spcPts val="600"/>
              </a:spcBef>
              <a:buSzPts val="1100"/>
            </a:pPr>
            <a:r>
              <a:rPr lang="en-US" sz="2400" dirty="0">
                <a:solidFill>
                  <a:srgbClr val="212121"/>
                </a:solidFill>
              </a:rPr>
              <a:t>Advantages</a:t>
            </a:r>
            <a:endParaRPr sz="2400" dirty="0">
              <a:solidFill>
                <a:srgbClr val="212121"/>
              </a:solidFill>
            </a:endParaRPr>
          </a:p>
          <a:p>
            <a:pPr marL="876300" marR="38100" lvl="1">
              <a:lnSpc>
                <a:spcPct val="160000"/>
              </a:lnSpc>
              <a:spcBef>
                <a:spcPts val="600"/>
              </a:spcBef>
              <a:buSzPts val="1100"/>
            </a:pPr>
            <a:r>
              <a:rPr lang="en-US" dirty="0">
                <a:solidFill>
                  <a:srgbClr val="212121"/>
                </a:solidFill>
              </a:rPr>
              <a:t>Easy to Understand</a:t>
            </a:r>
            <a:endParaRPr dirty="0">
              <a:solidFill>
                <a:srgbClr val="212121"/>
              </a:solidFill>
            </a:endParaRPr>
          </a:p>
          <a:p>
            <a:pPr marL="876300" marR="38100" lvl="1">
              <a:lnSpc>
                <a:spcPct val="160000"/>
              </a:lnSpc>
              <a:spcBef>
                <a:spcPts val="600"/>
              </a:spcBef>
              <a:buSzPts val="1100"/>
            </a:pPr>
            <a:r>
              <a:rPr lang="en-US" dirty="0">
                <a:solidFill>
                  <a:srgbClr val="212121"/>
                </a:solidFill>
              </a:rPr>
              <a:t>Useful in Data exploration</a:t>
            </a:r>
          </a:p>
          <a:p>
            <a:pPr marL="876300" marR="38100" lvl="1">
              <a:lnSpc>
                <a:spcPct val="160000"/>
              </a:lnSpc>
              <a:spcBef>
                <a:spcPts val="600"/>
              </a:spcBef>
              <a:buSzPts val="1100"/>
            </a:pPr>
            <a:r>
              <a:rPr lang="en-US" dirty="0">
                <a:solidFill>
                  <a:srgbClr val="212121"/>
                </a:solidFill>
              </a:rPr>
              <a:t>Non Parametric Method</a:t>
            </a:r>
          </a:p>
          <a:p>
            <a:pPr marL="419100" marR="38100">
              <a:lnSpc>
                <a:spcPct val="160000"/>
              </a:lnSpc>
              <a:spcBef>
                <a:spcPts val="600"/>
              </a:spcBef>
              <a:buSzPts val="1100"/>
            </a:pPr>
            <a:r>
              <a:rPr lang="en-GB" sz="2400" dirty="0">
                <a:solidFill>
                  <a:srgbClr val="212121"/>
                </a:solidFill>
              </a:rPr>
              <a:t>Disadvantages</a:t>
            </a:r>
          </a:p>
          <a:p>
            <a:pPr marL="876300" marR="38100" lvl="1">
              <a:lnSpc>
                <a:spcPct val="160000"/>
              </a:lnSpc>
              <a:spcBef>
                <a:spcPts val="600"/>
              </a:spcBef>
              <a:buSzPts val="1100"/>
            </a:pPr>
            <a:r>
              <a:rPr lang="en-GB" dirty="0">
                <a:solidFill>
                  <a:srgbClr val="212121"/>
                </a:solidFill>
              </a:rPr>
              <a:t>Over fitting</a:t>
            </a:r>
          </a:p>
          <a:p>
            <a:pPr marL="76200" marR="38100" lvl="0" indent="0" algn="l" rtl="0">
              <a:lnSpc>
                <a:spcPct val="160000"/>
              </a:lnSpc>
              <a:spcBef>
                <a:spcPts val="600"/>
              </a:spcBef>
              <a:spcAft>
                <a:spcPts val="0"/>
              </a:spcAft>
              <a:buClr>
                <a:schemeClr val="dk1"/>
              </a:buClr>
              <a:buSzPts val="1100"/>
              <a:buFont typeface="Arial"/>
              <a:buNone/>
            </a:pPr>
            <a:endParaRPr lang="en-IN" sz="1900" dirty="0">
              <a:solidFill>
                <a:srgbClr val="212121"/>
              </a:solidFill>
            </a:endParaRPr>
          </a:p>
          <a:p>
            <a:pPr marL="0" lvl="0" indent="0" algn="l" rtl="0">
              <a:lnSpc>
                <a:spcPct val="115000"/>
              </a:lnSpc>
              <a:spcBef>
                <a:spcPts val="500"/>
              </a:spcBef>
              <a:spcAft>
                <a:spcPts val="0"/>
              </a:spcAft>
              <a:buClr>
                <a:schemeClr val="dk1"/>
              </a:buClr>
              <a:buSzPts val="1100"/>
              <a:buFont typeface="Arial"/>
              <a:buNone/>
            </a:pPr>
            <a:endParaRPr sz="1200" dirty="0">
              <a:solidFill>
                <a:srgbClr val="212121"/>
              </a:solidFill>
              <a:latin typeface="Roboto"/>
              <a:ea typeface="Roboto"/>
              <a:cs typeface="Roboto"/>
              <a:sym typeface="Roboto"/>
            </a:endParaRPr>
          </a:p>
          <a:p>
            <a:pPr marL="76200" marR="38100" lvl="0" indent="0" algn="l" rtl="0">
              <a:lnSpc>
                <a:spcPct val="160000"/>
              </a:lnSpc>
              <a:spcBef>
                <a:spcPts val="600"/>
              </a:spcBef>
              <a:spcAft>
                <a:spcPts val="0"/>
              </a:spcAft>
              <a:buClr>
                <a:schemeClr val="dk1"/>
              </a:buClr>
              <a:buSzPts val="1100"/>
              <a:buFont typeface="Arial"/>
              <a:buNone/>
            </a:pPr>
            <a:endParaRPr sz="1200" dirty="0">
              <a:solidFill>
                <a:srgbClr val="212121"/>
              </a:solidFill>
              <a:latin typeface="Roboto"/>
              <a:ea typeface="Roboto"/>
              <a:cs typeface="Roboto"/>
              <a:sym typeface="Roboto"/>
            </a:endParaRPr>
          </a:p>
          <a:p>
            <a:pPr marL="0" lvl="0" indent="0" algn="l" rtl="0">
              <a:lnSpc>
                <a:spcPct val="115714"/>
              </a:lnSpc>
              <a:spcBef>
                <a:spcPts val="500"/>
              </a:spcBef>
              <a:spcAft>
                <a:spcPts val="0"/>
              </a:spcAft>
              <a:buSzPts val="935"/>
              <a:buNone/>
            </a:pPr>
            <a:endParaRPr sz="1676" dirty="0">
              <a:highlight>
                <a:srgbClr val="FFFFFE"/>
              </a:highlight>
              <a:latin typeface="Courier New"/>
              <a:ea typeface="Courier New"/>
              <a:cs typeface="Courier New"/>
              <a:sym typeface="Courier New"/>
            </a:endParaRPr>
          </a:p>
          <a:p>
            <a:pPr marL="0" lvl="0" indent="0" algn="l" rtl="0">
              <a:lnSpc>
                <a:spcPct val="95000"/>
              </a:lnSpc>
              <a:spcBef>
                <a:spcPts val="0"/>
              </a:spcBef>
              <a:spcAft>
                <a:spcPts val="0"/>
              </a:spcAft>
              <a:buSzPts val="935"/>
              <a:buNone/>
            </a:pPr>
            <a:endParaRPr sz="992" dirty="0">
              <a:solidFill>
                <a:srgbClr val="212121"/>
              </a:solidFill>
              <a:highlight>
                <a:srgbClr val="FFFFFF"/>
              </a:highlight>
              <a:latin typeface="Courier New"/>
              <a:ea typeface="Courier New"/>
              <a:cs typeface="Courier New"/>
              <a:sym typeface="Courier New"/>
            </a:endParaRPr>
          </a:p>
          <a:p>
            <a:pPr marL="0" marR="76200" lvl="0" indent="0" algn="l" rtl="0">
              <a:lnSpc>
                <a:spcPct val="115714"/>
              </a:lnSpc>
              <a:spcBef>
                <a:spcPts val="800"/>
              </a:spcBef>
              <a:spcAft>
                <a:spcPts val="0"/>
              </a:spcAft>
              <a:buSzPts val="935"/>
              <a:buNone/>
            </a:pPr>
            <a:endParaRPr sz="992" dirty="0">
              <a:highlight>
                <a:srgbClr val="F7F7F7"/>
              </a:highlight>
              <a:latin typeface="Courier New"/>
              <a:ea typeface="Courier New"/>
              <a:cs typeface="Courier New"/>
              <a:sym typeface="Courier New"/>
            </a:endParaRPr>
          </a:p>
          <a:p>
            <a:pPr marL="0" marR="76200" lvl="0" indent="0" algn="l" rtl="0">
              <a:lnSpc>
                <a:spcPct val="115714"/>
              </a:lnSpc>
              <a:spcBef>
                <a:spcPts val="800"/>
              </a:spcBef>
              <a:spcAft>
                <a:spcPts val="0"/>
              </a:spcAft>
              <a:buSzPts val="935"/>
              <a:buNone/>
            </a:pPr>
            <a:endParaRPr sz="992" dirty="0">
              <a:highlight>
                <a:srgbClr val="F7F7F7"/>
              </a:highlight>
              <a:latin typeface="Courier New"/>
              <a:ea typeface="Courier New"/>
              <a:cs typeface="Courier New"/>
              <a:sym typeface="Courier New"/>
            </a:endParaRPr>
          </a:p>
          <a:p>
            <a:pPr marL="0" lvl="0" indent="0" algn="l" rtl="0">
              <a:lnSpc>
                <a:spcPct val="70000"/>
              </a:lnSpc>
              <a:spcBef>
                <a:spcPts val="1000"/>
              </a:spcBef>
              <a:spcAft>
                <a:spcPts val="0"/>
              </a:spcAft>
              <a:buClr>
                <a:schemeClr val="dk1"/>
              </a:buClr>
              <a:buSzPts val="935"/>
              <a:buFont typeface="Arial"/>
              <a:buNone/>
            </a:pPr>
            <a:endParaRPr sz="2480" dirty="0"/>
          </a:p>
          <a:p>
            <a:pPr marL="0" lvl="0" indent="0" algn="l" rtl="0">
              <a:lnSpc>
                <a:spcPct val="70000"/>
              </a:lnSpc>
              <a:spcBef>
                <a:spcPts val="1000"/>
              </a:spcBef>
              <a:spcAft>
                <a:spcPts val="0"/>
              </a:spcAft>
              <a:buSzPts val="935"/>
              <a:buNone/>
            </a:pPr>
            <a:endParaRPr sz="248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515</Words>
  <Application>Microsoft Office PowerPoint</Application>
  <PresentationFormat>Widescreen</PresentationFormat>
  <Paragraphs>73</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Roboto</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Tamojit Maiti</dc:creator>
  <cp:lastModifiedBy>Tamojit Maiti</cp:lastModifiedBy>
  <cp:revision>2</cp:revision>
  <dcterms:created xsi:type="dcterms:W3CDTF">2022-09-10T20:07:32Z</dcterms:created>
  <dcterms:modified xsi:type="dcterms:W3CDTF">2022-10-08T14:23:32Z</dcterms:modified>
</cp:coreProperties>
</file>