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65C206-5CC0-4C6B-863B-94D11E21D854}" v="352" dt="2023-08-21T18:15:25.469"/>
    <p1510:client id="{C6C4BE53-A24C-4817-BA50-81DE8B6B1D42}" v="1240" dt="2023-08-21T19:26:05.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174876-FDAB-40EA-98A8-492073984FFA}" type="doc">
      <dgm:prSet loTypeId="urn:microsoft.com/office/officeart/2016/7/layout/RepeatingBendingProcessNew" loCatId="process" qsTypeId="urn:microsoft.com/office/officeart/2005/8/quickstyle/simple4" qsCatId="simple" csTypeId="urn:microsoft.com/office/officeart/2005/8/colors/colorful2" csCatId="colorful"/>
      <dgm:spPr/>
      <dgm:t>
        <a:bodyPr/>
        <a:lstStyle/>
        <a:p>
          <a:endParaRPr lang="en-US"/>
        </a:p>
      </dgm:t>
    </dgm:pt>
    <dgm:pt modelId="{83F7E8B1-10BF-4864-950C-2B20BD9A9701}">
      <dgm:prSet/>
      <dgm:spPr/>
      <dgm:t>
        <a:bodyPr/>
        <a:lstStyle/>
        <a:p>
          <a:r>
            <a:rPr lang="en-US" b="1"/>
            <a:t>Stage 1: Importing libraries and read data</a:t>
          </a:r>
          <a:endParaRPr lang="en-US"/>
        </a:p>
      </dgm:t>
    </dgm:pt>
    <dgm:pt modelId="{5A7A99B9-A83D-45F8-AF8F-E795FF55392B}" type="parTrans" cxnId="{26C32683-DCFA-40C0-8F3D-907128922BCE}">
      <dgm:prSet/>
      <dgm:spPr/>
      <dgm:t>
        <a:bodyPr/>
        <a:lstStyle/>
        <a:p>
          <a:endParaRPr lang="en-US"/>
        </a:p>
      </dgm:t>
    </dgm:pt>
    <dgm:pt modelId="{AF1A2998-7755-4765-AA13-046CC515AE6D}" type="sibTrans" cxnId="{26C32683-DCFA-40C0-8F3D-907128922BCE}">
      <dgm:prSet/>
      <dgm:spPr/>
      <dgm:t>
        <a:bodyPr/>
        <a:lstStyle/>
        <a:p>
          <a:endParaRPr lang="en-US"/>
        </a:p>
      </dgm:t>
    </dgm:pt>
    <dgm:pt modelId="{6C4DA657-ACA4-4B30-B893-1A7B2EE48A62}">
      <dgm:prSet/>
      <dgm:spPr/>
      <dgm:t>
        <a:bodyPr/>
        <a:lstStyle/>
        <a:p>
          <a:r>
            <a:rPr lang="en-US" b="1"/>
            <a:t>Stage 2: Data Cleansing</a:t>
          </a:r>
          <a:endParaRPr lang="en-US"/>
        </a:p>
      </dgm:t>
    </dgm:pt>
    <dgm:pt modelId="{8DAAA8E2-8264-4560-960C-25611FF99CB1}" type="parTrans" cxnId="{198E1073-9921-408F-8E56-4B3418B543BE}">
      <dgm:prSet/>
      <dgm:spPr/>
      <dgm:t>
        <a:bodyPr/>
        <a:lstStyle/>
        <a:p>
          <a:endParaRPr lang="en-US"/>
        </a:p>
      </dgm:t>
    </dgm:pt>
    <dgm:pt modelId="{4600303A-B118-4179-92A5-90709DD911A0}" type="sibTrans" cxnId="{198E1073-9921-408F-8E56-4B3418B543BE}">
      <dgm:prSet/>
      <dgm:spPr/>
      <dgm:t>
        <a:bodyPr/>
        <a:lstStyle/>
        <a:p>
          <a:endParaRPr lang="en-US"/>
        </a:p>
      </dgm:t>
    </dgm:pt>
    <dgm:pt modelId="{011B27C3-2709-46C5-9A9F-BD6FB2AFAA3D}">
      <dgm:prSet/>
      <dgm:spPr/>
      <dgm:t>
        <a:bodyPr/>
        <a:lstStyle/>
        <a:p>
          <a:r>
            <a:rPr lang="en-US" b="1"/>
            <a:t>Stage 3: Data Encoding</a:t>
          </a:r>
          <a:endParaRPr lang="en-US"/>
        </a:p>
      </dgm:t>
    </dgm:pt>
    <dgm:pt modelId="{1C64209C-C187-40A4-A4CB-666895F9BC3A}" type="parTrans" cxnId="{9C293E6C-E231-402C-8772-60C4F64E3272}">
      <dgm:prSet/>
      <dgm:spPr/>
      <dgm:t>
        <a:bodyPr/>
        <a:lstStyle/>
        <a:p>
          <a:endParaRPr lang="en-US"/>
        </a:p>
      </dgm:t>
    </dgm:pt>
    <dgm:pt modelId="{BCA2A11D-0BEC-49C4-BCBD-197E872FE10F}" type="sibTrans" cxnId="{9C293E6C-E231-402C-8772-60C4F64E3272}">
      <dgm:prSet/>
      <dgm:spPr/>
      <dgm:t>
        <a:bodyPr/>
        <a:lstStyle/>
        <a:p>
          <a:endParaRPr lang="en-US"/>
        </a:p>
      </dgm:t>
    </dgm:pt>
    <dgm:pt modelId="{F96EC45D-9673-4FBB-9C94-AF5F6852B1BF}">
      <dgm:prSet/>
      <dgm:spPr/>
      <dgm:t>
        <a:bodyPr/>
        <a:lstStyle/>
        <a:p>
          <a:r>
            <a:rPr lang="en-US" b="1"/>
            <a:t>Stage 4: Train-test split</a:t>
          </a:r>
          <a:endParaRPr lang="en-US"/>
        </a:p>
      </dgm:t>
    </dgm:pt>
    <dgm:pt modelId="{A7AF2538-4090-4460-A460-146FB91DA885}" type="parTrans" cxnId="{46B4C68A-C309-4EF7-9E54-93F84A910826}">
      <dgm:prSet/>
      <dgm:spPr/>
      <dgm:t>
        <a:bodyPr/>
        <a:lstStyle/>
        <a:p>
          <a:endParaRPr lang="en-US"/>
        </a:p>
      </dgm:t>
    </dgm:pt>
    <dgm:pt modelId="{16978BCD-15AE-4421-8825-2A54FA517873}" type="sibTrans" cxnId="{46B4C68A-C309-4EF7-9E54-93F84A910826}">
      <dgm:prSet/>
      <dgm:spPr/>
      <dgm:t>
        <a:bodyPr/>
        <a:lstStyle/>
        <a:p>
          <a:endParaRPr lang="en-US"/>
        </a:p>
      </dgm:t>
    </dgm:pt>
    <dgm:pt modelId="{26C63D0A-DB5B-423C-857D-094CFA933185}">
      <dgm:prSet/>
      <dgm:spPr/>
      <dgm:t>
        <a:bodyPr/>
        <a:lstStyle/>
        <a:p>
          <a:r>
            <a:rPr lang="en-US" b="1"/>
            <a:t>Stage 5: Feature Scaling</a:t>
          </a:r>
          <a:endParaRPr lang="en-US"/>
        </a:p>
      </dgm:t>
    </dgm:pt>
    <dgm:pt modelId="{EAC8A529-E8FD-4CAD-9BCD-39078C4AB452}" type="parTrans" cxnId="{6FA6107A-97EF-4F66-91E8-5D238272FBD5}">
      <dgm:prSet/>
      <dgm:spPr/>
      <dgm:t>
        <a:bodyPr/>
        <a:lstStyle/>
        <a:p>
          <a:endParaRPr lang="en-US"/>
        </a:p>
      </dgm:t>
    </dgm:pt>
    <dgm:pt modelId="{C55CF200-868C-44BB-8FC3-819E736CD556}" type="sibTrans" cxnId="{6FA6107A-97EF-4F66-91E8-5D238272FBD5}">
      <dgm:prSet/>
      <dgm:spPr/>
      <dgm:t>
        <a:bodyPr/>
        <a:lstStyle/>
        <a:p>
          <a:endParaRPr lang="en-US"/>
        </a:p>
      </dgm:t>
    </dgm:pt>
    <dgm:pt modelId="{04ABD76E-E7AC-4269-91B3-B43160766557}">
      <dgm:prSet/>
      <dgm:spPr/>
      <dgm:t>
        <a:bodyPr/>
        <a:lstStyle/>
        <a:p>
          <a:r>
            <a:rPr lang="en-US" b="1"/>
            <a:t>Stage 6: Bivariate Analysis</a:t>
          </a:r>
          <a:endParaRPr lang="en-US"/>
        </a:p>
      </dgm:t>
    </dgm:pt>
    <dgm:pt modelId="{8284E5AF-3A88-4095-9D92-BD34DDFB5161}" type="parTrans" cxnId="{FD079A24-0856-4F75-AF90-AE959B08C21E}">
      <dgm:prSet/>
      <dgm:spPr/>
      <dgm:t>
        <a:bodyPr/>
        <a:lstStyle/>
        <a:p>
          <a:endParaRPr lang="en-US"/>
        </a:p>
      </dgm:t>
    </dgm:pt>
    <dgm:pt modelId="{DD5A796C-BCB3-45AF-A197-EE379C0F8D0F}" type="sibTrans" cxnId="{FD079A24-0856-4F75-AF90-AE959B08C21E}">
      <dgm:prSet/>
      <dgm:spPr/>
      <dgm:t>
        <a:bodyPr/>
        <a:lstStyle/>
        <a:p>
          <a:endParaRPr lang="en-US"/>
        </a:p>
      </dgm:t>
    </dgm:pt>
    <dgm:pt modelId="{A956E8A0-AC8E-4CFA-ADEF-2FD116EFDBA2}">
      <dgm:prSet/>
      <dgm:spPr/>
      <dgm:t>
        <a:bodyPr/>
        <a:lstStyle/>
        <a:p>
          <a:r>
            <a:rPr lang="en-US" b="1"/>
            <a:t>Stage 7: Model Building</a:t>
          </a:r>
          <a:endParaRPr lang="en-US"/>
        </a:p>
      </dgm:t>
    </dgm:pt>
    <dgm:pt modelId="{14C6182D-CE16-4696-85AD-23F416D9ABE6}" type="parTrans" cxnId="{D2E35291-E440-4A7E-B764-E89EF24BA01E}">
      <dgm:prSet/>
      <dgm:spPr/>
      <dgm:t>
        <a:bodyPr/>
        <a:lstStyle/>
        <a:p>
          <a:endParaRPr lang="en-US"/>
        </a:p>
      </dgm:t>
    </dgm:pt>
    <dgm:pt modelId="{91FC7A89-0C4C-4129-B087-1C9B401ACBAD}" type="sibTrans" cxnId="{D2E35291-E440-4A7E-B764-E89EF24BA01E}">
      <dgm:prSet/>
      <dgm:spPr/>
      <dgm:t>
        <a:bodyPr/>
        <a:lstStyle/>
        <a:p>
          <a:endParaRPr lang="en-US"/>
        </a:p>
      </dgm:t>
    </dgm:pt>
    <dgm:pt modelId="{EB5EEB51-19F8-450A-BD1F-D886A848BAF7}">
      <dgm:prSet/>
      <dgm:spPr/>
      <dgm:t>
        <a:bodyPr/>
        <a:lstStyle/>
        <a:p>
          <a:r>
            <a:rPr lang="en-US" b="1"/>
            <a:t>Stage 8: Model Validation</a:t>
          </a:r>
          <a:endParaRPr lang="en-US"/>
        </a:p>
      </dgm:t>
    </dgm:pt>
    <dgm:pt modelId="{EF5C0E3D-12D4-410C-ADD2-2370AFC526D1}" type="parTrans" cxnId="{3BB6B339-48B3-4125-B248-4DF117CADB6D}">
      <dgm:prSet/>
      <dgm:spPr/>
      <dgm:t>
        <a:bodyPr/>
        <a:lstStyle/>
        <a:p>
          <a:endParaRPr lang="en-US"/>
        </a:p>
      </dgm:t>
    </dgm:pt>
    <dgm:pt modelId="{84EB590D-34AC-4FDA-93F4-694FA3B243E2}" type="sibTrans" cxnId="{3BB6B339-48B3-4125-B248-4DF117CADB6D}">
      <dgm:prSet/>
      <dgm:spPr/>
      <dgm:t>
        <a:bodyPr/>
        <a:lstStyle/>
        <a:p>
          <a:endParaRPr lang="en-US"/>
        </a:p>
      </dgm:t>
    </dgm:pt>
    <dgm:pt modelId="{AA8F185A-E543-4867-A163-FE69F2252E03}">
      <dgm:prSet/>
      <dgm:spPr/>
      <dgm:t>
        <a:bodyPr/>
        <a:lstStyle/>
        <a:p>
          <a:r>
            <a:rPr lang="en-US" b="1"/>
            <a:t>Stage 9: Predicting outcome on test data</a:t>
          </a:r>
          <a:endParaRPr lang="en-US"/>
        </a:p>
      </dgm:t>
    </dgm:pt>
    <dgm:pt modelId="{D28F6252-7135-4A74-AB37-5CFE62A36575}" type="parTrans" cxnId="{D115B699-A385-4414-BDDA-0E196DB925A4}">
      <dgm:prSet/>
      <dgm:spPr/>
      <dgm:t>
        <a:bodyPr/>
        <a:lstStyle/>
        <a:p>
          <a:endParaRPr lang="en-US"/>
        </a:p>
      </dgm:t>
    </dgm:pt>
    <dgm:pt modelId="{7EFC81F2-AFB7-4BDE-A9E5-ED31B6A40FC6}" type="sibTrans" cxnId="{D115B699-A385-4414-BDDA-0E196DB925A4}">
      <dgm:prSet/>
      <dgm:spPr/>
      <dgm:t>
        <a:bodyPr/>
        <a:lstStyle/>
        <a:p>
          <a:endParaRPr lang="en-US"/>
        </a:p>
      </dgm:t>
    </dgm:pt>
    <dgm:pt modelId="{BF351451-979C-4371-9DB9-30AF0F0920D1}">
      <dgm:prSet/>
      <dgm:spPr/>
      <dgm:t>
        <a:bodyPr/>
        <a:lstStyle/>
        <a:p>
          <a:r>
            <a:rPr lang="en-US" b="1"/>
            <a:t>Stage 10: Validating the performance parameters for test data</a:t>
          </a:r>
          <a:endParaRPr lang="en-US"/>
        </a:p>
      </dgm:t>
    </dgm:pt>
    <dgm:pt modelId="{54E5E378-8977-4DA7-8376-DEA792429B2D}" type="parTrans" cxnId="{B62A99FC-5CAF-447E-BDF6-5A04FCA22C40}">
      <dgm:prSet/>
      <dgm:spPr/>
      <dgm:t>
        <a:bodyPr/>
        <a:lstStyle/>
        <a:p>
          <a:endParaRPr lang="en-US"/>
        </a:p>
      </dgm:t>
    </dgm:pt>
    <dgm:pt modelId="{F8108A21-C760-44E3-A9E0-F480ADF12383}" type="sibTrans" cxnId="{B62A99FC-5CAF-447E-BDF6-5A04FCA22C40}">
      <dgm:prSet/>
      <dgm:spPr/>
      <dgm:t>
        <a:bodyPr/>
        <a:lstStyle/>
        <a:p>
          <a:endParaRPr lang="en-US"/>
        </a:p>
      </dgm:t>
    </dgm:pt>
    <dgm:pt modelId="{E0AB0535-CD4F-4C03-82A4-EFF094AA7058}" type="pres">
      <dgm:prSet presAssocID="{82174876-FDAB-40EA-98A8-492073984FFA}" presName="Name0" presStyleCnt="0">
        <dgm:presLayoutVars>
          <dgm:dir/>
          <dgm:resizeHandles val="exact"/>
        </dgm:presLayoutVars>
      </dgm:prSet>
      <dgm:spPr/>
    </dgm:pt>
    <dgm:pt modelId="{6F7EBB81-9624-4162-9683-DFD64ED7FF3B}" type="pres">
      <dgm:prSet presAssocID="{83F7E8B1-10BF-4864-950C-2B20BD9A9701}" presName="node" presStyleLbl="node1" presStyleIdx="0" presStyleCnt="10">
        <dgm:presLayoutVars>
          <dgm:bulletEnabled val="1"/>
        </dgm:presLayoutVars>
      </dgm:prSet>
      <dgm:spPr/>
    </dgm:pt>
    <dgm:pt modelId="{69E7D9EB-46B5-47F4-94D2-990848DAF1CB}" type="pres">
      <dgm:prSet presAssocID="{AF1A2998-7755-4765-AA13-046CC515AE6D}" presName="sibTrans" presStyleLbl="sibTrans1D1" presStyleIdx="0" presStyleCnt="9"/>
      <dgm:spPr/>
    </dgm:pt>
    <dgm:pt modelId="{720EA104-1937-42A2-9F00-1ADB69874ADA}" type="pres">
      <dgm:prSet presAssocID="{AF1A2998-7755-4765-AA13-046CC515AE6D}" presName="connectorText" presStyleLbl="sibTrans1D1" presStyleIdx="0" presStyleCnt="9"/>
      <dgm:spPr/>
    </dgm:pt>
    <dgm:pt modelId="{4607F326-1EF5-4F6C-B63D-07643F4B8793}" type="pres">
      <dgm:prSet presAssocID="{6C4DA657-ACA4-4B30-B893-1A7B2EE48A62}" presName="node" presStyleLbl="node1" presStyleIdx="1" presStyleCnt="10">
        <dgm:presLayoutVars>
          <dgm:bulletEnabled val="1"/>
        </dgm:presLayoutVars>
      </dgm:prSet>
      <dgm:spPr/>
    </dgm:pt>
    <dgm:pt modelId="{A2EB418A-5B64-4E77-AA59-196BF007EB6C}" type="pres">
      <dgm:prSet presAssocID="{4600303A-B118-4179-92A5-90709DD911A0}" presName="sibTrans" presStyleLbl="sibTrans1D1" presStyleIdx="1" presStyleCnt="9"/>
      <dgm:spPr/>
    </dgm:pt>
    <dgm:pt modelId="{21D01E1D-CC50-490C-A6F6-3821C2E906CD}" type="pres">
      <dgm:prSet presAssocID="{4600303A-B118-4179-92A5-90709DD911A0}" presName="connectorText" presStyleLbl="sibTrans1D1" presStyleIdx="1" presStyleCnt="9"/>
      <dgm:spPr/>
    </dgm:pt>
    <dgm:pt modelId="{A0534B8F-5077-4C45-8F67-1F05253D9D86}" type="pres">
      <dgm:prSet presAssocID="{011B27C3-2709-46C5-9A9F-BD6FB2AFAA3D}" presName="node" presStyleLbl="node1" presStyleIdx="2" presStyleCnt="10">
        <dgm:presLayoutVars>
          <dgm:bulletEnabled val="1"/>
        </dgm:presLayoutVars>
      </dgm:prSet>
      <dgm:spPr/>
    </dgm:pt>
    <dgm:pt modelId="{FCC56C5D-A46F-4D16-AD97-F761F5C0E6ED}" type="pres">
      <dgm:prSet presAssocID="{BCA2A11D-0BEC-49C4-BCBD-197E872FE10F}" presName="sibTrans" presStyleLbl="sibTrans1D1" presStyleIdx="2" presStyleCnt="9"/>
      <dgm:spPr/>
    </dgm:pt>
    <dgm:pt modelId="{A8635F5A-233F-4B95-9337-E83A41F6B6CA}" type="pres">
      <dgm:prSet presAssocID="{BCA2A11D-0BEC-49C4-BCBD-197E872FE10F}" presName="connectorText" presStyleLbl="sibTrans1D1" presStyleIdx="2" presStyleCnt="9"/>
      <dgm:spPr/>
    </dgm:pt>
    <dgm:pt modelId="{8CB7D0B2-AF16-4B2C-9824-F6FCCDD848E1}" type="pres">
      <dgm:prSet presAssocID="{F96EC45D-9673-4FBB-9C94-AF5F6852B1BF}" presName="node" presStyleLbl="node1" presStyleIdx="3" presStyleCnt="10">
        <dgm:presLayoutVars>
          <dgm:bulletEnabled val="1"/>
        </dgm:presLayoutVars>
      </dgm:prSet>
      <dgm:spPr/>
    </dgm:pt>
    <dgm:pt modelId="{0280CCEC-2167-4F23-B820-B0A7423BD7D5}" type="pres">
      <dgm:prSet presAssocID="{16978BCD-15AE-4421-8825-2A54FA517873}" presName="sibTrans" presStyleLbl="sibTrans1D1" presStyleIdx="3" presStyleCnt="9"/>
      <dgm:spPr/>
    </dgm:pt>
    <dgm:pt modelId="{7F3A0340-ADE9-4104-8DBC-4DB2D374BF6E}" type="pres">
      <dgm:prSet presAssocID="{16978BCD-15AE-4421-8825-2A54FA517873}" presName="connectorText" presStyleLbl="sibTrans1D1" presStyleIdx="3" presStyleCnt="9"/>
      <dgm:spPr/>
    </dgm:pt>
    <dgm:pt modelId="{B654FBF9-BFEF-4F8E-9D67-C2865B9AC594}" type="pres">
      <dgm:prSet presAssocID="{26C63D0A-DB5B-423C-857D-094CFA933185}" presName="node" presStyleLbl="node1" presStyleIdx="4" presStyleCnt="10">
        <dgm:presLayoutVars>
          <dgm:bulletEnabled val="1"/>
        </dgm:presLayoutVars>
      </dgm:prSet>
      <dgm:spPr/>
    </dgm:pt>
    <dgm:pt modelId="{FC09DA76-72FA-4957-A2B2-A0063E15B854}" type="pres">
      <dgm:prSet presAssocID="{C55CF200-868C-44BB-8FC3-819E736CD556}" presName="sibTrans" presStyleLbl="sibTrans1D1" presStyleIdx="4" presStyleCnt="9"/>
      <dgm:spPr/>
    </dgm:pt>
    <dgm:pt modelId="{F7115E70-62A6-4A5C-8299-F45DDC3FCEA8}" type="pres">
      <dgm:prSet presAssocID="{C55CF200-868C-44BB-8FC3-819E736CD556}" presName="connectorText" presStyleLbl="sibTrans1D1" presStyleIdx="4" presStyleCnt="9"/>
      <dgm:spPr/>
    </dgm:pt>
    <dgm:pt modelId="{7F24A9FF-8B4F-4366-905D-788800E45562}" type="pres">
      <dgm:prSet presAssocID="{04ABD76E-E7AC-4269-91B3-B43160766557}" presName="node" presStyleLbl="node1" presStyleIdx="5" presStyleCnt="10">
        <dgm:presLayoutVars>
          <dgm:bulletEnabled val="1"/>
        </dgm:presLayoutVars>
      </dgm:prSet>
      <dgm:spPr/>
    </dgm:pt>
    <dgm:pt modelId="{7723F22E-23C9-490B-A942-ADAFC1AD8C42}" type="pres">
      <dgm:prSet presAssocID="{DD5A796C-BCB3-45AF-A197-EE379C0F8D0F}" presName="sibTrans" presStyleLbl="sibTrans1D1" presStyleIdx="5" presStyleCnt="9"/>
      <dgm:spPr/>
    </dgm:pt>
    <dgm:pt modelId="{0A404065-2EB6-4017-B3CA-26B2BE477C21}" type="pres">
      <dgm:prSet presAssocID="{DD5A796C-BCB3-45AF-A197-EE379C0F8D0F}" presName="connectorText" presStyleLbl="sibTrans1D1" presStyleIdx="5" presStyleCnt="9"/>
      <dgm:spPr/>
    </dgm:pt>
    <dgm:pt modelId="{6E4462AB-289A-4FAE-AD6C-559C0296900E}" type="pres">
      <dgm:prSet presAssocID="{A956E8A0-AC8E-4CFA-ADEF-2FD116EFDBA2}" presName="node" presStyleLbl="node1" presStyleIdx="6" presStyleCnt="10">
        <dgm:presLayoutVars>
          <dgm:bulletEnabled val="1"/>
        </dgm:presLayoutVars>
      </dgm:prSet>
      <dgm:spPr/>
    </dgm:pt>
    <dgm:pt modelId="{4E871F1A-59CE-485D-9170-54A0BA15BDF9}" type="pres">
      <dgm:prSet presAssocID="{91FC7A89-0C4C-4129-B087-1C9B401ACBAD}" presName="sibTrans" presStyleLbl="sibTrans1D1" presStyleIdx="6" presStyleCnt="9"/>
      <dgm:spPr/>
    </dgm:pt>
    <dgm:pt modelId="{6EF89DE7-05CC-43E8-AADE-2B0BF70FF18C}" type="pres">
      <dgm:prSet presAssocID="{91FC7A89-0C4C-4129-B087-1C9B401ACBAD}" presName="connectorText" presStyleLbl="sibTrans1D1" presStyleIdx="6" presStyleCnt="9"/>
      <dgm:spPr/>
    </dgm:pt>
    <dgm:pt modelId="{37FB3683-7CBB-46AA-834D-172E16423EC7}" type="pres">
      <dgm:prSet presAssocID="{EB5EEB51-19F8-450A-BD1F-D886A848BAF7}" presName="node" presStyleLbl="node1" presStyleIdx="7" presStyleCnt="10">
        <dgm:presLayoutVars>
          <dgm:bulletEnabled val="1"/>
        </dgm:presLayoutVars>
      </dgm:prSet>
      <dgm:spPr/>
    </dgm:pt>
    <dgm:pt modelId="{76AF4074-1662-423A-8CB3-2B04C455D7B9}" type="pres">
      <dgm:prSet presAssocID="{84EB590D-34AC-4FDA-93F4-694FA3B243E2}" presName="sibTrans" presStyleLbl="sibTrans1D1" presStyleIdx="7" presStyleCnt="9"/>
      <dgm:spPr/>
    </dgm:pt>
    <dgm:pt modelId="{D8945EA4-3CD2-43CF-B876-A72C61E773B2}" type="pres">
      <dgm:prSet presAssocID="{84EB590D-34AC-4FDA-93F4-694FA3B243E2}" presName="connectorText" presStyleLbl="sibTrans1D1" presStyleIdx="7" presStyleCnt="9"/>
      <dgm:spPr/>
    </dgm:pt>
    <dgm:pt modelId="{68838227-8407-43CD-9551-BB91A8F32C67}" type="pres">
      <dgm:prSet presAssocID="{AA8F185A-E543-4867-A163-FE69F2252E03}" presName="node" presStyleLbl="node1" presStyleIdx="8" presStyleCnt="10">
        <dgm:presLayoutVars>
          <dgm:bulletEnabled val="1"/>
        </dgm:presLayoutVars>
      </dgm:prSet>
      <dgm:spPr/>
    </dgm:pt>
    <dgm:pt modelId="{916814AB-D531-4F11-80F4-F319CD352697}" type="pres">
      <dgm:prSet presAssocID="{7EFC81F2-AFB7-4BDE-A9E5-ED31B6A40FC6}" presName="sibTrans" presStyleLbl="sibTrans1D1" presStyleIdx="8" presStyleCnt="9"/>
      <dgm:spPr/>
    </dgm:pt>
    <dgm:pt modelId="{8FB06321-7032-42CA-9FB6-6C1774D1F3A5}" type="pres">
      <dgm:prSet presAssocID="{7EFC81F2-AFB7-4BDE-A9E5-ED31B6A40FC6}" presName="connectorText" presStyleLbl="sibTrans1D1" presStyleIdx="8" presStyleCnt="9"/>
      <dgm:spPr/>
    </dgm:pt>
    <dgm:pt modelId="{E2BF30A0-10FA-4103-8888-92EDD8802842}" type="pres">
      <dgm:prSet presAssocID="{BF351451-979C-4371-9DB9-30AF0F0920D1}" presName="node" presStyleLbl="node1" presStyleIdx="9" presStyleCnt="10">
        <dgm:presLayoutVars>
          <dgm:bulletEnabled val="1"/>
        </dgm:presLayoutVars>
      </dgm:prSet>
      <dgm:spPr/>
    </dgm:pt>
  </dgm:ptLst>
  <dgm:cxnLst>
    <dgm:cxn modelId="{E1DC2403-6B66-4624-B02D-90FC8D69837E}" type="presOf" srcId="{C55CF200-868C-44BB-8FC3-819E736CD556}" destId="{FC09DA76-72FA-4957-A2B2-A0063E15B854}" srcOrd="0" destOrd="0" presId="urn:microsoft.com/office/officeart/2016/7/layout/RepeatingBendingProcessNew"/>
    <dgm:cxn modelId="{9EFE2310-FC43-4289-89B4-AE8F8F7FFF70}" type="presOf" srcId="{BCA2A11D-0BEC-49C4-BCBD-197E872FE10F}" destId="{FCC56C5D-A46F-4D16-AD97-F761F5C0E6ED}" srcOrd="0" destOrd="0" presId="urn:microsoft.com/office/officeart/2016/7/layout/RepeatingBendingProcessNew"/>
    <dgm:cxn modelId="{F3CB4211-9459-457A-BA3C-D9B547C221EF}" type="presOf" srcId="{DD5A796C-BCB3-45AF-A197-EE379C0F8D0F}" destId="{0A404065-2EB6-4017-B3CA-26B2BE477C21}" srcOrd="1" destOrd="0" presId="urn:microsoft.com/office/officeart/2016/7/layout/RepeatingBendingProcessNew"/>
    <dgm:cxn modelId="{FD079A24-0856-4F75-AF90-AE959B08C21E}" srcId="{82174876-FDAB-40EA-98A8-492073984FFA}" destId="{04ABD76E-E7AC-4269-91B3-B43160766557}" srcOrd="5" destOrd="0" parTransId="{8284E5AF-3A88-4095-9D92-BD34DDFB5161}" sibTransId="{DD5A796C-BCB3-45AF-A197-EE379C0F8D0F}"/>
    <dgm:cxn modelId="{6207D227-5D39-4B77-BD84-3F21BF560121}" type="presOf" srcId="{A956E8A0-AC8E-4CFA-ADEF-2FD116EFDBA2}" destId="{6E4462AB-289A-4FAE-AD6C-559C0296900E}" srcOrd="0" destOrd="0" presId="urn:microsoft.com/office/officeart/2016/7/layout/RepeatingBendingProcessNew"/>
    <dgm:cxn modelId="{406CE82C-20B4-486B-90A1-C83C860F53AB}" type="presOf" srcId="{4600303A-B118-4179-92A5-90709DD911A0}" destId="{21D01E1D-CC50-490C-A6F6-3821C2E906CD}" srcOrd="1" destOrd="0" presId="urn:microsoft.com/office/officeart/2016/7/layout/RepeatingBendingProcessNew"/>
    <dgm:cxn modelId="{0BB3E238-F29A-46D8-8098-D25A520AEC31}" type="presOf" srcId="{84EB590D-34AC-4FDA-93F4-694FA3B243E2}" destId="{D8945EA4-3CD2-43CF-B876-A72C61E773B2}" srcOrd="1" destOrd="0" presId="urn:microsoft.com/office/officeart/2016/7/layout/RepeatingBendingProcessNew"/>
    <dgm:cxn modelId="{3BB6B339-48B3-4125-B248-4DF117CADB6D}" srcId="{82174876-FDAB-40EA-98A8-492073984FFA}" destId="{EB5EEB51-19F8-450A-BD1F-D886A848BAF7}" srcOrd="7" destOrd="0" parTransId="{EF5C0E3D-12D4-410C-ADD2-2370AFC526D1}" sibTransId="{84EB590D-34AC-4FDA-93F4-694FA3B243E2}"/>
    <dgm:cxn modelId="{B9D3073B-B621-467D-AAF5-6457AAC0BB12}" type="presOf" srcId="{AF1A2998-7755-4765-AA13-046CC515AE6D}" destId="{69E7D9EB-46B5-47F4-94D2-990848DAF1CB}" srcOrd="0" destOrd="0" presId="urn:microsoft.com/office/officeart/2016/7/layout/RepeatingBendingProcessNew"/>
    <dgm:cxn modelId="{4813A95E-BD94-477B-8828-721696E42DEA}" type="presOf" srcId="{F96EC45D-9673-4FBB-9C94-AF5F6852B1BF}" destId="{8CB7D0B2-AF16-4B2C-9824-F6FCCDD848E1}" srcOrd="0" destOrd="0" presId="urn:microsoft.com/office/officeart/2016/7/layout/RepeatingBendingProcessNew"/>
    <dgm:cxn modelId="{9B9E4144-869D-487F-959F-A52C53C3CC3D}" type="presOf" srcId="{BF351451-979C-4371-9DB9-30AF0F0920D1}" destId="{E2BF30A0-10FA-4103-8888-92EDD8802842}" srcOrd="0" destOrd="0" presId="urn:microsoft.com/office/officeart/2016/7/layout/RepeatingBendingProcessNew"/>
    <dgm:cxn modelId="{BD40CD44-B2F0-4EB2-8AF6-6721018F3D52}" type="presOf" srcId="{82174876-FDAB-40EA-98A8-492073984FFA}" destId="{E0AB0535-CD4F-4C03-82A4-EFF094AA7058}" srcOrd="0" destOrd="0" presId="urn:microsoft.com/office/officeart/2016/7/layout/RepeatingBendingProcessNew"/>
    <dgm:cxn modelId="{9C293E6C-E231-402C-8772-60C4F64E3272}" srcId="{82174876-FDAB-40EA-98A8-492073984FFA}" destId="{011B27C3-2709-46C5-9A9F-BD6FB2AFAA3D}" srcOrd="2" destOrd="0" parTransId="{1C64209C-C187-40A4-A4CB-666895F9BC3A}" sibTransId="{BCA2A11D-0BEC-49C4-BCBD-197E872FE10F}"/>
    <dgm:cxn modelId="{198E1073-9921-408F-8E56-4B3418B543BE}" srcId="{82174876-FDAB-40EA-98A8-492073984FFA}" destId="{6C4DA657-ACA4-4B30-B893-1A7B2EE48A62}" srcOrd="1" destOrd="0" parTransId="{8DAAA8E2-8264-4560-960C-25611FF99CB1}" sibTransId="{4600303A-B118-4179-92A5-90709DD911A0}"/>
    <dgm:cxn modelId="{407A8357-CCC4-4F4C-B4E6-B65A488D53C7}" type="presOf" srcId="{AA8F185A-E543-4867-A163-FE69F2252E03}" destId="{68838227-8407-43CD-9551-BB91A8F32C67}" srcOrd="0" destOrd="0" presId="urn:microsoft.com/office/officeart/2016/7/layout/RepeatingBendingProcessNew"/>
    <dgm:cxn modelId="{6FA6107A-97EF-4F66-91E8-5D238272FBD5}" srcId="{82174876-FDAB-40EA-98A8-492073984FFA}" destId="{26C63D0A-DB5B-423C-857D-094CFA933185}" srcOrd="4" destOrd="0" parTransId="{EAC8A529-E8FD-4CAD-9BCD-39078C4AB452}" sibTransId="{C55CF200-868C-44BB-8FC3-819E736CD556}"/>
    <dgm:cxn modelId="{A208ED5A-71AF-4618-A45D-E993E468AD96}" type="presOf" srcId="{BCA2A11D-0BEC-49C4-BCBD-197E872FE10F}" destId="{A8635F5A-233F-4B95-9337-E83A41F6B6CA}" srcOrd="1" destOrd="0" presId="urn:microsoft.com/office/officeart/2016/7/layout/RepeatingBendingProcessNew"/>
    <dgm:cxn modelId="{1512E27B-0916-4FB3-8192-34332252B842}" type="presOf" srcId="{EB5EEB51-19F8-450A-BD1F-D886A848BAF7}" destId="{37FB3683-7CBB-46AA-834D-172E16423EC7}" srcOrd="0" destOrd="0" presId="urn:microsoft.com/office/officeart/2016/7/layout/RepeatingBendingProcessNew"/>
    <dgm:cxn modelId="{26C32683-DCFA-40C0-8F3D-907128922BCE}" srcId="{82174876-FDAB-40EA-98A8-492073984FFA}" destId="{83F7E8B1-10BF-4864-950C-2B20BD9A9701}" srcOrd="0" destOrd="0" parTransId="{5A7A99B9-A83D-45F8-AF8F-E795FF55392B}" sibTransId="{AF1A2998-7755-4765-AA13-046CC515AE6D}"/>
    <dgm:cxn modelId="{46B4C68A-C309-4EF7-9E54-93F84A910826}" srcId="{82174876-FDAB-40EA-98A8-492073984FFA}" destId="{F96EC45D-9673-4FBB-9C94-AF5F6852B1BF}" srcOrd="3" destOrd="0" parTransId="{A7AF2538-4090-4460-A460-146FB91DA885}" sibTransId="{16978BCD-15AE-4421-8825-2A54FA517873}"/>
    <dgm:cxn modelId="{D2E35291-E440-4A7E-B764-E89EF24BA01E}" srcId="{82174876-FDAB-40EA-98A8-492073984FFA}" destId="{A956E8A0-AC8E-4CFA-ADEF-2FD116EFDBA2}" srcOrd="6" destOrd="0" parTransId="{14C6182D-CE16-4696-85AD-23F416D9ABE6}" sibTransId="{91FC7A89-0C4C-4129-B087-1C9B401ACBAD}"/>
    <dgm:cxn modelId="{D115B699-A385-4414-BDDA-0E196DB925A4}" srcId="{82174876-FDAB-40EA-98A8-492073984FFA}" destId="{AA8F185A-E543-4867-A163-FE69F2252E03}" srcOrd="8" destOrd="0" parTransId="{D28F6252-7135-4A74-AB37-5CFE62A36575}" sibTransId="{7EFC81F2-AFB7-4BDE-A9E5-ED31B6A40FC6}"/>
    <dgm:cxn modelId="{F2BED89A-B2E5-4667-B619-D224296F7195}" type="presOf" srcId="{26C63D0A-DB5B-423C-857D-094CFA933185}" destId="{B654FBF9-BFEF-4F8E-9D67-C2865B9AC594}" srcOrd="0" destOrd="0" presId="urn:microsoft.com/office/officeart/2016/7/layout/RepeatingBendingProcessNew"/>
    <dgm:cxn modelId="{1A31069C-DE1B-471C-AFC4-F7D57726FF4B}" type="presOf" srcId="{16978BCD-15AE-4421-8825-2A54FA517873}" destId="{7F3A0340-ADE9-4104-8DBC-4DB2D374BF6E}" srcOrd="1" destOrd="0" presId="urn:microsoft.com/office/officeart/2016/7/layout/RepeatingBendingProcessNew"/>
    <dgm:cxn modelId="{CE19C79C-2A4C-4608-9091-385587C288F2}" type="presOf" srcId="{7EFC81F2-AFB7-4BDE-A9E5-ED31B6A40FC6}" destId="{8FB06321-7032-42CA-9FB6-6C1774D1F3A5}" srcOrd="1" destOrd="0" presId="urn:microsoft.com/office/officeart/2016/7/layout/RepeatingBendingProcessNew"/>
    <dgm:cxn modelId="{01DB5E9D-DA1B-44AD-9233-3540D71D0083}" type="presOf" srcId="{04ABD76E-E7AC-4269-91B3-B43160766557}" destId="{7F24A9FF-8B4F-4366-905D-788800E45562}" srcOrd="0" destOrd="0" presId="urn:microsoft.com/office/officeart/2016/7/layout/RepeatingBendingProcessNew"/>
    <dgm:cxn modelId="{AA6A48B0-E515-473D-8853-412B118BD291}" type="presOf" srcId="{DD5A796C-BCB3-45AF-A197-EE379C0F8D0F}" destId="{7723F22E-23C9-490B-A942-ADAFC1AD8C42}" srcOrd="0" destOrd="0" presId="urn:microsoft.com/office/officeart/2016/7/layout/RepeatingBendingProcessNew"/>
    <dgm:cxn modelId="{03BA89B1-6927-4672-8E5A-E719007B5D1D}" type="presOf" srcId="{84EB590D-34AC-4FDA-93F4-694FA3B243E2}" destId="{76AF4074-1662-423A-8CB3-2B04C455D7B9}" srcOrd="0" destOrd="0" presId="urn:microsoft.com/office/officeart/2016/7/layout/RepeatingBendingProcessNew"/>
    <dgm:cxn modelId="{4D4551C1-CB98-408E-9F8F-242E6137EC94}" type="presOf" srcId="{4600303A-B118-4179-92A5-90709DD911A0}" destId="{A2EB418A-5B64-4E77-AA59-196BF007EB6C}" srcOrd="0" destOrd="0" presId="urn:microsoft.com/office/officeart/2016/7/layout/RepeatingBendingProcessNew"/>
    <dgm:cxn modelId="{AF02FAC2-8FA7-4F41-9746-2D477F2D0497}" type="presOf" srcId="{AF1A2998-7755-4765-AA13-046CC515AE6D}" destId="{720EA104-1937-42A2-9F00-1ADB69874ADA}" srcOrd="1" destOrd="0" presId="urn:microsoft.com/office/officeart/2016/7/layout/RepeatingBendingProcessNew"/>
    <dgm:cxn modelId="{F31784C8-D31D-41C8-9957-B9DC58867E5A}" type="presOf" srcId="{83F7E8B1-10BF-4864-950C-2B20BD9A9701}" destId="{6F7EBB81-9624-4162-9683-DFD64ED7FF3B}" srcOrd="0" destOrd="0" presId="urn:microsoft.com/office/officeart/2016/7/layout/RepeatingBendingProcessNew"/>
    <dgm:cxn modelId="{203117DA-EEEF-4F68-8CF9-C1750AC5E787}" type="presOf" srcId="{011B27C3-2709-46C5-9A9F-BD6FB2AFAA3D}" destId="{A0534B8F-5077-4C45-8F67-1F05253D9D86}" srcOrd="0" destOrd="0" presId="urn:microsoft.com/office/officeart/2016/7/layout/RepeatingBendingProcessNew"/>
    <dgm:cxn modelId="{AD48FCE2-5976-41DF-8D9A-54A2BCFEDA5C}" type="presOf" srcId="{C55CF200-868C-44BB-8FC3-819E736CD556}" destId="{F7115E70-62A6-4A5C-8299-F45DDC3FCEA8}" srcOrd="1" destOrd="0" presId="urn:microsoft.com/office/officeart/2016/7/layout/RepeatingBendingProcessNew"/>
    <dgm:cxn modelId="{F0EA3CEA-68EA-447E-B13C-2FAB5E88DD01}" type="presOf" srcId="{6C4DA657-ACA4-4B30-B893-1A7B2EE48A62}" destId="{4607F326-1EF5-4F6C-B63D-07643F4B8793}" srcOrd="0" destOrd="0" presId="urn:microsoft.com/office/officeart/2016/7/layout/RepeatingBendingProcessNew"/>
    <dgm:cxn modelId="{289569EC-17A0-4033-80EE-EB20D71C3904}" type="presOf" srcId="{16978BCD-15AE-4421-8825-2A54FA517873}" destId="{0280CCEC-2167-4F23-B820-B0A7423BD7D5}" srcOrd="0" destOrd="0" presId="urn:microsoft.com/office/officeart/2016/7/layout/RepeatingBendingProcessNew"/>
    <dgm:cxn modelId="{7DD86FF7-F4E9-4F84-8AA8-4D139EF9934F}" type="presOf" srcId="{91FC7A89-0C4C-4129-B087-1C9B401ACBAD}" destId="{6EF89DE7-05CC-43E8-AADE-2B0BF70FF18C}" srcOrd="1" destOrd="0" presId="urn:microsoft.com/office/officeart/2016/7/layout/RepeatingBendingProcessNew"/>
    <dgm:cxn modelId="{07D851F8-8644-4A64-A4FF-86EB0374C832}" type="presOf" srcId="{7EFC81F2-AFB7-4BDE-A9E5-ED31B6A40FC6}" destId="{916814AB-D531-4F11-80F4-F319CD352697}" srcOrd="0" destOrd="0" presId="urn:microsoft.com/office/officeart/2016/7/layout/RepeatingBendingProcessNew"/>
    <dgm:cxn modelId="{B62A99FC-5CAF-447E-BDF6-5A04FCA22C40}" srcId="{82174876-FDAB-40EA-98A8-492073984FFA}" destId="{BF351451-979C-4371-9DB9-30AF0F0920D1}" srcOrd="9" destOrd="0" parTransId="{54E5E378-8977-4DA7-8376-DEA792429B2D}" sibTransId="{F8108A21-C760-44E3-A9E0-F480ADF12383}"/>
    <dgm:cxn modelId="{2D9F2DFD-2003-4D61-80AD-98F3CF95FB2C}" type="presOf" srcId="{91FC7A89-0C4C-4129-B087-1C9B401ACBAD}" destId="{4E871F1A-59CE-485D-9170-54A0BA15BDF9}" srcOrd="0" destOrd="0" presId="urn:microsoft.com/office/officeart/2016/7/layout/RepeatingBendingProcessNew"/>
    <dgm:cxn modelId="{65B8928E-7637-4014-AE92-EA1AC66B5CCB}" type="presParOf" srcId="{E0AB0535-CD4F-4C03-82A4-EFF094AA7058}" destId="{6F7EBB81-9624-4162-9683-DFD64ED7FF3B}" srcOrd="0" destOrd="0" presId="urn:microsoft.com/office/officeart/2016/7/layout/RepeatingBendingProcessNew"/>
    <dgm:cxn modelId="{C1D32F66-3631-46C2-AAE1-047438073A3E}" type="presParOf" srcId="{E0AB0535-CD4F-4C03-82A4-EFF094AA7058}" destId="{69E7D9EB-46B5-47F4-94D2-990848DAF1CB}" srcOrd="1" destOrd="0" presId="urn:microsoft.com/office/officeart/2016/7/layout/RepeatingBendingProcessNew"/>
    <dgm:cxn modelId="{AD05E4D5-9A7A-40A5-A553-F05BE212F167}" type="presParOf" srcId="{69E7D9EB-46B5-47F4-94D2-990848DAF1CB}" destId="{720EA104-1937-42A2-9F00-1ADB69874ADA}" srcOrd="0" destOrd="0" presId="urn:microsoft.com/office/officeart/2016/7/layout/RepeatingBendingProcessNew"/>
    <dgm:cxn modelId="{1B04BA41-9597-4ACE-B6B7-02699C66F03B}" type="presParOf" srcId="{E0AB0535-CD4F-4C03-82A4-EFF094AA7058}" destId="{4607F326-1EF5-4F6C-B63D-07643F4B8793}" srcOrd="2" destOrd="0" presId="urn:microsoft.com/office/officeart/2016/7/layout/RepeatingBendingProcessNew"/>
    <dgm:cxn modelId="{B48919C1-C8D2-4CB5-B1A3-4B86E2028EEE}" type="presParOf" srcId="{E0AB0535-CD4F-4C03-82A4-EFF094AA7058}" destId="{A2EB418A-5B64-4E77-AA59-196BF007EB6C}" srcOrd="3" destOrd="0" presId="urn:microsoft.com/office/officeart/2016/7/layout/RepeatingBendingProcessNew"/>
    <dgm:cxn modelId="{C815B4D7-497E-4AE6-A00F-236D6954FF22}" type="presParOf" srcId="{A2EB418A-5B64-4E77-AA59-196BF007EB6C}" destId="{21D01E1D-CC50-490C-A6F6-3821C2E906CD}" srcOrd="0" destOrd="0" presId="urn:microsoft.com/office/officeart/2016/7/layout/RepeatingBendingProcessNew"/>
    <dgm:cxn modelId="{37A92E0B-8F9C-405A-AE17-D10C31A55982}" type="presParOf" srcId="{E0AB0535-CD4F-4C03-82A4-EFF094AA7058}" destId="{A0534B8F-5077-4C45-8F67-1F05253D9D86}" srcOrd="4" destOrd="0" presId="urn:microsoft.com/office/officeart/2016/7/layout/RepeatingBendingProcessNew"/>
    <dgm:cxn modelId="{A07B3ED9-9EC7-47A1-B833-4E32D54CFAAD}" type="presParOf" srcId="{E0AB0535-CD4F-4C03-82A4-EFF094AA7058}" destId="{FCC56C5D-A46F-4D16-AD97-F761F5C0E6ED}" srcOrd="5" destOrd="0" presId="urn:microsoft.com/office/officeart/2016/7/layout/RepeatingBendingProcessNew"/>
    <dgm:cxn modelId="{8AB91986-B7D8-4E99-8887-EEF57D190448}" type="presParOf" srcId="{FCC56C5D-A46F-4D16-AD97-F761F5C0E6ED}" destId="{A8635F5A-233F-4B95-9337-E83A41F6B6CA}" srcOrd="0" destOrd="0" presId="urn:microsoft.com/office/officeart/2016/7/layout/RepeatingBendingProcessNew"/>
    <dgm:cxn modelId="{47F7D2B0-3E9D-42E6-A37E-79261BF7816B}" type="presParOf" srcId="{E0AB0535-CD4F-4C03-82A4-EFF094AA7058}" destId="{8CB7D0B2-AF16-4B2C-9824-F6FCCDD848E1}" srcOrd="6" destOrd="0" presId="urn:microsoft.com/office/officeart/2016/7/layout/RepeatingBendingProcessNew"/>
    <dgm:cxn modelId="{16262E6E-0BBE-4FA3-B00C-686DB42627CA}" type="presParOf" srcId="{E0AB0535-CD4F-4C03-82A4-EFF094AA7058}" destId="{0280CCEC-2167-4F23-B820-B0A7423BD7D5}" srcOrd="7" destOrd="0" presId="urn:microsoft.com/office/officeart/2016/7/layout/RepeatingBendingProcessNew"/>
    <dgm:cxn modelId="{7D32A5E5-A187-4AF3-8D34-EE54DF7E97C1}" type="presParOf" srcId="{0280CCEC-2167-4F23-B820-B0A7423BD7D5}" destId="{7F3A0340-ADE9-4104-8DBC-4DB2D374BF6E}" srcOrd="0" destOrd="0" presId="urn:microsoft.com/office/officeart/2016/7/layout/RepeatingBendingProcessNew"/>
    <dgm:cxn modelId="{85084159-21A1-42AC-9FA5-E80721F7228B}" type="presParOf" srcId="{E0AB0535-CD4F-4C03-82A4-EFF094AA7058}" destId="{B654FBF9-BFEF-4F8E-9D67-C2865B9AC594}" srcOrd="8" destOrd="0" presId="urn:microsoft.com/office/officeart/2016/7/layout/RepeatingBendingProcessNew"/>
    <dgm:cxn modelId="{2960ED89-F632-47ED-A657-4A82E05F045B}" type="presParOf" srcId="{E0AB0535-CD4F-4C03-82A4-EFF094AA7058}" destId="{FC09DA76-72FA-4957-A2B2-A0063E15B854}" srcOrd="9" destOrd="0" presId="urn:microsoft.com/office/officeart/2016/7/layout/RepeatingBendingProcessNew"/>
    <dgm:cxn modelId="{CCDE1F6C-59A8-46AF-A374-2AA09CFE0B59}" type="presParOf" srcId="{FC09DA76-72FA-4957-A2B2-A0063E15B854}" destId="{F7115E70-62A6-4A5C-8299-F45DDC3FCEA8}" srcOrd="0" destOrd="0" presId="urn:microsoft.com/office/officeart/2016/7/layout/RepeatingBendingProcessNew"/>
    <dgm:cxn modelId="{C636E784-584E-4EAC-B68C-9581DD59AFA4}" type="presParOf" srcId="{E0AB0535-CD4F-4C03-82A4-EFF094AA7058}" destId="{7F24A9FF-8B4F-4366-905D-788800E45562}" srcOrd="10" destOrd="0" presId="urn:microsoft.com/office/officeart/2016/7/layout/RepeatingBendingProcessNew"/>
    <dgm:cxn modelId="{134B4EA7-6BB2-4036-8269-7FA88E682A62}" type="presParOf" srcId="{E0AB0535-CD4F-4C03-82A4-EFF094AA7058}" destId="{7723F22E-23C9-490B-A942-ADAFC1AD8C42}" srcOrd="11" destOrd="0" presId="urn:microsoft.com/office/officeart/2016/7/layout/RepeatingBendingProcessNew"/>
    <dgm:cxn modelId="{5D74368B-D12D-4B3B-820A-99A99C62FAEC}" type="presParOf" srcId="{7723F22E-23C9-490B-A942-ADAFC1AD8C42}" destId="{0A404065-2EB6-4017-B3CA-26B2BE477C21}" srcOrd="0" destOrd="0" presId="urn:microsoft.com/office/officeart/2016/7/layout/RepeatingBendingProcessNew"/>
    <dgm:cxn modelId="{BB0FBB46-702D-470C-8060-6E460CA36BA0}" type="presParOf" srcId="{E0AB0535-CD4F-4C03-82A4-EFF094AA7058}" destId="{6E4462AB-289A-4FAE-AD6C-559C0296900E}" srcOrd="12" destOrd="0" presId="urn:microsoft.com/office/officeart/2016/7/layout/RepeatingBendingProcessNew"/>
    <dgm:cxn modelId="{5B2987A5-E31B-474B-A6BB-42A8804D8827}" type="presParOf" srcId="{E0AB0535-CD4F-4C03-82A4-EFF094AA7058}" destId="{4E871F1A-59CE-485D-9170-54A0BA15BDF9}" srcOrd="13" destOrd="0" presId="urn:microsoft.com/office/officeart/2016/7/layout/RepeatingBendingProcessNew"/>
    <dgm:cxn modelId="{D2813709-FE05-4188-AA7E-0495FBB67989}" type="presParOf" srcId="{4E871F1A-59CE-485D-9170-54A0BA15BDF9}" destId="{6EF89DE7-05CC-43E8-AADE-2B0BF70FF18C}" srcOrd="0" destOrd="0" presId="urn:microsoft.com/office/officeart/2016/7/layout/RepeatingBendingProcessNew"/>
    <dgm:cxn modelId="{7AF14659-7A45-4551-A2F6-5B06913AE111}" type="presParOf" srcId="{E0AB0535-CD4F-4C03-82A4-EFF094AA7058}" destId="{37FB3683-7CBB-46AA-834D-172E16423EC7}" srcOrd="14" destOrd="0" presId="urn:microsoft.com/office/officeart/2016/7/layout/RepeatingBendingProcessNew"/>
    <dgm:cxn modelId="{1F595562-0C7C-4347-80BD-342B5E3D4706}" type="presParOf" srcId="{E0AB0535-CD4F-4C03-82A4-EFF094AA7058}" destId="{76AF4074-1662-423A-8CB3-2B04C455D7B9}" srcOrd="15" destOrd="0" presId="urn:microsoft.com/office/officeart/2016/7/layout/RepeatingBendingProcessNew"/>
    <dgm:cxn modelId="{2E6317F2-79D2-4FB1-8235-89BDA7E4082E}" type="presParOf" srcId="{76AF4074-1662-423A-8CB3-2B04C455D7B9}" destId="{D8945EA4-3CD2-43CF-B876-A72C61E773B2}" srcOrd="0" destOrd="0" presId="urn:microsoft.com/office/officeart/2016/7/layout/RepeatingBendingProcessNew"/>
    <dgm:cxn modelId="{D8063916-045C-47BE-A689-4333FD1B3FAC}" type="presParOf" srcId="{E0AB0535-CD4F-4C03-82A4-EFF094AA7058}" destId="{68838227-8407-43CD-9551-BB91A8F32C67}" srcOrd="16" destOrd="0" presId="urn:microsoft.com/office/officeart/2016/7/layout/RepeatingBendingProcessNew"/>
    <dgm:cxn modelId="{2EC092BB-435F-4F1B-A37A-DA0E3D3B1463}" type="presParOf" srcId="{E0AB0535-CD4F-4C03-82A4-EFF094AA7058}" destId="{916814AB-D531-4F11-80F4-F319CD352697}" srcOrd="17" destOrd="0" presId="urn:microsoft.com/office/officeart/2016/7/layout/RepeatingBendingProcessNew"/>
    <dgm:cxn modelId="{6C93535E-7956-439A-82D9-249542542F04}" type="presParOf" srcId="{916814AB-D531-4F11-80F4-F319CD352697}" destId="{8FB06321-7032-42CA-9FB6-6C1774D1F3A5}" srcOrd="0" destOrd="0" presId="urn:microsoft.com/office/officeart/2016/7/layout/RepeatingBendingProcessNew"/>
    <dgm:cxn modelId="{D30E0350-410C-42CE-B8CC-AD180EEA00AA}" type="presParOf" srcId="{E0AB0535-CD4F-4C03-82A4-EFF094AA7058}" destId="{E2BF30A0-10FA-4103-8888-92EDD8802842}" srcOrd="1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7D9EB-46B5-47F4-94D2-990848DAF1CB}">
      <dsp:nvSpPr>
        <dsp:cNvPr id="0" name=""/>
        <dsp:cNvSpPr/>
      </dsp:nvSpPr>
      <dsp:spPr>
        <a:xfrm>
          <a:off x="1715746" y="464567"/>
          <a:ext cx="359945" cy="91440"/>
        </a:xfrm>
        <a:custGeom>
          <a:avLst/>
          <a:gdLst/>
          <a:ahLst/>
          <a:cxnLst/>
          <a:rect l="0" t="0" r="0" b="0"/>
          <a:pathLst>
            <a:path>
              <a:moveTo>
                <a:pt x="0" y="45720"/>
              </a:moveTo>
              <a:lnTo>
                <a:pt x="35994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5955" y="508334"/>
        <a:ext cx="19527" cy="3905"/>
      </dsp:txXfrm>
    </dsp:sp>
    <dsp:sp modelId="{6F7EBB81-9624-4162-9683-DFD64ED7FF3B}">
      <dsp:nvSpPr>
        <dsp:cNvPr id="0" name=""/>
        <dsp:cNvSpPr/>
      </dsp:nvSpPr>
      <dsp:spPr>
        <a:xfrm>
          <a:off x="19521" y="880"/>
          <a:ext cx="1698024" cy="1018814"/>
        </a:xfrm>
        <a:prstGeom prst="rect">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3205" tIns="87338" rIns="83205" bIns="87338" numCol="1" spcCol="1270" anchor="ctr" anchorCtr="0">
          <a:noAutofit/>
        </a:bodyPr>
        <a:lstStyle/>
        <a:p>
          <a:pPr marL="0" lvl="0" indent="0" algn="ctr" defTabSz="622300">
            <a:lnSpc>
              <a:spcPct val="90000"/>
            </a:lnSpc>
            <a:spcBef>
              <a:spcPct val="0"/>
            </a:spcBef>
            <a:spcAft>
              <a:spcPct val="35000"/>
            </a:spcAft>
            <a:buNone/>
          </a:pPr>
          <a:r>
            <a:rPr lang="en-US" sz="1400" b="1" kern="1200"/>
            <a:t>Stage 1: Importing libraries and read data</a:t>
          </a:r>
          <a:endParaRPr lang="en-US" sz="1400" kern="1200"/>
        </a:p>
      </dsp:txBody>
      <dsp:txXfrm>
        <a:off x="19521" y="880"/>
        <a:ext cx="1698024" cy="1018814"/>
      </dsp:txXfrm>
    </dsp:sp>
    <dsp:sp modelId="{A2EB418A-5B64-4E77-AA59-196BF007EB6C}">
      <dsp:nvSpPr>
        <dsp:cNvPr id="0" name=""/>
        <dsp:cNvSpPr/>
      </dsp:nvSpPr>
      <dsp:spPr>
        <a:xfrm>
          <a:off x="3804316" y="464567"/>
          <a:ext cx="359945" cy="91440"/>
        </a:xfrm>
        <a:custGeom>
          <a:avLst/>
          <a:gdLst/>
          <a:ahLst/>
          <a:cxnLst/>
          <a:rect l="0" t="0" r="0" b="0"/>
          <a:pathLst>
            <a:path>
              <a:moveTo>
                <a:pt x="0" y="45720"/>
              </a:moveTo>
              <a:lnTo>
                <a:pt x="359945" y="45720"/>
              </a:lnTo>
            </a:path>
          </a:pathLst>
        </a:custGeom>
        <a:noFill/>
        <a:ln w="9525" cap="flat" cmpd="sng" algn="ctr">
          <a:solidFill>
            <a:schemeClr val="accent2">
              <a:hueOff val="420394"/>
              <a:satOff val="-446"/>
              <a:lumOff val="34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4526" y="508334"/>
        <a:ext cx="19527" cy="3905"/>
      </dsp:txXfrm>
    </dsp:sp>
    <dsp:sp modelId="{4607F326-1EF5-4F6C-B63D-07643F4B8793}">
      <dsp:nvSpPr>
        <dsp:cNvPr id="0" name=""/>
        <dsp:cNvSpPr/>
      </dsp:nvSpPr>
      <dsp:spPr>
        <a:xfrm>
          <a:off x="2108092" y="880"/>
          <a:ext cx="1698024" cy="1018814"/>
        </a:xfrm>
        <a:prstGeom prst="rect">
          <a:avLst/>
        </a:prstGeom>
        <a:blipFill>
          <a:blip xmlns:r="http://schemas.openxmlformats.org/officeDocument/2006/relationships" r:embed="rId1">
            <a:duotone>
              <a:schemeClr val="accent2">
                <a:hueOff val="373684"/>
                <a:satOff val="-397"/>
                <a:lumOff val="305"/>
                <a:alphaOff val="0"/>
                <a:shade val="74000"/>
                <a:satMod val="130000"/>
                <a:lumMod val="90000"/>
              </a:schemeClr>
              <a:schemeClr val="accent2">
                <a:hueOff val="373684"/>
                <a:satOff val="-397"/>
                <a:lumOff val="30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3205" tIns="87338" rIns="83205" bIns="87338" numCol="1" spcCol="1270" anchor="ctr" anchorCtr="0">
          <a:noAutofit/>
        </a:bodyPr>
        <a:lstStyle/>
        <a:p>
          <a:pPr marL="0" lvl="0" indent="0" algn="ctr" defTabSz="622300">
            <a:lnSpc>
              <a:spcPct val="90000"/>
            </a:lnSpc>
            <a:spcBef>
              <a:spcPct val="0"/>
            </a:spcBef>
            <a:spcAft>
              <a:spcPct val="35000"/>
            </a:spcAft>
            <a:buNone/>
          </a:pPr>
          <a:r>
            <a:rPr lang="en-US" sz="1400" b="1" kern="1200"/>
            <a:t>Stage 2: Data Cleansing</a:t>
          </a:r>
          <a:endParaRPr lang="en-US" sz="1400" kern="1200"/>
        </a:p>
      </dsp:txBody>
      <dsp:txXfrm>
        <a:off x="2108092" y="880"/>
        <a:ext cx="1698024" cy="1018814"/>
      </dsp:txXfrm>
    </dsp:sp>
    <dsp:sp modelId="{FCC56C5D-A46F-4D16-AD97-F761F5C0E6ED}">
      <dsp:nvSpPr>
        <dsp:cNvPr id="0" name=""/>
        <dsp:cNvSpPr/>
      </dsp:nvSpPr>
      <dsp:spPr>
        <a:xfrm>
          <a:off x="868533" y="1017895"/>
          <a:ext cx="4177141" cy="359945"/>
        </a:xfrm>
        <a:custGeom>
          <a:avLst/>
          <a:gdLst/>
          <a:ahLst/>
          <a:cxnLst/>
          <a:rect l="0" t="0" r="0" b="0"/>
          <a:pathLst>
            <a:path>
              <a:moveTo>
                <a:pt x="4177141" y="0"/>
              </a:moveTo>
              <a:lnTo>
                <a:pt x="4177141" y="197072"/>
              </a:lnTo>
              <a:lnTo>
                <a:pt x="0" y="197072"/>
              </a:lnTo>
              <a:lnTo>
                <a:pt x="0" y="359945"/>
              </a:lnTo>
            </a:path>
          </a:pathLst>
        </a:custGeom>
        <a:noFill/>
        <a:ln w="9525" cap="flat" cmpd="sng" algn="ctr">
          <a:solidFill>
            <a:schemeClr val="accent2">
              <a:hueOff val="840789"/>
              <a:satOff val="-893"/>
              <a:lumOff val="68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2220" y="1195915"/>
        <a:ext cx="209767" cy="3905"/>
      </dsp:txXfrm>
    </dsp:sp>
    <dsp:sp modelId="{A0534B8F-5077-4C45-8F67-1F05253D9D86}">
      <dsp:nvSpPr>
        <dsp:cNvPr id="0" name=""/>
        <dsp:cNvSpPr/>
      </dsp:nvSpPr>
      <dsp:spPr>
        <a:xfrm>
          <a:off x="4196662" y="880"/>
          <a:ext cx="1698024" cy="1018814"/>
        </a:xfrm>
        <a:prstGeom prst="rect">
          <a:avLst/>
        </a:prstGeom>
        <a:blipFill>
          <a:blip xmlns:r="http://schemas.openxmlformats.org/officeDocument/2006/relationships" r:embed="rId1">
            <a:duotone>
              <a:schemeClr val="accent2">
                <a:hueOff val="747368"/>
                <a:satOff val="-794"/>
                <a:lumOff val="610"/>
                <a:alphaOff val="0"/>
                <a:shade val="74000"/>
                <a:satMod val="130000"/>
                <a:lumMod val="90000"/>
              </a:schemeClr>
              <a:schemeClr val="accent2">
                <a:hueOff val="747368"/>
                <a:satOff val="-794"/>
                <a:lumOff val="61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3205" tIns="87338" rIns="83205" bIns="87338" numCol="1" spcCol="1270" anchor="ctr" anchorCtr="0">
          <a:noAutofit/>
        </a:bodyPr>
        <a:lstStyle/>
        <a:p>
          <a:pPr marL="0" lvl="0" indent="0" algn="ctr" defTabSz="622300">
            <a:lnSpc>
              <a:spcPct val="90000"/>
            </a:lnSpc>
            <a:spcBef>
              <a:spcPct val="0"/>
            </a:spcBef>
            <a:spcAft>
              <a:spcPct val="35000"/>
            </a:spcAft>
            <a:buNone/>
          </a:pPr>
          <a:r>
            <a:rPr lang="en-US" sz="1400" b="1" kern="1200"/>
            <a:t>Stage 3: Data Encoding</a:t>
          </a:r>
          <a:endParaRPr lang="en-US" sz="1400" kern="1200"/>
        </a:p>
      </dsp:txBody>
      <dsp:txXfrm>
        <a:off x="4196662" y="880"/>
        <a:ext cx="1698024" cy="1018814"/>
      </dsp:txXfrm>
    </dsp:sp>
    <dsp:sp modelId="{0280CCEC-2167-4F23-B820-B0A7423BD7D5}">
      <dsp:nvSpPr>
        <dsp:cNvPr id="0" name=""/>
        <dsp:cNvSpPr/>
      </dsp:nvSpPr>
      <dsp:spPr>
        <a:xfrm>
          <a:off x="1715746" y="1873928"/>
          <a:ext cx="359945" cy="91440"/>
        </a:xfrm>
        <a:custGeom>
          <a:avLst/>
          <a:gdLst/>
          <a:ahLst/>
          <a:cxnLst/>
          <a:rect l="0" t="0" r="0" b="0"/>
          <a:pathLst>
            <a:path>
              <a:moveTo>
                <a:pt x="0" y="45720"/>
              </a:moveTo>
              <a:lnTo>
                <a:pt x="359945" y="45720"/>
              </a:lnTo>
            </a:path>
          </a:pathLst>
        </a:custGeom>
        <a:noFill/>
        <a:ln w="9525" cap="flat" cmpd="sng" algn="ctr">
          <a:solidFill>
            <a:schemeClr val="accent2">
              <a:hueOff val="1261183"/>
              <a:satOff val="-1339"/>
              <a:lumOff val="102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5955" y="1917695"/>
        <a:ext cx="19527" cy="3905"/>
      </dsp:txXfrm>
    </dsp:sp>
    <dsp:sp modelId="{8CB7D0B2-AF16-4B2C-9824-F6FCCDD848E1}">
      <dsp:nvSpPr>
        <dsp:cNvPr id="0" name=""/>
        <dsp:cNvSpPr/>
      </dsp:nvSpPr>
      <dsp:spPr>
        <a:xfrm>
          <a:off x="19521" y="1410240"/>
          <a:ext cx="1698024" cy="1018814"/>
        </a:xfrm>
        <a:prstGeom prst="rect">
          <a:avLst/>
        </a:prstGeom>
        <a:blipFill>
          <a:blip xmlns:r="http://schemas.openxmlformats.org/officeDocument/2006/relationships" r:embed="rId1">
            <a:duotone>
              <a:schemeClr val="accent2">
                <a:hueOff val="1121052"/>
                <a:satOff val="-1191"/>
                <a:lumOff val="915"/>
                <a:alphaOff val="0"/>
                <a:shade val="74000"/>
                <a:satMod val="130000"/>
                <a:lumMod val="90000"/>
              </a:schemeClr>
              <a:schemeClr val="accent2">
                <a:hueOff val="1121052"/>
                <a:satOff val="-1191"/>
                <a:lumOff val="91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3205" tIns="87338" rIns="83205" bIns="87338" numCol="1" spcCol="1270" anchor="ctr" anchorCtr="0">
          <a:noAutofit/>
        </a:bodyPr>
        <a:lstStyle/>
        <a:p>
          <a:pPr marL="0" lvl="0" indent="0" algn="ctr" defTabSz="622300">
            <a:lnSpc>
              <a:spcPct val="90000"/>
            </a:lnSpc>
            <a:spcBef>
              <a:spcPct val="0"/>
            </a:spcBef>
            <a:spcAft>
              <a:spcPct val="35000"/>
            </a:spcAft>
            <a:buNone/>
          </a:pPr>
          <a:r>
            <a:rPr lang="en-US" sz="1400" b="1" kern="1200"/>
            <a:t>Stage 4: Train-test split</a:t>
          </a:r>
          <a:endParaRPr lang="en-US" sz="1400" kern="1200"/>
        </a:p>
      </dsp:txBody>
      <dsp:txXfrm>
        <a:off x="19521" y="1410240"/>
        <a:ext cx="1698024" cy="1018814"/>
      </dsp:txXfrm>
    </dsp:sp>
    <dsp:sp modelId="{FC09DA76-72FA-4957-A2B2-A0063E15B854}">
      <dsp:nvSpPr>
        <dsp:cNvPr id="0" name=""/>
        <dsp:cNvSpPr/>
      </dsp:nvSpPr>
      <dsp:spPr>
        <a:xfrm>
          <a:off x="3804316" y="1873928"/>
          <a:ext cx="359945" cy="91440"/>
        </a:xfrm>
        <a:custGeom>
          <a:avLst/>
          <a:gdLst/>
          <a:ahLst/>
          <a:cxnLst/>
          <a:rect l="0" t="0" r="0" b="0"/>
          <a:pathLst>
            <a:path>
              <a:moveTo>
                <a:pt x="0" y="45720"/>
              </a:moveTo>
              <a:lnTo>
                <a:pt x="359945" y="45720"/>
              </a:lnTo>
            </a:path>
          </a:pathLst>
        </a:custGeom>
        <a:noFill/>
        <a:ln w="9525" cap="flat" cmpd="sng" algn="ctr">
          <a:solidFill>
            <a:schemeClr val="accent2">
              <a:hueOff val="1681577"/>
              <a:satOff val="-1786"/>
              <a:lumOff val="137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4526" y="1917695"/>
        <a:ext cx="19527" cy="3905"/>
      </dsp:txXfrm>
    </dsp:sp>
    <dsp:sp modelId="{B654FBF9-BFEF-4F8E-9D67-C2865B9AC594}">
      <dsp:nvSpPr>
        <dsp:cNvPr id="0" name=""/>
        <dsp:cNvSpPr/>
      </dsp:nvSpPr>
      <dsp:spPr>
        <a:xfrm>
          <a:off x="2108092" y="1410240"/>
          <a:ext cx="1698024" cy="1018814"/>
        </a:xfrm>
        <a:prstGeom prst="rect">
          <a:avLst/>
        </a:prstGeom>
        <a:blipFill>
          <a:blip xmlns:r="http://schemas.openxmlformats.org/officeDocument/2006/relationships" r:embed="rId1">
            <a:duotone>
              <a:schemeClr val="accent2">
                <a:hueOff val="1494735"/>
                <a:satOff val="-1588"/>
                <a:lumOff val="1220"/>
                <a:alphaOff val="0"/>
                <a:shade val="74000"/>
                <a:satMod val="130000"/>
                <a:lumMod val="90000"/>
              </a:schemeClr>
              <a:schemeClr val="accent2">
                <a:hueOff val="1494735"/>
                <a:satOff val="-1588"/>
                <a:lumOff val="122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3205" tIns="87338" rIns="83205" bIns="87338" numCol="1" spcCol="1270" anchor="ctr" anchorCtr="0">
          <a:noAutofit/>
        </a:bodyPr>
        <a:lstStyle/>
        <a:p>
          <a:pPr marL="0" lvl="0" indent="0" algn="ctr" defTabSz="622300">
            <a:lnSpc>
              <a:spcPct val="90000"/>
            </a:lnSpc>
            <a:spcBef>
              <a:spcPct val="0"/>
            </a:spcBef>
            <a:spcAft>
              <a:spcPct val="35000"/>
            </a:spcAft>
            <a:buNone/>
          </a:pPr>
          <a:r>
            <a:rPr lang="en-US" sz="1400" b="1" kern="1200"/>
            <a:t>Stage 5: Feature Scaling</a:t>
          </a:r>
          <a:endParaRPr lang="en-US" sz="1400" kern="1200"/>
        </a:p>
      </dsp:txBody>
      <dsp:txXfrm>
        <a:off x="2108092" y="1410240"/>
        <a:ext cx="1698024" cy="1018814"/>
      </dsp:txXfrm>
    </dsp:sp>
    <dsp:sp modelId="{7723F22E-23C9-490B-A942-ADAFC1AD8C42}">
      <dsp:nvSpPr>
        <dsp:cNvPr id="0" name=""/>
        <dsp:cNvSpPr/>
      </dsp:nvSpPr>
      <dsp:spPr>
        <a:xfrm>
          <a:off x="868533" y="2427255"/>
          <a:ext cx="4177141" cy="359945"/>
        </a:xfrm>
        <a:custGeom>
          <a:avLst/>
          <a:gdLst/>
          <a:ahLst/>
          <a:cxnLst/>
          <a:rect l="0" t="0" r="0" b="0"/>
          <a:pathLst>
            <a:path>
              <a:moveTo>
                <a:pt x="4177141" y="0"/>
              </a:moveTo>
              <a:lnTo>
                <a:pt x="4177141" y="197072"/>
              </a:lnTo>
              <a:lnTo>
                <a:pt x="0" y="197072"/>
              </a:lnTo>
              <a:lnTo>
                <a:pt x="0" y="359945"/>
              </a:lnTo>
            </a:path>
          </a:pathLst>
        </a:custGeom>
        <a:noFill/>
        <a:ln w="9525" cap="flat" cmpd="sng" algn="ctr">
          <a:solidFill>
            <a:schemeClr val="accent2">
              <a:hueOff val="2101972"/>
              <a:satOff val="-2232"/>
              <a:lumOff val="171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2220" y="2605275"/>
        <a:ext cx="209767" cy="3905"/>
      </dsp:txXfrm>
    </dsp:sp>
    <dsp:sp modelId="{7F24A9FF-8B4F-4366-905D-788800E45562}">
      <dsp:nvSpPr>
        <dsp:cNvPr id="0" name=""/>
        <dsp:cNvSpPr/>
      </dsp:nvSpPr>
      <dsp:spPr>
        <a:xfrm>
          <a:off x="4196662" y="1410240"/>
          <a:ext cx="1698024" cy="1018814"/>
        </a:xfrm>
        <a:prstGeom prst="rect">
          <a:avLst/>
        </a:prstGeom>
        <a:blipFill>
          <a:blip xmlns:r="http://schemas.openxmlformats.org/officeDocument/2006/relationships" r:embed="rId1">
            <a:duotone>
              <a:schemeClr val="accent2">
                <a:hueOff val="1868420"/>
                <a:satOff val="-1984"/>
                <a:lumOff val="1525"/>
                <a:alphaOff val="0"/>
                <a:shade val="74000"/>
                <a:satMod val="130000"/>
                <a:lumMod val="90000"/>
              </a:schemeClr>
              <a:schemeClr val="accent2">
                <a:hueOff val="1868420"/>
                <a:satOff val="-1984"/>
                <a:lumOff val="152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3205" tIns="87338" rIns="83205" bIns="87338" numCol="1" spcCol="1270" anchor="ctr" anchorCtr="0">
          <a:noAutofit/>
        </a:bodyPr>
        <a:lstStyle/>
        <a:p>
          <a:pPr marL="0" lvl="0" indent="0" algn="ctr" defTabSz="622300">
            <a:lnSpc>
              <a:spcPct val="90000"/>
            </a:lnSpc>
            <a:spcBef>
              <a:spcPct val="0"/>
            </a:spcBef>
            <a:spcAft>
              <a:spcPct val="35000"/>
            </a:spcAft>
            <a:buNone/>
          </a:pPr>
          <a:r>
            <a:rPr lang="en-US" sz="1400" b="1" kern="1200"/>
            <a:t>Stage 6: Bivariate Analysis</a:t>
          </a:r>
          <a:endParaRPr lang="en-US" sz="1400" kern="1200"/>
        </a:p>
      </dsp:txBody>
      <dsp:txXfrm>
        <a:off x="4196662" y="1410240"/>
        <a:ext cx="1698024" cy="1018814"/>
      </dsp:txXfrm>
    </dsp:sp>
    <dsp:sp modelId="{4E871F1A-59CE-485D-9170-54A0BA15BDF9}">
      <dsp:nvSpPr>
        <dsp:cNvPr id="0" name=""/>
        <dsp:cNvSpPr/>
      </dsp:nvSpPr>
      <dsp:spPr>
        <a:xfrm>
          <a:off x="1715746" y="3283288"/>
          <a:ext cx="359945" cy="91440"/>
        </a:xfrm>
        <a:custGeom>
          <a:avLst/>
          <a:gdLst/>
          <a:ahLst/>
          <a:cxnLst/>
          <a:rect l="0" t="0" r="0" b="0"/>
          <a:pathLst>
            <a:path>
              <a:moveTo>
                <a:pt x="0" y="45720"/>
              </a:moveTo>
              <a:lnTo>
                <a:pt x="359945" y="45720"/>
              </a:lnTo>
            </a:path>
          </a:pathLst>
        </a:custGeom>
        <a:noFill/>
        <a:ln w="9525" cap="flat" cmpd="sng" algn="ctr">
          <a:solidFill>
            <a:schemeClr val="accent2">
              <a:hueOff val="2522366"/>
              <a:satOff val="-2679"/>
              <a:lumOff val="205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5955" y="3327056"/>
        <a:ext cx="19527" cy="3905"/>
      </dsp:txXfrm>
    </dsp:sp>
    <dsp:sp modelId="{6E4462AB-289A-4FAE-AD6C-559C0296900E}">
      <dsp:nvSpPr>
        <dsp:cNvPr id="0" name=""/>
        <dsp:cNvSpPr/>
      </dsp:nvSpPr>
      <dsp:spPr>
        <a:xfrm>
          <a:off x="19521" y="2819601"/>
          <a:ext cx="1698024" cy="1018814"/>
        </a:xfrm>
        <a:prstGeom prst="rect">
          <a:avLst/>
        </a:prstGeom>
        <a:blipFill>
          <a:blip xmlns:r="http://schemas.openxmlformats.org/officeDocument/2006/relationships" r:embed="rId1">
            <a:duotone>
              <a:schemeClr val="accent2">
                <a:hueOff val="2242103"/>
                <a:satOff val="-2381"/>
                <a:lumOff val="1830"/>
                <a:alphaOff val="0"/>
                <a:shade val="74000"/>
                <a:satMod val="130000"/>
                <a:lumMod val="90000"/>
              </a:schemeClr>
              <a:schemeClr val="accent2">
                <a:hueOff val="2242103"/>
                <a:satOff val="-2381"/>
                <a:lumOff val="183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3205" tIns="87338" rIns="83205" bIns="87338" numCol="1" spcCol="1270" anchor="ctr" anchorCtr="0">
          <a:noAutofit/>
        </a:bodyPr>
        <a:lstStyle/>
        <a:p>
          <a:pPr marL="0" lvl="0" indent="0" algn="ctr" defTabSz="622300">
            <a:lnSpc>
              <a:spcPct val="90000"/>
            </a:lnSpc>
            <a:spcBef>
              <a:spcPct val="0"/>
            </a:spcBef>
            <a:spcAft>
              <a:spcPct val="35000"/>
            </a:spcAft>
            <a:buNone/>
          </a:pPr>
          <a:r>
            <a:rPr lang="en-US" sz="1400" b="1" kern="1200"/>
            <a:t>Stage 7: Model Building</a:t>
          </a:r>
          <a:endParaRPr lang="en-US" sz="1400" kern="1200"/>
        </a:p>
      </dsp:txBody>
      <dsp:txXfrm>
        <a:off x="19521" y="2819601"/>
        <a:ext cx="1698024" cy="1018814"/>
      </dsp:txXfrm>
    </dsp:sp>
    <dsp:sp modelId="{76AF4074-1662-423A-8CB3-2B04C455D7B9}">
      <dsp:nvSpPr>
        <dsp:cNvPr id="0" name=""/>
        <dsp:cNvSpPr/>
      </dsp:nvSpPr>
      <dsp:spPr>
        <a:xfrm>
          <a:off x="3804316" y="3283288"/>
          <a:ext cx="359945" cy="91440"/>
        </a:xfrm>
        <a:custGeom>
          <a:avLst/>
          <a:gdLst/>
          <a:ahLst/>
          <a:cxnLst/>
          <a:rect l="0" t="0" r="0" b="0"/>
          <a:pathLst>
            <a:path>
              <a:moveTo>
                <a:pt x="0" y="45720"/>
              </a:moveTo>
              <a:lnTo>
                <a:pt x="359945" y="45720"/>
              </a:lnTo>
            </a:path>
          </a:pathLst>
        </a:custGeom>
        <a:noFill/>
        <a:ln w="9525" cap="flat" cmpd="sng" algn="ctr">
          <a:solidFill>
            <a:schemeClr val="accent2">
              <a:hueOff val="2942761"/>
              <a:satOff val="-3125"/>
              <a:lumOff val="240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4526" y="3327056"/>
        <a:ext cx="19527" cy="3905"/>
      </dsp:txXfrm>
    </dsp:sp>
    <dsp:sp modelId="{37FB3683-7CBB-46AA-834D-172E16423EC7}">
      <dsp:nvSpPr>
        <dsp:cNvPr id="0" name=""/>
        <dsp:cNvSpPr/>
      </dsp:nvSpPr>
      <dsp:spPr>
        <a:xfrm>
          <a:off x="2108092" y="2819601"/>
          <a:ext cx="1698024" cy="1018814"/>
        </a:xfrm>
        <a:prstGeom prst="rect">
          <a:avLst/>
        </a:prstGeom>
        <a:blipFill>
          <a:blip xmlns:r="http://schemas.openxmlformats.org/officeDocument/2006/relationships" r:embed="rId1">
            <a:duotone>
              <a:schemeClr val="accent2">
                <a:hueOff val="2615787"/>
                <a:satOff val="-2778"/>
                <a:lumOff val="2135"/>
                <a:alphaOff val="0"/>
                <a:shade val="74000"/>
                <a:satMod val="130000"/>
                <a:lumMod val="90000"/>
              </a:schemeClr>
              <a:schemeClr val="accent2">
                <a:hueOff val="2615787"/>
                <a:satOff val="-2778"/>
                <a:lumOff val="213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3205" tIns="87338" rIns="83205" bIns="87338" numCol="1" spcCol="1270" anchor="ctr" anchorCtr="0">
          <a:noAutofit/>
        </a:bodyPr>
        <a:lstStyle/>
        <a:p>
          <a:pPr marL="0" lvl="0" indent="0" algn="ctr" defTabSz="622300">
            <a:lnSpc>
              <a:spcPct val="90000"/>
            </a:lnSpc>
            <a:spcBef>
              <a:spcPct val="0"/>
            </a:spcBef>
            <a:spcAft>
              <a:spcPct val="35000"/>
            </a:spcAft>
            <a:buNone/>
          </a:pPr>
          <a:r>
            <a:rPr lang="en-US" sz="1400" b="1" kern="1200"/>
            <a:t>Stage 8: Model Validation</a:t>
          </a:r>
          <a:endParaRPr lang="en-US" sz="1400" kern="1200"/>
        </a:p>
      </dsp:txBody>
      <dsp:txXfrm>
        <a:off x="2108092" y="2819601"/>
        <a:ext cx="1698024" cy="1018814"/>
      </dsp:txXfrm>
    </dsp:sp>
    <dsp:sp modelId="{916814AB-D531-4F11-80F4-F319CD352697}">
      <dsp:nvSpPr>
        <dsp:cNvPr id="0" name=""/>
        <dsp:cNvSpPr/>
      </dsp:nvSpPr>
      <dsp:spPr>
        <a:xfrm>
          <a:off x="868533" y="3836616"/>
          <a:ext cx="4177141" cy="359945"/>
        </a:xfrm>
        <a:custGeom>
          <a:avLst/>
          <a:gdLst/>
          <a:ahLst/>
          <a:cxnLst/>
          <a:rect l="0" t="0" r="0" b="0"/>
          <a:pathLst>
            <a:path>
              <a:moveTo>
                <a:pt x="4177141" y="0"/>
              </a:moveTo>
              <a:lnTo>
                <a:pt x="4177141" y="197072"/>
              </a:lnTo>
              <a:lnTo>
                <a:pt x="0" y="197072"/>
              </a:lnTo>
              <a:lnTo>
                <a:pt x="0" y="359945"/>
              </a:lnTo>
            </a:path>
          </a:pathLst>
        </a:custGeom>
        <a:noFill/>
        <a:ln w="9525" cap="flat" cmpd="sng" algn="ctr">
          <a:solidFill>
            <a:schemeClr val="accent2">
              <a:hueOff val="3363155"/>
              <a:satOff val="-3572"/>
              <a:lumOff val="274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2220" y="4014636"/>
        <a:ext cx="209767" cy="3905"/>
      </dsp:txXfrm>
    </dsp:sp>
    <dsp:sp modelId="{68838227-8407-43CD-9551-BB91A8F32C67}">
      <dsp:nvSpPr>
        <dsp:cNvPr id="0" name=""/>
        <dsp:cNvSpPr/>
      </dsp:nvSpPr>
      <dsp:spPr>
        <a:xfrm>
          <a:off x="4196662" y="2819601"/>
          <a:ext cx="1698024" cy="1018814"/>
        </a:xfrm>
        <a:prstGeom prst="rect">
          <a:avLst/>
        </a:prstGeom>
        <a:blipFill>
          <a:blip xmlns:r="http://schemas.openxmlformats.org/officeDocument/2006/relationships" r:embed="rId1">
            <a:duotone>
              <a:schemeClr val="accent2">
                <a:hueOff val="2989471"/>
                <a:satOff val="-3175"/>
                <a:lumOff val="2440"/>
                <a:alphaOff val="0"/>
                <a:shade val="74000"/>
                <a:satMod val="130000"/>
                <a:lumMod val="90000"/>
              </a:schemeClr>
              <a:schemeClr val="accent2">
                <a:hueOff val="2989471"/>
                <a:satOff val="-3175"/>
                <a:lumOff val="244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3205" tIns="87338" rIns="83205" bIns="87338" numCol="1" spcCol="1270" anchor="ctr" anchorCtr="0">
          <a:noAutofit/>
        </a:bodyPr>
        <a:lstStyle/>
        <a:p>
          <a:pPr marL="0" lvl="0" indent="0" algn="ctr" defTabSz="622300">
            <a:lnSpc>
              <a:spcPct val="90000"/>
            </a:lnSpc>
            <a:spcBef>
              <a:spcPct val="0"/>
            </a:spcBef>
            <a:spcAft>
              <a:spcPct val="35000"/>
            </a:spcAft>
            <a:buNone/>
          </a:pPr>
          <a:r>
            <a:rPr lang="en-US" sz="1400" b="1" kern="1200"/>
            <a:t>Stage 9: Predicting outcome on test data</a:t>
          </a:r>
          <a:endParaRPr lang="en-US" sz="1400" kern="1200"/>
        </a:p>
      </dsp:txBody>
      <dsp:txXfrm>
        <a:off x="4196662" y="2819601"/>
        <a:ext cx="1698024" cy="1018814"/>
      </dsp:txXfrm>
    </dsp:sp>
    <dsp:sp modelId="{E2BF30A0-10FA-4103-8888-92EDD8802842}">
      <dsp:nvSpPr>
        <dsp:cNvPr id="0" name=""/>
        <dsp:cNvSpPr/>
      </dsp:nvSpPr>
      <dsp:spPr>
        <a:xfrm>
          <a:off x="19521" y="4228961"/>
          <a:ext cx="1698024" cy="1018814"/>
        </a:xfrm>
        <a:prstGeom prst="rect">
          <a:avLst/>
        </a:prstGeom>
        <a:blipFill>
          <a:blip xmlns:r="http://schemas.openxmlformats.org/officeDocument/2006/relationships" r:embed="rId1">
            <a:duotone>
              <a:schemeClr val="accent2">
                <a:hueOff val="3363155"/>
                <a:satOff val="-3572"/>
                <a:lumOff val="2745"/>
                <a:alphaOff val="0"/>
                <a:shade val="74000"/>
                <a:satMod val="130000"/>
                <a:lumMod val="90000"/>
              </a:schemeClr>
              <a:schemeClr val="accent2">
                <a:hueOff val="3363155"/>
                <a:satOff val="-3572"/>
                <a:lumOff val="274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3205" tIns="87338" rIns="83205" bIns="87338" numCol="1" spcCol="1270" anchor="ctr" anchorCtr="0">
          <a:noAutofit/>
        </a:bodyPr>
        <a:lstStyle/>
        <a:p>
          <a:pPr marL="0" lvl="0" indent="0" algn="ctr" defTabSz="622300">
            <a:lnSpc>
              <a:spcPct val="90000"/>
            </a:lnSpc>
            <a:spcBef>
              <a:spcPct val="0"/>
            </a:spcBef>
            <a:spcAft>
              <a:spcPct val="35000"/>
            </a:spcAft>
            <a:buNone/>
          </a:pPr>
          <a:r>
            <a:rPr lang="en-US" sz="1400" b="1" kern="1200"/>
            <a:t>Stage 10: Validating the performance parameters for test data</a:t>
          </a:r>
          <a:endParaRPr lang="en-US" sz="1400" kern="1200"/>
        </a:p>
      </dsp:txBody>
      <dsp:txXfrm>
        <a:off x="19521" y="4228961"/>
        <a:ext cx="1698024" cy="1018814"/>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977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4942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3614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2103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15024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1062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1329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1752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480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10805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165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2780672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8488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8992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75407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0500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8624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8/21/2023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08171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5.png"/><Relationship Id="rId7"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5.png"/><Relationship Id="rId7" Type="http://schemas.openxmlformats.org/officeDocument/2006/relationships/image" Target="../media/image28.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0.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5.png"/><Relationship Id="rId7" Type="http://schemas.openxmlformats.org/officeDocument/2006/relationships/image" Target="../media/image31.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D6DABB5-1FC3-4E21-AC84-4685B03C9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3">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C5790B5-250E-45E6-A05D-C3D1D459B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68158C4B-1BFE-4F6D-B2C1-0066FA1193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3" name="Rounded Rectangle 17">
              <a:extLst>
                <a:ext uri="{FF2B5EF4-FFF2-40B4-BE49-F238E27FC236}">
                  <a16:creationId xmlns:a16="http://schemas.microsoft.com/office/drawing/2014/main" id="{4A8E3562-03A2-4AF3-89BB-B227ED326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D9DF111-5BF8-4312-BECB-94BBCF29ECC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5" name="Rounded Rectangle 20">
              <a:extLst>
                <a:ext uri="{FF2B5EF4-FFF2-40B4-BE49-F238E27FC236}">
                  <a16:creationId xmlns:a16="http://schemas.microsoft.com/office/drawing/2014/main" id="{9EEB3A31-82B4-41D6-BEAB-3CC49BBC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8C66B30-E9F1-40DD-A809-6A1282E237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ormAutofit/>
          </a:bodyPr>
          <a:lstStyle/>
          <a:p>
            <a:r>
              <a:rPr lang="en-US" dirty="0"/>
              <a:t>Lead Scoring Case Study</a:t>
            </a:r>
          </a:p>
        </p:txBody>
      </p:sp>
      <p:sp>
        <p:nvSpPr>
          <p:cNvPr id="3" name="Subtitle 2"/>
          <p:cNvSpPr>
            <a:spLocks noGrp="1"/>
          </p:cNvSpPr>
          <p:nvPr>
            <p:ph type="subTitle" idx="1"/>
          </p:nvPr>
        </p:nvSpPr>
        <p:spPr>
          <a:xfrm>
            <a:off x="2692398" y="3657597"/>
            <a:ext cx="6815669" cy="1320802"/>
          </a:xfrm>
        </p:spPr>
        <p:txBody>
          <a:bodyPr>
            <a:normAutofit/>
          </a:bodyPr>
          <a:lstStyle/>
          <a:p>
            <a:r>
              <a:rPr lang="en-US" dirty="0"/>
              <a:t>Submitted by Abhinav </a:t>
            </a:r>
            <a:r>
              <a:rPr lang="en-US" dirty="0" err="1"/>
              <a:t>Phirani</a:t>
            </a:r>
            <a:r>
              <a:rPr lang="en-US" dirty="0"/>
              <a:t>, Abhishek Sharma</a:t>
            </a:r>
          </a:p>
          <a:p>
            <a:r>
              <a:rPr lang="en-US" dirty="0"/>
              <a:t>EPGPDS - C53</a:t>
            </a:r>
          </a:p>
        </p:txBody>
      </p:sp>
      <p:cxnSp>
        <p:nvCxnSpPr>
          <p:cNvPr id="18" name="Straight Connector 17">
            <a:extLst>
              <a:ext uri="{FF2B5EF4-FFF2-40B4-BE49-F238E27FC236}">
                <a16:creationId xmlns:a16="http://schemas.microsoft.com/office/drawing/2014/main" id="{14319AF2-886A-4C5D-B34C-17FCB0267E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5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DA31-7DDD-FB2D-1BE0-D1C85FE2DD26}"/>
              </a:ext>
            </a:extLst>
          </p:cNvPr>
          <p:cNvSpPr>
            <a:spLocks noGrp="1"/>
          </p:cNvSpPr>
          <p:nvPr>
            <p:ph type="title"/>
          </p:nvPr>
        </p:nvSpPr>
        <p:spPr/>
        <p:txBody>
          <a:bodyPr/>
          <a:lstStyle/>
          <a:p>
            <a:r>
              <a:rPr lang="en-US" dirty="0"/>
              <a:t>Data Preparation</a:t>
            </a:r>
          </a:p>
        </p:txBody>
      </p:sp>
      <p:sp>
        <p:nvSpPr>
          <p:cNvPr id="3" name="TextBox 2">
            <a:extLst>
              <a:ext uri="{FF2B5EF4-FFF2-40B4-BE49-F238E27FC236}">
                <a16:creationId xmlns:a16="http://schemas.microsoft.com/office/drawing/2014/main" id="{ACD74A34-20F5-5EAF-E7D8-74C95B4439C9}"/>
              </a:ext>
            </a:extLst>
          </p:cNvPr>
          <p:cNvSpPr txBox="1"/>
          <p:nvPr/>
        </p:nvSpPr>
        <p:spPr>
          <a:xfrm>
            <a:off x="1428750" y="2615711"/>
            <a:ext cx="934182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Create Dummy variables</a:t>
            </a:r>
          </a:p>
          <a:p>
            <a:pPr marL="285750" indent="-285750">
              <a:buFont typeface="Arial"/>
              <a:buChar char="•"/>
            </a:pPr>
            <a:r>
              <a:rPr lang="en-US" dirty="0"/>
              <a:t>Encode Categorical variables to 0/1 and remove main columns</a:t>
            </a:r>
          </a:p>
          <a:p>
            <a:pPr marL="285750" indent="-285750">
              <a:buFont typeface="Arial"/>
              <a:buChar char="•"/>
            </a:pPr>
            <a:endParaRPr lang="en-US" dirty="0"/>
          </a:p>
          <a:p>
            <a:pPr marL="285750" indent="-285750">
              <a:buFont typeface="Arial"/>
              <a:buChar char="•"/>
            </a:pPr>
            <a:r>
              <a:rPr lang="en-US" b="1" dirty="0"/>
              <a:t>Test – Train split : 70% training data, 30% test data</a:t>
            </a:r>
          </a:p>
          <a:p>
            <a:pPr marL="285750" indent="-285750">
              <a:buFont typeface="Arial"/>
              <a:buChar char="•"/>
            </a:pPr>
            <a:endParaRPr lang="en-US" b="1" dirty="0"/>
          </a:p>
          <a:p>
            <a:pPr marL="285750" indent="-285750">
              <a:buFont typeface="Arial"/>
              <a:buChar char="•"/>
            </a:pPr>
            <a:r>
              <a:rPr lang="en-US" b="1" dirty="0"/>
              <a:t>Feature Scaling: - Standard Scaler to scale all variables</a:t>
            </a:r>
          </a:p>
          <a:p>
            <a:pPr marL="285750" indent="-285750">
              <a:buFont typeface="Arial"/>
              <a:buChar char="•"/>
            </a:pPr>
            <a:endParaRPr lang="en-US" b="1" dirty="0"/>
          </a:p>
        </p:txBody>
      </p:sp>
    </p:spTree>
    <p:extLst>
      <p:ext uri="{BB962C8B-B14F-4D97-AF65-F5344CB8AC3E}">
        <p14:creationId xmlns:p14="http://schemas.microsoft.com/office/powerpoint/2010/main" val="143644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9" name="Picture 8">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2" name="Picture 11">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4" name="Straight Connector 13">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C21C46D-0954-CFBD-D9C0-72954B1B3B6B}"/>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dirty="0">
                <a:solidFill>
                  <a:srgbClr val="262626"/>
                </a:solidFill>
              </a:rPr>
              <a:t>Correlation Matrix</a:t>
            </a:r>
            <a:br>
              <a:rPr lang="en-US" dirty="0">
                <a:solidFill>
                  <a:srgbClr val="262626"/>
                </a:solidFill>
              </a:rPr>
            </a:br>
            <a:endParaRPr lang="en-US" sz="1800">
              <a:solidFill>
                <a:srgbClr val="262626"/>
              </a:solidFill>
            </a:endParaRPr>
          </a:p>
        </p:txBody>
      </p:sp>
      <p:sp useBgFill="1">
        <p:nvSpPr>
          <p:cNvPr id="22" name="Rectangle 21">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DAFF67-FF1E-7C8C-0A6A-8CEB886BDBC0}"/>
              </a:ext>
            </a:extLst>
          </p:cNvPr>
          <p:cNvPicPr>
            <a:picLocks noChangeAspect="1"/>
          </p:cNvPicPr>
          <p:nvPr/>
        </p:nvPicPr>
        <p:blipFill>
          <a:blip r:embed="rId5"/>
          <a:stretch>
            <a:fillRect/>
          </a:stretch>
        </p:blipFill>
        <p:spPr>
          <a:xfrm>
            <a:off x="5255656" y="609602"/>
            <a:ext cx="5883454" cy="6234730"/>
          </a:xfrm>
          <a:prstGeom prst="rect">
            <a:avLst/>
          </a:prstGeom>
        </p:spPr>
      </p:pic>
      <p:sp>
        <p:nvSpPr>
          <p:cNvPr id="4" name="TextBox 3">
            <a:extLst>
              <a:ext uri="{FF2B5EF4-FFF2-40B4-BE49-F238E27FC236}">
                <a16:creationId xmlns:a16="http://schemas.microsoft.com/office/drawing/2014/main" id="{22753A49-61BE-48AA-A14F-D72DC1EFC448}"/>
              </a:ext>
            </a:extLst>
          </p:cNvPr>
          <p:cNvSpPr txBox="1"/>
          <p:nvPr/>
        </p:nvSpPr>
        <p:spPr>
          <a:xfrm>
            <a:off x="1029419" y="4523117"/>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262626"/>
                </a:solidFill>
              </a:rPr>
              <a:t>Identify highly correlated parameters   (&gt;0.8 ) and remove them</a:t>
            </a:r>
            <a:endParaRPr lang="en-US"/>
          </a:p>
        </p:txBody>
      </p:sp>
    </p:spTree>
    <p:extLst>
      <p:ext uri="{BB962C8B-B14F-4D97-AF65-F5344CB8AC3E}">
        <p14:creationId xmlns:p14="http://schemas.microsoft.com/office/powerpoint/2010/main" val="846613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9" name="Picture 8">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2" name="Picture 11">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4" name="Straight Connector 13">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E4EDF22-878B-CD47-F811-C66FFF4D7436}"/>
              </a:ext>
            </a:extLst>
          </p:cNvPr>
          <p:cNvSpPr>
            <a:spLocks noGrp="1"/>
          </p:cNvSpPr>
          <p:nvPr>
            <p:ph type="title"/>
          </p:nvPr>
        </p:nvSpPr>
        <p:spPr>
          <a:xfrm>
            <a:off x="826852" y="872061"/>
            <a:ext cx="3073940" cy="3436688"/>
          </a:xfrm>
        </p:spPr>
        <p:txBody>
          <a:bodyPr vert="horz" lIns="91440" tIns="45720" rIns="91440" bIns="45720" rtlCol="0" anchor="b">
            <a:normAutofit/>
          </a:bodyPr>
          <a:lstStyle/>
          <a:p>
            <a:pPr>
              <a:lnSpc>
                <a:spcPct val="90000"/>
              </a:lnSpc>
            </a:pPr>
            <a:r>
              <a:rPr lang="en-US">
                <a:solidFill>
                  <a:srgbClr val="262626"/>
                </a:solidFill>
              </a:rPr>
              <a:t>Model Building and Recursive Feature Elimination</a:t>
            </a:r>
          </a:p>
        </p:txBody>
      </p:sp>
      <p:sp useBgFill="1">
        <p:nvSpPr>
          <p:cNvPr id="22" name="Rectangle 21">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2169D53-DC04-7634-5290-3F55A799507D}"/>
              </a:ext>
            </a:extLst>
          </p:cNvPr>
          <p:cNvPicPr>
            <a:picLocks noChangeAspect="1"/>
          </p:cNvPicPr>
          <p:nvPr/>
        </p:nvPicPr>
        <p:blipFill>
          <a:blip r:embed="rId5"/>
          <a:stretch>
            <a:fillRect/>
          </a:stretch>
        </p:blipFill>
        <p:spPr>
          <a:xfrm>
            <a:off x="5320891" y="1964800"/>
            <a:ext cx="6098041" cy="2819844"/>
          </a:xfrm>
          <a:prstGeom prst="rect">
            <a:avLst/>
          </a:prstGeom>
        </p:spPr>
      </p:pic>
    </p:spTree>
    <p:extLst>
      <p:ext uri="{BB962C8B-B14F-4D97-AF65-F5344CB8AC3E}">
        <p14:creationId xmlns:p14="http://schemas.microsoft.com/office/powerpoint/2010/main" val="727776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9" name="Picture 8">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2" name="Picture 11">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4" name="Straight Connector 13">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C35C0D2-2235-BF54-2D00-8D3D06CB5C91}"/>
              </a:ext>
            </a:extLst>
          </p:cNvPr>
          <p:cNvSpPr>
            <a:spLocks noGrp="1"/>
          </p:cNvSpPr>
          <p:nvPr>
            <p:ph type="title"/>
          </p:nvPr>
        </p:nvSpPr>
        <p:spPr>
          <a:xfrm>
            <a:off x="826852" y="872061"/>
            <a:ext cx="3073940" cy="3436688"/>
          </a:xfrm>
        </p:spPr>
        <p:txBody>
          <a:bodyPr vert="horz" lIns="91440" tIns="45720" rIns="91440" bIns="45720" rtlCol="0" anchor="b">
            <a:normAutofit/>
          </a:bodyPr>
          <a:lstStyle/>
          <a:p>
            <a:pPr>
              <a:lnSpc>
                <a:spcPct val="90000"/>
              </a:lnSpc>
            </a:pPr>
            <a:r>
              <a:rPr lang="en-US">
                <a:solidFill>
                  <a:srgbClr val="262626"/>
                </a:solidFill>
              </a:rPr>
              <a:t>Fit the model and check P-value for each feature</a:t>
            </a:r>
          </a:p>
        </p:txBody>
      </p:sp>
      <p:sp useBgFill="1">
        <p:nvSpPr>
          <p:cNvPr id="22" name="Rectangle 21">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3938B37-6676-28D5-2CB5-2F8885FC0FEF}"/>
              </a:ext>
            </a:extLst>
          </p:cNvPr>
          <p:cNvPicPr>
            <a:picLocks noChangeAspect="1"/>
          </p:cNvPicPr>
          <p:nvPr/>
        </p:nvPicPr>
        <p:blipFill>
          <a:blip r:embed="rId5"/>
          <a:stretch>
            <a:fillRect/>
          </a:stretch>
        </p:blipFill>
        <p:spPr>
          <a:xfrm>
            <a:off x="5435910" y="941393"/>
            <a:ext cx="6098041" cy="4924166"/>
          </a:xfrm>
          <a:prstGeom prst="rect">
            <a:avLst/>
          </a:prstGeom>
        </p:spPr>
      </p:pic>
      <p:sp>
        <p:nvSpPr>
          <p:cNvPr id="4" name="TextBox 3">
            <a:extLst>
              <a:ext uri="{FF2B5EF4-FFF2-40B4-BE49-F238E27FC236}">
                <a16:creationId xmlns:a16="http://schemas.microsoft.com/office/drawing/2014/main" id="{D6477BE1-07D0-7A86-C1D1-4A6E4D07EA40}"/>
              </a:ext>
            </a:extLst>
          </p:cNvPr>
          <p:cNvSpPr txBox="1"/>
          <p:nvPr/>
        </p:nvSpPr>
        <p:spPr>
          <a:xfrm>
            <a:off x="5438093" y="175845"/>
            <a:ext cx="64047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Iteration 1: Remove variable with highest P-value and fit the model again and repeat till P-value is &lt;0.05 for all variables </a:t>
            </a:r>
          </a:p>
        </p:txBody>
      </p:sp>
    </p:spTree>
    <p:extLst>
      <p:ext uri="{BB962C8B-B14F-4D97-AF65-F5344CB8AC3E}">
        <p14:creationId xmlns:p14="http://schemas.microsoft.com/office/powerpoint/2010/main" val="1814072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BD642B1-E8A0-4B5B-8E4A-D8EF15A08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1" name="Picture 10">
              <a:extLst>
                <a:ext uri="{FF2B5EF4-FFF2-40B4-BE49-F238E27FC236}">
                  <a16:creationId xmlns:a16="http://schemas.microsoft.com/office/drawing/2014/main" id="{241D71B9-BFD9-40DE-BC3B-E64BA289531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D2504B9E-D812-4C78-9981-5F48C1288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2F886AB1-61BE-4427-BED7-571CF1EF1C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4" name="Picture 13">
              <a:extLst>
                <a:ext uri="{FF2B5EF4-FFF2-40B4-BE49-F238E27FC236}">
                  <a16:creationId xmlns:a16="http://schemas.microsoft.com/office/drawing/2014/main" id="{E912E8F6-1094-49C1-B7CD-CC46B33D6F8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6" name="Straight Connector 15">
            <a:extLst>
              <a:ext uri="{FF2B5EF4-FFF2-40B4-BE49-F238E27FC236}">
                <a16:creationId xmlns:a16="http://schemas.microsoft.com/office/drawing/2014/main" id="{1870FE29-3AF7-4226-8303-7C1B0B8E1F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8B226A40-22CC-40E5-9EC4-5163536C6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6BB9B7D3-101C-4F55-A956-62DA4AAD40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1" name="Picture 20">
              <a:extLst>
                <a:ext uri="{FF2B5EF4-FFF2-40B4-BE49-F238E27FC236}">
                  <a16:creationId xmlns:a16="http://schemas.microsoft.com/office/drawing/2014/main" id="{53BD5441-821C-4091-8DDD-A4A56A6FC8B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2" name="Rectangle 21">
              <a:extLst>
                <a:ext uri="{FF2B5EF4-FFF2-40B4-BE49-F238E27FC236}">
                  <a16:creationId xmlns:a16="http://schemas.microsoft.com/office/drawing/2014/main" id="{AFC6E877-1BD2-4856-8FFD-250D27C15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3" name="Picture 22">
              <a:extLst>
                <a:ext uri="{FF2B5EF4-FFF2-40B4-BE49-F238E27FC236}">
                  <a16:creationId xmlns:a16="http://schemas.microsoft.com/office/drawing/2014/main" id="{F64C008A-2A32-4626-A83A-16A984F886F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4" name="Picture 23">
              <a:extLst>
                <a:ext uri="{FF2B5EF4-FFF2-40B4-BE49-F238E27FC236}">
                  <a16:creationId xmlns:a16="http://schemas.microsoft.com/office/drawing/2014/main" id="{875D67EF-62E2-43F5-8005-7A7A319D05A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3" name="Title 2">
            <a:extLst>
              <a:ext uri="{FF2B5EF4-FFF2-40B4-BE49-F238E27FC236}">
                <a16:creationId xmlns:a16="http://schemas.microsoft.com/office/drawing/2014/main" id="{A59A347E-49AD-524E-1E9F-6939404A103C}"/>
              </a:ext>
            </a:extLst>
          </p:cNvPr>
          <p:cNvSpPr>
            <a:spLocks noGrp="1"/>
          </p:cNvSpPr>
          <p:nvPr>
            <p:ph type="title"/>
          </p:nvPr>
        </p:nvSpPr>
        <p:spPr>
          <a:xfrm>
            <a:off x="1102619" y="4404852"/>
            <a:ext cx="4274677" cy="1094158"/>
          </a:xfrm>
        </p:spPr>
        <p:txBody>
          <a:bodyPr vert="horz" lIns="91440" tIns="45720" rIns="91440" bIns="45720" rtlCol="0" anchor="b">
            <a:normAutofit/>
          </a:bodyPr>
          <a:lstStyle/>
          <a:p>
            <a:r>
              <a:rPr lang="en-US" sz="5400" kern="1200" cap="none" dirty="0">
                <a:ln w="3175" cmpd="sng">
                  <a:noFill/>
                </a:ln>
                <a:solidFill>
                  <a:schemeClr val="tx1">
                    <a:lumMod val="85000"/>
                    <a:lumOff val="15000"/>
                  </a:schemeClr>
                </a:solidFill>
                <a:effectLst/>
                <a:latin typeface="+mj-lt"/>
                <a:ea typeface="+mj-ea"/>
                <a:cs typeface="+mj-cs"/>
              </a:rPr>
              <a:t>Iteration 5</a:t>
            </a:r>
          </a:p>
        </p:txBody>
      </p:sp>
      <p:sp>
        <p:nvSpPr>
          <p:cNvPr id="26" name="Rectangle 25">
            <a:extLst>
              <a:ext uri="{FF2B5EF4-FFF2-40B4-BE49-F238E27FC236}">
                <a16:creationId xmlns:a16="http://schemas.microsoft.com/office/drawing/2014/main" id="{9D2CA3DB-2141-4DE2-9F8A-9E5561DDF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11086" y="1092200"/>
            <a:ext cx="8962768" cy="3128346"/>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13A563A-7059-D560-4F4E-3A4203946E20}"/>
              </a:ext>
            </a:extLst>
          </p:cNvPr>
          <p:cNvPicPr>
            <a:picLocks noChangeAspect="1"/>
          </p:cNvPicPr>
          <p:nvPr/>
        </p:nvPicPr>
        <p:blipFill>
          <a:blip r:embed="rId7"/>
          <a:stretch>
            <a:fillRect/>
          </a:stretch>
        </p:blipFill>
        <p:spPr>
          <a:xfrm>
            <a:off x="2051282" y="1257341"/>
            <a:ext cx="3693814" cy="2798064"/>
          </a:xfrm>
          <a:prstGeom prst="rect">
            <a:avLst/>
          </a:prstGeom>
        </p:spPr>
      </p:pic>
      <p:pic>
        <p:nvPicPr>
          <p:cNvPr id="5" name="Picture 4">
            <a:extLst>
              <a:ext uri="{FF2B5EF4-FFF2-40B4-BE49-F238E27FC236}">
                <a16:creationId xmlns:a16="http://schemas.microsoft.com/office/drawing/2014/main" id="{90DF3F19-22C2-618C-A5FD-5EA7742D7A07}"/>
              </a:ext>
            </a:extLst>
          </p:cNvPr>
          <p:cNvPicPr>
            <a:picLocks noChangeAspect="1"/>
          </p:cNvPicPr>
          <p:nvPr/>
        </p:nvPicPr>
        <p:blipFill>
          <a:blip r:embed="rId8"/>
          <a:stretch>
            <a:fillRect/>
          </a:stretch>
        </p:blipFill>
        <p:spPr>
          <a:xfrm>
            <a:off x="6681516" y="1257341"/>
            <a:ext cx="3226149" cy="2798064"/>
          </a:xfrm>
          <a:prstGeom prst="rect">
            <a:avLst/>
          </a:prstGeom>
        </p:spPr>
      </p:pic>
      <p:cxnSp>
        <p:nvCxnSpPr>
          <p:cNvPr id="28" name="Straight Connector 27">
            <a:extLst>
              <a:ext uri="{FF2B5EF4-FFF2-40B4-BE49-F238E27FC236}">
                <a16:creationId xmlns:a16="http://schemas.microsoft.com/office/drawing/2014/main" id="{1214B64F-D291-4308-B071-A2678ED782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64080" y="5518838"/>
            <a:ext cx="7863840"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itle 2">
            <a:extLst>
              <a:ext uri="{FF2B5EF4-FFF2-40B4-BE49-F238E27FC236}">
                <a16:creationId xmlns:a16="http://schemas.microsoft.com/office/drawing/2014/main" id="{41559A67-D952-55F9-A519-06AAF4461359}"/>
              </a:ext>
            </a:extLst>
          </p:cNvPr>
          <p:cNvSpPr txBox="1">
            <a:spLocks/>
          </p:cNvSpPr>
          <p:nvPr/>
        </p:nvSpPr>
        <p:spPr>
          <a:xfrm>
            <a:off x="6016205" y="4286611"/>
            <a:ext cx="4274677" cy="1094158"/>
          </a:xfrm>
          <a:prstGeom prst="rect">
            <a:avLst/>
          </a:prstGeom>
          <a:effectLst/>
        </p:spPr>
        <p:txBody>
          <a:bodyPr vert="horz" lIns="91440" tIns="45720" rIns="91440" bIns="45720" rtlCol="0" anchor="b">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t>VIF</a:t>
            </a:r>
            <a:endParaRPr lang="en-US" dirty="0"/>
          </a:p>
        </p:txBody>
      </p:sp>
      <p:sp>
        <p:nvSpPr>
          <p:cNvPr id="9" name="TextBox 8">
            <a:extLst>
              <a:ext uri="{FF2B5EF4-FFF2-40B4-BE49-F238E27FC236}">
                <a16:creationId xmlns:a16="http://schemas.microsoft.com/office/drawing/2014/main" id="{435C34BE-419C-7956-3AD6-9D2ACF8F6503}"/>
              </a:ext>
            </a:extLst>
          </p:cNvPr>
          <p:cNvSpPr txBox="1"/>
          <p:nvPr/>
        </p:nvSpPr>
        <p:spPr>
          <a:xfrm>
            <a:off x="2009093" y="5654362"/>
            <a:ext cx="24633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P-value &lt;0.05</a:t>
            </a:r>
            <a:endParaRPr lang="en-US" dirty="0"/>
          </a:p>
        </p:txBody>
      </p:sp>
      <p:sp>
        <p:nvSpPr>
          <p:cNvPr id="15" name="TextBox 14">
            <a:extLst>
              <a:ext uri="{FF2B5EF4-FFF2-40B4-BE49-F238E27FC236}">
                <a16:creationId xmlns:a16="http://schemas.microsoft.com/office/drawing/2014/main" id="{FE5520ED-C475-7F61-26F0-4A2D5DC55A5A}"/>
              </a:ext>
            </a:extLst>
          </p:cNvPr>
          <p:cNvSpPr txBox="1"/>
          <p:nvPr/>
        </p:nvSpPr>
        <p:spPr>
          <a:xfrm>
            <a:off x="7343093" y="5654362"/>
            <a:ext cx="24633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VIF &lt;5</a:t>
            </a:r>
            <a:endParaRPr lang="en-US" dirty="0"/>
          </a:p>
        </p:txBody>
      </p:sp>
    </p:spTree>
    <p:extLst>
      <p:ext uri="{BB962C8B-B14F-4D97-AF65-F5344CB8AC3E}">
        <p14:creationId xmlns:p14="http://schemas.microsoft.com/office/powerpoint/2010/main" val="929643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D642B1-E8A0-4B5B-8E4A-D8EF15A08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241D71B9-BFD9-40DE-BC3B-E64BA289531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D2504B9E-D812-4C78-9981-5F48C1288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2F886AB1-61BE-4427-BED7-571CF1EF1C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E912E8F6-1094-49C1-B7CD-CC46B33D6F8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5" name="Straight Connector 14">
            <a:extLst>
              <a:ext uri="{FF2B5EF4-FFF2-40B4-BE49-F238E27FC236}">
                <a16:creationId xmlns:a16="http://schemas.microsoft.com/office/drawing/2014/main" id="{1870FE29-3AF7-4226-8303-7C1B0B8E1F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BEADC149-CD55-4758-8274-DE559C2D99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8" name="Picture 17">
              <a:extLst>
                <a:ext uri="{FF2B5EF4-FFF2-40B4-BE49-F238E27FC236}">
                  <a16:creationId xmlns:a16="http://schemas.microsoft.com/office/drawing/2014/main" id="{EF5F21A5-EBE7-479C-8060-436411ABE9B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9" name="Rectangle 18">
              <a:extLst>
                <a:ext uri="{FF2B5EF4-FFF2-40B4-BE49-F238E27FC236}">
                  <a16:creationId xmlns:a16="http://schemas.microsoft.com/office/drawing/2014/main" id="{CDFBCAD5-F50D-4A25-B92A-27B7536CE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A82FC379-1E76-4E8D-B3C3-B92A38D1FB3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1" name="Picture 20">
              <a:extLst>
                <a:ext uri="{FF2B5EF4-FFF2-40B4-BE49-F238E27FC236}">
                  <a16:creationId xmlns:a16="http://schemas.microsoft.com/office/drawing/2014/main" id="{92A33050-653F-4C9B-AD39-F13DDC07B83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9CDF1B7A-B235-A8E9-C1BE-DF9B5E7ABB4E}"/>
              </a:ext>
            </a:extLst>
          </p:cNvPr>
          <p:cNvSpPr>
            <a:spLocks noGrp="1"/>
          </p:cNvSpPr>
          <p:nvPr>
            <p:ph type="title"/>
          </p:nvPr>
        </p:nvSpPr>
        <p:spPr>
          <a:xfrm>
            <a:off x="1102619" y="3992371"/>
            <a:ext cx="9989677" cy="1186515"/>
          </a:xfrm>
        </p:spPr>
        <p:txBody>
          <a:bodyPr vert="horz" lIns="91440" tIns="45720" rIns="91440" bIns="45720" rtlCol="0" anchor="b">
            <a:normAutofit/>
          </a:bodyPr>
          <a:lstStyle/>
          <a:p>
            <a:r>
              <a:rPr lang="en-US" sz="5000" kern="1200" cap="none" dirty="0">
                <a:ln w="3175" cmpd="sng">
                  <a:noFill/>
                </a:ln>
                <a:solidFill>
                  <a:schemeClr val="tx1">
                    <a:lumMod val="85000"/>
                    <a:lumOff val="15000"/>
                  </a:schemeClr>
                </a:solidFill>
                <a:effectLst/>
                <a:latin typeface="+mj-lt"/>
                <a:ea typeface="+mj-ea"/>
                <a:cs typeface="+mj-cs"/>
              </a:rPr>
              <a:t>Predict Y-train and Check performance</a:t>
            </a:r>
          </a:p>
        </p:txBody>
      </p:sp>
      <p:sp>
        <p:nvSpPr>
          <p:cNvPr id="23" name="Rectangle 22">
            <a:extLst>
              <a:ext uri="{FF2B5EF4-FFF2-40B4-BE49-F238E27FC236}">
                <a16:creationId xmlns:a16="http://schemas.microsoft.com/office/drawing/2014/main" id="{39ADDD7F-F86A-4D21-9FFC-116259030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72202" y="1092199"/>
            <a:ext cx="7240536" cy="2581147"/>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ECB1D05-66A8-1A0C-3327-3844424FCC94}"/>
              </a:ext>
            </a:extLst>
          </p:cNvPr>
          <p:cNvPicPr>
            <a:picLocks noChangeAspect="1"/>
          </p:cNvPicPr>
          <p:nvPr/>
        </p:nvPicPr>
        <p:blipFill>
          <a:blip r:embed="rId7"/>
          <a:stretch>
            <a:fillRect/>
          </a:stretch>
        </p:blipFill>
        <p:spPr>
          <a:xfrm>
            <a:off x="2636038" y="2140376"/>
            <a:ext cx="4039940" cy="484793"/>
          </a:xfrm>
          <a:prstGeom prst="rect">
            <a:avLst/>
          </a:prstGeom>
        </p:spPr>
      </p:pic>
      <p:pic>
        <p:nvPicPr>
          <p:cNvPr id="4" name="Picture 3">
            <a:extLst>
              <a:ext uri="{FF2B5EF4-FFF2-40B4-BE49-F238E27FC236}">
                <a16:creationId xmlns:a16="http://schemas.microsoft.com/office/drawing/2014/main" id="{EE71A3FE-A5AA-EDE7-5C01-CD0F81391C13}"/>
              </a:ext>
            </a:extLst>
          </p:cNvPr>
          <p:cNvPicPr>
            <a:picLocks noChangeAspect="1"/>
          </p:cNvPicPr>
          <p:nvPr/>
        </p:nvPicPr>
        <p:blipFill>
          <a:blip r:embed="rId8"/>
          <a:stretch>
            <a:fillRect/>
          </a:stretch>
        </p:blipFill>
        <p:spPr>
          <a:xfrm>
            <a:off x="7366572" y="1258060"/>
            <a:ext cx="1647703" cy="2249424"/>
          </a:xfrm>
          <a:prstGeom prst="rect">
            <a:avLst/>
          </a:prstGeom>
        </p:spPr>
      </p:pic>
      <p:cxnSp>
        <p:nvCxnSpPr>
          <p:cNvPr id="25" name="Straight Connector 24">
            <a:extLst>
              <a:ext uri="{FF2B5EF4-FFF2-40B4-BE49-F238E27FC236}">
                <a16:creationId xmlns:a16="http://schemas.microsoft.com/office/drawing/2014/main" id="{18FE25E0-67F5-4DF1-B910-D915A43A19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81200" y="5262441"/>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2607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D642B1-E8A0-4B5B-8E4A-D8EF15A08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241D71B9-BFD9-40DE-BC3B-E64BA289531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D2504B9E-D812-4C78-9981-5F48C1288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2F886AB1-61BE-4427-BED7-571CF1EF1C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E912E8F6-1094-49C1-B7CD-CC46B33D6F8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5" name="Straight Connector 14">
            <a:extLst>
              <a:ext uri="{FF2B5EF4-FFF2-40B4-BE49-F238E27FC236}">
                <a16:creationId xmlns:a16="http://schemas.microsoft.com/office/drawing/2014/main" id="{1870FE29-3AF7-4226-8303-7C1B0B8E1F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7" name="Rectangle 16">
            <a:extLst>
              <a:ext uri="{FF2B5EF4-FFF2-40B4-BE49-F238E27FC236}">
                <a16:creationId xmlns:a16="http://schemas.microsoft.com/office/drawing/2014/main" id="{8B226A40-22CC-40E5-9EC4-5163536C6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BB9B7D3-101C-4F55-A956-62DA4AAD40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0" name="Picture 19">
              <a:extLst>
                <a:ext uri="{FF2B5EF4-FFF2-40B4-BE49-F238E27FC236}">
                  <a16:creationId xmlns:a16="http://schemas.microsoft.com/office/drawing/2014/main" id="{53BD5441-821C-4091-8DDD-A4A56A6FC8B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AFC6E877-1BD2-4856-8FFD-250D27C15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F64C008A-2A32-4626-A83A-16A984F886F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3" name="Picture 22">
              <a:extLst>
                <a:ext uri="{FF2B5EF4-FFF2-40B4-BE49-F238E27FC236}">
                  <a16:creationId xmlns:a16="http://schemas.microsoft.com/office/drawing/2014/main" id="{875D67EF-62E2-43F5-8005-7A7A319D05A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DC96247B-1B2A-FBC8-27BB-7F33FE9EB2E4}"/>
              </a:ext>
            </a:extLst>
          </p:cNvPr>
          <p:cNvSpPr>
            <a:spLocks noGrp="1"/>
          </p:cNvSpPr>
          <p:nvPr>
            <p:ph type="title"/>
          </p:nvPr>
        </p:nvSpPr>
        <p:spPr>
          <a:xfrm>
            <a:off x="1102619" y="4404852"/>
            <a:ext cx="4695091" cy="1094158"/>
          </a:xfrm>
        </p:spPr>
        <p:txBody>
          <a:bodyPr vert="horz" lIns="91440" tIns="45720" rIns="91440" bIns="45720" rtlCol="0" anchor="b">
            <a:normAutofit/>
          </a:bodyPr>
          <a:lstStyle/>
          <a:p>
            <a:pPr>
              <a:lnSpc>
                <a:spcPct val="90000"/>
              </a:lnSpc>
            </a:pPr>
            <a:r>
              <a:rPr lang="en-US" sz="3400" kern="1200" cap="none" dirty="0">
                <a:ln w="3175" cmpd="sng">
                  <a:noFill/>
                </a:ln>
                <a:effectLst/>
                <a:latin typeface="+mj-lt"/>
                <a:ea typeface="+mj-ea"/>
                <a:cs typeface="+mj-cs"/>
              </a:rPr>
              <a:t>Draw ROC curve </a:t>
            </a:r>
            <a:endParaRPr lang="en-US" sz="3400" kern="1200" cap="none" dirty="0">
              <a:ln w="3175" cmpd="sng">
                <a:noFill/>
              </a:ln>
              <a:effectLst/>
              <a:latin typeface="+mj-lt"/>
            </a:endParaRPr>
          </a:p>
        </p:txBody>
      </p:sp>
      <p:sp>
        <p:nvSpPr>
          <p:cNvPr id="25" name="Rectangle 24">
            <a:extLst>
              <a:ext uri="{FF2B5EF4-FFF2-40B4-BE49-F238E27FC236}">
                <a16:creationId xmlns:a16="http://schemas.microsoft.com/office/drawing/2014/main" id="{9D2CA3DB-2141-4DE2-9F8A-9E5561DDF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11086" y="1092200"/>
            <a:ext cx="8962768" cy="3128346"/>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C9F3541-9E51-51AE-8D68-0E581CE57634}"/>
              </a:ext>
            </a:extLst>
          </p:cNvPr>
          <p:cNvPicPr>
            <a:picLocks noChangeAspect="1"/>
          </p:cNvPicPr>
          <p:nvPr/>
        </p:nvPicPr>
        <p:blipFill>
          <a:blip r:embed="rId7"/>
          <a:stretch>
            <a:fillRect/>
          </a:stretch>
        </p:blipFill>
        <p:spPr>
          <a:xfrm>
            <a:off x="6778091" y="1336169"/>
            <a:ext cx="3541853" cy="2798064"/>
          </a:xfrm>
          <a:prstGeom prst="rect">
            <a:avLst/>
          </a:prstGeom>
        </p:spPr>
      </p:pic>
      <p:pic>
        <p:nvPicPr>
          <p:cNvPr id="3" name="Picture 2">
            <a:extLst>
              <a:ext uri="{FF2B5EF4-FFF2-40B4-BE49-F238E27FC236}">
                <a16:creationId xmlns:a16="http://schemas.microsoft.com/office/drawing/2014/main" id="{D02E3F95-7CBD-7861-5B8B-30D8CE409183}"/>
              </a:ext>
            </a:extLst>
          </p:cNvPr>
          <p:cNvPicPr>
            <a:picLocks noChangeAspect="1"/>
          </p:cNvPicPr>
          <p:nvPr/>
        </p:nvPicPr>
        <p:blipFill>
          <a:blip r:embed="rId8"/>
          <a:stretch>
            <a:fillRect/>
          </a:stretch>
        </p:blipFill>
        <p:spPr>
          <a:xfrm>
            <a:off x="2366471" y="1336169"/>
            <a:ext cx="2791068" cy="2798064"/>
          </a:xfrm>
          <a:prstGeom prst="rect">
            <a:avLst/>
          </a:prstGeom>
        </p:spPr>
      </p:pic>
      <p:cxnSp>
        <p:nvCxnSpPr>
          <p:cNvPr id="27" name="Straight Connector 26">
            <a:extLst>
              <a:ext uri="{FF2B5EF4-FFF2-40B4-BE49-F238E27FC236}">
                <a16:creationId xmlns:a16="http://schemas.microsoft.com/office/drawing/2014/main" id="{1214B64F-D291-4308-B071-A2678ED782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64080" y="5518838"/>
            <a:ext cx="7863840"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6B5A011-8246-02BF-99E0-4D6E58088407}"/>
              </a:ext>
            </a:extLst>
          </p:cNvPr>
          <p:cNvSpPr txBox="1"/>
          <p:nvPr/>
        </p:nvSpPr>
        <p:spPr>
          <a:xfrm>
            <a:off x="6970986" y="4409090"/>
            <a:ext cx="4122682"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400">
                <a:solidFill>
                  <a:srgbClr val="262626"/>
                </a:solidFill>
              </a:rPr>
              <a:t>optimal probability cut-off​</a:t>
            </a:r>
            <a:endParaRPr lang="en-US"/>
          </a:p>
        </p:txBody>
      </p:sp>
      <p:sp>
        <p:nvSpPr>
          <p:cNvPr id="7" name="TextBox 6">
            <a:extLst>
              <a:ext uri="{FF2B5EF4-FFF2-40B4-BE49-F238E27FC236}">
                <a16:creationId xmlns:a16="http://schemas.microsoft.com/office/drawing/2014/main" id="{AC967332-2253-ED60-D5F1-5380FE1DE553}"/>
              </a:ext>
            </a:extLst>
          </p:cNvPr>
          <p:cNvSpPr txBox="1"/>
          <p:nvPr/>
        </p:nvSpPr>
        <p:spPr>
          <a:xfrm>
            <a:off x="2009093" y="5654362"/>
            <a:ext cx="31596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ROC 0.86 is close to 1 hence good fit</a:t>
            </a:r>
            <a:endParaRPr lang="en-US" dirty="0"/>
          </a:p>
        </p:txBody>
      </p:sp>
      <p:sp>
        <p:nvSpPr>
          <p:cNvPr id="8" name="TextBox 7">
            <a:extLst>
              <a:ext uri="{FF2B5EF4-FFF2-40B4-BE49-F238E27FC236}">
                <a16:creationId xmlns:a16="http://schemas.microsoft.com/office/drawing/2014/main" id="{09A76791-4EBE-86EB-D009-3A356F3DFADA}"/>
              </a:ext>
            </a:extLst>
          </p:cNvPr>
          <p:cNvSpPr txBox="1"/>
          <p:nvPr/>
        </p:nvSpPr>
        <p:spPr>
          <a:xfrm>
            <a:off x="6975231" y="5654362"/>
            <a:ext cx="31596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Optimal prob cut-off at 0.3</a:t>
            </a:r>
            <a:endParaRPr lang="en-US" dirty="0"/>
          </a:p>
        </p:txBody>
      </p:sp>
    </p:spTree>
    <p:extLst>
      <p:ext uri="{BB962C8B-B14F-4D97-AF65-F5344CB8AC3E}">
        <p14:creationId xmlns:p14="http://schemas.microsoft.com/office/powerpoint/2010/main" val="3678496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9" name="Picture 8">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2" name="Picture 11">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4" name="Straight Connector 13">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1755C732-3264-4614-8316-41F7548371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59C7C6ED-4EA1-4532-A820-59A8ADEEE0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19" name="Picture 18">
              <a:extLst>
                <a:ext uri="{FF2B5EF4-FFF2-40B4-BE49-F238E27FC236}">
                  <a16:creationId xmlns:a16="http://schemas.microsoft.com/office/drawing/2014/main" id="{3A197BB7-B689-4B37-8BE2-FC23F6ED649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 name="Rectangle 19">
              <a:extLst>
                <a:ext uri="{FF2B5EF4-FFF2-40B4-BE49-F238E27FC236}">
                  <a16:creationId xmlns:a16="http://schemas.microsoft.com/office/drawing/2014/main" id="{E93E4556-7891-471E-B9B7-A38508C759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a16="http://schemas.microsoft.com/office/drawing/2014/main" id="{6F9C6176-D87B-4D8F-8BC3-FE6DF55C4ED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2" name="Picture 21">
              <a:extLst>
                <a:ext uri="{FF2B5EF4-FFF2-40B4-BE49-F238E27FC236}">
                  <a16:creationId xmlns:a16="http://schemas.microsoft.com/office/drawing/2014/main" id="{B838BA48-DDFB-46B3-9EF6-031C91D2792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2D2946FD-897A-50E7-F283-88F96C5BDE08}"/>
              </a:ext>
            </a:extLst>
          </p:cNvPr>
          <p:cNvSpPr>
            <a:spLocks noGrp="1"/>
          </p:cNvSpPr>
          <p:nvPr>
            <p:ph type="title"/>
          </p:nvPr>
        </p:nvSpPr>
        <p:spPr>
          <a:xfrm>
            <a:off x="1102619" y="4404852"/>
            <a:ext cx="9989677" cy="1054745"/>
          </a:xfrm>
        </p:spPr>
        <p:txBody>
          <a:bodyPr vert="horz" lIns="91440" tIns="45720" rIns="91440" bIns="45720" rtlCol="0" anchor="b">
            <a:normAutofit/>
          </a:bodyPr>
          <a:lstStyle/>
          <a:p>
            <a:pPr>
              <a:lnSpc>
                <a:spcPct val="90000"/>
              </a:lnSpc>
            </a:pPr>
            <a:r>
              <a:rPr lang="en-US" sz="3400" dirty="0">
                <a:solidFill>
                  <a:srgbClr val="262626"/>
                </a:solidFill>
              </a:rPr>
              <a:t>Calculate Lead score and predict accuracy based on Model probability calculation</a:t>
            </a:r>
          </a:p>
        </p:txBody>
      </p:sp>
      <p:sp>
        <p:nvSpPr>
          <p:cNvPr id="24" name="Rectangle 23">
            <a:extLst>
              <a:ext uri="{FF2B5EF4-FFF2-40B4-BE49-F238E27FC236}">
                <a16:creationId xmlns:a16="http://schemas.microsoft.com/office/drawing/2014/main" id="{4AD786D6-2C42-45AF-888B-F2038C4D0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9999652" cy="3128346"/>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9D46D10-7AD2-6847-975E-A8787686A83B}"/>
              </a:ext>
            </a:extLst>
          </p:cNvPr>
          <p:cNvPicPr>
            <a:picLocks noChangeAspect="1"/>
          </p:cNvPicPr>
          <p:nvPr/>
        </p:nvPicPr>
        <p:blipFill>
          <a:blip r:embed="rId7"/>
          <a:stretch>
            <a:fillRect/>
          </a:stretch>
        </p:blipFill>
        <p:spPr>
          <a:xfrm>
            <a:off x="2640201" y="1410207"/>
            <a:ext cx="6917961" cy="2455875"/>
          </a:xfrm>
          <a:prstGeom prst="rect">
            <a:avLst/>
          </a:prstGeom>
        </p:spPr>
      </p:pic>
      <p:cxnSp>
        <p:nvCxnSpPr>
          <p:cNvPr id="26" name="Straight Connector 25">
            <a:extLst>
              <a:ext uri="{FF2B5EF4-FFF2-40B4-BE49-F238E27FC236}">
                <a16:creationId xmlns:a16="http://schemas.microsoft.com/office/drawing/2014/main" id="{B8D6659D-FA60-4C6D-A9F6-063E294AA15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8448" y="5501254"/>
            <a:ext cx="960372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C1FE8AE6-132A-BEDF-E7C8-A6B6E90ABDF6}"/>
              </a:ext>
            </a:extLst>
          </p:cNvPr>
          <p:cNvSpPr txBox="1"/>
          <p:nvPr/>
        </p:nvSpPr>
        <p:spPr>
          <a:xfrm>
            <a:off x="4531576" y="5733190"/>
            <a:ext cx="47624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Prediction Accuracy of 82.223%</a:t>
            </a:r>
            <a:endParaRPr lang="en-US" dirty="0"/>
          </a:p>
        </p:txBody>
      </p:sp>
    </p:spTree>
    <p:extLst>
      <p:ext uri="{BB962C8B-B14F-4D97-AF65-F5344CB8AC3E}">
        <p14:creationId xmlns:p14="http://schemas.microsoft.com/office/powerpoint/2010/main" val="3750311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8D3EAE6-5AC4-4EF7-BA5E-FF047F0576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25223CC4-CEF2-43BE-A268-7574A7F572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0AD518D9-DA34-42A4-AE7C-2449A29A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F57E9183-A8C2-4E29-854A-122252F8C7B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427F9D8B-907D-42F0-8748-A986C12C509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5" name="Straight Connector 14">
            <a:extLst>
              <a:ext uri="{FF2B5EF4-FFF2-40B4-BE49-F238E27FC236}">
                <a16:creationId xmlns:a16="http://schemas.microsoft.com/office/drawing/2014/main" id="{2127D324-ED99-4DAD-96B2-75E77B6EE6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7" name="Rectangle 16">
            <a:extLst>
              <a:ext uri="{FF2B5EF4-FFF2-40B4-BE49-F238E27FC236}">
                <a16:creationId xmlns:a16="http://schemas.microsoft.com/office/drawing/2014/main" id="{A337249F-C4EB-4A52-BDE3-F18428B6F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49A468AB-6529-4F96-AEFC-6AD6595A60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0" name="Picture 19">
              <a:extLst>
                <a:ext uri="{FF2B5EF4-FFF2-40B4-BE49-F238E27FC236}">
                  <a16:creationId xmlns:a16="http://schemas.microsoft.com/office/drawing/2014/main" id="{0089A79C-A8AE-442E-815D-D80E125F028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890B674B-E10A-4763-8BFE-1786B1FAAD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673A63F5-7024-4E54-BD0F-915548E06F9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3" name="Picture 22">
              <a:extLst>
                <a:ext uri="{FF2B5EF4-FFF2-40B4-BE49-F238E27FC236}">
                  <a16:creationId xmlns:a16="http://schemas.microsoft.com/office/drawing/2014/main" id="{33196DA7-E2F9-4856-9E0A-8C0429A3AD9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7E608884-4E77-6635-C917-75230B048579}"/>
              </a:ext>
            </a:extLst>
          </p:cNvPr>
          <p:cNvSpPr>
            <a:spLocks noGrp="1"/>
          </p:cNvSpPr>
          <p:nvPr>
            <p:ph type="title"/>
          </p:nvPr>
        </p:nvSpPr>
        <p:spPr>
          <a:xfrm>
            <a:off x="8013290" y="1041401"/>
            <a:ext cx="3079006" cy="2345264"/>
          </a:xfrm>
        </p:spPr>
        <p:txBody>
          <a:bodyPr vert="horz" lIns="91440" tIns="45720" rIns="91440" bIns="45720" rtlCol="0" anchor="b">
            <a:normAutofit/>
          </a:bodyPr>
          <a:lstStyle/>
          <a:p>
            <a:pPr>
              <a:lnSpc>
                <a:spcPct val="90000"/>
              </a:lnSpc>
            </a:pPr>
            <a:r>
              <a:rPr lang="en-US" sz="3000" kern="1200" cap="none" dirty="0">
                <a:ln w="3175" cmpd="sng">
                  <a:noFill/>
                </a:ln>
                <a:solidFill>
                  <a:schemeClr val="tx1">
                    <a:lumMod val="85000"/>
                    <a:lumOff val="15000"/>
                  </a:schemeClr>
                </a:solidFill>
                <a:effectLst/>
                <a:latin typeface="+mj-lt"/>
                <a:ea typeface="+mj-ea"/>
                <a:cs typeface="+mj-cs"/>
              </a:rPr>
              <a:t>Test the same model on test data at cut-off prob of 0.3 and calculate performance</a:t>
            </a:r>
          </a:p>
        </p:txBody>
      </p:sp>
      <p:sp>
        <p:nvSpPr>
          <p:cNvPr id="25" name="Rectangle 24">
            <a:extLst>
              <a:ext uri="{FF2B5EF4-FFF2-40B4-BE49-F238E27FC236}">
                <a16:creationId xmlns:a16="http://schemas.microsoft.com/office/drawing/2014/main" id="{409C719A-3811-4E19-B117-AE520049C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6432130" cy="4705096"/>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1125581-12CF-BC2C-34E8-E9A51087CFD7}"/>
              </a:ext>
            </a:extLst>
          </p:cNvPr>
          <p:cNvPicPr>
            <a:picLocks noChangeAspect="1"/>
          </p:cNvPicPr>
          <p:nvPr/>
        </p:nvPicPr>
        <p:blipFill rotWithShape="1">
          <a:blip r:embed="rId7"/>
          <a:srcRect r="22881" b="1"/>
          <a:stretch/>
        </p:blipFill>
        <p:spPr>
          <a:xfrm>
            <a:off x="1259058" y="1253744"/>
            <a:ext cx="6099175" cy="2253996"/>
          </a:xfrm>
          <a:prstGeom prst="rect">
            <a:avLst/>
          </a:prstGeom>
        </p:spPr>
      </p:pic>
      <p:pic>
        <p:nvPicPr>
          <p:cNvPr id="4" name="Picture 3">
            <a:extLst>
              <a:ext uri="{FF2B5EF4-FFF2-40B4-BE49-F238E27FC236}">
                <a16:creationId xmlns:a16="http://schemas.microsoft.com/office/drawing/2014/main" id="{B2038EED-4348-F74A-5944-16D3D1DD2574}"/>
              </a:ext>
            </a:extLst>
          </p:cNvPr>
          <p:cNvPicPr>
            <a:picLocks noChangeAspect="1"/>
          </p:cNvPicPr>
          <p:nvPr/>
        </p:nvPicPr>
        <p:blipFill rotWithShape="1">
          <a:blip r:embed="rId8"/>
          <a:srcRect t="3345" r="2" b="8074"/>
          <a:stretch/>
        </p:blipFill>
        <p:spPr>
          <a:xfrm>
            <a:off x="1259185" y="3509771"/>
            <a:ext cx="6099048" cy="2120561"/>
          </a:xfrm>
          <a:prstGeom prst="rect">
            <a:avLst/>
          </a:prstGeom>
        </p:spPr>
      </p:pic>
      <p:cxnSp>
        <p:nvCxnSpPr>
          <p:cNvPr id="27" name="Straight Connector 26">
            <a:extLst>
              <a:ext uri="{FF2B5EF4-FFF2-40B4-BE49-F238E27FC236}">
                <a16:creationId xmlns:a16="http://schemas.microsoft.com/office/drawing/2014/main" id="{2CD6C93C-4E39-45E2-8C6B-9AA31159FD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9431" y="3509772"/>
            <a:ext cx="3074977" cy="1235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64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5" name="Straight Connector 14">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31E78C0-176E-D3DE-B1E8-E2CA5C83C0BA}"/>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Conclusion</a:t>
            </a:r>
          </a:p>
        </p:txBody>
      </p:sp>
      <p:sp useBgFill="1">
        <p:nvSpPr>
          <p:cNvPr id="23" name="Rectangle 22">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75CAE98-98C4-E079-CF7C-47FC412EB6E7}"/>
              </a:ext>
            </a:extLst>
          </p:cNvPr>
          <p:cNvPicPr>
            <a:picLocks noChangeAspect="1"/>
          </p:cNvPicPr>
          <p:nvPr/>
        </p:nvPicPr>
        <p:blipFill>
          <a:blip r:embed="rId5"/>
          <a:stretch>
            <a:fillRect/>
          </a:stretch>
        </p:blipFill>
        <p:spPr>
          <a:xfrm>
            <a:off x="5435910" y="1093844"/>
            <a:ext cx="6098041" cy="4619265"/>
          </a:xfrm>
          <a:prstGeom prst="rect">
            <a:avLst/>
          </a:prstGeom>
        </p:spPr>
      </p:pic>
      <p:sp>
        <p:nvSpPr>
          <p:cNvPr id="5" name="TextBox 4">
            <a:extLst>
              <a:ext uri="{FF2B5EF4-FFF2-40B4-BE49-F238E27FC236}">
                <a16:creationId xmlns:a16="http://schemas.microsoft.com/office/drawing/2014/main" id="{CC88539C-847F-74B8-A555-31F44F9651B8}"/>
              </a:ext>
            </a:extLst>
          </p:cNvPr>
          <p:cNvSpPr txBox="1"/>
          <p:nvPr/>
        </p:nvSpPr>
        <p:spPr>
          <a:xfrm>
            <a:off x="1149568" y="4315810"/>
            <a:ext cx="240424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Our final logistic regression model has </a:t>
            </a:r>
            <a:r>
              <a:rPr lang="en-US"/>
              <a:t>following attributes and respective coefficients</a:t>
            </a:r>
          </a:p>
        </p:txBody>
      </p:sp>
    </p:spTree>
    <p:extLst>
      <p:ext uri="{BB962C8B-B14F-4D97-AF65-F5344CB8AC3E}">
        <p14:creationId xmlns:p14="http://schemas.microsoft.com/office/powerpoint/2010/main" val="275727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BF4865A-EA4A-DC70-DBAE-D0B917FBC5A2}"/>
              </a:ext>
            </a:extLst>
          </p:cNvPr>
          <p:cNvSpPr>
            <a:spLocks noGrp="1"/>
          </p:cNvSpPr>
          <p:nvPr>
            <p:ph type="title"/>
          </p:nvPr>
        </p:nvSpPr>
        <p:spPr>
          <a:xfrm>
            <a:off x="929140" y="972766"/>
            <a:ext cx="2835464" cy="1254868"/>
          </a:xfrm>
        </p:spPr>
        <p:txBody>
          <a:bodyPr anchor="b">
            <a:normAutofit/>
          </a:bodyPr>
          <a:lstStyle/>
          <a:p>
            <a:r>
              <a:rPr lang="en-US" sz="2800">
                <a:solidFill>
                  <a:srgbClr val="262626"/>
                </a:solidFill>
              </a:rPr>
              <a:t>Problem Statement</a:t>
            </a:r>
          </a:p>
        </p:txBody>
      </p:sp>
      <p:sp>
        <p:nvSpPr>
          <p:cNvPr id="3" name="Content Placeholder 2">
            <a:extLst>
              <a:ext uri="{FF2B5EF4-FFF2-40B4-BE49-F238E27FC236}">
                <a16:creationId xmlns:a16="http://schemas.microsoft.com/office/drawing/2014/main" id="{53AB337B-781E-B55B-3F18-BA2191573DE7}"/>
              </a:ext>
            </a:extLst>
          </p:cNvPr>
          <p:cNvSpPr>
            <a:spLocks noGrp="1"/>
          </p:cNvSpPr>
          <p:nvPr>
            <p:ph idx="1"/>
          </p:nvPr>
        </p:nvSpPr>
        <p:spPr>
          <a:xfrm>
            <a:off x="929141" y="2430471"/>
            <a:ext cx="2835464" cy="3552039"/>
          </a:xfrm>
        </p:spPr>
        <p:txBody>
          <a:bodyPr>
            <a:normAutofit/>
          </a:bodyPr>
          <a:lstStyle/>
          <a:p>
            <a:pPr>
              <a:lnSpc>
                <a:spcPct val="90000"/>
              </a:lnSpc>
            </a:pPr>
            <a:r>
              <a:rPr lang="en-US" sz="1400">
                <a:solidFill>
                  <a:srgbClr val="262626"/>
                </a:solidFill>
                <a:latin typeface="Roboto"/>
                <a:ea typeface="Roboto"/>
                <a:cs typeface="Roboto"/>
              </a:rPr>
              <a:t>X Education - an online edtech company selling courses is currently running at ~30% lead conversion rate. It currently uses several websites and google for bringing people to websites and then these leads are converted through watching videos, filling form, calls, SMS etc. Company also uses referrals. Company wants to identify more leads that have higher conversion rate, calling them 'Hot Leads'.</a:t>
            </a:r>
            <a:endParaRPr lang="en-US" sz="1400">
              <a:solidFill>
                <a:srgbClr val="262626"/>
              </a:solidFill>
            </a:endParaRPr>
          </a:p>
        </p:txBody>
      </p:sp>
      <p:sp useBgFill="1">
        <p:nvSpPr>
          <p:cNvPr id="15" name="Rectangle 1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480D18F-21FC-F395-8FE2-19B840DC8FEB}"/>
              </a:ext>
            </a:extLst>
          </p:cNvPr>
          <p:cNvPicPr>
            <a:picLocks noChangeAspect="1"/>
          </p:cNvPicPr>
          <p:nvPr/>
        </p:nvPicPr>
        <p:blipFill>
          <a:blip r:embed="rId3"/>
          <a:stretch>
            <a:fillRect/>
          </a:stretch>
        </p:blipFill>
        <p:spPr>
          <a:xfrm>
            <a:off x="6501279" y="609602"/>
            <a:ext cx="3967302" cy="5587749"/>
          </a:xfrm>
          <a:prstGeom prst="rect">
            <a:avLst/>
          </a:prstGeom>
        </p:spPr>
      </p:pic>
      <p:sp>
        <p:nvSpPr>
          <p:cNvPr id="5" name="TextBox 4">
            <a:extLst>
              <a:ext uri="{FF2B5EF4-FFF2-40B4-BE49-F238E27FC236}">
                <a16:creationId xmlns:a16="http://schemas.microsoft.com/office/drawing/2014/main" id="{01B0DE82-3A73-C618-1A52-4C2AE1B26CBE}"/>
              </a:ext>
            </a:extLst>
          </p:cNvPr>
          <p:cNvSpPr txBox="1"/>
          <p:nvPr/>
        </p:nvSpPr>
        <p:spPr>
          <a:xfrm>
            <a:off x="6094340" y="6200788"/>
            <a:ext cx="4506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Lead Conversion Funnel</a:t>
            </a:r>
            <a:endParaRPr lang="en-US"/>
          </a:p>
        </p:txBody>
      </p:sp>
    </p:spTree>
    <p:extLst>
      <p:ext uri="{BB962C8B-B14F-4D97-AF65-F5344CB8AC3E}">
        <p14:creationId xmlns:p14="http://schemas.microsoft.com/office/powerpoint/2010/main" val="776507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5" name="Straight Connector 24">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26" name="Rectangle 2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C31C97-09F6-78D0-A338-BA362BB645B6}"/>
              </a:ext>
            </a:extLst>
          </p:cNvPr>
          <p:cNvSpPr>
            <a:spLocks noGrp="1"/>
          </p:cNvSpPr>
          <p:nvPr>
            <p:ph type="title"/>
          </p:nvPr>
        </p:nvSpPr>
        <p:spPr>
          <a:xfrm>
            <a:off x="804421" y="796374"/>
            <a:ext cx="10583158" cy="880027"/>
          </a:xfrm>
        </p:spPr>
        <p:txBody>
          <a:bodyPr vert="horz" lIns="91440" tIns="45720" rIns="91440" bIns="45720" rtlCol="0" anchor="ctr">
            <a:normAutofit/>
          </a:bodyPr>
          <a:lstStyle/>
          <a:p>
            <a:r>
              <a:rPr lang="en-US" dirty="0">
                <a:solidFill>
                  <a:srgbClr val="FFFFFF"/>
                </a:solidFill>
              </a:rPr>
              <a:t>Subjective Questions -1</a:t>
            </a:r>
          </a:p>
        </p:txBody>
      </p:sp>
      <p:sp>
        <p:nvSpPr>
          <p:cNvPr id="28" name="Rectangle 27">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C5E617C-6546-D642-6CCA-32395871C2C6}"/>
              </a:ext>
            </a:extLst>
          </p:cNvPr>
          <p:cNvSpPr txBox="1"/>
          <p:nvPr/>
        </p:nvSpPr>
        <p:spPr>
          <a:xfrm>
            <a:off x="493987" y="2415187"/>
            <a:ext cx="11425879" cy="330674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457200">
              <a:lnSpc>
                <a:spcPct val="90000"/>
              </a:lnSpc>
              <a:spcBef>
                <a:spcPct val="20000"/>
              </a:spcBef>
              <a:spcAft>
                <a:spcPts val="600"/>
              </a:spcAft>
              <a:buClr>
                <a:schemeClr val="accent1"/>
              </a:buClr>
              <a:buSzPct val="115000"/>
            </a:pPr>
            <a:r>
              <a:rPr lang="en-US" sz="1600" dirty="0">
                <a:solidFill>
                  <a:srgbClr val="FF0000"/>
                </a:solidFill>
              </a:rPr>
              <a:t>Which are the top three variables in your model which contribute most towards the probability of a lead getting converted?</a:t>
            </a:r>
            <a:endParaRPr lang="en-US">
              <a:solidFill>
                <a:srgbClr val="FF0000"/>
              </a:solidFill>
            </a:endParaRPr>
          </a:p>
          <a:p>
            <a:pPr defTabSz="457200">
              <a:lnSpc>
                <a:spcPct val="90000"/>
              </a:lnSpc>
              <a:spcBef>
                <a:spcPct val="20000"/>
              </a:spcBef>
              <a:spcAft>
                <a:spcPts val="600"/>
              </a:spcAft>
              <a:buClr>
                <a:schemeClr val="accent1"/>
              </a:buClr>
              <a:buSzPct val="115000"/>
            </a:pPr>
            <a:r>
              <a:rPr lang="en-US" sz="1600" b="1" dirty="0">
                <a:solidFill>
                  <a:schemeClr val="tx1">
                    <a:lumMod val="85000"/>
                    <a:lumOff val="15000"/>
                  </a:schemeClr>
                </a:solidFill>
              </a:rPr>
              <a:t>Solution:</a:t>
            </a:r>
            <a:r>
              <a:rPr lang="en-US" sz="1600" dirty="0">
                <a:solidFill>
                  <a:schemeClr val="tx1">
                    <a:lumMod val="85000"/>
                    <a:lumOff val="15000"/>
                  </a:schemeClr>
                </a:solidFill>
              </a:rPr>
              <a:t> Based on the coefficient values, the top three variables that contribute most are:</a:t>
            </a:r>
          </a:p>
          <a:p>
            <a:pPr defTabSz="457200">
              <a:lnSpc>
                <a:spcPct val="90000"/>
              </a:lnSpc>
              <a:spcBef>
                <a:spcPct val="20000"/>
              </a:spcBef>
              <a:spcAft>
                <a:spcPts val="600"/>
              </a:spcAft>
              <a:buClr>
                <a:schemeClr val="accent1"/>
              </a:buClr>
              <a:buSzPct val="115000"/>
              <a:buFont typeface="Arial"/>
              <a:buChar char="•"/>
            </a:pPr>
            <a:r>
              <a:rPr lang="en-US" sz="1600" b="1" dirty="0">
                <a:solidFill>
                  <a:schemeClr val="tx1">
                    <a:lumMod val="85000"/>
                    <a:lumOff val="15000"/>
                  </a:schemeClr>
                </a:solidFill>
              </a:rPr>
              <a:t>Lead Source </a:t>
            </a:r>
          </a:p>
          <a:p>
            <a:pPr defTabSz="457200">
              <a:lnSpc>
                <a:spcPct val="90000"/>
              </a:lnSpc>
              <a:spcBef>
                <a:spcPct val="20000"/>
              </a:spcBef>
              <a:spcAft>
                <a:spcPts val="600"/>
              </a:spcAft>
              <a:buClr>
                <a:schemeClr val="accent1"/>
              </a:buClr>
              <a:buSzPct val="115000"/>
              <a:buFont typeface="Arial"/>
              <a:buChar char="•"/>
            </a:pPr>
            <a:r>
              <a:rPr lang="en-US" sz="1600" b="1" dirty="0">
                <a:solidFill>
                  <a:schemeClr val="tx1">
                    <a:lumMod val="85000"/>
                    <a:lumOff val="15000"/>
                  </a:schemeClr>
                </a:solidFill>
              </a:rPr>
              <a:t>What is your current occupation </a:t>
            </a:r>
          </a:p>
          <a:p>
            <a:pPr defTabSz="457200">
              <a:lnSpc>
                <a:spcPct val="90000"/>
              </a:lnSpc>
              <a:spcBef>
                <a:spcPct val="20000"/>
              </a:spcBef>
              <a:spcAft>
                <a:spcPts val="600"/>
              </a:spcAft>
              <a:buClr>
                <a:schemeClr val="accent1"/>
              </a:buClr>
              <a:buSzPct val="115000"/>
              <a:buFont typeface="Arial"/>
              <a:buChar char="•"/>
            </a:pPr>
            <a:r>
              <a:rPr lang="en-US" sz="1600" b="1" dirty="0">
                <a:solidFill>
                  <a:schemeClr val="tx1">
                    <a:lumMod val="85000"/>
                    <a:lumOff val="15000"/>
                  </a:schemeClr>
                </a:solidFill>
              </a:rPr>
              <a:t>Do Not Email</a:t>
            </a:r>
          </a:p>
          <a:p>
            <a:pPr defTabSz="457200">
              <a:lnSpc>
                <a:spcPct val="90000"/>
              </a:lnSpc>
              <a:spcBef>
                <a:spcPct val="20000"/>
              </a:spcBef>
              <a:spcAft>
                <a:spcPts val="600"/>
              </a:spcAft>
              <a:buClr>
                <a:schemeClr val="accent1"/>
              </a:buClr>
              <a:buSzPct val="115000"/>
              <a:buFont typeface="Arial"/>
              <a:buChar char="•"/>
            </a:pPr>
            <a:endParaRPr lang="en-US" sz="1600" dirty="0">
              <a:solidFill>
                <a:schemeClr val="tx1">
                  <a:lumMod val="85000"/>
                  <a:lumOff val="15000"/>
                </a:schemeClr>
              </a:solidFill>
            </a:endParaRPr>
          </a:p>
          <a:p>
            <a:pPr defTabSz="457200">
              <a:lnSpc>
                <a:spcPct val="90000"/>
              </a:lnSpc>
              <a:spcBef>
                <a:spcPct val="20000"/>
              </a:spcBef>
              <a:spcAft>
                <a:spcPts val="600"/>
              </a:spcAft>
              <a:buClr>
                <a:schemeClr val="accent1"/>
              </a:buClr>
              <a:buSzPct val="115000"/>
            </a:pPr>
            <a:r>
              <a:rPr lang="en-US" sz="1600" dirty="0">
                <a:solidFill>
                  <a:srgbClr val="FF0000"/>
                </a:solidFill>
              </a:rPr>
              <a:t>What are the top 3 categorical/dummy variables in the model which should be focused the most on in order to increase the probability of lead conversion?</a:t>
            </a:r>
          </a:p>
          <a:p>
            <a:pPr defTabSz="457200">
              <a:lnSpc>
                <a:spcPct val="90000"/>
              </a:lnSpc>
              <a:spcBef>
                <a:spcPct val="20000"/>
              </a:spcBef>
              <a:spcAft>
                <a:spcPts val="600"/>
              </a:spcAft>
              <a:buClr>
                <a:schemeClr val="accent1"/>
              </a:buClr>
              <a:buSzPct val="115000"/>
            </a:pPr>
            <a:r>
              <a:rPr lang="en-US" sz="1600" b="1" dirty="0">
                <a:solidFill>
                  <a:schemeClr val="tx1">
                    <a:lumMod val="85000"/>
                    <a:lumOff val="15000"/>
                  </a:schemeClr>
                </a:solidFill>
              </a:rPr>
              <a:t>Solution:</a:t>
            </a:r>
            <a:r>
              <a:rPr lang="en-US" sz="1600" dirty="0">
                <a:solidFill>
                  <a:schemeClr val="tx1">
                    <a:lumMod val="85000"/>
                    <a:lumOff val="15000"/>
                  </a:schemeClr>
                </a:solidFill>
              </a:rPr>
              <a:t> Again, based on the coefficient values, the top three categorical/dummy variables contributing most towards lead conversion are the same:</a:t>
            </a:r>
          </a:p>
          <a:p>
            <a:pPr defTabSz="457200">
              <a:lnSpc>
                <a:spcPct val="90000"/>
              </a:lnSpc>
              <a:spcBef>
                <a:spcPct val="20000"/>
              </a:spcBef>
              <a:spcAft>
                <a:spcPts val="600"/>
              </a:spcAft>
              <a:buClr>
                <a:schemeClr val="accent1"/>
              </a:buClr>
              <a:buSzPct val="115000"/>
              <a:buFont typeface="Arial"/>
              <a:buChar char="•"/>
            </a:pPr>
            <a:r>
              <a:rPr lang="en-US" sz="1600" b="1" dirty="0">
                <a:solidFill>
                  <a:schemeClr val="tx1">
                    <a:lumMod val="85000"/>
                    <a:lumOff val="15000"/>
                  </a:schemeClr>
                </a:solidFill>
              </a:rPr>
              <a:t>Lead Source - </a:t>
            </a:r>
            <a:r>
              <a:rPr lang="en-US" sz="1600" b="1" err="1">
                <a:solidFill>
                  <a:schemeClr val="tx1">
                    <a:lumMod val="85000"/>
                    <a:lumOff val="15000"/>
                  </a:schemeClr>
                </a:solidFill>
              </a:rPr>
              <a:t>Welingak</a:t>
            </a:r>
            <a:r>
              <a:rPr lang="en-US" sz="1600" b="1" dirty="0">
                <a:solidFill>
                  <a:schemeClr val="tx1">
                    <a:lumMod val="85000"/>
                    <a:lumOff val="15000"/>
                  </a:schemeClr>
                </a:solidFill>
              </a:rPr>
              <a:t> Website</a:t>
            </a:r>
          </a:p>
          <a:p>
            <a:pPr defTabSz="457200">
              <a:lnSpc>
                <a:spcPct val="90000"/>
              </a:lnSpc>
              <a:spcBef>
                <a:spcPct val="20000"/>
              </a:spcBef>
              <a:spcAft>
                <a:spcPts val="600"/>
              </a:spcAft>
              <a:buClr>
                <a:schemeClr val="accent1"/>
              </a:buClr>
              <a:buSzPct val="115000"/>
              <a:buFont typeface="Arial"/>
              <a:buChar char="•"/>
            </a:pPr>
            <a:r>
              <a:rPr lang="en-US" sz="1600" b="1" dirty="0">
                <a:solidFill>
                  <a:schemeClr val="tx1">
                    <a:lumMod val="85000"/>
                    <a:lumOff val="15000"/>
                  </a:schemeClr>
                </a:solidFill>
              </a:rPr>
              <a:t>What is your current occupation - Working Professional</a:t>
            </a:r>
          </a:p>
          <a:p>
            <a:pPr defTabSz="457200">
              <a:lnSpc>
                <a:spcPct val="90000"/>
              </a:lnSpc>
              <a:spcBef>
                <a:spcPct val="20000"/>
              </a:spcBef>
              <a:spcAft>
                <a:spcPts val="600"/>
              </a:spcAft>
              <a:buClr>
                <a:schemeClr val="accent1"/>
              </a:buClr>
              <a:buSzPct val="115000"/>
              <a:buFont typeface="Arial"/>
              <a:buChar char="•"/>
            </a:pPr>
            <a:r>
              <a:rPr lang="en-US" sz="1600" b="1" dirty="0">
                <a:solidFill>
                  <a:schemeClr val="tx1">
                    <a:lumMod val="85000"/>
                    <a:lumOff val="15000"/>
                  </a:schemeClr>
                </a:solidFill>
              </a:rPr>
              <a:t>Lead Source - Reference</a:t>
            </a:r>
            <a:endParaRPr lang="en-US" sz="1600" dirty="0">
              <a:solidFill>
                <a:schemeClr val="tx1">
                  <a:lumMod val="85000"/>
                  <a:lumOff val="15000"/>
                </a:schemeClr>
              </a:solidFill>
            </a:endParaRPr>
          </a:p>
        </p:txBody>
      </p:sp>
    </p:spTree>
    <p:extLst>
      <p:ext uri="{BB962C8B-B14F-4D97-AF65-F5344CB8AC3E}">
        <p14:creationId xmlns:p14="http://schemas.microsoft.com/office/powerpoint/2010/main" val="2706977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5" name="Straight Connector 24">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26" name="Rectangle 2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C31C97-09F6-78D0-A338-BA362BB645B6}"/>
              </a:ext>
            </a:extLst>
          </p:cNvPr>
          <p:cNvSpPr>
            <a:spLocks noGrp="1"/>
          </p:cNvSpPr>
          <p:nvPr>
            <p:ph type="title"/>
          </p:nvPr>
        </p:nvSpPr>
        <p:spPr>
          <a:xfrm>
            <a:off x="804421" y="796374"/>
            <a:ext cx="10583158" cy="880027"/>
          </a:xfrm>
        </p:spPr>
        <p:txBody>
          <a:bodyPr vert="horz" lIns="91440" tIns="45720" rIns="91440" bIns="45720" rtlCol="0" anchor="ctr">
            <a:normAutofit/>
          </a:bodyPr>
          <a:lstStyle/>
          <a:p>
            <a:r>
              <a:rPr lang="en-US" dirty="0">
                <a:solidFill>
                  <a:srgbClr val="FFFFFF"/>
                </a:solidFill>
              </a:rPr>
              <a:t>Subjective Questions -2</a:t>
            </a:r>
          </a:p>
        </p:txBody>
      </p:sp>
      <p:sp>
        <p:nvSpPr>
          <p:cNvPr id="28" name="Rectangle 27">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C5E617C-6546-D642-6CCA-32395871C2C6}"/>
              </a:ext>
            </a:extLst>
          </p:cNvPr>
          <p:cNvSpPr txBox="1"/>
          <p:nvPr/>
        </p:nvSpPr>
        <p:spPr>
          <a:xfrm>
            <a:off x="490269" y="2554747"/>
            <a:ext cx="11326478" cy="329236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defTabSz="457200">
              <a:lnSpc>
                <a:spcPct val="90000"/>
              </a:lnSpc>
              <a:spcBef>
                <a:spcPct val="20000"/>
              </a:spcBef>
              <a:spcAft>
                <a:spcPts val="600"/>
              </a:spcAft>
              <a:buClr>
                <a:schemeClr val="accent1"/>
              </a:buClr>
              <a:buSzPct val="115000"/>
            </a:pPr>
            <a:r>
              <a:rPr lang="en-US" sz="1600" dirty="0">
                <a:solidFill>
                  <a:srgbClr val="FF0000"/>
                </a:solidFill>
              </a:rPr>
              <a:t>X Education has a period of 2 months every year during which they hire some interns. The sales team, in particular, has around 10 interns allotted to them. So during this phase, they wish to make the lead conversion more aggressive. So they want almost all of the potential leads (i.e. the customers who have been predicted as 1 by the model) to be converted and hence, want to make phone calls to as much of such people as possible. Suggest a good strategy they should employ at this stage.</a:t>
            </a:r>
          </a:p>
          <a:p>
            <a:pPr defTabSz="457200">
              <a:lnSpc>
                <a:spcPct val="90000"/>
              </a:lnSpc>
              <a:spcBef>
                <a:spcPct val="20000"/>
              </a:spcBef>
              <a:spcAft>
                <a:spcPts val="600"/>
              </a:spcAft>
              <a:buClr>
                <a:schemeClr val="accent1"/>
              </a:buClr>
              <a:buSzPct val="115000"/>
            </a:pPr>
            <a:r>
              <a:rPr lang="en-US" sz="1600" b="1" dirty="0">
                <a:solidFill>
                  <a:schemeClr val="tx1">
                    <a:lumMod val="85000"/>
                    <a:lumOff val="15000"/>
                  </a:schemeClr>
                </a:solidFill>
              </a:rPr>
              <a:t>Solution:</a:t>
            </a:r>
            <a:r>
              <a:rPr lang="en-US" sz="1600" dirty="0">
                <a:solidFill>
                  <a:schemeClr val="tx1">
                    <a:lumMod val="85000"/>
                    <a:lumOff val="15000"/>
                  </a:schemeClr>
                </a:solidFill>
              </a:rPr>
              <a:t> The final prediction is calculated based on optimal cut off value of 0.3. To maximize the chances of conversion, the company should reach to all prospects which have a conversion possibility, i.e. value of 1 and probability of 0.3.</a:t>
            </a:r>
          </a:p>
          <a:p>
            <a:pPr defTabSz="457200">
              <a:lnSpc>
                <a:spcPct val="90000"/>
              </a:lnSpc>
              <a:spcBef>
                <a:spcPct val="20000"/>
              </a:spcBef>
              <a:spcAft>
                <a:spcPts val="600"/>
              </a:spcAft>
              <a:buClr>
                <a:schemeClr val="accent1"/>
              </a:buClr>
              <a:buSzPct val="115000"/>
              <a:buFont typeface="Arial"/>
              <a:buChar char="•"/>
            </a:pPr>
            <a:endParaRPr lang="en-US" sz="1600" dirty="0">
              <a:solidFill>
                <a:schemeClr val="tx1">
                  <a:lumMod val="85000"/>
                  <a:lumOff val="15000"/>
                </a:schemeClr>
              </a:solidFill>
            </a:endParaRPr>
          </a:p>
          <a:p>
            <a:pPr defTabSz="457200">
              <a:lnSpc>
                <a:spcPct val="90000"/>
              </a:lnSpc>
              <a:spcBef>
                <a:spcPct val="20000"/>
              </a:spcBef>
              <a:spcAft>
                <a:spcPts val="600"/>
              </a:spcAft>
              <a:buClr>
                <a:schemeClr val="accent1"/>
              </a:buClr>
              <a:buSzPct val="115000"/>
            </a:pPr>
            <a:r>
              <a:rPr lang="en-US" sz="1600" dirty="0">
                <a:solidFill>
                  <a:srgbClr val="FF0000"/>
                </a:solidFill>
              </a:rPr>
              <a:t>Similarly, at times, the company reaches its target for a quarter before the deadline. During this time, the company wants the sales team to focus on some new work as well. So during this time, the company’s aim is to not make phone calls unless it’s extremely necessary, i.e. they want to minimize the rate of useless phone calls. Suggest a strategy they should employ at this stage.</a:t>
            </a:r>
          </a:p>
          <a:p>
            <a:pPr defTabSz="457200">
              <a:lnSpc>
                <a:spcPct val="90000"/>
              </a:lnSpc>
              <a:spcBef>
                <a:spcPct val="20000"/>
              </a:spcBef>
              <a:spcAft>
                <a:spcPts val="600"/>
              </a:spcAft>
              <a:buClr>
                <a:schemeClr val="accent1"/>
              </a:buClr>
              <a:buSzPct val="115000"/>
            </a:pPr>
            <a:r>
              <a:rPr lang="en-US" sz="1600" b="1" dirty="0">
                <a:solidFill>
                  <a:schemeClr val="tx1">
                    <a:lumMod val="85000"/>
                    <a:lumOff val="15000"/>
                  </a:schemeClr>
                </a:solidFill>
              </a:rPr>
              <a:t>Solution:</a:t>
            </a:r>
            <a:r>
              <a:rPr lang="en-US" sz="1600" dirty="0">
                <a:solidFill>
                  <a:schemeClr val="tx1">
                    <a:lumMod val="85000"/>
                    <a:lumOff val="15000"/>
                  </a:schemeClr>
                </a:solidFill>
              </a:rPr>
              <a:t> Post meeting the target if we are able to run through all the calls at optimal cut-off probability of 0.3, we need to maximize the positives, even if the total number of calls go down. Therefore, we need high sensitivity, even if conversion probability is low. We can slowly start moving from 0.3 probability to 0.2 and 0.1 and start calling all possible prospects with value equal to 1.</a:t>
            </a:r>
          </a:p>
        </p:txBody>
      </p:sp>
    </p:spTree>
    <p:extLst>
      <p:ext uri="{BB962C8B-B14F-4D97-AF65-F5344CB8AC3E}">
        <p14:creationId xmlns:p14="http://schemas.microsoft.com/office/powerpoint/2010/main" val="371771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8" name="Picture 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3"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3D6DABB5-1FC3-4E21-AC84-4685B03C9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5">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C5790B5-250E-45E6-A05D-C3D1D459B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19" name="Group 18">
            <a:extLst>
              <a:ext uri="{FF2B5EF4-FFF2-40B4-BE49-F238E27FC236}">
                <a16:creationId xmlns:a16="http://schemas.microsoft.com/office/drawing/2014/main" id="{68158C4B-1BFE-4F6D-B2C1-0066FA1193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20" name="Rounded Rectangle 17">
              <a:extLst>
                <a:ext uri="{FF2B5EF4-FFF2-40B4-BE49-F238E27FC236}">
                  <a16:creationId xmlns:a16="http://schemas.microsoft.com/office/drawing/2014/main" id="{4A8E3562-03A2-4AF3-89BB-B227ED326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BD9DF111-5BF8-4312-BECB-94BBCF29ECC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22" name="Rounded Rectangle 20">
              <a:extLst>
                <a:ext uri="{FF2B5EF4-FFF2-40B4-BE49-F238E27FC236}">
                  <a16:creationId xmlns:a16="http://schemas.microsoft.com/office/drawing/2014/main" id="{9EEB3A31-82B4-41D6-BEAB-3CC49BBC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28C66B30-E9F1-40DD-A809-6A1282E237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0A7699F3-2241-7A7D-5968-F5C88835E2FF}"/>
              </a:ext>
            </a:extLst>
          </p:cNvPr>
          <p:cNvSpPr>
            <a:spLocks noGrp="1"/>
          </p:cNvSpPr>
          <p:nvPr>
            <p:ph type="title"/>
          </p:nvPr>
        </p:nvSpPr>
        <p:spPr>
          <a:xfrm>
            <a:off x="2692398" y="1871131"/>
            <a:ext cx="6815669" cy="1515533"/>
          </a:xfrm>
        </p:spPr>
        <p:txBody>
          <a:bodyPr vert="horz" lIns="91440" tIns="45720" rIns="91440" bIns="45720" rtlCol="0" anchor="b">
            <a:normAutofit/>
          </a:bodyPr>
          <a:lstStyle/>
          <a:p>
            <a:r>
              <a:rPr lang="en-US" sz="5400"/>
              <a:t>Thank you</a:t>
            </a:r>
          </a:p>
        </p:txBody>
      </p:sp>
      <p:cxnSp>
        <p:nvCxnSpPr>
          <p:cNvPr id="25" name="Straight Connector 24">
            <a:extLst>
              <a:ext uri="{FF2B5EF4-FFF2-40B4-BE49-F238E27FC236}">
                <a16:creationId xmlns:a16="http://schemas.microsoft.com/office/drawing/2014/main" id="{14319AF2-886A-4C5D-B34C-17FCB0267E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5229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15B9C4E-84D5-D671-5238-3AE448F04207}"/>
              </a:ext>
            </a:extLst>
          </p:cNvPr>
          <p:cNvSpPr>
            <a:spLocks noGrp="1"/>
          </p:cNvSpPr>
          <p:nvPr>
            <p:ph type="title"/>
          </p:nvPr>
        </p:nvSpPr>
        <p:spPr>
          <a:xfrm>
            <a:off x="929140" y="972766"/>
            <a:ext cx="2835464" cy="1254868"/>
          </a:xfrm>
        </p:spPr>
        <p:txBody>
          <a:bodyPr anchor="b">
            <a:normAutofit/>
          </a:bodyPr>
          <a:lstStyle/>
          <a:p>
            <a:r>
              <a:rPr lang="en-US" sz="2800">
                <a:solidFill>
                  <a:srgbClr val="262626"/>
                </a:solidFill>
              </a:rPr>
              <a:t>Data Description</a:t>
            </a:r>
          </a:p>
        </p:txBody>
      </p:sp>
      <p:sp>
        <p:nvSpPr>
          <p:cNvPr id="3" name="Content Placeholder 2">
            <a:extLst>
              <a:ext uri="{FF2B5EF4-FFF2-40B4-BE49-F238E27FC236}">
                <a16:creationId xmlns:a16="http://schemas.microsoft.com/office/drawing/2014/main" id="{9D0243C1-EFE7-557B-DFA6-C01B88395CD8}"/>
              </a:ext>
            </a:extLst>
          </p:cNvPr>
          <p:cNvSpPr>
            <a:spLocks noGrp="1"/>
          </p:cNvSpPr>
          <p:nvPr>
            <p:ph idx="1"/>
          </p:nvPr>
        </p:nvSpPr>
        <p:spPr>
          <a:xfrm>
            <a:off x="929141" y="2430471"/>
            <a:ext cx="2835464" cy="3552039"/>
          </a:xfrm>
        </p:spPr>
        <p:txBody>
          <a:bodyPr>
            <a:normAutofit/>
          </a:bodyPr>
          <a:lstStyle/>
          <a:p>
            <a:pPr>
              <a:lnSpc>
                <a:spcPct val="90000"/>
              </a:lnSpc>
            </a:pPr>
            <a:r>
              <a:rPr lang="en-US" sz="1700" dirty="0">
                <a:solidFill>
                  <a:srgbClr val="262626"/>
                </a:solidFill>
              </a:rPr>
              <a:t>~ 9000 data points on historical prospects and their conversion status</a:t>
            </a:r>
          </a:p>
          <a:p>
            <a:pPr>
              <a:lnSpc>
                <a:spcPct val="90000"/>
              </a:lnSpc>
              <a:buSzPct val="114999"/>
            </a:pPr>
            <a:r>
              <a:rPr lang="en-US" sz="1700" dirty="0">
                <a:solidFill>
                  <a:srgbClr val="262626"/>
                </a:solidFill>
              </a:rPr>
              <a:t>Key attributes impacting conversion like </a:t>
            </a:r>
            <a:r>
              <a:rPr lang="en-US" sz="1700" dirty="0">
                <a:solidFill>
                  <a:srgbClr val="262626"/>
                </a:solidFill>
                <a:ea typeface="+mn-lt"/>
                <a:cs typeface="+mn-lt"/>
              </a:rPr>
              <a:t> Lead Source, Total Time Spent on Website, Total Visits, Last Activity, Do not Email, Do not Call, Current Occupation status, Lead Origin, Country etc.</a:t>
            </a:r>
          </a:p>
          <a:p>
            <a:pPr>
              <a:lnSpc>
                <a:spcPct val="90000"/>
              </a:lnSpc>
              <a:buSzPct val="114999"/>
            </a:pPr>
            <a:r>
              <a:rPr lang="en-US" sz="1700" dirty="0">
                <a:solidFill>
                  <a:srgbClr val="262626"/>
                </a:solidFill>
                <a:ea typeface="+mn-lt"/>
                <a:cs typeface="+mn-lt"/>
              </a:rPr>
              <a:t>Target Variable : Converted – 0/1</a:t>
            </a:r>
          </a:p>
        </p:txBody>
      </p:sp>
      <p:sp useBgFill="1">
        <p:nvSpPr>
          <p:cNvPr id="16" name="Rectangle 15">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DA14AB4-DB0E-933C-A90A-D9C72E0DFC5D}"/>
              </a:ext>
            </a:extLst>
          </p:cNvPr>
          <p:cNvPicPr>
            <a:picLocks noChangeAspect="1"/>
          </p:cNvPicPr>
          <p:nvPr/>
        </p:nvPicPr>
        <p:blipFill>
          <a:blip r:embed="rId3"/>
          <a:stretch>
            <a:fillRect/>
          </a:stretch>
        </p:blipFill>
        <p:spPr>
          <a:xfrm>
            <a:off x="6152046" y="609602"/>
            <a:ext cx="4665769" cy="5587749"/>
          </a:xfrm>
          <a:prstGeom prst="rect">
            <a:avLst/>
          </a:prstGeom>
        </p:spPr>
      </p:pic>
    </p:spTree>
    <p:extLst>
      <p:ext uri="{BB962C8B-B14F-4D97-AF65-F5344CB8AC3E}">
        <p14:creationId xmlns:p14="http://schemas.microsoft.com/office/powerpoint/2010/main" val="1928904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44C2521-386E-AF47-8446-9A7A24BF62F4}"/>
              </a:ext>
            </a:extLst>
          </p:cNvPr>
          <p:cNvSpPr>
            <a:spLocks noGrp="1"/>
          </p:cNvSpPr>
          <p:nvPr>
            <p:ph type="title"/>
          </p:nvPr>
        </p:nvSpPr>
        <p:spPr>
          <a:xfrm>
            <a:off x="1055599" y="1055077"/>
            <a:ext cx="2532909" cy="4794578"/>
          </a:xfrm>
        </p:spPr>
        <p:txBody>
          <a:bodyPr>
            <a:normAutofit/>
          </a:bodyPr>
          <a:lstStyle/>
          <a:p>
            <a:r>
              <a:rPr lang="en-US" sz="3400">
                <a:solidFill>
                  <a:srgbClr val="262626"/>
                </a:solidFill>
              </a:rPr>
              <a:t>End to end model development process</a:t>
            </a:r>
          </a:p>
        </p:txBody>
      </p:sp>
      <p:sp useBgFill="1">
        <p:nvSpPr>
          <p:cNvPr id="25" name="Rectangle 2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Content Placeholder 2">
            <a:extLst>
              <a:ext uri="{FF2B5EF4-FFF2-40B4-BE49-F238E27FC236}">
                <a16:creationId xmlns:a16="http://schemas.microsoft.com/office/drawing/2014/main" id="{31E1784A-CF44-53FF-3968-DEA266C30988}"/>
              </a:ext>
            </a:extLst>
          </p:cNvPr>
          <p:cNvGraphicFramePr>
            <a:graphicFrameLocks noGrp="1"/>
          </p:cNvGraphicFramePr>
          <p:nvPr>
            <p:ph idx="1"/>
            <p:extLst>
              <p:ext uri="{D42A27DB-BD31-4B8C-83A1-F6EECF244321}">
                <p14:modId xmlns:p14="http://schemas.microsoft.com/office/powerpoint/2010/main" val="3427554312"/>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9483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DBE6287-D28A-96EF-C5A2-DDD83FBBE0C1}"/>
              </a:ext>
            </a:extLst>
          </p:cNvPr>
          <p:cNvSpPr>
            <a:spLocks noGrp="1"/>
          </p:cNvSpPr>
          <p:nvPr>
            <p:ph type="title"/>
          </p:nvPr>
        </p:nvSpPr>
        <p:spPr>
          <a:xfrm>
            <a:off x="929140" y="972766"/>
            <a:ext cx="2835464" cy="1254868"/>
          </a:xfrm>
        </p:spPr>
        <p:txBody>
          <a:bodyPr anchor="b">
            <a:normAutofit/>
          </a:bodyPr>
          <a:lstStyle/>
          <a:p>
            <a:r>
              <a:rPr lang="en-US" sz="2800">
                <a:solidFill>
                  <a:srgbClr val="262626"/>
                </a:solidFill>
              </a:rPr>
              <a:t>Data Cleansing</a:t>
            </a:r>
          </a:p>
        </p:txBody>
      </p:sp>
      <p:sp>
        <p:nvSpPr>
          <p:cNvPr id="3" name="Content Placeholder 2">
            <a:extLst>
              <a:ext uri="{FF2B5EF4-FFF2-40B4-BE49-F238E27FC236}">
                <a16:creationId xmlns:a16="http://schemas.microsoft.com/office/drawing/2014/main" id="{E19409FC-B8BC-C5E3-B6DC-A3F6210BA684}"/>
              </a:ext>
            </a:extLst>
          </p:cNvPr>
          <p:cNvSpPr>
            <a:spLocks noGrp="1"/>
          </p:cNvSpPr>
          <p:nvPr>
            <p:ph idx="1"/>
          </p:nvPr>
        </p:nvSpPr>
        <p:spPr>
          <a:xfrm>
            <a:off x="929141" y="2430471"/>
            <a:ext cx="2835464" cy="3552039"/>
          </a:xfrm>
        </p:spPr>
        <p:txBody>
          <a:bodyPr>
            <a:normAutofit/>
          </a:bodyPr>
          <a:lstStyle/>
          <a:p>
            <a:pPr>
              <a:buSzPct val="114999"/>
            </a:pPr>
            <a:r>
              <a:rPr lang="en-US" sz="1800" dirty="0">
                <a:solidFill>
                  <a:srgbClr val="262626"/>
                </a:solidFill>
                <a:ea typeface="+mn-lt"/>
                <a:cs typeface="+mn-lt"/>
              </a:rPr>
              <a:t>Removal of unique values ‘Prospect ID’ and ‘Lead Number’.  </a:t>
            </a:r>
            <a:endParaRPr lang="en-US" sz="1800" dirty="0">
              <a:solidFill>
                <a:srgbClr val="262626"/>
              </a:solidFill>
            </a:endParaRPr>
          </a:p>
          <a:p>
            <a:pPr>
              <a:buSzPct val="114999"/>
            </a:pPr>
            <a:r>
              <a:rPr lang="en-US" sz="1800">
                <a:solidFill>
                  <a:srgbClr val="262626"/>
                </a:solidFill>
                <a:ea typeface="+mn-lt"/>
                <a:cs typeface="+mn-lt"/>
              </a:rPr>
              <a:t>Drop the columns with &gt; 30% null values</a:t>
            </a:r>
            <a:endParaRPr lang="en-US" sz="1800">
              <a:solidFill>
                <a:srgbClr val="262626"/>
              </a:solidFill>
            </a:endParaRPr>
          </a:p>
        </p:txBody>
      </p:sp>
      <p:sp useBgFill="1">
        <p:nvSpPr>
          <p:cNvPr id="15" name="Rectangle 1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4D1BC20-ECDC-3415-5F37-BB811D21A7A4}"/>
              </a:ext>
            </a:extLst>
          </p:cNvPr>
          <p:cNvPicPr>
            <a:picLocks noChangeAspect="1"/>
          </p:cNvPicPr>
          <p:nvPr/>
        </p:nvPicPr>
        <p:blipFill>
          <a:blip r:embed="rId3"/>
          <a:stretch>
            <a:fillRect/>
          </a:stretch>
        </p:blipFill>
        <p:spPr>
          <a:xfrm>
            <a:off x="6263800" y="609602"/>
            <a:ext cx="4442260" cy="5587749"/>
          </a:xfrm>
          <a:prstGeom prst="rect">
            <a:avLst/>
          </a:prstGeom>
        </p:spPr>
      </p:pic>
    </p:spTree>
    <p:extLst>
      <p:ext uri="{BB962C8B-B14F-4D97-AF65-F5344CB8AC3E}">
        <p14:creationId xmlns:p14="http://schemas.microsoft.com/office/powerpoint/2010/main" val="1372655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5" name="Straight Connector 14">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0" name="Picture 19">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3" name="Picture 22">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92A376D3-A0D9-8737-2F52-6DCA396B2AFF}"/>
              </a:ext>
            </a:extLst>
          </p:cNvPr>
          <p:cNvSpPr>
            <a:spLocks noGrp="1"/>
          </p:cNvSpPr>
          <p:nvPr>
            <p:ph type="title"/>
          </p:nvPr>
        </p:nvSpPr>
        <p:spPr>
          <a:xfrm>
            <a:off x="983151" y="1528472"/>
            <a:ext cx="2066810" cy="2823880"/>
          </a:xfrm>
        </p:spPr>
        <p:txBody>
          <a:bodyPr vert="horz" lIns="91440" tIns="45720" rIns="91440" bIns="45720" rtlCol="0" anchor="b">
            <a:noAutofit/>
          </a:bodyPr>
          <a:lstStyle/>
          <a:p>
            <a:r>
              <a:rPr lang="en-US" sz="3200" dirty="0">
                <a:solidFill>
                  <a:srgbClr val="262626"/>
                </a:solidFill>
              </a:rPr>
              <a:t>Remove the imbalanced variables, categorical data</a:t>
            </a:r>
          </a:p>
        </p:txBody>
      </p:sp>
      <p:pic>
        <p:nvPicPr>
          <p:cNvPr id="4" name="Picture 3">
            <a:extLst>
              <a:ext uri="{FF2B5EF4-FFF2-40B4-BE49-F238E27FC236}">
                <a16:creationId xmlns:a16="http://schemas.microsoft.com/office/drawing/2014/main" id="{A84A1D8F-3E73-12C2-49FC-12A93108200F}"/>
              </a:ext>
            </a:extLst>
          </p:cNvPr>
          <p:cNvPicPr>
            <a:picLocks noChangeAspect="1"/>
          </p:cNvPicPr>
          <p:nvPr/>
        </p:nvPicPr>
        <p:blipFill>
          <a:blip r:embed="rId7"/>
          <a:stretch>
            <a:fillRect/>
          </a:stretch>
        </p:blipFill>
        <p:spPr>
          <a:xfrm>
            <a:off x="3247687" y="801447"/>
            <a:ext cx="7899238" cy="5168838"/>
          </a:xfrm>
          <a:prstGeom prst="rect">
            <a:avLst/>
          </a:prstGeom>
          <a:ln w="57150" cmpd="thickThin">
            <a:solidFill>
              <a:srgbClr val="7F7F7F"/>
            </a:solidFill>
            <a:miter lim="800000"/>
          </a:ln>
        </p:spPr>
      </p:pic>
      <p:sp>
        <p:nvSpPr>
          <p:cNvPr id="5" name="Multiplication Sign 4">
            <a:extLst>
              <a:ext uri="{FF2B5EF4-FFF2-40B4-BE49-F238E27FC236}">
                <a16:creationId xmlns:a16="http://schemas.microsoft.com/office/drawing/2014/main" id="{6C942CC9-7076-6F3A-3840-9EBDBAA78BCE}"/>
              </a:ext>
            </a:extLst>
          </p:cNvPr>
          <p:cNvSpPr/>
          <p:nvPr/>
        </p:nvSpPr>
        <p:spPr>
          <a:xfrm>
            <a:off x="5495192" y="1318846"/>
            <a:ext cx="416943" cy="48883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ication Sign 5">
            <a:extLst>
              <a:ext uri="{FF2B5EF4-FFF2-40B4-BE49-F238E27FC236}">
                <a16:creationId xmlns:a16="http://schemas.microsoft.com/office/drawing/2014/main" id="{D49566B6-DE2D-A170-DF0C-02BA2AE25C0E}"/>
              </a:ext>
            </a:extLst>
          </p:cNvPr>
          <p:cNvSpPr/>
          <p:nvPr/>
        </p:nvSpPr>
        <p:spPr>
          <a:xfrm>
            <a:off x="8140625" y="2339638"/>
            <a:ext cx="416943" cy="48883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plication Sign 6">
            <a:extLst>
              <a:ext uri="{FF2B5EF4-FFF2-40B4-BE49-F238E27FC236}">
                <a16:creationId xmlns:a16="http://schemas.microsoft.com/office/drawing/2014/main" id="{62C69467-9D4F-3615-1FAD-E453BE609985}"/>
              </a:ext>
            </a:extLst>
          </p:cNvPr>
          <p:cNvSpPr/>
          <p:nvPr/>
        </p:nvSpPr>
        <p:spPr>
          <a:xfrm>
            <a:off x="5495192" y="2267752"/>
            <a:ext cx="416943" cy="48883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E2199FA6-31F7-EBA7-4A55-A66468E0359F}"/>
              </a:ext>
            </a:extLst>
          </p:cNvPr>
          <p:cNvSpPr/>
          <p:nvPr/>
        </p:nvSpPr>
        <p:spPr>
          <a:xfrm>
            <a:off x="10728550" y="1462619"/>
            <a:ext cx="416943" cy="48883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ultiplication Sign 13">
            <a:extLst>
              <a:ext uri="{FF2B5EF4-FFF2-40B4-BE49-F238E27FC236}">
                <a16:creationId xmlns:a16="http://schemas.microsoft.com/office/drawing/2014/main" id="{7D93FB74-FA0E-30DB-FEC3-E30923AE36BB}"/>
              </a:ext>
            </a:extLst>
          </p:cNvPr>
          <p:cNvSpPr/>
          <p:nvPr/>
        </p:nvSpPr>
        <p:spPr>
          <a:xfrm>
            <a:off x="8140626" y="1476997"/>
            <a:ext cx="416943" cy="48883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ication Sign 15">
            <a:extLst>
              <a:ext uri="{FF2B5EF4-FFF2-40B4-BE49-F238E27FC236}">
                <a16:creationId xmlns:a16="http://schemas.microsoft.com/office/drawing/2014/main" id="{1CB0407E-BA2E-6B69-B2E2-CB7B46DC8A76}"/>
              </a:ext>
            </a:extLst>
          </p:cNvPr>
          <p:cNvSpPr/>
          <p:nvPr/>
        </p:nvSpPr>
        <p:spPr>
          <a:xfrm>
            <a:off x="8212511" y="3417939"/>
            <a:ext cx="416943" cy="48883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ication Sign 17">
            <a:extLst>
              <a:ext uri="{FF2B5EF4-FFF2-40B4-BE49-F238E27FC236}">
                <a16:creationId xmlns:a16="http://schemas.microsoft.com/office/drawing/2014/main" id="{0C299E3D-F079-68B6-6B9C-2A90A3D76DE2}"/>
              </a:ext>
            </a:extLst>
          </p:cNvPr>
          <p:cNvSpPr/>
          <p:nvPr/>
        </p:nvSpPr>
        <p:spPr>
          <a:xfrm>
            <a:off x="5495191" y="3374808"/>
            <a:ext cx="416943" cy="48883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ltiplication Sign 23">
            <a:extLst>
              <a:ext uri="{FF2B5EF4-FFF2-40B4-BE49-F238E27FC236}">
                <a16:creationId xmlns:a16="http://schemas.microsoft.com/office/drawing/2014/main" id="{5B5DCA82-40A8-3F38-3E64-5335F8A0FA00}"/>
              </a:ext>
            </a:extLst>
          </p:cNvPr>
          <p:cNvSpPr/>
          <p:nvPr/>
        </p:nvSpPr>
        <p:spPr>
          <a:xfrm>
            <a:off x="10656663" y="2382770"/>
            <a:ext cx="416943" cy="48883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ultiplication Sign 24">
            <a:extLst>
              <a:ext uri="{FF2B5EF4-FFF2-40B4-BE49-F238E27FC236}">
                <a16:creationId xmlns:a16="http://schemas.microsoft.com/office/drawing/2014/main" id="{391E6343-5A8F-A865-DB44-055BC7235A6A}"/>
              </a:ext>
            </a:extLst>
          </p:cNvPr>
          <p:cNvSpPr/>
          <p:nvPr/>
        </p:nvSpPr>
        <p:spPr>
          <a:xfrm>
            <a:off x="5495190" y="4467486"/>
            <a:ext cx="416943" cy="48883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ultiplication Sign 25">
            <a:extLst>
              <a:ext uri="{FF2B5EF4-FFF2-40B4-BE49-F238E27FC236}">
                <a16:creationId xmlns:a16="http://schemas.microsoft.com/office/drawing/2014/main" id="{342EC9B2-B6B0-918D-4EE8-F51C4827D8EA}"/>
              </a:ext>
            </a:extLst>
          </p:cNvPr>
          <p:cNvSpPr/>
          <p:nvPr/>
        </p:nvSpPr>
        <p:spPr>
          <a:xfrm>
            <a:off x="10728549" y="3432316"/>
            <a:ext cx="416943" cy="48883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ultiplication Sign 26">
            <a:extLst>
              <a:ext uri="{FF2B5EF4-FFF2-40B4-BE49-F238E27FC236}">
                <a16:creationId xmlns:a16="http://schemas.microsoft.com/office/drawing/2014/main" id="{16FCE7CC-5435-2E80-0B93-33FAFBB5F6B3}"/>
              </a:ext>
            </a:extLst>
          </p:cNvPr>
          <p:cNvSpPr/>
          <p:nvPr/>
        </p:nvSpPr>
        <p:spPr>
          <a:xfrm>
            <a:off x="8140623" y="5387636"/>
            <a:ext cx="416943" cy="48883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ultiplication Sign 27">
            <a:extLst>
              <a:ext uri="{FF2B5EF4-FFF2-40B4-BE49-F238E27FC236}">
                <a16:creationId xmlns:a16="http://schemas.microsoft.com/office/drawing/2014/main" id="{791B1839-7DE5-5A8C-10AC-0144F4C8A85B}"/>
              </a:ext>
            </a:extLst>
          </p:cNvPr>
          <p:cNvSpPr/>
          <p:nvPr/>
        </p:nvSpPr>
        <p:spPr>
          <a:xfrm>
            <a:off x="8140624" y="4467486"/>
            <a:ext cx="416943" cy="48883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miley Face 28">
            <a:extLst>
              <a:ext uri="{FF2B5EF4-FFF2-40B4-BE49-F238E27FC236}">
                <a16:creationId xmlns:a16="http://schemas.microsoft.com/office/drawing/2014/main" id="{C3B996B6-A8B0-56E0-A869-7F826ECA4C34}"/>
              </a:ext>
            </a:extLst>
          </p:cNvPr>
          <p:cNvSpPr/>
          <p:nvPr/>
        </p:nvSpPr>
        <p:spPr>
          <a:xfrm>
            <a:off x="5393720" y="5233910"/>
            <a:ext cx="431321" cy="402566"/>
          </a:xfrm>
          <a:prstGeom prst="smileyFac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miley Face 29">
            <a:extLst>
              <a:ext uri="{FF2B5EF4-FFF2-40B4-BE49-F238E27FC236}">
                <a16:creationId xmlns:a16="http://schemas.microsoft.com/office/drawing/2014/main" id="{5C7657D0-3EDF-BA20-3DFA-291811E7B100}"/>
              </a:ext>
            </a:extLst>
          </p:cNvPr>
          <p:cNvSpPr/>
          <p:nvPr/>
        </p:nvSpPr>
        <p:spPr>
          <a:xfrm>
            <a:off x="10641455" y="4356891"/>
            <a:ext cx="431321" cy="402566"/>
          </a:xfrm>
          <a:prstGeom prst="smileyFac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5137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DAD66-D70C-B5B0-EF4C-C3189ED59A94}"/>
              </a:ext>
            </a:extLst>
          </p:cNvPr>
          <p:cNvSpPr>
            <a:spLocks noGrp="1"/>
          </p:cNvSpPr>
          <p:nvPr>
            <p:ph type="title"/>
          </p:nvPr>
        </p:nvSpPr>
        <p:spPr/>
        <p:txBody>
          <a:bodyPr>
            <a:normAutofit fontScale="90000"/>
          </a:bodyPr>
          <a:lstStyle/>
          <a:p>
            <a:r>
              <a:rPr lang="en-US" dirty="0"/>
              <a:t>Remaining Attributes after dropping not required variables</a:t>
            </a:r>
          </a:p>
        </p:txBody>
      </p:sp>
      <p:pic>
        <p:nvPicPr>
          <p:cNvPr id="4" name="Content Placeholder 3">
            <a:extLst>
              <a:ext uri="{FF2B5EF4-FFF2-40B4-BE49-F238E27FC236}">
                <a16:creationId xmlns:a16="http://schemas.microsoft.com/office/drawing/2014/main" id="{7E4C46D5-295E-765D-0E5A-FA13B78FDB51}"/>
              </a:ext>
            </a:extLst>
          </p:cNvPr>
          <p:cNvPicPr>
            <a:picLocks noGrp="1" noChangeAspect="1"/>
          </p:cNvPicPr>
          <p:nvPr>
            <p:ph idx="1"/>
          </p:nvPr>
        </p:nvPicPr>
        <p:blipFill>
          <a:blip r:embed="rId2"/>
          <a:stretch>
            <a:fillRect/>
          </a:stretch>
        </p:blipFill>
        <p:spPr>
          <a:xfrm>
            <a:off x="2709861" y="2559050"/>
            <a:ext cx="6772275" cy="3314700"/>
          </a:xfrm>
        </p:spPr>
      </p:pic>
    </p:spTree>
    <p:extLst>
      <p:ext uri="{BB962C8B-B14F-4D97-AF65-F5344CB8AC3E}">
        <p14:creationId xmlns:p14="http://schemas.microsoft.com/office/powerpoint/2010/main" val="1862253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8FA47-D1AC-DAA6-398C-EBE564D33B43}"/>
              </a:ext>
            </a:extLst>
          </p:cNvPr>
          <p:cNvSpPr>
            <a:spLocks noGrp="1"/>
          </p:cNvSpPr>
          <p:nvPr>
            <p:ph type="title" idx="4294967295"/>
          </p:nvPr>
        </p:nvSpPr>
        <p:spPr>
          <a:xfrm>
            <a:off x="1107057" y="910776"/>
            <a:ext cx="4655389" cy="1303337"/>
          </a:xfrm>
        </p:spPr>
        <p:txBody>
          <a:bodyPr>
            <a:normAutofit fontScale="90000"/>
          </a:bodyPr>
          <a:lstStyle/>
          <a:p>
            <a:r>
              <a:rPr lang="en-US" dirty="0">
                <a:ea typeface="+mj-lt"/>
                <a:cs typeface="+mj-lt"/>
              </a:rPr>
              <a:t>Numerical data analysis</a:t>
            </a:r>
            <a:endParaRPr lang="en-US" dirty="0"/>
          </a:p>
        </p:txBody>
      </p:sp>
      <p:pic>
        <p:nvPicPr>
          <p:cNvPr id="4" name="Content Placeholder 3">
            <a:extLst>
              <a:ext uri="{FF2B5EF4-FFF2-40B4-BE49-F238E27FC236}">
                <a16:creationId xmlns:a16="http://schemas.microsoft.com/office/drawing/2014/main" id="{D00E18C7-5721-604C-957E-B3879A05CC95}"/>
              </a:ext>
            </a:extLst>
          </p:cNvPr>
          <p:cNvPicPr>
            <a:picLocks noGrp="1" noChangeAspect="1"/>
          </p:cNvPicPr>
          <p:nvPr>
            <p:ph idx="4294967295"/>
          </p:nvPr>
        </p:nvPicPr>
        <p:blipFill>
          <a:blip r:embed="rId2"/>
          <a:stretch>
            <a:fillRect/>
          </a:stretch>
        </p:blipFill>
        <p:spPr>
          <a:xfrm>
            <a:off x="1940943" y="2543086"/>
            <a:ext cx="3140075" cy="3317875"/>
          </a:xfrm>
        </p:spPr>
      </p:pic>
      <p:pic>
        <p:nvPicPr>
          <p:cNvPr id="5" name="Picture 4">
            <a:extLst>
              <a:ext uri="{FF2B5EF4-FFF2-40B4-BE49-F238E27FC236}">
                <a16:creationId xmlns:a16="http://schemas.microsoft.com/office/drawing/2014/main" id="{B14F6060-87E4-7C55-F5C8-68C6F7C339CC}"/>
              </a:ext>
            </a:extLst>
          </p:cNvPr>
          <p:cNvPicPr>
            <a:picLocks noChangeAspect="1"/>
          </p:cNvPicPr>
          <p:nvPr/>
        </p:nvPicPr>
        <p:blipFill>
          <a:blip r:embed="rId3"/>
          <a:stretch>
            <a:fillRect/>
          </a:stretch>
        </p:blipFill>
        <p:spPr>
          <a:xfrm>
            <a:off x="5932098" y="1500387"/>
            <a:ext cx="5446143" cy="4705491"/>
          </a:xfrm>
          <a:prstGeom prst="rect">
            <a:avLst/>
          </a:prstGeom>
        </p:spPr>
      </p:pic>
      <p:sp>
        <p:nvSpPr>
          <p:cNvPr id="6" name="TextBox 5">
            <a:extLst>
              <a:ext uri="{FF2B5EF4-FFF2-40B4-BE49-F238E27FC236}">
                <a16:creationId xmlns:a16="http://schemas.microsoft.com/office/drawing/2014/main" id="{5F929EC4-C8C6-5F5F-5D62-5CFA1FB07E07}"/>
              </a:ext>
            </a:extLst>
          </p:cNvPr>
          <p:cNvSpPr txBox="1"/>
          <p:nvPr/>
        </p:nvSpPr>
        <p:spPr>
          <a:xfrm>
            <a:off x="7375585" y="1021345"/>
            <a:ext cx="34509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err="1"/>
              <a:t>Xs</a:t>
            </a:r>
            <a:endParaRPr lang="en-US" b="1"/>
          </a:p>
        </p:txBody>
      </p:sp>
      <p:sp>
        <p:nvSpPr>
          <p:cNvPr id="7" name="TextBox 6">
            <a:extLst>
              <a:ext uri="{FF2B5EF4-FFF2-40B4-BE49-F238E27FC236}">
                <a16:creationId xmlns:a16="http://schemas.microsoft.com/office/drawing/2014/main" id="{419416A9-B949-85D4-E41C-824FB402A4D0}"/>
              </a:ext>
            </a:extLst>
          </p:cNvPr>
          <p:cNvSpPr txBox="1"/>
          <p:nvPr/>
        </p:nvSpPr>
        <p:spPr>
          <a:xfrm>
            <a:off x="1768415" y="5765873"/>
            <a:ext cx="33934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Y</a:t>
            </a:r>
          </a:p>
        </p:txBody>
      </p:sp>
      <p:cxnSp>
        <p:nvCxnSpPr>
          <p:cNvPr id="8" name="Straight Arrow Connector 7">
            <a:extLst>
              <a:ext uri="{FF2B5EF4-FFF2-40B4-BE49-F238E27FC236}">
                <a16:creationId xmlns:a16="http://schemas.microsoft.com/office/drawing/2014/main" id="{B5EC95BF-7F0D-FC53-A48F-6B186B8F91FD}"/>
              </a:ext>
            </a:extLst>
          </p:cNvPr>
          <p:cNvCxnSpPr/>
          <p:nvPr/>
        </p:nvCxnSpPr>
        <p:spPr>
          <a:xfrm>
            <a:off x="5580392" y="799921"/>
            <a:ext cx="37382" cy="5371380"/>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01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6EEB5-BA97-D936-BDD8-FB914D066709}"/>
              </a:ext>
            </a:extLst>
          </p:cNvPr>
          <p:cNvSpPr>
            <a:spLocks noGrp="1"/>
          </p:cNvSpPr>
          <p:nvPr>
            <p:ph type="title" idx="4294967295"/>
          </p:nvPr>
        </p:nvSpPr>
        <p:spPr>
          <a:xfrm>
            <a:off x="1365849" y="680738"/>
            <a:ext cx="9601200" cy="1303337"/>
          </a:xfrm>
        </p:spPr>
        <p:txBody>
          <a:bodyPr/>
          <a:lstStyle/>
          <a:p>
            <a:r>
              <a:rPr lang="en-US" dirty="0"/>
              <a:t>Check for Outliers and remove them</a:t>
            </a:r>
          </a:p>
        </p:txBody>
      </p:sp>
      <p:pic>
        <p:nvPicPr>
          <p:cNvPr id="3" name="Picture 2">
            <a:extLst>
              <a:ext uri="{FF2B5EF4-FFF2-40B4-BE49-F238E27FC236}">
                <a16:creationId xmlns:a16="http://schemas.microsoft.com/office/drawing/2014/main" id="{EB81E14D-8296-EADD-B9C1-F74251AAE3A6}"/>
              </a:ext>
            </a:extLst>
          </p:cNvPr>
          <p:cNvPicPr>
            <a:picLocks noChangeAspect="1"/>
          </p:cNvPicPr>
          <p:nvPr/>
        </p:nvPicPr>
        <p:blipFill>
          <a:blip r:embed="rId2"/>
          <a:stretch>
            <a:fillRect/>
          </a:stretch>
        </p:blipFill>
        <p:spPr>
          <a:xfrm>
            <a:off x="1331343" y="1985841"/>
            <a:ext cx="2743200" cy="2052430"/>
          </a:xfrm>
          <a:prstGeom prst="rect">
            <a:avLst/>
          </a:prstGeom>
        </p:spPr>
      </p:pic>
      <p:pic>
        <p:nvPicPr>
          <p:cNvPr id="4" name="Picture 3">
            <a:extLst>
              <a:ext uri="{FF2B5EF4-FFF2-40B4-BE49-F238E27FC236}">
                <a16:creationId xmlns:a16="http://schemas.microsoft.com/office/drawing/2014/main" id="{19E9DD6A-D771-4755-23EE-40E0F58D7398}"/>
              </a:ext>
            </a:extLst>
          </p:cNvPr>
          <p:cNvPicPr>
            <a:picLocks noChangeAspect="1"/>
          </p:cNvPicPr>
          <p:nvPr/>
        </p:nvPicPr>
        <p:blipFill>
          <a:blip r:embed="rId3"/>
          <a:stretch>
            <a:fillRect/>
          </a:stretch>
        </p:blipFill>
        <p:spPr>
          <a:xfrm>
            <a:off x="1245079" y="4085579"/>
            <a:ext cx="2743200" cy="2108652"/>
          </a:xfrm>
          <a:prstGeom prst="rect">
            <a:avLst/>
          </a:prstGeom>
        </p:spPr>
      </p:pic>
      <p:pic>
        <p:nvPicPr>
          <p:cNvPr id="5" name="Picture 4">
            <a:extLst>
              <a:ext uri="{FF2B5EF4-FFF2-40B4-BE49-F238E27FC236}">
                <a16:creationId xmlns:a16="http://schemas.microsoft.com/office/drawing/2014/main" id="{E805FE99-4F69-61EE-1379-AC0BC4DC546B}"/>
              </a:ext>
            </a:extLst>
          </p:cNvPr>
          <p:cNvPicPr>
            <a:picLocks noChangeAspect="1"/>
          </p:cNvPicPr>
          <p:nvPr/>
        </p:nvPicPr>
        <p:blipFill>
          <a:blip r:embed="rId4"/>
          <a:stretch>
            <a:fillRect/>
          </a:stretch>
        </p:blipFill>
        <p:spPr>
          <a:xfrm>
            <a:off x="8131833" y="4147053"/>
            <a:ext cx="2743200" cy="2043211"/>
          </a:xfrm>
          <a:prstGeom prst="rect">
            <a:avLst/>
          </a:prstGeom>
        </p:spPr>
      </p:pic>
      <p:pic>
        <p:nvPicPr>
          <p:cNvPr id="6" name="Picture 5">
            <a:extLst>
              <a:ext uri="{FF2B5EF4-FFF2-40B4-BE49-F238E27FC236}">
                <a16:creationId xmlns:a16="http://schemas.microsoft.com/office/drawing/2014/main" id="{3B127953-5E16-1DEE-BC04-1BA277D53835}"/>
              </a:ext>
            </a:extLst>
          </p:cNvPr>
          <p:cNvPicPr>
            <a:picLocks noChangeAspect="1"/>
          </p:cNvPicPr>
          <p:nvPr/>
        </p:nvPicPr>
        <p:blipFill>
          <a:blip r:embed="rId5"/>
          <a:stretch>
            <a:fillRect/>
          </a:stretch>
        </p:blipFill>
        <p:spPr>
          <a:xfrm>
            <a:off x="8131835" y="2011963"/>
            <a:ext cx="2743200" cy="2086449"/>
          </a:xfrm>
          <a:prstGeom prst="rect">
            <a:avLst/>
          </a:prstGeom>
        </p:spPr>
      </p:pic>
      <p:pic>
        <p:nvPicPr>
          <p:cNvPr id="7" name="Picture 6">
            <a:extLst>
              <a:ext uri="{FF2B5EF4-FFF2-40B4-BE49-F238E27FC236}">
                <a16:creationId xmlns:a16="http://schemas.microsoft.com/office/drawing/2014/main" id="{2750A6CA-9590-05E0-0362-CF51570D30A6}"/>
              </a:ext>
            </a:extLst>
          </p:cNvPr>
          <p:cNvPicPr>
            <a:picLocks noChangeAspect="1"/>
          </p:cNvPicPr>
          <p:nvPr/>
        </p:nvPicPr>
        <p:blipFill>
          <a:blip r:embed="rId6"/>
          <a:stretch>
            <a:fillRect/>
          </a:stretch>
        </p:blipFill>
        <p:spPr>
          <a:xfrm>
            <a:off x="4796287" y="3036033"/>
            <a:ext cx="2743200" cy="2108652"/>
          </a:xfrm>
          <a:prstGeom prst="rect">
            <a:avLst/>
          </a:prstGeom>
        </p:spPr>
      </p:pic>
      <p:cxnSp>
        <p:nvCxnSpPr>
          <p:cNvPr id="9" name="Straight Arrow Connector 8">
            <a:extLst>
              <a:ext uri="{FF2B5EF4-FFF2-40B4-BE49-F238E27FC236}">
                <a16:creationId xmlns:a16="http://schemas.microsoft.com/office/drawing/2014/main" id="{B02E55FB-C679-AFDE-B432-382131C2B2C7}"/>
              </a:ext>
            </a:extLst>
          </p:cNvPr>
          <p:cNvCxnSpPr/>
          <p:nvPr/>
        </p:nvCxnSpPr>
        <p:spPr>
          <a:xfrm flipH="1">
            <a:off x="4251925" y="2108260"/>
            <a:ext cx="34506" cy="407741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C7EC667-4366-834F-48C5-97D2CDD631A6}"/>
              </a:ext>
            </a:extLst>
          </p:cNvPr>
          <p:cNvCxnSpPr>
            <a:cxnSpLocks/>
          </p:cNvCxnSpPr>
          <p:nvPr/>
        </p:nvCxnSpPr>
        <p:spPr>
          <a:xfrm flipH="1">
            <a:off x="7875019" y="1993241"/>
            <a:ext cx="34506" cy="4077418"/>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1" name="Arrow: Down 10">
            <a:extLst>
              <a:ext uri="{FF2B5EF4-FFF2-40B4-BE49-F238E27FC236}">
                <a16:creationId xmlns:a16="http://schemas.microsoft.com/office/drawing/2014/main" id="{4C6082B6-0AA3-D087-A610-BECD865662AF}"/>
              </a:ext>
            </a:extLst>
          </p:cNvPr>
          <p:cNvSpPr/>
          <p:nvPr/>
        </p:nvSpPr>
        <p:spPr>
          <a:xfrm>
            <a:off x="2609767" y="3867785"/>
            <a:ext cx="301924" cy="5463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03DA7708-2E63-7DF0-10F2-FE79F34ABDA6}"/>
              </a:ext>
            </a:extLst>
          </p:cNvPr>
          <p:cNvSpPr/>
          <p:nvPr/>
        </p:nvSpPr>
        <p:spPr>
          <a:xfrm>
            <a:off x="9410258" y="3925294"/>
            <a:ext cx="301924" cy="5463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36209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Organic</vt:lpstr>
      <vt:lpstr>Lead Scoring Case Study</vt:lpstr>
      <vt:lpstr>Problem Statement</vt:lpstr>
      <vt:lpstr>Data Description</vt:lpstr>
      <vt:lpstr>End to end model development process</vt:lpstr>
      <vt:lpstr>Data Cleansing</vt:lpstr>
      <vt:lpstr>Remove the imbalanced variables, categorical data</vt:lpstr>
      <vt:lpstr>Remaining Attributes after dropping not required variables</vt:lpstr>
      <vt:lpstr>Numerical data analysis</vt:lpstr>
      <vt:lpstr>Check for Outliers and remove them</vt:lpstr>
      <vt:lpstr>Data Preparation</vt:lpstr>
      <vt:lpstr>Correlation Matrix </vt:lpstr>
      <vt:lpstr>Model Building and Recursive Feature Elimination</vt:lpstr>
      <vt:lpstr>Fit the model and check P-value for each feature</vt:lpstr>
      <vt:lpstr>Iteration 5</vt:lpstr>
      <vt:lpstr>Predict Y-train and Check performance</vt:lpstr>
      <vt:lpstr>Draw ROC curve </vt:lpstr>
      <vt:lpstr>Calculate Lead score and predict accuracy based on Model probability calculation</vt:lpstr>
      <vt:lpstr>Test the same model on test data at cut-off prob of 0.3 and calculate performance</vt:lpstr>
      <vt:lpstr>Conclusion</vt:lpstr>
      <vt:lpstr>Subjective Questions -1</vt:lpstr>
      <vt:lpstr>Subjective Questions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376</cp:revision>
  <dcterms:created xsi:type="dcterms:W3CDTF">2023-08-21T18:00:17Z</dcterms:created>
  <dcterms:modified xsi:type="dcterms:W3CDTF">2023-08-21T19:26:21Z</dcterms:modified>
</cp:coreProperties>
</file>