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03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67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860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3441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18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2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017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86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43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3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782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31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825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625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539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1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30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5/25/2023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250131"/>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E0A9-2BAB-74FE-EC31-3579800DC768}"/>
              </a:ext>
            </a:extLst>
          </p:cNvPr>
          <p:cNvSpPr>
            <a:spLocks noGrp="1"/>
          </p:cNvSpPr>
          <p:nvPr>
            <p:ph type="ctrTitle"/>
          </p:nvPr>
        </p:nvSpPr>
        <p:spPr/>
        <p:txBody>
          <a:bodyPr/>
          <a:lstStyle/>
          <a:p>
            <a:r>
              <a:rPr lang="en-IN" b="1" i="0" dirty="0">
                <a:solidFill>
                  <a:srgbClr val="000514"/>
                </a:solidFill>
                <a:effectLst/>
                <a:latin typeface="Source Sans Pro" panose="020B0604020202020204" pitchFamily="34" charset="0"/>
              </a:rPr>
              <a:t>EDA Loan Case Study</a:t>
            </a:r>
            <a:br>
              <a:rPr lang="en-IN" b="1" i="0" dirty="0">
                <a:solidFill>
                  <a:srgbClr val="000514"/>
                </a:solidFill>
                <a:effectLst/>
                <a:latin typeface="Source Sans Pro" panose="020B0604020202020204" pitchFamily="34" charset="0"/>
              </a:rPr>
            </a:br>
            <a:endParaRPr lang="en-IN" dirty="0"/>
          </a:p>
        </p:txBody>
      </p:sp>
      <p:sp>
        <p:nvSpPr>
          <p:cNvPr id="3" name="Subtitle 2">
            <a:extLst>
              <a:ext uri="{FF2B5EF4-FFF2-40B4-BE49-F238E27FC236}">
                <a16:creationId xmlns:a16="http://schemas.microsoft.com/office/drawing/2014/main" id="{78894BD1-B140-3230-EA21-28319F3F11BC}"/>
              </a:ext>
            </a:extLst>
          </p:cNvPr>
          <p:cNvSpPr>
            <a:spLocks noGrp="1"/>
          </p:cNvSpPr>
          <p:nvPr>
            <p:ph type="subTitle" idx="1"/>
          </p:nvPr>
        </p:nvSpPr>
        <p:spPr/>
        <p:txBody>
          <a:bodyPr/>
          <a:lstStyle/>
          <a:p>
            <a:r>
              <a:rPr lang="en-IN" dirty="0"/>
              <a:t>By Abhinav </a:t>
            </a:r>
            <a:r>
              <a:rPr lang="en-IN" dirty="0" err="1"/>
              <a:t>aggarwal</a:t>
            </a:r>
            <a:endParaRPr lang="en-IN" dirty="0"/>
          </a:p>
        </p:txBody>
      </p:sp>
    </p:spTree>
    <p:extLst>
      <p:ext uri="{BB962C8B-B14F-4D97-AF65-F5344CB8AC3E}">
        <p14:creationId xmlns:p14="http://schemas.microsoft.com/office/powerpoint/2010/main" val="3745218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372F-278E-3D9C-836F-71453D4B02E3}"/>
              </a:ext>
            </a:extLst>
          </p:cNvPr>
          <p:cNvSpPr>
            <a:spLocks noGrp="1"/>
          </p:cNvSpPr>
          <p:nvPr>
            <p:ph type="title"/>
          </p:nvPr>
        </p:nvSpPr>
        <p:spPr/>
        <p:txBody>
          <a:bodyPr/>
          <a:lstStyle/>
          <a:p>
            <a:r>
              <a:rPr lang="en-IN" dirty="0"/>
              <a:t>Data Cleaning part IV</a:t>
            </a:r>
          </a:p>
        </p:txBody>
      </p:sp>
      <p:sp>
        <p:nvSpPr>
          <p:cNvPr id="3" name="Content Placeholder 2">
            <a:extLst>
              <a:ext uri="{FF2B5EF4-FFF2-40B4-BE49-F238E27FC236}">
                <a16:creationId xmlns:a16="http://schemas.microsoft.com/office/drawing/2014/main" id="{01A95A66-31D9-8C00-9B4B-A7BBCDF93654}"/>
              </a:ext>
            </a:extLst>
          </p:cNvPr>
          <p:cNvSpPr>
            <a:spLocks noGrp="1"/>
          </p:cNvSpPr>
          <p:nvPr>
            <p:ph idx="1"/>
          </p:nvPr>
        </p:nvSpPr>
        <p:spPr/>
        <p:txBody>
          <a:bodyPr/>
          <a:lstStyle/>
          <a:p>
            <a:r>
              <a:rPr lang="en-IN" dirty="0"/>
              <a:t>C</a:t>
            </a:r>
            <a:r>
              <a:rPr lang="en-US" dirty="0" err="1"/>
              <a:t>onverting</a:t>
            </a:r>
            <a:r>
              <a:rPr lang="en-US" dirty="0"/>
              <a:t> column to numeric type and removing % from interest rate column</a:t>
            </a:r>
          </a:p>
          <a:p>
            <a:r>
              <a:rPr lang="en-US" dirty="0"/>
              <a:t>Removing outliner in loan amount ,interest rate and annual salary</a:t>
            </a:r>
          </a:p>
          <a:p>
            <a:r>
              <a:rPr lang="en-IN" dirty="0"/>
              <a:t>Removing the outliner based on purpose of loan those loan purpose are less than 0.5% and others (</a:t>
            </a:r>
            <a:r>
              <a:rPr lang="en-IN" dirty="0" err="1"/>
              <a:t>renewable_energy</a:t>
            </a:r>
            <a:r>
              <a:rPr lang="en-IN" dirty="0"/>
              <a:t> as loan purpose for this was around 0.25%) and remove based on house ownership like none and others which are not useful for analysis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85098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856F-5C26-D2FB-FC9B-C50FA32F9F42}"/>
              </a:ext>
            </a:extLst>
          </p:cNvPr>
          <p:cNvSpPr>
            <a:spLocks noGrp="1"/>
          </p:cNvSpPr>
          <p:nvPr>
            <p:ph type="title"/>
          </p:nvPr>
        </p:nvSpPr>
        <p:spPr/>
        <p:txBody>
          <a:bodyPr/>
          <a:lstStyle/>
          <a:p>
            <a:r>
              <a:rPr lang="en-IN" dirty="0"/>
              <a:t>Data Analysis I</a:t>
            </a:r>
          </a:p>
        </p:txBody>
      </p:sp>
      <p:sp>
        <p:nvSpPr>
          <p:cNvPr id="3" name="Content Placeholder 2">
            <a:extLst>
              <a:ext uri="{FF2B5EF4-FFF2-40B4-BE49-F238E27FC236}">
                <a16:creationId xmlns:a16="http://schemas.microsoft.com/office/drawing/2014/main" id="{3A219723-DC78-77BF-120D-5C2BCE822821}"/>
              </a:ext>
            </a:extLst>
          </p:cNvPr>
          <p:cNvSpPr>
            <a:spLocks noGrp="1"/>
          </p:cNvSpPr>
          <p:nvPr>
            <p:ph idx="1"/>
          </p:nvPr>
        </p:nvSpPr>
        <p:spPr/>
        <p:txBody>
          <a:bodyPr>
            <a:normAutofit lnSpcReduction="10000"/>
          </a:bodyPr>
          <a:lstStyle/>
          <a:p>
            <a:r>
              <a:rPr lang="en-US" dirty="0"/>
              <a:t>Create list of continuous and categorical columns</a:t>
            </a:r>
          </a:p>
          <a:p>
            <a:r>
              <a:rPr lang="en-US" dirty="0"/>
              <a:t>Plot graph for Continuous columns to understand behaviors </a:t>
            </a:r>
          </a:p>
          <a:p>
            <a:endParaRPr lang="en-IN" dirty="0"/>
          </a:p>
          <a:p>
            <a:endParaRPr lang="en-IN" dirty="0"/>
          </a:p>
          <a:p>
            <a:endParaRPr lang="en-IN" dirty="0"/>
          </a:p>
          <a:p>
            <a:endParaRPr lang="en-IN" dirty="0"/>
          </a:p>
          <a:p>
            <a:r>
              <a:rPr lang="en-IN" dirty="0"/>
              <a:t>By these graphs we come to know maximum loan are of amount 5000 to 15000 with interest range of 8.9% to 14.3% and person who has taken these loans has annual income in the range of 40000 to 77000 USD</a:t>
            </a:r>
          </a:p>
          <a:p>
            <a:r>
              <a:rPr lang="en-IN" dirty="0"/>
              <a:t>Please check Box plot too in the code for exact values</a:t>
            </a:r>
          </a:p>
        </p:txBody>
      </p:sp>
      <p:pic>
        <p:nvPicPr>
          <p:cNvPr id="5" name="Picture 4">
            <a:extLst>
              <a:ext uri="{FF2B5EF4-FFF2-40B4-BE49-F238E27FC236}">
                <a16:creationId xmlns:a16="http://schemas.microsoft.com/office/drawing/2014/main" id="{CB5A467C-10B5-B9B3-E17D-9A10D85D0F03}"/>
              </a:ext>
            </a:extLst>
          </p:cNvPr>
          <p:cNvPicPr>
            <a:picLocks noChangeAspect="1"/>
          </p:cNvPicPr>
          <p:nvPr/>
        </p:nvPicPr>
        <p:blipFill>
          <a:blip r:embed="rId2"/>
          <a:stretch>
            <a:fillRect/>
          </a:stretch>
        </p:blipFill>
        <p:spPr>
          <a:xfrm>
            <a:off x="1382559" y="2888963"/>
            <a:ext cx="3037041" cy="1688595"/>
          </a:xfrm>
          <a:prstGeom prst="rect">
            <a:avLst/>
          </a:prstGeom>
        </p:spPr>
      </p:pic>
      <p:pic>
        <p:nvPicPr>
          <p:cNvPr id="7" name="Picture 6">
            <a:extLst>
              <a:ext uri="{FF2B5EF4-FFF2-40B4-BE49-F238E27FC236}">
                <a16:creationId xmlns:a16="http://schemas.microsoft.com/office/drawing/2014/main" id="{3C3D9966-4075-2696-2E76-FE1AAA6DAFE8}"/>
              </a:ext>
            </a:extLst>
          </p:cNvPr>
          <p:cNvPicPr>
            <a:picLocks noChangeAspect="1"/>
          </p:cNvPicPr>
          <p:nvPr/>
        </p:nvPicPr>
        <p:blipFill>
          <a:blip r:embed="rId3"/>
          <a:stretch>
            <a:fillRect/>
          </a:stretch>
        </p:blipFill>
        <p:spPr>
          <a:xfrm>
            <a:off x="4478098" y="2888963"/>
            <a:ext cx="2949039" cy="1688595"/>
          </a:xfrm>
          <a:prstGeom prst="rect">
            <a:avLst/>
          </a:prstGeom>
        </p:spPr>
      </p:pic>
      <p:pic>
        <p:nvPicPr>
          <p:cNvPr id="9" name="Picture 8">
            <a:extLst>
              <a:ext uri="{FF2B5EF4-FFF2-40B4-BE49-F238E27FC236}">
                <a16:creationId xmlns:a16="http://schemas.microsoft.com/office/drawing/2014/main" id="{2E853F9D-53DF-58D6-B571-455ECA801843}"/>
              </a:ext>
            </a:extLst>
          </p:cNvPr>
          <p:cNvPicPr>
            <a:picLocks noChangeAspect="1"/>
          </p:cNvPicPr>
          <p:nvPr/>
        </p:nvPicPr>
        <p:blipFill>
          <a:blip r:embed="rId4"/>
          <a:stretch>
            <a:fillRect/>
          </a:stretch>
        </p:blipFill>
        <p:spPr>
          <a:xfrm>
            <a:off x="7555446" y="2879158"/>
            <a:ext cx="3037041" cy="1698400"/>
          </a:xfrm>
          <a:prstGeom prst="rect">
            <a:avLst/>
          </a:prstGeom>
        </p:spPr>
      </p:pic>
    </p:spTree>
    <p:extLst>
      <p:ext uri="{BB962C8B-B14F-4D97-AF65-F5344CB8AC3E}">
        <p14:creationId xmlns:p14="http://schemas.microsoft.com/office/powerpoint/2010/main" val="410633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70B1-93BE-E105-0B07-3220E90E4684}"/>
              </a:ext>
            </a:extLst>
          </p:cNvPr>
          <p:cNvSpPr>
            <a:spLocks noGrp="1"/>
          </p:cNvSpPr>
          <p:nvPr>
            <p:ph type="title"/>
          </p:nvPr>
        </p:nvSpPr>
        <p:spPr/>
        <p:txBody>
          <a:bodyPr/>
          <a:lstStyle/>
          <a:p>
            <a:r>
              <a:rPr lang="en-IN" dirty="0"/>
              <a:t>Data Analysis II</a:t>
            </a:r>
          </a:p>
        </p:txBody>
      </p:sp>
      <p:sp>
        <p:nvSpPr>
          <p:cNvPr id="3" name="Content Placeholder 2">
            <a:extLst>
              <a:ext uri="{FF2B5EF4-FFF2-40B4-BE49-F238E27FC236}">
                <a16:creationId xmlns:a16="http://schemas.microsoft.com/office/drawing/2014/main" id="{93440EE2-A3F1-0585-8514-2DC40815AF82}"/>
              </a:ext>
            </a:extLst>
          </p:cNvPr>
          <p:cNvSpPr>
            <a:spLocks noGrp="1"/>
          </p:cNvSpPr>
          <p:nvPr>
            <p:ph idx="1"/>
          </p:nvPr>
        </p:nvSpPr>
        <p:spPr/>
        <p:txBody>
          <a:bodyPr>
            <a:normAutofit lnSpcReduction="10000"/>
          </a:bodyPr>
          <a:lstStyle/>
          <a:p>
            <a:r>
              <a:rPr lang="en-IN" dirty="0"/>
              <a:t>Total loans account under analysis are 32923 and out of which 83%(approx.) are already paid off and 13%(approx.) are charged off and remaining are currently running</a:t>
            </a:r>
          </a:p>
          <a:p>
            <a:r>
              <a:rPr lang="en-IN" dirty="0"/>
              <a:t>Maximum loans are taken from CA region</a:t>
            </a:r>
          </a:p>
          <a:p>
            <a:r>
              <a:rPr lang="en-IN" dirty="0"/>
              <a:t>Maximum Loans are for 36 months</a:t>
            </a:r>
          </a:p>
          <a:p>
            <a:r>
              <a:rPr lang="en-IN" dirty="0"/>
              <a:t>Maximum loans taker are living on rent</a:t>
            </a:r>
          </a:p>
          <a:p>
            <a:r>
              <a:rPr lang="en-IN" dirty="0"/>
              <a:t>Maximum persons have experience more than 10 year and loans are not verified</a:t>
            </a:r>
          </a:p>
          <a:p>
            <a:r>
              <a:rPr lang="en-IN" dirty="0"/>
              <a:t>Maximum loans which are taken on the purpose of moving are less chances of charged off </a:t>
            </a:r>
          </a:p>
          <a:p>
            <a:r>
              <a:rPr lang="en-IN" dirty="0"/>
              <a:t>Currently only 60 months loans </a:t>
            </a:r>
            <a:r>
              <a:rPr lang="en-IN"/>
              <a:t>are running</a:t>
            </a:r>
            <a:endParaRPr lang="en-IN" dirty="0"/>
          </a:p>
        </p:txBody>
      </p:sp>
    </p:spTree>
    <p:extLst>
      <p:ext uri="{BB962C8B-B14F-4D97-AF65-F5344CB8AC3E}">
        <p14:creationId xmlns:p14="http://schemas.microsoft.com/office/powerpoint/2010/main" val="17836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0630-20DD-008E-10E2-54277D6D3852}"/>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320DD390-9EBC-B097-148F-A090C7C7AFE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8707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5779-1E08-0AFB-F061-B2EE7E31ED3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9B75C2C-49E4-9D35-A899-78F9CEBC0E4E}"/>
              </a:ext>
            </a:extLst>
          </p:cNvPr>
          <p:cNvSpPr>
            <a:spLocks noGrp="1"/>
          </p:cNvSpPr>
          <p:nvPr>
            <p:ph idx="1"/>
          </p:nvPr>
        </p:nvSpPr>
        <p:spPr/>
        <p:txBody>
          <a:bodyPr>
            <a:normAutofit/>
          </a:bodyPr>
          <a:lstStyle/>
          <a:p>
            <a:pPr marL="0" indent="0">
              <a:buNone/>
            </a:pPr>
            <a:r>
              <a:rPr lang="en-US" sz="2400" dirty="0"/>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a:t>
            </a:r>
            <a:endParaRPr lang="en-IN" sz="2400" dirty="0"/>
          </a:p>
        </p:txBody>
      </p:sp>
    </p:spTree>
    <p:extLst>
      <p:ext uri="{BB962C8B-B14F-4D97-AF65-F5344CB8AC3E}">
        <p14:creationId xmlns:p14="http://schemas.microsoft.com/office/powerpoint/2010/main" val="32460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B96E-0BFC-8939-0255-6A7EAC2BC609}"/>
              </a:ext>
            </a:extLst>
          </p:cNvPr>
          <p:cNvSpPr>
            <a:spLocks noGrp="1"/>
          </p:cNvSpPr>
          <p:nvPr>
            <p:ph type="title"/>
          </p:nvPr>
        </p:nvSpPr>
        <p:spPr/>
        <p:txBody>
          <a:bodyPr/>
          <a:lstStyle/>
          <a:p>
            <a:r>
              <a:rPr lang="en-IN" dirty="0"/>
              <a:t>Business Understanding </a:t>
            </a:r>
          </a:p>
        </p:txBody>
      </p:sp>
      <p:sp>
        <p:nvSpPr>
          <p:cNvPr id="3" name="Content Placeholder 2">
            <a:extLst>
              <a:ext uri="{FF2B5EF4-FFF2-40B4-BE49-F238E27FC236}">
                <a16:creationId xmlns:a16="http://schemas.microsoft.com/office/drawing/2014/main" id="{3485224D-BE3B-9246-48C1-D817BFECC7B4}"/>
              </a:ext>
            </a:extLst>
          </p:cNvPr>
          <p:cNvSpPr>
            <a:spLocks noGrp="1"/>
          </p:cNvSpPr>
          <p:nvPr>
            <p:ph idx="1"/>
          </p:nvPr>
        </p:nvSpPr>
        <p:spPr/>
        <p:txBody>
          <a:bodyPr>
            <a:normAutofit fontScale="92500" lnSpcReduction="20000"/>
          </a:bodyPr>
          <a:lstStyle/>
          <a:p>
            <a:r>
              <a:rPr lang="en-US" dirty="0"/>
              <a:t> 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dirty="0" err="1"/>
              <a:t>specialises</a:t>
            </a:r>
            <a:r>
              <a:rPr lang="en-US" dirty="0"/>
              <a:t> in lending various types of loans to urban customers. You have to use EDA to </a:t>
            </a:r>
            <a:r>
              <a:rPr lang="en-US" dirty="0" err="1"/>
              <a:t>analyse</a:t>
            </a:r>
            <a:r>
              <a:rPr lang="en-US" dirty="0"/>
              <a:t> the patterns present in the data. This will ensure that the applicants capable of repaying the loan are not rejected.</a:t>
            </a:r>
          </a:p>
          <a:p>
            <a:r>
              <a:rPr lang="en-US" dirty="0"/>
              <a:t>  When the company receives a loan application, the company has to decide for loan approval based on the applicant’s profile. Two types of risks are associated with the bank’s decision: </a:t>
            </a:r>
          </a:p>
          <a:p>
            <a:r>
              <a:rPr lang="en-US" dirty="0"/>
              <a:t>If the applicant is likely to repay the loan, then not approving the loan results in a loss of business to the company </a:t>
            </a:r>
          </a:p>
          <a:p>
            <a:r>
              <a:rPr lang="en-US" dirty="0"/>
              <a:t>If the applicant is not likely to repay the loan, i.e., he/she is likely to default, then approving the loan may lead to a financial loss for the company.</a:t>
            </a:r>
            <a:endParaRPr lang="en-IN" dirty="0"/>
          </a:p>
        </p:txBody>
      </p:sp>
    </p:spTree>
    <p:extLst>
      <p:ext uri="{BB962C8B-B14F-4D97-AF65-F5344CB8AC3E}">
        <p14:creationId xmlns:p14="http://schemas.microsoft.com/office/powerpoint/2010/main" val="271757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1090-1AD7-FB45-6B99-E5E9D1DE27B7}"/>
              </a:ext>
            </a:extLst>
          </p:cNvPr>
          <p:cNvSpPr>
            <a:spLocks noGrp="1"/>
          </p:cNvSpPr>
          <p:nvPr>
            <p:ph type="title"/>
          </p:nvPr>
        </p:nvSpPr>
        <p:spPr/>
        <p:txBody>
          <a:bodyPr/>
          <a:lstStyle/>
          <a:p>
            <a:r>
              <a:rPr lang="en-IN" dirty="0"/>
              <a:t>Business Objectives</a:t>
            </a:r>
          </a:p>
        </p:txBody>
      </p:sp>
      <p:sp>
        <p:nvSpPr>
          <p:cNvPr id="3" name="Content Placeholder 2">
            <a:extLst>
              <a:ext uri="{FF2B5EF4-FFF2-40B4-BE49-F238E27FC236}">
                <a16:creationId xmlns:a16="http://schemas.microsoft.com/office/drawing/2014/main" id="{6A716DB3-D0E0-0F66-CD50-8EB64E80988C}"/>
              </a:ext>
            </a:extLst>
          </p:cNvPr>
          <p:cNvSpPr>
            <a:spLocks noGrp="1"/>
          </p:cNvSpPr>
          <p:nvPr>
            <p:ph idx="1"/>
          </p:nvPr>
        </p:nvSpPr>
        <p:spPr/>
        <p:txBody>
          <a:bodyPr>
            <a:normAutofit lnSpcReduction="10000"/>
          </a:bodyPr>
          <a:lstStyle/>
          <a:p>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 </a:t>
            </a:r>
          </a:p>
          <a:p>
            <a:r>
              <a:rPr lang="en-US" dirty="0"/>
              <a:t>In other words, the company wants to understand the driving factors (or driver variables) behind loan default, i.e., the variables which are strong indicators of default. The company can utilize this knowledge for its portfolio and risk assessment. </a:t>
            </a:r>
          </a:p>
          <a:p>
            <a:r>
              <a:rPr lang="en-US" dirty="0"/>
              <a:t> To develop your understanding of the domain, you are advised to independently research a little about risk analytics - understanding the types of variables and their significance should be enough).</a:t>
            </a:r>
            <a:endParaRPr lang="en-IN" dirty="0"/>
          </a:p>
        </p:txBody>
      </p:sp>
    </p:spTree>
    <p:extLst>
      <p:ext uri="{BB962C8B-B14F-4D97-AF65-F5344CB8AC3E}">
        <p14:creationId xmlns:p14="http://schemas.microsoft.com/office/powerpoint/2010/main" val="275478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4383-41E0-8D04-FB0E-87DFC7B7D244}"/>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2A2C4C94-21B4-254E-17BF-CAA268358BE3}"/>
              </a:ext>
            </a:extLst>
          </p:cNvPr>
          <p:cNvSpPr>
            <a:spLocks noGrp="1"/>
          </p:cNvSpPr>
          <p:nvPr>
            <p:ph idx="1"/>
          </p:nvPr>
        </p:nvSpPr>
        <p:spPr/>
        <p:txBody>
          <a:bodyPr/>
          <a:lstStyle/>
          <a:p>
            <a:r>
              <a:rPr lang="en-US" dirty="0"/>
              <a:t>This dataset has 3 files as explained below:</a:t>
            </a:r>
          </a:p>
          <a:p>
            <a:r>
              <a:rPr lang="en-IN" dirty="0"/>
              <a:t>loan.csv</a:t>
            </a:r>
            <a:r>
              <a:rPr lang="en-US" dirty="0"/>
              <a:t>: which contain </a:t>
            </a:r>
            <a:r>
              <a:rPr lang="en-US" b="0" i="0" dirty="0">
                <a:solidFill>
                  <a:srgbClr val="091E42"/>
                </a:solidFill>
                <a:effectLst/>
                <a:latin typeface="freight-text-pro"/>
              </a:rPr>
              <a:t>complete loan data for all loans issued through the time period 2007 t0 2011.</a:t>
            </a:r>
          </a:p>
          <a:p>
            <a:r>
              <a:rPr lang="en-IN" dirty="0"/>
              <a:t>Data_Dictionary.xlsx</a:t>
            </a:r>
            <a:r>
              <a:rPr lang="en-US" dirty="0">
                <a:solidFill>
                  <a:srgbClr val="091E42"/>
                </a:solidFill>
                <a:latin typeface="freight-text-pro"/>
              </a:rPr>
              <a:t>:</a:t>
            </a:r>
            <a:r>
              <a:rPr lang="en-US" b="0" i="0" dirty="0">
                <a:solidFill>
                  <a:srgbClr val="091E42"/>
                </a:solidFill>
                <a:effectLst/>
                <a:latin typeface="freight-text-pro"/>
              </a:rPr>
              <a:t>which describes the meaning of these variables </a:t>
            </a:r>
            <a:endParaRPr lang="en-IN" dirty="0"/>
          </a:p>
        </p:txBody>
      </p:sp>
    </p:spTree>
    <p:extLst>
      <p:ext uri="{BB962C8B-B14F-4D97-AF65-F5344CB8AC3E}">
        <p14:creationId xmlns:p14="http://schemas.microsoft.com/office/powerpoint/2010/main" val="133840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F485-B133-E1C6-F6FE-E115A1C41224}"/>
              </a:ext>
            </a:extLst>
          </p:cNvPr>
          <p:cNvSpPr>
            <a:spLocks noGrp="1"/>
          </p:cNvSpPr>
          <p:nvPr>
            <p:ph type="title"/>
          </p:nvPr>
        </p:nvSpPr>
        <p:spPr/>
        <p:txBody>
          <a:bodyPr/>
          <a:lstStyle/>
          <a:p>
            <a:r>
              <a:rPr lang="en-IN" dirty="0"/>
              <a:t>Data Cleaning part1</a:t>
            </a:r>
          </a:p>
        </p:txBody>
      </p:sp>
      <p:sp>
        <p:nvSpPr>
          <p:cNvPr id="3" name="Content Placeholder 2">
            <a:extLst>
              <a:ext uri="{FF2B5EF4-FFF2-40B4-BE49-F238E27FC236}">
                <a16:creationId xmlns:a16="http://schemas.microsoft.com/office/drawing/2014/main" id="{900A80B7-4BB1-7C4C-F873-CC1B28D7EA16}"/>
              </a:ext>
            </a:extLst>
          </p:cNvPr>
          <p:cNvSpPr>
            <a:spLocks noGrp="1"/>
          </p:cNvSpPr>
          <p:nvPr>
            <p:ph idx="1"/>
          </p:nvPr>
        </p:nvSpPr>
        <p:spPr>
          <a:xfrm>
            <a:off x="581192" y="2180496"/>
            <a:ext cx="11029615" cy="4434617"/>
          </a:xfrm>
        </p:spPr>
        <p:txBody>
          <a:bodyPr>
            <a:normAutofit fontScale="92500" lnSpcReduction="20000"/>
          </a:bodyPr>
          <a:lstStyle/>
          <a:p>
            <a:r>
              <a:rPr lang="en-IN" dirty="0"/>
              <a:t>Check which all column has data as empty or NAN are more than 30%(so that we can remove those column)</a:t>
            </a:r>
          </a:p>
          <a:p>
            <a:pPr marL="0" indent="0">
              <a:buNone/>
            </a:pPr>
            <a:r>
              <a:rPr lang="en-IN" dirty="0"/>
              <a:t>	Answer:</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r>
              <a:rPr lang="en-IN" dirty="0"/>
              <a:t>Remove these column</a:t>
            </a:r>
          </a:p>
          <a:p>
            <a:r>
              <a:rPr lang="en-IN" dirty="0"/>
              <a:t>Remove unwanted column like identification column and column with incomplete data example zip code</a:t>
            </a:r>
          </a:p>
        </p:txBody>
      </p:sp>
      <p:pic>
        <p:nvPicPr>
          <p:cNvPr id="6" name="Picture 5">
            <a:extLst>
              <a:ext uri="{FF2B5EF4-FFF2-40B4-BE49-F238E27FC236}">
                <a16:creationId xmlns:a16="http://schemas.microsoft.com/office/drawing/2014/main" id="{C21B8CF0-174D-3F83-2FE8-B166A6505F3B}"/>
              </a:ext>
            </a:extLst>
          </p:cNvPr>
          <p:cNvPicPr>
            <a:picLocks noChangeAspect="1"/>
          </p:cNvPicPr>
          <p:nvPr/>
        </p:nvPicPr>
        <p:blipFill>
          <a:blip r:embed="rId2"/>
          <a:stretch>
            <a:fillRect/>
          </a:stretch>
        </p:blipFill>
        <p:spPr>
          <a:xfrm>
            <a:off x="2182865" y="2925799"/>
            <a:ext cx="5302052" cy="2532027"/>
          </a:xfrm>
          <a:prstGeom prst="rect">
            <a:avLst/>
          </a:prstGeom>
        </p:spPr>
      </p:pic>
    </p:spTree>
    <p:extLst>
      <p:ext uri="{BB962C8B-B14F-4D97-AF65-F5344CB8AC3E}">
        <p14:creationId xmlns:p14="http://schemas.microsoft.com/office/powerpoint/2010/main" val="256688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87AB-31DA-3560-9121-FFE1ACB19FE4}"/>
              </a:ext>
            </a:extLst>
          </p:cNvPr>
          <p:cNvSpPr>
            <a:spLocks noGrp="1"/>
          </p:cNvSpPr>
          <p:nvPr>
            <p:ph type="title"/>
          </p:nvPr>
        </p:nvSpPr>
        <p:spPr/>
        <p:txBody>
          <a:bodyPr/>
          <a:lstStyle/>
          <a:p>
            <a:r>
              <a:rPr lang="en-IN" dirty="0"/>
              <a:t>Data Cleaning part11</a:t>
            </a:r>
          </a:p>
        </p:txBody>
      </p:sp>
      <p:sp>
        <p:nvSpPr>
          <p:cNvPr id="3" name="Content Placeholder 2">
            <a:extLst>
              <a:ext uri="{FF2B5EF4-FFF2-40B4-BE49-F238E27FC236}">
                <a16:creationId xmlns:a16="http://schemas.microsoft.com/office/drawing/2014/main" id="{1F3FDBBD-600C-A388-E3B4-5212AA4DAF57}"/>
              </a:ext>
            </a:extLst>
          </p:cNvPr>
          <p:cNvSpPr>
            <a:spLocks noGrp="1"/>
          </p:cNvSpPr>
          <p:nvPr>
            <p:ph idx="1"/>
          </p:nvPr>
        </p:nvSpPr>
        <p:spPr/>
        <p:txBody>
          <a:bodyPr/>
          <a:lstStyle/>
          <a:p>
            <a:r>
              <a:rPr lang="en-IN" dirty="0"/>
              <a:t>Fill empty spaces with </a:t>
            </a:r>
            <a:r>
              <a:rPr lang="en-IN" dirty="0" err="1"/>
              <a:t>with</a:t>
            </a:r>
            <a:r>
              <a:rPr lang="en-IN" dirty="0"/>
              <a:t> not available in text column</a:t>
            </a:r>
          </a:p>
          <a:p>
            <a:endParaRPr lang="en-IN" dirty="0"/>
          </a:p>
          <a:p>
            <a:endParaRPr lang="en-IN" dirty="0"/>
          </a:p>
          <a:p>
            <a:r>
              <a:rPr lang="en-IN" dirty="0"/>
              <a:t>Find the correct value to fill in numeric column like mode or median </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ED780402-A02D-20C2-3607-BC9B04BA42FA}"/>
              </a:ext>
            </a:extLst>
          </p:cNvPr>
          <p:cNvPicPr>
            <a:picLocks noChangeAspect="1"/>
          </p:cNvPicPr>
          <p:nvPr/>
        </p:nvPicPr>
        <p:blipFill>
          <a:blip r:embed="rId2"/>
          <a:stretch>
            <a:fillRect/>
          </a:stretch>
        </p:blipFill>
        <p:spPr>
          <a:xfrm>
            <a:off x="1320443" y="2609258"/>
            <a:ext cx="8512278" cy="609653"/>
          </a:xfrm>
          <a:prstGeom prst="rect">
            <a:avLst/>
          </a:prstGeom>
        </p:spPr>
      </p:pic>
      <p:pic>
        <p:nvPicPr>
          <p:cNvPr id="7" name="Picture 6">
            <a:extLst>
              <a:ext uri="{FF2B5EF4-FFF2-40B4-BE49-F238E27FC236}">
                <a16:creationId xmlns:a16="http://schemas.microsoft.com/office/drawing/2014/main" id="{5C59B856-EBF0-4E70-0AB3-FFDC60590427}"/>
              </a:ext>
            </a:extLst>
          </p:cNvPr>
          <p:cNvPicPr>
            <a:picLocks noChangeAspect="1"/>
          </p:cNvPicPr>
          <p:nvPr/>
        </p:nvPicPr>
        <p:blipFill>
          <a:blip r:embed="rId3"/>
          <a:stretch>
            <a:fillRect/>
          </a:stretch>
        </p:blipFill>
        <p:spPr>
          <a:xfrm>
            <a:off x="1320443" y="3917021"/>
            <a:ext cx="8961897" cy="2682472"/>
          </a:xfrm>
          <a:prstGeom prst="rect">
            <a:avLst/>
          </a:prstGeom>
        </p:spPr>
      </p:pic>
    </p:spTree>
    <p:extLst>
      <p:ext uri="{BB962C8B-B14F-4D97-AF65-F5344CB8AC3E}">
        <p14:creationId xmlns:p14="http://schemas.microsoft.com/office/powerpoint/2010/main" val="176107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F46B-26E3-6EBB-E643-484782B77AB0}"/>
              </a:ext>
            </a:extLst>
          </p:cNvPr>
          <p:cNvSpPr>
            <a:spLocks noGrp="1"/>
          </p:cNvSpPr>
          <p:nvPr>
            <p:ph type="title"/>
          </p:nvPr>
        </p:nvSpPr>
        <p:spPr/>
        <p:txBody>
          <a:bodyPr/>
          <a:lstStyle/>
          <a:p>
            <a:r>
              <a:rPr lang="en-IN" dirty="0"/>
              <a:t>Data Cleaning part111</a:t>
            </a:r>
          </a:p>
        </p:txBody>
      </p:sp>
      <p:sp>
        <p:nvSpPr>
          <p:cNvPr id="3" name="Content Placeholder 2">
            <a:extLst>
              <a:ext uri="{FF2B5EF4-FFF2-40B4-BE49-F238E27FC236}">
                <a16:creationId xmlns:a16="http://schemas.microsoft.com/office/drawing/2014/main" id="{11FBAEEE-67A5-9C40-4E9E-09F26F53E5BB}"/>
              </a:ext>
            </a:extLst>
          </p:cNvPr>
          <p:cNvSpPr>
            <a:spLocks noGrp="1"/>
          </p:cNvSpPr>
          <p:nvPr>
            <p:ph idx="1"/>
          </p:nvPr>
        </p:nvSpPr>
        <p:spPr/>
        <p:txBody>
          <a:bodyPr/>
          <a:lstStyle/>
          <a:p>
            <a:r>
              <a:rPr lang="en-IN" dirty="0"/>
              <a:t>Removing those column which has same values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0B880817-71A5-39C2-EE34-F6224A6A1681}"/>
              </a:ext>
            </a:extLst>
          </p:cNvPr>
          <p:cNvPicPr>
            <a:picLocks noChangeAspect="1"/>
          </p:cNvPicPr>
          <p:nvPr/>
        </p:nvPicPr>
        <p:blipFill>
          <a:blip r:embed="rId2"/>
          <a:stretch>
            <a:fillRect/>
          </a:stretch>
        </p:blipFill>
        <p:spPr>
          <a:xfrm>
            <a:off x="1495105" y="2568219"/>
            <a:ext cx="6073666" cy="2568163"/>
          </a:xfrm>
          <a:prstGeom prst="rect">
            <a:avLst/>
          </a:prstGeom>
        </p:spPr>
      </p:pic>
    </p:spTree>
    <p:extLst>
      <p:ext uri="{BB962C8B-B14F-4D97-AF65-F5344CB8AC3E}">
        <p14:creationId xmlns:p14="http://schemas.microsoft.com/office/powerpoint/2010/main" val="1902203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790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freight-text-pro</vt:lpstr>
      <vt:lpstr>Source Sans Pro</vt:lpstr>
      <vt:lpstr>Wingdings 3</vt:lpstr>
      <vt:lpstr>Ion</vt:lpstr>
      <vt:lpstr>EDA Loan Case Study </vt:lpstr>
      <vt:lpstr>Content</vt:lpstr>
      <vt:lpstr>Introduction</vt:lpstr>
      <vt:lpstr>Business Understanding </vt:lpstr>
      <vt:lpstr>Business Objectives</vt:lpstr>
      <vt:lpstr>Data Understanding</vt:lpstr>
      <vt:lpstr>Data Cleaning part1</vt:lpstr>
      <vt:lpstr>Data Cleaning part11</vt:lpstr>
      <vt:lpstr>Data Cleaning part111</vt:lpstr>
      <vt:lpstr>Data Cleaning part IV</vt:lpstr>
      <vt:lpstr>Data Analysis I</vt:lpstr>
      <vt:lpstr>Data Analysis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Loan Case Study </dc:title>
  <dc:creator>Abhinav Aggarwal</dc:creator>
  <cp:lastModifiedBy>Abhinav Aggarwal</cp:lastModifiedBy>
  <cp:revision>1</cp:revision>
  <dcterms:created xsi:type="dcterms:W3CDTF">2023-05-25T06:46:08Z</dcterms:created>
  <dcterms:modified xsi:type="dcterms:W3CDTF">2023-05-25T07:47:37Z</dcterms:modified>
</cp:coreProperties>
</file>