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BF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94608"/>
  </p:normalViewPr>
  <p:slideViewPr>
    <p:cSldViewPr snapToGrid="0" snapToObjects="1">
      <p:cViewPr>
        <p:scale>
          <a:sx n="120" d="100"/>
          <a:sy n="120" d="100"/>
        </p:scale>
        <p:origin x="72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50EF-60F4-984A-A449-47FE2002ADF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6FA7-15D1-2C45-8CB8-42A43182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2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50EF-60F4-984A-A449-47FE2002ADF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6FA7-15D1-2C45-8CB8-42A43182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2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50EF-60F4-984A-A449-47FE2002ADF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6FA7-15D1-2C45-8CB8-42A43182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50EF-60F4-984A-A449-47FE2002ADF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6FA7-15D1-2C45-8CB8-42A43182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50EF-60F4-984A-A449-47FE2002ADF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6FA7-15D1-2C45-8CB8-42A43182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9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50EF-60F4-984A-A449-47FE2002ADF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6FA7-15D1-2C45-8CB8-42A43182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3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50EF-60F4-984A-A449-47FE2002ADF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6FA7-15D1-2C45-8CB8-42A43182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50EF-60F4-984A-A449-47FE2002ADF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6FA7-15D1-2C45-8CB8-42A43182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50EF-60F4-984A-A449-47FE2002ADF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6FA7-15D1-2C45-8CB8-42A43182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50EF-60F4-984A-A449-47FE2002ADF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6FA7-15D1-2C45-8CB8-42A43182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50EF-60F4-984A-A449-47FE2002ADF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6FA7-15D1-2C45-8CB8-42A43182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6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50EF-60F4-984A-A449-47FE2002ADF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06FA7-15D1-2C45-8CB8-42A43182769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778"/>
            <a:ext cx="2248348" cy="50394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042400" y="42275"/>
            <a:ext cx="29351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00" b="1" i="0" dirty="0">
                <a:solidFill>
                  <a:srgbClr val="FF0000"/>
                </a:solidFill>
                <a:latin typeface="Tw Cen MT Condensed" charset="0"/>
                <a:ea typeface="Tw Cen MT Condensed" charset="0"/>
                <a:cs typeface="Tw Cen MT Condensed" charset="0"/>
              </a:rPr>
              <a:t>Capstone</a:t>
            </a:r>
            <a:r>
              <a:rPr lang="en-US" sz="2600" b="1" i="0" baseline="0" dirty="0">
                <a:solidFill>
                  <a:srgbClr val="FF0000"/>
                </a:solidFill>
                <a:latin typeface="Tw Cen MT Condensed" charset="0"/>
                <a:ea typeface="Tw Cen MT Condensed" charset="0"/>
                <a:cs typeface="Tw Cen MT Condensed" charset="0"/>
              </a:rPr>
              <a:t> </a:t>
            </a:r>
            <a:r>
              <a:rPr lang="en-US" sz="2600" b="1" i="0" baseline="0" dirty="0" smtClean="0">
                <a:solidFill>
                  <a:srgbClr val="FF0000"/>
                </a:solidFill>
                <a:latin typeface="Tw Cen MT Condensed" charset="0"/>
                <a:ea typeface="Tw Cen MT Condensed" charset="0"/>
                <a:cs typeface="Tw Cen MT Condensed" charset="0"/>
              </a:rPr>
              <a:t>Two</a:t>
            </a:r>
            <a:endParaRPr lang="en-US" sz="2600" b="1" i="0" dirty="0">
              <a:solidFill>
                <a:srgbClr val="FF0000"/>
              </a:solidFill>
              <a:latin typeface="Tw Cen MT Condensed" charset="0"/>
              <a:ea typeface="Tw Cen MT Condensed" charset="0"/>
              <a:cs typeface="Tw Cen MT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1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.mendeley.com/datasets/8gx2fvg2k6/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SdYHFKbACWR6AfFRFPQia7lSrmTbCatF5y4cdSJMv5-oWUeJucT5wp9ePwmJLGVWNp81NjVpOUs3KsSKO7ak0IHSlLgOFazDMg9Cer77pqCwWuelANrd3AUM0T44-yt2elruIUn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525" y="637673"/>
            <a:ext cx="7471611" cy="477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50580" y="3476625"/>
            <a:ext cx="4438650" cy="692497"/>
          </a:xfrm>
          <a:prstGeom prst="rect">
            <a:avLst/>
          </a:prstGeom>
          <a:solidFill>
            <a:srgbClr val="A9BF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>
                    <a:lumMod val="95000"/>
                  </a:schemeClr>
                </a:solidFill>
                <a:latin typeface="Avenir Book Oblique" charset="0"/>
                <a:ea typeface="Avenir Book Oblique" charset="0"/>
                <a:cs typeface="Avenir Book Oblique" charset="0"/>
              </a:rPr>
              <a:t>Late Delivery Prediction</a:t>
            </a:r>
          </a:p>
          <a:p>
            <a:pPr algn="ctr">
              <a:lnSpc>
                <a:spcPct val="150000"/>
              </a:lnSpc>
            </a:pPr>
            <a:r>
              <a:rPr lang="en-US" sz="1400" b="1" i="1" dirty="0" smtClean="0">
                <a:solidFill>
                  <a:schemeClr val="bg1">
                    <a:lumMod val="95000"/>
                  </a:schemeClr>
                </a:solidFill>
                <a:latin typeface="Avenir Book Oblique" charset="0"/>
                <a:ea typeface="Avenir Book Oblique" charset="0"/>
                <a:cs typeface="Avenir Book Oblique" charset="0"/>
              </a:rPr>
              <a:t>for e-commerce Supply Chain</a:t>
            </a:r>
            <a:endParaRPr lang="en-US" sz="1400" b="1" i="1" dirty="0">
              <a:solidFill>
                <a:schemeClr val="bg1">
                  <a:lumMod val="95000"/>
                </a:schemeClr>
              </a:solidFill>
              <a:latin typeface="Avenir Book Oblique" charset="0"/>
              <a:ea typeface="Avenir Book Oblique" charset="0"/>
              <a:cs typeface="Avenir Book Oblique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8472954" y="4800232"/>
            <a:ext cx="3424880" cy="1017270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Tw Cen MT Condensed" charset="0"/>
                <a:ea typeface="Tw Cen MT Condensed" charset="0"/>
                <a:cs typeface="Tw Cen MT Condensed" charset="0"/>
              </a:rPr>
              <a:t>Author: 	Abhinav Ahluwalia</a:t>
            </a:r>
          </a:p>
          <a:p>
            <a:pPr algn="l"/>
            <a:r>
              <a:rPr lang="en-US" sz="2000" b="1" dirty="0">
                <a:latin typeface="Tw Cen MT Condensed" charset="0"/>
                <a:ea typeface="Tw Cen MT Condensed" charset="0"/>
                <a:cs typeface="Tw Cen MT Condensed" charset="0"/>
              </a:rPr>
              <a:t>Date:	</a:t>
            </a:r>
            <a:r>
              <a:rPr lang="en-US" sz="2000" b="1" dirty="0" smtClean="0">
                <a:latin typeface="Tw Cen MT Condensed" charset="0"/>
                <a:ea typeface="Tw Cen MT Condensed" charset="0"/>
                <a:cs typeface="Tw Cen MT Condensed" charset="0"/>
              </a:rPr>
              <a:t>July 15, </a:t>
            </a:r>
            <a:r>
              <a:rPr lang="en-US" sz="2000" b="1" dirty="0">
                <a:latin typeface="Tw Cen MT Condensed" charset="0"/>
                <a:ea typeface="Tw Cen MT Condensed" charset="0"/>
                <a:cs typeface="Tw Cen MT Condensed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943214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1211" y="565075"/>
            <a:ext cx="62295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latin typeface="Tw Cen MT" charset="0"/>
                <a:ea typeface="Tw Cen MT" charset="0"/>
                <a:cs typeface="Tw Cen MT" charset="0"/>
              </a:rPr>
              <a:t>Analysis of Logistics Efficacy</a:t>
            </a:r>
            <a:endParaRPr lang="en-US" b="1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7170" name="Picture 2" descr="https://lh6.googleusercontent.com/0GqFHNf0K54VdIAij_0ZlHpmpXELaiQtet-zpDaNN7Eh5pg7VwaJkCRx7plUzEDXgwx3zDfAY1Gnybe83g2u5ZtE3GWLqgIahbsQjpOXGtAVxdZqvzm22Odx8sCABlci1456-JD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195" y="1975853"/>
            <a:ext cx="9473610" cy="485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8528" y="984483"/>
            <a:ext cx="10094944" cy="10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Tw Cen MT" charset="0"/>
                <a:ea typeface="Tw Cen MT" charset="0"/>
                <a:cs typeface="Tw Cen MT" charset="0"/>
              </a:rPr>
              <a:t>Key Takeaways:</a:t>
            </a:r>
          </a:p>
          <a:p>
            <a:pPr marL="285750" indent="-285750">
              <a:spcBef>
                <a:spcPts val="150"/>
              </a:spcBef>
              <a:buFont typeface="Arial" charset="0"/>
              <a:buChar char="•"/>
            </a:pPr>
            <a:r>
              <a:rPr lang="en-US" sz="1600" dirty="0" smtClean="0">
                <a:latin typeface="Tw Cen MT" charset="0"/>
                <a:ea typeface="Tw Cen MT" charset="0"/>
                <a:cs typeface="Tw Cen MT" charset="0"/>
              </a:rPr>
              <a:t>The effect Shipping Mode is evident from the graph with Standard Class performing the most poorly. </a:t>
            </a:r>
          </a:p>
          <a:p>
            <a:pPr marL="285750" indent="-285750">
              <a:spcBef>
                <a:spcPts val="150"/>
              </a:spcBef>
              <a:buFont typeface="Arial" charset="0"/>
              <a:buChar char="•"/>
            </a:pPr>
            <a:r>
              <a:rPr lang="en-US" sz="1600" dirty="0" smtClean="0">
                <a:latin typeface="Tw Cen MT" charset="0"/>
                <a:ea typeface="Tw Cen MT" charset="0"/>
                <a:cs typeface="Tw Cen MT" charset="0"/>
              </a:rPr>
              <a:t>Late deliveries seem to be proportional to sales by region.</a:t>
            </a:r>
          </a:p>
        </p:txBody>
      </p:sp>
    </p:spTree>
    <p:extLst>
      <p:ext uri="{BB962C8B-B14F-4D97-AF65-F5344CB8AC3E}">
        <p14:creationId xmlns:p14="http://schemas.microsoft.com/office/powerpoint/2010/main" val="1408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1211" y="565075"/>
            <a:ext cx="62295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latin typeface="Tw Cen MT" charset="0"/>
                <a:ea typeface="Tw Cen MT" charset="0"/>
                <a:cs typeface="Tw Cen MT" charset="0"/>
              </a:rPr>
              <a:t>Customer Segmentation and Strategies to lower churn</a:t>
            </a:r>
            <a:endParaRPr lang="en-US" b="1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8194" name="Picture 2" descr="https://lh5.googleusercontent.com/TXIt82yeVgT0aYkmfbcNgB-YPCsVCPZ_dSLUx6EjERphGf3125d__CGrGWSJhapOs1Sv-RMeNfxfySulfwgCF3loGH0N3g-sXX7IxINrbZT43zjrINH3vXX_cqb9YpeioIh5-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95" y="1456660"/>
            <a:ext cx="5422605" cy="464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59355" y="1456660"/>
            <a:ext cx="4691910" cy="282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w Cen MT" charset="0"/>
                <a:ea typeface="Tw Cen MT" charset="0"/>
                <a:cs typeface="Tw Cen MT" charset="0"/>
              </a:rPr>
              <a:t>Key Takeaways:</a:t>
            </a:r>
          </a:p>
          <a:p>
            <a:endParaRPr lang="en-US" sz="1600" b="1" dirty="0" smtClean="0">
              <a:latin typeface="Tw Cen MT" charset="0"/>
              <a:ea typeface="Tw Cen MT" charset="0"/>
              <a:cs typeface="Tw Cen M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Tw Cen MT" charset="0"/>
                <a:ea typeface="Tw Cen MT" charset="0"/>
                <a:cs typeface="Tw Cen MT" charset="0"/>
              </a:rPr>
              <a:t>RFM (</a:t>
            </a:r>
            <a:r>
              <a:rPr lang="en-US" sz="1600" dirty="0" err="1" smtClean="0">
                <a:latin typeface="Tw Cen MT" charset="0"/>
                <a:ea typeface="Tw Cen MT" charset="0"/>
                <a:cs typeface="Tw Cen MT" charset="0"/>
              </a:rPr>
              <a:t>Recency</a:t>
            </a:r>
            <a:r>
              <a:rPr lang="en-US" sz="1600" dirty="0" smtClean="0">
                <a:latin typeface="Tw Cen MT" charset="0"/>
                <a:ea typeface="Tw Cen MT" charset="0"/>
                <a:cs typeface="Tw Cen MT" charset="0"/>
              </a:rPr>
              <a:t>, Frequency, Monetary) segmentation technique applied to categorize customers and assign a score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>
              <a:latin typeface="Tw Cen MT" charset="0"/>
              <a:ea typeface="Tw Cen MT" charset="0"/>
              <a:cs typeface="Tw Cen M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Tw Cen MT" charset="0"/>
                <a:ea typeface="Tw Cen MT" charset="0"/>
                <a:cs typeface="Tw Cen MT" charset="0"/>
              </a:rPr>
              <a:t>Handy tool </a:t>
            </a:r>
            <a:r>
              <a:rPr lang="en-US" sz="1600" dirty="0">
                <a:latin typeface="Tw Cen MT" charset="0"/>
                <a:ea typeface="Tw Cen MT" charset="0"/>
                <a:cs typeface="Tw Cen MT" charset="0"/>
              </a:rPr>
              <a:t>for targeted promotions to boost sales and customer </a:t>
            </a:r>
            <a:r>
              <a:rPr lang="en-US" sz="1600" dirty="0" smtClean="0">
                <a:latin typeface="Tw Cen MT" charset="0"/>
                <a:ea typeface="Tw Cen MT" charset="0"/>
                <a:cs typeface="Tw Cen MT" charset="0"/>
              </a:rPr>
              <a:t>loyalty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>
              <a:latin typeface="Tw Cen MT" charset="0"/>
              <a:ea typeface="Tw Cen MT" charset="0"/>
              <a:cs typeface="Tw Cen MT" charset="0"/>
            </a:endParaRPr>
          </a:p>
          <a:p>
            <a:pPr marL="285750" indent="-285750">
              <a:spcBef>
                <a:spcPts val="150"/>
              </a:spcBef>
              <a:buFont typeface="Arial" charset="0"/>
              <a:buChar char="•"/>
            </a:pPr>
            <a:r>
              <a:rPr lang="en-US" sz="1600" dirty="0" smtClean="0">
                <a:latin typeface="Tw Cen MT" charset="0"/>
                <a:ea typeface="Tw Cen MT" charset="0"/>
                <a:cs typeface="Tw Cen MT" charset="0"/>
              </a:rPr>
              <a:t>10.5% customers are at risk of attrition and nearly 40% need attention!</a:t>
            </a:r>
            <a:endParaRPr lang="en-US" sz="1600" dirty="0">
              <a:latin typeface="Tw Cen MT" charset="0"/>
              <a:ea typeface="Tw Cen MT" charset="0"/>
              <a:cs typeface="Tw Cen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539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2785EE24-61ED-4AC3-BBC6-1E23470D6B70}"/>
              </a:ext>
            </a:extLst>
          </p:cNvPr>
          <p:cNvCxnSpPr>
            <a:cxnSpLocks/>
          </p:cNvCxnSpPr>
          <p:nvPr/>
        </p:nvCxnSpPr>
        <p:spPr>
          <a:xfrm>
            <a:off x="754380" y="531511"/>
            <a:ext cx="0" cy="4800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D672CDB-B107-4D39-86FB-1B58863B0696}"/>
              </a:ext>
            </a:extLst>
          </p:cNvPr>
          <p:cNvSpPr txBox="1"/>
          <p:nvPr/>
        </p:nvSpPr>
        <p:spPr>
          <a:xfrm>
            <a:off x="845819" y="417615"/>
            <a:ext cx="6859674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dirty="0">
                <a:latin typeface="Tw Cen MT Condensed" charset="0"/>
                <a:ea typeface="Tw Cen MT Condensed" charset="0"/>
                <a:cs typeface="Tw Cen MT Condensed" charset="0"/>
              </a:rPr>
              <a:t>Machine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79E5A9-DA64-45CD-890B-E2FAA4E8A26C}"/>
              </a:ext>
            </a:extLst>
          </p:cNvPr>
          <p:cNvSpPr txBox="1"/>
          <p:nvPr/>
        </p:nvSpPr>
        <p:spPr>
          <a:xfrm>
            <a:off x="845819" y="1243336"/>
            <a:ext cx="110052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AU" sz="1600" dirty="0" smtClean="0">
                <a:latin typeface="Tw Cen MT" panose="020B0602020104020603" pitchFamily="34" charset="0"/>
              </a:rPr>
              <a:t>The prediction task of predicting whether a sale would be delivered late or not is that of </a:t>
            </a:r>
            <a:r>
              <a:rPr lang="en-AU" sz="1600" u="sng" dirty="0" smtClean="0">
                <a:latin typeface="Tw Cen MT" panose="020B0602020104020603" pitchFamily="34" charset="0"/>
              </a:rPr>
              <a:t>binary classification</a:t>
            </a:r>
            <a:r>
              <a:rPr lang="en-AU" sz="1600" dirty="0" smtClean="0">
                <a:latin typeface="Tw Cen MT" panose="020B0602020104020603" pitchFamily="34" charset="0"/>
              </a:rPr>
              <a:t>.</a:t>
            </a: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AU" sz="1600" dirty="0" smtClean="0">
                <a:latin typeface="Tw Cen MT" panose="020B0602020104020603" pitchFamily="34" charset="0"/>
              </a:rPr>
              <a:t>To this effect, we use industry standard classification algorithms and compare their performance using cross validation techniques.</a:t>
            </a: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AU" sz="1600" dirty="0" smtClean="0">
                <a:latin typeface="Tw Cen MT" panose="020B0602020104020603" pitchFamily="34" charset="0"/>
              </a:rPr>
              <a:t>The most efficient algorithms are considered for tuning of hyper parameters in order to use the best performing model for production. </a:t>
            </a: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AU" sz="1600" u="sng" dirty="0" smtClean="0">
                <a:latin typeface="Tw Cen MT" panose="020B0602020104020603" pitchFamily="34" charset="0"/>
              </a:rPr>
              <a:t>Random forest </a:t>
            </a:r>
            <a:r>
              <a:rPr lang="en-AU" sz="1600" dirty="0" smtClean="0">
                <a:latin typeface="Tw Cen MT" panose="020B0602020104020603" pitchFamily="34" charset="0"/>
              </a:rPr>
              <a:t>turned out to be the best model for late delivery prediction</a:t>
            </a: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AU" sz="1600" dirty="0" smtClean="0">
                <a:latin typeface="Tw Cen MT" panose="020B0602020104020603" pitchFamily="34" charset="0"/>
              </a:rPr>
              <a:t>Below is a summary table of classifier performance:</a:t>
            </a:r>
          </a:p>
        </p:txBody>
      </p:sp>
      <p:pic>
        <p:nvPicPr>
          <p:cNvPr id="9218" name="Picture 2" descr="https://lh3.googleusercontent.com/0WUgnwzh2BNeXtORqemXL9B2akYFOW95tYiW25keYtzSspcNyXDvClsoxylTGZbQr9ALLqGX9W-ALURJRi7f6NjfY1We6rLRwvw9YISWP7HTAM68TzY_UEB0LzOZ8IzRg-R4z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664" y="2992387"/>
            <a:ext cx="43243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657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2785EE24-61ED-4AC3-BBC6-1E23470D6B70}"/>
              </a:ext>
            </a:extLst>
          </p:cNvPr>
          <p:cNvCxnSpPr>
            <a:cxnSpLocks/>
          </p:cNvCxnSpPr>
          <p:nvPr/>
        </p:nvCxnSpPr>
        <p:spPr>
          <a:xfrm>
            <a:off x="765012" y="645408"/>
            <a:ext cx="0" cy="4800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D672CDB-B107-4D39-86FB-1B58863B0696}"/>
              </a:ext>
            </a:extLst>
          </p:cNvPr>
          <p:cNvSpPr txBox="1"/>
          <p:nvPr/>
        </p:nvSpPr>
        <p:spPr>
          <a:xfrm>
            <a:off x="845819" y="540726"/>
            <a:ext cx="685967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dirty="0" smtClean="0">
                <a:latin typeface="Tw Cen MT Condensed" charset="0"/>
                <a:ea typeface="Tw Cen MT Condensed" charset="0"/>
                <a:cs typeface="Tw Cen MT Condensed" charset="0"/>
              </a:rPr>
              <a:t>Feature Importance</a:t>
            </a:r>
            <a:endParaRPr lang="en-US" sz="3200" dirty="0">
              <a:latin typeface="Tw Cen MT Condensed" charset="0"/>
              <a:ea typeface="Tw Cen MT Condensed" charset="0"/>
              <a:cs typeface="Tw Cen MT Condensed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79E5A9-DA64-45CD-890B-E2FAA4E8A26C}"/>
              </a:ext>
            </a:extLst>
          </p:cNvPr>
          <p:cNvSpPr txBox="1"/>
          <p:nvPr/>
        </p:nvSpPr>
        <p:spPr>
          <a:xfrm>
            <a:off x="845819" y="1207681"/>
            <a:ext cx="6433292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AU" sz="1600" dirty="0" smtClean="0">
                <a:latin typeface="Tw Cen MT" panose="020B0602020104020603" pitchFamily="34" charset="0"/>
              </a:rPr>
              <a:t>We look at the feature importance assigned by the tree based models.</a:t>
            </a: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AU" sz="1600" dirty="0" smtClean="0">
                <a:latin typeface="Tw Cen MT" panose="020B0602020104020603" pitchFamily="34" charset="0"/>
              </a:rPr>
              <a:t>Shipping mode, Scheduled shipment days and order hour have the maximum</a:t>
            </a:r>
            <a:r>
              <a:rPr lang="en-AU" sz="1600" dirty="0">
                <a:latin typeface="Tw Cen MT" panose="020B0602020104020603" pitchFamily="34" charset="0"/>
              </a:rPr>
              <a:t> </a:t>
            </a:r>
            <a:r>
              <a:rPr lang="en-AU" sz="1600" dirty="0" smtClean="0">
                <a:latin typeface="Tw Cen MT" panose="020B0602020104020603" pitchFamily="34" charset="0"/>
              </a:rPr>
              <a:t>weightage in all three models</a:t>
            </a:r>
          </a:p>
        </p:txBody>
      </p:sp>
      <p:pic>
        <p:nvPicPr>
          <p:cNvPr id="10242" name="Picture 2" descr="https://lh5.googleusercontent.com/43WMRiCRtymk8bbv7jmpUkUpgmBMVPp2pCfia1fygsmLEcaHTjLEpS66zbRVlwipV_-XFz4H9Fp0q9RTwVHNkT6cGKcRxf2U9AXUl50oztSdYTRSg8PUegHmxqj91yN67fKwbLl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74" y="2115622"/>
            <a:ext cx="429577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lh3.googleusercontent.com/WT-l_XzdJs9qV2d8yBl33GAcwpOy0tARJN1BdmzhVp87BmbXfIff0LW7ZsMCK0mCxxdbLRZbnKFXlm0D4Wh01kdg5FCE_N-WXs5ePuj2AXZsfQtbWnhKi_S4BhtlBJ4W9zvGn9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863" y="2990407"/>
            <a:ext cx="446722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lh3.googleusercontent.com/0ud00JHv77an0rRVG3S86RwxO6QvcoZc8bWZVTndfHJn9AT_MLfdS83L9V55nmf0XDauejqWYkOVvxdiZLKmK2Ke3OXwgP81icyk0X5xZGu9J_0l5PUn3FvYsFT1u0r732qlxvE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111" y="1411769"/>
            <a:ext cx="45720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5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D780F6D-7C36-4E41-A8D4-B7188B39F5FB}"/>
              </a:ext>
            </a:extLst>
          </p:cNvPr>
          <p:cNvCxnSpPr>
            <a:cxnSpLocks/>
          </p:cNvCxnSpPr>
          <p:nvPr/>
        </p:nvCxnSpPr>
        <p:spPr>
          <a:xfrm>
            <a:off x="754380" y="584674"/>
            <a:ext cx="0" cy="4800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4B45DDB-A27B-4040-AF0B-F6661585142A}"/>
              </a:ext>
            </a:extLst>
          </p:cNvPr>
          <p:cNvSpPr txBox="1"/>
          <p:nvPr/>
        </p:nvSpPr>
        <p:spPr>
          <a:xfrm>
            <a:off x="845819" y="470778"/>
            <a:ext cx="6859674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dirty="0">
                <a:latin typeface="Tw Cen MT Condensed" charset="0"/>
                <a:ea typeface="Tw Cen MT Condensed" charset="0"/>
                <a:cs typeface="Tw Cen MT Condensed" charset="0"/>
              </a:rPr>
              <a:t>Conclusions: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79E5A9-DA64-45CD-890B-E2FAA4E8A26C}"/>
              </a:ext>
            </a:extLst>
          </p:cNvPr>
          <p:cNvSpPr txBox="1"/>
          <p:nvPr/>
        </p:nvSpPr>
        <p:spPr>
          <a:xfrm>
            <a:off x="754380" y="1219644"/>
            <a:ext cx="10835108" cy="5439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AU" sz="1500" b="1" dirty="0" smtClean="0">
                <a:latin typeface="Tw Cen MT" panose="020B0602020104020603" pitchFamily="34" charset="0"/>
              </a:rPr>
              <a:t>Sales and Geographies:</a:t>
            </a:r>
          </a:p>
          <a:p>
            <a:pPr marL="285750" indent="-285750" rtl="0"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AU" sz="1500" dirty="0" smtClean="0">
                <a:latin typeface="Tw Cen MT" panose="020B0602020104020603" pitchFamily="34" charset="0"/>
              </a:rPr>
              <a:t>Highest sales from Western Europe and Central America. Good to improve services in these regions. Also responsible to highest fraudulent transactions.</a:t>
            </a:r>
          </a:p>
          <a:p>
            <a:pPr marL="285750" indent="-285750" rtl="0"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AU" sz="1500" dirty="0" smtClean="0">
                <a:latin typeface="Tw Cen MT" panose="020B0602020104020603" pitchFamily="34" charset="0"/>
              </a:rPr>
              <a:t>Important to look into the sales dip in Q1 2018.</a:t>
            </a:r>
            <a:endParaRPr lang="en-AU" sz="1500" dirty="0" smtClean="0">
              <a:latin typeface="Tw Cen MT" panose="020B0602020104020603" pitchFamily="34" charset="0"/>
            </a:endParaRPr>
          </a:p>
          <a:p>
            <a:pPr marL="285750" indent="-285750" rtl="0"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AU" sz="1500" dirty="0" smtClean="0">
                <a:latin typeface="Tw Cen MT" panose="020B0602020104020603" pitchFamily="34" charset="0"/>
              </a:rPr>
              <a:t>Wire transactions highest contributor to fraudulent transactions. Better checks and balances required in place.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AU" sz="1500" b="1" dirty="0" smtClean="0">
                <a:latin typeface="Tw Cen MT" panose="020B0602020104020603" pitchFamily="34" charset="0"/>
              </a:rPr>
              <a:t>Customer Segmentation: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AU" sz="1500" dirty="0" smtClean="0">
                <a:latin typeface="Tw Cen MT" panose="020B0602020104020603" pitchFamily="34" charset="0"/>
              </a:rPr>
              <a:t>The RFM </a:t>
            </a:r>
            <a:r>
              <a:rPr lang="en-AU" sz="1500" dirty="0" err="1" smtClean="0">
                <a:latin typeface="Tw Cen MT" panose="020B0602020104020603" pitchFamily="34" charset="0"/>
              </a:rPr>
              <a:t>technqiue</a:t>
            </a:r>
            <a:r>
              <a:rPr lang="en-AU" sz="1500" dirty="0" smtClean="0">
                <a:latin typeface="Tw Cen MT" panose="020B0602020104020603" pitchFamily="34" charset="0"/>
              </a:rPr>
              <a:t> deployed clearly shows a lack of customer retention techniques with almost 50% of the consumers falling under the 'At Risk' and 'Needs Attention' categories. This segmentation can help guide a comprehensive customer loyalty program which can help reduce the consumer churn significantly.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AU" sz="1500" b="1" dirty="0" smtClean="0">
                <a:latin typeface="Tw Cen MT" panose="020B0602020104020603" pitchFamily="34" charset="0"/>
              </a:rPr>
              <a:t>Logistics Efficacy: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AU" sz="1500" dirty="0" smtClean="0">
                <a:latin typeface="Tw Cen MT" panose="020B0602020104020603" pitchFamily="34" charset="0"/>
              </a:rPr>
              <a:t>Supply chains of ‘Cleats’, ‘Men’s Footwear’ and ‘Women’s Apparel’ to be better optimized to reduce late deliveries.</a:t>
            </a:r>
          </a:p>
          <a:p>
            <a:pPr marL="285750" indent="-285750" rtl="0"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AU" sz="1500" dirty="0" smtClean="0">
                <a:latin typeface="Tw Cen MT" panose="020B0602020104020603" pitchFamily="34" charset="0"/>
              </a:rPr>
              <a:t>The prediction model developed can predict with nearly 80% accuracy when deliveries will be late. The model can be deployed and put to immediate use to improve logistics performance and in turn customer satisfaction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AU" sz="1500" dirty="0" smtClean="0">
                <a:latin typeface="Tw Cen MT" panose="020B0602020104020603" pitchFamily="34" charset="0"/>
              </a:rPr>
              <a:t>'Shipping Mode', 'Days for shipment (scheduled)' and '</a:t>
            </a:r>
            <a:r>
              <a:rPr lang="en-AU" sz="1500" dirty="0" err="1" smtClean="0">
                <a:latin typeface="Tw Cen MT" panose="020B0602020104020603" pitchFamily="34" charset="0"/>
              </a:rPr>
              <a:t>order_hour</a:t>
            </a:r>
            <a:r>
              <a:rPr lang="en-AU" sz="1500" dirty="0" smtClean="0">
                <a:latin typeface="Tw Cen MT" panose="020B0602020104020603" pitchFamily="34" charset="0"/>
              </a:rPr>
              <a:t>' have the maximum impact on prediction of late deliveries. In order to improve the logistics efficacy the company can:</a:t>
            </a:r>
          </a:p>
          <a:p>
            <a:pPr marL="742950" lvl="1" indent="-285750">
              <a:spcBef>
                <a:spcPts val="600"/>
              </a:spcBef>
              <a:buFont typeface="Wingdings" charset="2"/>
              <a:buChar char="Ø"/>
            </a:pPr>
            <a:r>
              <a:rPr lang="en-AU" sz="1500" dirty="0" smtClean="0">
                <a:latin typeface="Tw Cen MT" panose="020B0602020104020603" pitchFamily="34" charset="0"/>
              </a:rPr>
              <a:t>Improve or switch the logistics for increased reliable performance on lower priced shipping modes.</a:t>
            </a:r>
          </a:p>
          <a:p>
            <a:pPr marL="742950" lvl="1" indent="-285750">
              <a:spcBef>
                <a:spcPts val="600"/>
              </a:spcBef>
              <a:buFont typeface="Wingdings" charset="2"/>
              <a:buChar char="Ø"/>
            </a:pPr>
            <a:r>
              <a:rPr lang="en-AU" sz="1500" dirty="0" smtClean="0">
                <a:latin typeface="Tw Cen MT" panose="020B0602020104020603" pitchFamily="34" charset="0"/>
              </a:rPr>
              <a:t>Incorporate the order traffic and same day dispatch feasibility (these parameters could be indicative of '</a:t>
            </a:r>
            <a:r>
              <a:rPr lang="en-AU" sz="1500" dirty="0" err="1" smtClean="0">
                <a:latin typeface="Tw Cen MT" panose="020B0602020104020603" pitchFamily="34" charset="0"/>
              </a:rPr>
              <a:t>order_hour</a:t>
            </a:r>
            <a:r>
              <a:rPr lang="en-AU" sz="1500" dirty="0" smtClean="0">
                <a:latin typeface="Tw Cen MT" panose="020B0602020104020603" pitchFamily="34" charset="0"/>
              </a:rPr>
              <a:t>') into the shipping estimates when orders are placed by customers. </a:t>
            </a:r>
          </a:p>
        </p:txBody>
      </p:sp>
    </p:spTree>
    <p:extLst>
      <p:ext uri="{BB962C8B-B14F-4D97-AF65-F5344CB8AC3E}">
        <p14:creationId xmlns:p14="http://schemas.microsoft.com/office/powerpoint/2010/main" val="64498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786" y="1552353"/>
            <a:ext cx="6588642" cy="494235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685800" y="1085850"/>
            <a:ext cx="0" cy="628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22960" y="1046232"/>
            <a:ext cx="322326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dirty="0">
                <a:latin typeface="Tw Cen MT Condensed" charset="0"/>
                <a:ea typeface="Tw Cen MT Condensed" charset="0"/>
                <a:cs typeface="Tw Cen MT Condensed" charset="0"/>
              </a:rPr>
              <a:t>Outline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60" y="2091690"/>
            <a:ext cx="9720073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>
                <a:latin typeface="Tw Cen MT" charset="0"/>
                <a:ea typeface="Tw Cen MT" charset="0"/>
                <a:cs typeface="Tw Cen MT" charset="0"/>
              </a:rPr>
              <a:t> Introduction &amp; Problem Statement</a:t>
            </a:r>
          </a:p>
          <a:p>
            <a:pPr>
              <a:buFont typeface="Arial" charset="0"/>
              <a:buChar char="•"/>
            </a:pPr>
            <a:r>
              <a:rPr lang="en-US" sz="2400" dirty="0">
                <a:latin typeface="Tw Cen MT" charset="0"/>
                <a:ea typeface="Tw Cen MT" charset="0"/>
                <a:cs typeface="Tw Cen MT" charset="0"/>
              </a:rPr>
              <a:t> Dataset &amp; Wrangling</a:t>
            </a:r>
          </a:p>
          <a:p>
            <a:pPr>
              <a:buFont typeface="Arial" charset="0"/>
              <a:buChar char="•"/>
            </a:pPr>
            <a:r>
              <a:rPr lang="en-US" sz="2400" dirty="0">
                <a:latin typeface="Tw Cen MT" charset="0"/>
                <a:ea typeface="Tw Cen MT" charset="0"/>
                <a:cs typeface="Tw Cen MT" charset="0"/>
              </a:rPr>
              <a:t> EDA and findings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latin typeface="Tw Cen MT" charset="0"/>
                <a:ea typeface="Tw Cen MT" charset="0"/>
                <a:cs typeface="Tw Cen MT" charset="0"/>
              </a:rPr>
              <a:t>Machine </a:t>
            </a:r>
            <a:r>
              <a:rPr lang="en-US" sz="2400" dirty="0">
                <a:latin typeface="Tw Cen MT" charset="0"/>
                <a:ea typeface="Tw Cen MT" charset="0"/>
                <a:cs typeface="Tw Cen MT" charset="0"/>
              </a:rPr>
              <a:t>Learning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latin typeface="Tw Cen MT" charset="0"/>
                <a:ea typeface="Tw Cen MT" charset="0"/>
                <a:cs typeface="Tw Cen MT" charset="0"/>
              </a:rPr>
              <a:t>Conclusions</a:t>
            </a:r>
            <a:endParaRPr lang="en-US" sz="2400" dirty="0">
              <a:latin typeface="Tw Cen MT" charset="0"/>
              <a:ea typeface="Tw Cen MT" charset="0"/>
              <a:cs typeface="Tw Cen MT" charset="0"/>
            </a:endParaRPr>
          </a:p>
          <a:p>
            <a:endParaRPr lang="en-US" sz="2400" dirty="0">
              <a:latin typeface="Tw Cen MT" charset="0"/>
              <a:ea typeface="Tw Cen MT" charset="0"/>
              <a:cs typeface="Tw Cen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56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A0013D11-316B-47B1-9B93-8070BA93CA01}"/>
              </a:ext>
            </a:extLst>
          </p:cNvPr>
          <p:cNvCxnSpPr/>
          <p:nvPr/>
        </p:nvCxnSpPr>
        <p:spPr>
          <a:xfrm>
            <a:off x="685800" y="879788"/>
            <a:ext cx="0" cy="628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D9A6A25-19B5-4A89-8A84-41B141F4D26F}"/>
              </a:ext>
            </a:extLst>
          </p:cNvPr>
          <p:cNvSpPr txBox="1"/>
          <p:nvPr/>
        </p:nvSpPr>
        <p:spPr>
          <a:xfrm>
            <a:off x="822959" y="840170"/>
            <a:ext cx="587405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dirty="0">
                <a:latin typeface="Tw Cen MT Condensed" charset="0"/>
                <a:ea typeface="Tw Cen MT Condensed" charset="0"/>
                <a:cs typeface="Tw Cen MT Condensed" charset="0"/>
              </a:rPr>
              <a:t>Introduction and Problem Statement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CE5D2C5-5D2A-411C-AA04-2D3151A977EE}"/>
              </a:ext>
            </a:extLst>
          </p:cNvPr>
          <p:cNvSpPr>
            <a:spLocks noGrp="1"/>
          </p:cNvSpPr>
          <p:nvPr/>
        </p:nvSpPr>
        <p:spPr>
          <a:xfrm>
            <a:off x="2278896" y="1881962"/>
            <a:ext cx="9523243" cy="452947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 smtClean="0">
                <a:latin typeface="Tw Cen MT" panose="020B0602020104020603" pitchFamily="34" charset="0"/>
              </a:rPr>
              <a:t>Our </a:t>
            </a:r>
            <a:r>
              <a:rPr lang="en-AU" sz="1800" dirty="0">
                <a:latin typeface="Tw Cen MT" panose="020B0602020104020603" pitchFamily="34" charset="0"/>
              </a:rPr>
              <a:t>target business is an e-commerce supply chain business. The business has </a:t>
            </a:r>
            <a:r>
              <a:rPr lang="en-AU" sz="1800" dirty="0" smtClean="0">
                <a:latin typeface="Tw Cen MT" panose="020B0602020104020603" pitchFamily="34" charset="0"/>
              </a:rPr>
              <a:t>two major concerns </a:t>
            </a:r>
            <a:r>
              <a:rPr lang="en-AU" sz="1800" dirty="0">
                <a:latin typeface="Tw Cen MT" panose="020B0602020104020603" pitchFamily="34" charset="0"/>
              </a:rPr>
              <a:t>in its business </a:t>
            </a:r>
            <a:r>
              <a:rPr lang="en-AU" sz="1800" dirty="0" smtClean="0">
                <a:latin typeface="Tw Cen MT" panose="020B0602020104020603" pitchFamily="34" charset="0"/>
              </a:rPr>
              <a:t>operations:</a:t>
            </a:r>
            <a:endParaRPr lang="en-AU" sz="1800" dirty="0">
              <a:latin typeface="Tw Cen MT" panose="020B0602020104020603" pitchFamily="34" charset="0"/>
            </a:endParaRPr>
          </a:p>
          <a:p>
            <a:pPr lvl="2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en-AU" sz="1800" dirty="0" smtClean="0">
                <a:latin typeface="Tw Cen MT" panose="020B0602020104020603" pitchFamily="34" charset="0"/>
              </a:rPr>
              <a:t> It </a:t>
            </a:r>
            <a:r>
              <a:rPr lang="en-AU" sz="1800" dirty="0">
                <a:latin typeface="Tw Cen MT" panose="020B0602020104020603" pitchFamily="34" charset="0"/>
              </a:rPr>
              <a:t>is facing high customer churn of unsatisfied customers due to late </a:t>
            </a:r>
            <a:r>
              <a:rPr lang="en-AU" sz="1800" dirty="0" smtClean="0">
                <a:latin typeface="Tw Cen MT" panose="020B0602020104020603" pitchFamily="34" charset="0"/>
              </a:rPr>
              <a:t>deliveries</a:t>
            </a:r>
          </a:p>
          <a:p>
            <a:pPr lvl="2">
              <a:buClr>
                <a:schemeClr val="tx1"/>
              </a:buClr>
              <a:buFont typeface="Arial" charset="0"/>
              <a:buChar char="•"/>
            </a:pPr>
            <a:r>
              <a:rPr lang="en-AU" sz="1800" dirty="0" smtClean="0">
                <a:latin typeface="Tw Cen MT" panose="020B0602020104020603" pitchFamily="34" charset="0"/>
              </a:rPr>
              <a:t> It is facing losses due to fraudulent transactions</a:t>
            </a:r>
            <a:endParaRPr lang="en-AU" sz="1800" dirty="0">
              <a:latin typeface="Tw Cen MT" panose="020B0602020104020603" pitchFamily="34" charset="0"/>
            </a:endParaRPr>
          </a:p>
          <a:p>
            <a:r>
              <a:rPr lang="en-AU" sz="1800" dirty="0" smtClean="0">
                <a:latin typeface="Tw Cen MT" panose="020B0602020104020603" pitchFamily="34" charset="0"/>
              </a:rPr>
              <a:t>The goal is to identify patterns in the sale data to come up with insights regarding customer churn with emphasis on late deliveries since it is a key driver for customer satisfaction.</a:t>
            </a:r>
            <a:endParaRPr lang="en-AU" sz="1800" dirty="0">
              <a:latin typeface="Tw Cen MT" panose="020B0602020104020603" pitchFamily="34" charset="0"/>
            </a:endParaRPr>
          </a:p>
          <a:p>
            <a:r>
              <a:rPr lang="en-AU" sz="1800" dirty="0" smtClean="0">
                <a:latin typeface="Tw Cen MT" panose="020B0602020104020603" pitchFamily="34" charset="0"/>
              </a:rPr>
              <a:t>The </a:t>
            </a:r>
            <a:r>
              <a:rPr lang="en-AU" sz="1800" dirty="0">
                <a:latin typeface="Tw Cen MT" panose="020B0602020104020603" pitchFamily="34" charset="0"/>
              </a:rPr>
              <a:t>business has decided to consult a data analytics firm (us) and wants to figure out:</a:t>
            </a:r>
          </a:p>
          <a:p>
            <a:pPr lvl="2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en-AU" sz="1800" dirty="0" smtClean="0">
                <a:latin typeface="Tw Cen MT" panose="020B0602020104020603" pitchFamily="34" charset="0"/>
              </a:rPr>
              <a:t> Any </a:t>
            </a:r>
            <a:r>
              <a:rPr lang="en-AU" sz="1800" dirty="0">
                <a:latin typeface="Tw Cen MT" panose="020B0602020104020603" pitchFamily="34" charset="0"/>
              </a:rPr>
              <a:t>insights they can find on their business in terms of their product </a:t>
            </a:r>
            <a:r>
              <a:rPr lang="en-AU" sz="1800" dirty="0" err="1">
                <a:latin typeface="Tw Cen MT" panose="020B0602020104020603" pitchFamily="34" charset="0"/>
              </a:rPr>
              <a:t>catalog</a:t>
            </a:r>
            <a:r>
              <a:rPr lang="en-AU" sz="1800" dirty="0">
                <a:latin typeface="Tw Cen MT" panose="020B0602020104020603" pitchFamily="34" charset="0"/>
              </a:rPr>
              <a:t> and customer base.</a:t>
            </a:r>
          </a:p>
          <a:p>
            <a:pPr lvl="2">
              <a:buClr>
                <a:schemeClr val="tx1"/>
              </a:buClr>
              <a:buFont typeface="Arial" charset="0"/>
              <a:buChar char="•"/>
            </a:pPr>
            <a:r>
              <a:rPr lang="en-AU" sz="1800" dirty="0" smtClean="0">
                <a:latin typeface="Tw Cen MT" panose="020B0602020104020603" pitchFamily="34" charset="0"/>
              </a:rPr>
              <a:t> Which </a:t>
            </a:r>
            <a:r>
              <a:rPr lang="en-AU" sz="1800" dirty="0">
                <a:latin typeface="Tw Cen MT" panose="020B0602020104020603" pitchFamily="34" charset="0"/>
              </a:rPr>
              <a:t>customers can they target immediately to reduce churn and boost sales.</a:t>
            </a:r>
          </a:p>
          <a:p>
            <a:pPr lvl="2">
              <a:buClr>
                <a:schemeClr val="tx1"/>
              </a:buClr>
              <a:buFont typeface="Arial" charset="0"/>
              <a:buChar char="•"/>
            </a:pPr>
            <a:r>
              <a:rPr lang="en-AU" sz="1800" dirty="0" smtClean="0">
                <a:latin typeface="Tw Cen MT" panose="020B0602020104020603" pitchFamily="34" charset="0"/>
              </a:rPr>
              <a:t> Do </a:t>
            </a:r>
            <a:r>
              <a:rPr lang="en-AU" sz="1800" dirty="0">
                <a:latin typeface="Tw Cen MT" panose="020B0602020104020603" pitchFamily="34" charset="0"/>
              </a:rPr>
              <a:t>any patterns emerge from their customer base and transactional data that can point to patterns in late deliveries and fraudulent </a:t>
            </a:r>
            <a:r>
              <a:rPr lang="en-AU" sz="1800" dirty="0" smtClean="0">
                <a:latin typeface="Tw Cen MT" panose="020B0602020104020603" pitchFamily="34" charset="0"/>
              </a:rPr>
              <a:t>transactions</a:t>
            </a:r>
            <a:r>
              <a:rPr lang="en-AU" sz="1800" dirty="0">
                <a:latin typeface="Tw Cen MT" panose="020B0602020104020603" pitchFamily="34" charset="0"/>
              </a:rPr>
              <a:t>.</a:t>
            </a:r>
          </a:p>
          <a:p>
            <a:pPr lvl="2">
              <a:buClr>
                <a:schemeClr val="tx1"/>
              </a:buClr>
              <a:buFont typeface="Arial" charset="0"/>
              <a:buChar char="•"/>
            </a:pPr>
            <a:r>
              <a:rPr lang="en-AU" sz="1800" dirty="0" smtClean="0">
                <a:latin typeface="Tw Cen MT" panose="020B0602020104020603" pitchFamily="34" charset="0"/>
              </a:rPr>
              <a:t> A prediction model that can predict late deliveries using the order/sale data before they occur.</a:t>
            </a:r>
            <a:endParaRPr lang="en-AU" sz="1800" dirty="0">
              <a:latin typeface="Tw Cen MT" panose="020B0602020104020603" pitchFamily="34" charset="0"/>
            </a:endParaRPr>
          </a:p>
          <a:p>
            <a:r>
              <a:rPr lang="en-AU" sz="1800" dirty="0" smtClean="0">
                <a:latin typeface="Tw Cen MT" panose="020B0602020104020603" pitchFamily="34" charset="0"/>
              </a:rPr>
              <a:t> </a:t>
            </a:r>
            <a:r>
              <a:rPr lang="en-AU" sz="1800" dirty="0">
                <a:latin typeface="Tw Cen MT" panose="020B0602020104020603" pitchFamily="34" charset="0"/>
              </a:rPr>
              <a:t>		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1881962"/>
            <a:ext cx="1364220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latin typeface="Tw Cen MT" panose="020B0602020104020603" pitchFamily="34" charset="0"/>
              </a:rPr>
              <a:t>Customer: </a:t>
            </a:r>
          </a:p>
          <a:p>
            <a:endParaRPr lang="en-AU" dirty="0" smtClean="0">
              <a:latin typeface="Tw Cen MT" panose="020B0602020104020603" pitchFamily="34" charset="0"/>
            </a:endParaRPr>
          </a:p>
          <a:p>
            <a:pPr>
              <a:lnSpc>
                <a:spcPct val="150000"/>
              </a:lnSpc>
            </a:pPr>
            <a:endParaRPr lang="en-AU" dirty="0">
              <a:latin typeface="Tw Cen MT" panose="020B0602020104020603" pitchFamily="34" charset="0"/>
            </a:endParaRPr>
          </a:p>
          <a:p>
            <a:endParaRPr lang="en-AU" dirty="0" smtClean="0">
              <a:latin typeface="Tw Cen MT" panose="020B0602020104020603" pitchFamily="34" charset="0"/>
            </a:endParaRPr>
          </a:p>
          <a:p>
            <a:endParaRPr lang="en-AU" dirty="0" smtClean="0">
              <a:latin typeface="Tw Cen MT" panose="020B0602020104020603" pitchFamily="34" charset="0"/>
            </a:endParaRPr>
          </a:p>
          <a:p>
            <a:r>
              <a:rPr lang="en-AU" dirty="0" smtClean="0">
                <a:latin typeface="Tw Cen MT" panose="020B0602020104020603" pitchFamily="34" charset="0"/>
              </a:rPr>
              <a:t>Goal:</a:t>
            </a:r>
          </a:p>
          <a:p>
            <a:endParaRPr lang="en-AU" dirty="0">
              <a:latin typeface="Tw Cen MT" panose="020B0602020104020603" pitchFamily="34" charset="0"/>
            </a:endParaRPr>
          </a:p>
          <a:p>
            <a:pPr>
              <a:lnSpc>
                <a:spcPct val="150000"/>
              </a:lnSpc>
            </a:pPr>
            <a:r>
              <a:rPr lang="en-AU" dirty="0" smtClean="0">
                <a:latin typeface="Tw Cen MT" panose="020B0602020104020603" pitchFamily="34" charset="0"/>
              </a:rPr>
              <a:t>Requirement: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16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432F18C-573E-4331-A0CE-C0468C9EB739}"/>
              </a:ext>
            </a:extLst>
          </p:cNvPr>
          <p:cNvCxnSpPr/>
          <p:nvPr/>
        </p:nvCxnSpPr>
        <p:spPr>
          <a:xfrm>
            <a:off x="685800" y="879788"/>
            <a:ext cx="0" cy="628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B3E9B5F-1997-48FA-A3CE-C14DE5C2DDB2}"/>
              </a:ext>
            </a:extLst>
          </p:cNvPr>
          <p:cNvSpPr txBox="1"/>
          <p:nvPr/>
        </p:nvSpPr>
        <p:spPr>
          <a:xfrm>
            <a:off x="822959" y="840170"/>
            <a:ext cx="587405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dirty="0">
                <a:latin typeface="Tw Cen MT Condensed" charset="0"/>
                <a:ea typeface="Tw Cen MT Condensed" charset="0"/>
                <a:cs typeface="Tw Cen MT Condensed" charset="0"/>
              </a:rPr>
              <a:t>The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9BC3A64-7102-452C-BD0C-585BFA8C8034}"/>
              </a:ext>
            </a:extLst>
          </p:cNvPr>
          <p:cNvSpPr txBox="1"/>
          <p:nvPr/>
        </p:nvSpPr>
        <p:spPr>
          <a:xfrm>
            <a:off x="822959" y="1931831"/>
            <a:ext cx="1008544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2000" b="0" i="0" u="none" strike="noStrike" dirty="0" smtClean="0">
                <a:effectLst/>
                <a:latin typeface="Tw Cen MT" panose="020B0602020104020603" pitchFamily="34" charset="0"/>
              </a:rPr>
              <a:t>The data used is the transactions of all sales by product from January 2015 to January 2018 for a reputed ecommerce business. The data is published by </a:t>
            </a:r>
            <a:r>
              <a:rPr lang="en-AU" sz="2000" b="0" i="0" u="none" strike="noStrike" dirty="0" err="1" smtClean="0">
                <a:effectLst/>
                <a:latin typeface="Tw Cen MT" panose="020B0602020104020603" pitchFamily="34" charset="0"/>
              </a:rPr>
              <a:t>DataCo</a:t>
            </a:r>
            <a:r>
              <a:rPr lang="en-AU" sz="2000" b="0" i="0" u="none" strike="noStrike" dirty="0" smtClean="0">
                <a:effectLst/>
                <a:latin typeface="Tw Cen MT" panose="020B0602020104020603" pitchFamily="34" charset="0"/>
              </a:rPr>
              <a:t> and can be downloaded from :  </a:t>
            </a:r>
            <a:r>
              <a:rPr lang="en-AU" sz="2000" b="0" i="0" u="none" strike="noStrike" dirty="0" smtClean="0">
                <a:effectLst/>
                <a:latin typeface="Tw Cen MT" panose="020B0602020104020603" pitchFamily="34" charset="0"/>
                <a:hlinkClick r:id="rId2"/>
              </a:rPr>
              <a:t>https://data.mendeley.com/datasets/8gx2fvg2k6/5</a:t>
            </a:r>
            <a:r>
              <a:rPr lang="en-AU" sz="2000" b="0" i="0" u="none" strike="noStrike" dirty="0" smtClean="0">
                <a:effectLst/>
                <a:latin typeface="Tw Cen MT" panose="020B0602020104020603" pitchFamily="34" charset="0"/>
              </a:rPr>
              <a:t/>
            </a:r>
            <a:br>
              <a:rPr lang="en-AU" sz="2000" b="0" i="0" u="none" strike="noStrike" dirty="0" smtClean="0">
                <a:effectLst/>
                <a:latin typeface="Tw Cen MT" panose="020B0602020104020603" pitchFamily="34" charset="0"/>
              </a:rPr>
            </a:br>
            <a:endParaRPr lang="en-AU" sz="2000" b="0" i="0" u="none" strike="noStrike" dirty="0" smtClean="0">
              <a:effectLst/>
              <a:latin typeface="Tw Cen MT" panose="020B0602020104020603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2000" b="0" i="0" u="none" strike="noStrike" dirty="0" smtClean="0">
                <a:effectLst/>
                <a:latin typeface="Tw Cen MT" panose="020B0602020104020603" pitchFamily="34" charset="0"/>
              </a:rPr>
              <a:t>It contains metadata of 44 features for every sale/transaction by product.</a:t>
            </a:r>
            <a:endParaRPr lang="en-AU" sz="2000" b="0" i="0" u="none" strike="noStrike" dirty="0">
              <a:effectLst/>
              <a:latin typeface="Tw Cen MT" panose="020B0602020104020603" pitchFamily="34" charset="0"/>
            </a:endParaRPr>
          </a:p>
          <a:p>
            <a:pPr marL="285750" indent="-285750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sz="2000" b="0" i="0" u="none" strike="noStrike" dirty="0">
              <a:effectLst/>
              <a:latin typeface="Tw Cen MT" panose="020B0602020104020603" pitchFamily="34" charset="0"/>
            </a:endParaRPr>
          </a:p>
          <a:p>
            <a:pPr marL="285750" indent="-285750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2000" b="0" i="0" u="none" strike="noStrike" dirty="0" smtClean="0">
                <a:effectLst/>
                <a:latin typeface="Tw Cen MT" panose="020B0602020104020603" pitchFamily="34" charset="0"/>
              </a:rPr>
              <a:t>The dataset is relatively clean with just 3 features containing null-values.</a:t>
            </a:r>
            <a:endParaRPr lang="en-AU" sz="2000" b="0" dirty="0">
              <a:effectLst/>
              <a:latin typeface="Tw Cen MT" panose="020B0602020104020603" pitchFamily="34" charset="0"/>
            </a:endParaRPr>
          </a:p>
          <a:p>
            <a:pPr marL="285750" indent="-285750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sz="2000" b="0" i="0" u="none" strike="noStrike" dirty="0">
              <a:effectLst/>
              <a:latin typeface="Tw Cen MT" panose="020B0602020104020603" pitchFamily="34" charset="0"/>
            </a:endParaRPr>
          </a:p>
          <a:p>
            <a:r>
              <a:rPr lang="en-AU" sz="2000" dirty="0">
                <a:latin typeface="Tw Cen MT" panose="020B0602020104020603" pitchFamily="34" charset="0"/>
              </a:rPr>
              <a:t/>
            </a:r>
            <a:br>
              <a:rPr lang="en-AU" sz="2000" dirty="0">
                <a:latin typeface="Tw Cen MT" panose="020B0602020104020603" pitchFamily="34" charset="0"/>
              </a:rPr>
            </a:br>
            <a:endParaRPr lang="en-US" sz="2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43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3.googleusercontent.com/5KgkcdIXu1RnLy_Fg2azffGejYOBMetcHpy9ER6-m0_V_sPttew9HDeQFzV6gMM04ZTSY-6fxzKpnKrvK3uNmN1Lu0BYnRpATL7Jg1f3ek1dj_xUtX_DzJo9O75BvumnTXSGIJe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244" y="2913321"/>
            <a:ext cx="5963756" cy="394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40ACA3A-E259-48DB-920F-5BA0CD9F6390}"/>
              </a:ext>
            </a:extLst>
          </p:cNvPr>
          <p:cNvCxnSpPr/>
          <p:nvPr/>
        </p:nvCxnSpPr>
        <p:spPr>
          <a:xfrm>
            <a:off x="754380" y="531511"/>
            <a:ext cx="0" cy="4800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7E1CCF-55EB-4D31-A393-F0A3FE35B246}"/>
              </a:ext>
            </a:extLst>
          </p:cNvPr>
          <p:cNvSpPr txBox="1"/>
          <p:nvPr/>
        </p:nvSpPr>
        <p:spPr>
          <a:xfrm>
            <a:off x="845819" y="417615"/>
            <a:ext cx="587405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dirty="0">
                <a:latin typeface="Tw Cen MT Condensed" charset="0"/>
                <a:ea typeface="Tw Cen MT Condensed" charset="0"/>
                <a:cs typeface="Tw Cen MT Condensed" charset="0"/>
              </a:rPr>
              <a:t>Data Wrangling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8EF8E45-AA9A-4164-B661-CD9D03DB60F6}"/>
              </a:ext>
            </a:extLst>
          </p:cNvPr>
          <p:cNvSpPr txBox="1"/>
          <p:nvPr/>
        </p:nvSpPr>
        <p:spPr>
          <a:xfrm>
            <a:off x="616158" y="1201758"/>
            <a:ext cx="1122851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w Cen MT" charset="0"/>
                <a:ea typeface="Tw Cen MT" charset="0"/>
                <a:cs typeface="Tw Cen MT" charset="0"/>
              </a:rPr>
              <a:t>The data set was relatively clean with only 4 out of 45 columns having any null values.</a:t>
            </a:r>
          </a:p>
          <a:p>
            <a:r>
              <a:rPr lang="en-US" dirty="0">
                <a:latin typeface="Tw Cen MT" charset="0"/>
                <a:ea typeface="Tw Cen MT" charset="0"/>
                <a:cs typeface="Tw Cen MT" charset="0"/>
              </a:rPr>
              <a:t>The following steps were performed to prepare the dataset for use</a:t>
            </a:r>
            <a:r>
              <a:rPr lang="en-US" dirty="0" smtClean="0">
                <a:latin typeface="Tw Cen MT" charset="0"/>
                <a:ea typeface="Tw Cen MT" charset="0"/>
                <a:cs typeface="Tw Cen MT" charset="0"/>
              </a:rPr>
              <a:t>:</a:t>
            </a:r>
          </a:p>
          <a:p>
            <a:endParaRPr lang="en-US" dirty="0">
              <a:latin typeface="Tw Cen MT" charset="0"/>
              <a:ea typeface="Tw Cen MT" charset="0"/>
              <a:cs typeface="Tw Cen MT" charset="0"/>
            </a:endParaRPr>
          </a:p>
          <a:p>
            <a:pPr marL="800100" lvl="1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w Cen MT" charset="0"/>
                <a:ea typeface="Tw Cen MT" charset="0"/>
                <a:cs typeface="Tw Cen MT" charset="0"/>
              </a:rPr>
              <a:t>Columns with large missing values were dropped - Order </a:t>
            </a:r>
            <a:r>
              <a:rPr lang="en-US" dirty="0" err="1">
                <a:latin typeface="Tw Cen MT" charset="0"/>
                <a:ea typeface="Tw Cen MT" charset="0"/>
                <a:cs typeface="Tw Cen MT" charset="0"/>
              </a:rPr>
              <a:t>Zipcode</a:t>
            </a:r>
            <a:r>
              <a:rPr lang="en-US" dirty="0">
                <a:latin typeface="Tw Cen MT" charset="0"/>
                <a:ea typeface="Tw Cen MT" charset="0"/>
                <a:cs typeface="Tw Cen MT" charset="0"/>
              </a:rPr>
              <a:t> &amp; Product </a:t>
            </a:r>
            <a:r>
              <a:rPr lang="en-US" dirty="0" smtClean="0">
                <a:latin typeface="Tw Cen MT" charset="0"/>
                <a:ea typeface="Tw Cen MT" charset="0"/>
                <a:cs typeface="Tw Cen MT" charset="0"/>
              </a:rPr>
              <a:t>Description</a:t>
            </a:r>
            <a:endParaRPr lang="en-US" dirty="0">
              <a:latin typeface="Tw Cen MT" charset="0"/>
              <a:ea typeface="Tw Cen MT" charset="0"/>
              <a:cs typeface="Tw Cen MT" charset="0"/>
            </a:endParaRPr>
          </a:p>
          <a:p>
            <a:pPr marL="800100" lvl="1" indent="-342900" fontAlgn="base">
              <a:buFont typeface="+mj-lt"/>
              <a:buAutoNum type="arabicPeriod"/>
            </a:pPr>
            <a:r>
              <a:rPr lang="en-US" dirty="0">
                <a:latin typeface="Tw Cen MT" charset="0"/>
                <a:ea typeface="Tw Cen MT" charset="0"/>
                <a:cs typeface="Tw Cen MT" charset="0"/>
              </a:rPr>
              <a:t>Unnecessary columns with useless information were dropped such as Customer Password, Customer Street, Product Image etc</a:t>
            </a:r>
            <a:r>
              <a:rPr lang="en-US" dirty="0" smtClean="0">
                <a:latin typeface="Tw Cen MT" charset="0"/>
                <a:ea typeface="Tw Cen MT" charset="0"/>
                <a:cs typeface="Tw Cen MT" charset="0"/>
              </a:rPr>
              <a:t>.</a:t>
            </a:r>
            <a:endParaRPr lang="en-US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6158" y="3094584"/>
            <a:ext cx="5763377" cy="3744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fontAlgn="base">
              <a:spcBef>
                <a:spcPts val="115"/>
              </a:spcBef>
              <a:buFont typeface="+mj-lt"/>
              <a:buAutoNum type="arabicPeriod" startAt="3"/>
            </a:pPr>
            <a:r>
              <a:rPr lang="en-US" dirty="0" smtClean="0">
                <a:latin typeface="Tw Cen MT" charset="0"/>
                <a:ea typeface="Tw Cen MT" charset="0"/>
                <a:cs typeface="Tw Cen MT" charset="0"/>
              </a:rPr>
              <a:t>First Name and Last Name were combined to remove repetitiveness.</a:t>
            </a:r>
          </a:p>
          <a:p>
            <a:pPr marL="800100" lvl="1" indent="-342900" fontAlgn="base">
              <a:spcBef>
                <a:spcPts val="115"/>
              </a:spcBef>
              <a:buFont typeface="+mj-lt"/>
              <a:buAutoNum type="arabicPeriod" startAt="3"/>
            </a:pPr>
            <a:r>
              <a:rPr lang="en-US" dirty="0" smtClean="0">
                <a:latin typeface="Tw Cen MT" charset="0"/>
                <a:ea typeface="Tw Cen MT" charset="0"/>
                <a:cs typeface="Tw Cen MT" charset="0"/>
              </a:rPr>
              <a:t>It was suspected that there are multiple features with duplicate values. To confirm and address this, a heat map was made of comparison of all columns. 100% matching columns were removed to deal with duplicates (shown to the right).</a:t>
            </a:r>
          </a:p>
          <a:p>
            <a:pPr marL="800100" lvl="1" indent="-342900" fontAlgn="base">
              <a:spcBef>
                <a:spcPts val="115"/>
              </a:spcBef>
              <a:buFont typeface="+mj-lt"/>
              <a:buAutoNum type="arabicPeriod" startAt="3"/>
            </a:pPr>
            <a:r>
              <a:rPr lang="en-US" dirty="0" smtClean="0">
                <a:latin typeface="Tw Cen MT" charset="0"/>
                <a:ea typeface="Tw Cen MT" charset="0"/>
                <a:cs typeface="Tw Cen MT" charset="0"/>
              </a:rPr>
              <a:t>Two new columns - </a:t>
            </a:r>
            <a:r>
              <a:rPr lang="en-US" dirty="0" err="1" smtClean="0">
                <a:latin typeface="Tw Cen MT" charset="0"/>
                <a:ea typeface="Tw Cen MT" charset="0"/>
                <a:cs typeface="Tw Cen MT" charset="0"/>
              </a:rPr>
              <a:t>Is_Late</a:t>
            </a:r>
            <a:r>
              <a:rPr lang="en-US" dirty="0" smtClean="0">
                <a:latin typeface="Tw Cen MT" charset="0"/>
                <a:ea typeface="Tw Cen MT" charset="0"/>
                <a:cs typeface="Tw Cen MT" charset="0"/>
              </a:rPr>
              <a:t> &amp; </a:t>
            </a:r>
            <a:r>
              <a:rPr lang="en-US" dirty="0" err="1" smtClean="0">
                <a:latin typeface="Tw Cen MT" charset="0"/>
                <a:ea typeface="Tw Cen MT" charset="0"/>
                <a:cs typeface="Tw Cen MT" charset="0"/>
              </a:rPr>
              <a:t>Is_Fraud</a:t>
            </a:r>
            <a:r>
              <a:rPr lang="en-US" dirty="0" smtClean="0">
                <a:latin typeface="Tw Cen MT" charset="0"/>
                <a:ea typeface="Tw Cen MT" charset="0"/>
                <a:cs typeface="Tw Cen MT" charset="0"/>
              </a:rPr>
              <a:t> were created as target variables for the machine learning algorithms</a:t>
            </a:r>
          </a:p>
          <a:p>
            <a:pPr marL="800100" lvl="1" indent="-342900" fontAlgn="base">
              <a:spcBef>
                <a:spcPts val="115"/>
              </a:spcBef>
              <a:buFont typeface="+mj-lt"/>
              <a:buAutoNum type="arabicPeriod" startAt="3"/>
            </a:pPr>
            <a:r>
              <a:rPr lang="en-US" dirty="0" smtClean="0">
                <a:latin typeface="Tw Cen MT" charset="0"/>
                <a:ea typeface="Tw Cen MT" charset="0"/>
                <a:cs typeface="Tw Cen MT" charset="0"/>
              </a:rPr>
              <a:t>Standardization of the data set was also performed before implementing machine learning algorithms.</a:t>
            </a:r>
          </a:p>
          <a:p>
            <a:pPr>
              <a:spcBef>
                <a:spcPts val="115"/>
              </a:spcBef>
            </a:pPr>
            <a:endParaRPr lang="en-AU" dirty="0" smtClean="0">
              <a:latin typeface="Tw Cen MT" charset="0"/>
              <a:ea typeface="Tw Cen MT" charset="0"/>
              <a:cs typeface="Tw Cen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8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40ACA3A-E259-48DB-920F-5BA0CD9F6390}"/>
              </a:ext>
            </a:extLst>
          </p:cNvPr>
          <p:cNvCxnSpPr/>
          <p:nvPr/>
        </p:nvCxnSpPr>
        <p:spPr>
          <a:xfrm>
            <a:off x="679952" y="574042"/>
            <a:ext cx="0" cy="4800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A7E1CCF-55EB-4D31-A393-F0A3FE35B246}"/>
              </a:ext>
            </a:extLst>
          </p:cNvPr>
          <p:cNvSpPr txBox="1"/>
          <p:nvPr/>
        </p:nvSpPr>
        <p:spPr>
          <a:xfrm>
            <a:off x="771391" y="460146"/>
            <a:ext cx="587405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dirty="0">
                <a:latin typeface="Tw Cen MT Condensed" charset="0"/>
                <a:ea typeface="Tw Cen MT Condensed" charset="0"/>
                <a:cs typeface="Tw Cen MT Condensed" charset="0"/>
              </a:rPr>
              <a:t>EDA and research</a:t>
            </a:r>
          </a:p>
        </p:txBody>
      </p:sp>
      <p:pic>
        <p:nvPicPr>
          <p:cNvPr id="2050" name="Picture 2" descr="https://lh4.googleusercontent.com/JRsfnEL9vm8bt6lrrta_eGMlTJeIp9zk35MjRDcDHbm56iv_Y5Le9ncHDgsJGlWwoPMEgpejBHzRgQgjqHP9pFfIdoL4SrhCOhr2UAGZofFJ70X7sMm0kGYpC41o4S7h18zYdkm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98" y="1265276"/>
            <a:ext cx="6773471" cy="281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SmWhTdtBMeKq3jFKLU3xyMpDEmor_ZSkrQK_p746bIcAzvx2i2r4Ft34pMp-4RSfedrvp7gJ1PsCr2SO7PLKnJAQ1pyVLBeBpcOOXCCoNZcfPA6qDszMk7oW0yVCQwcYRvnJ-Gw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11" y="3371808"/>
            <a:ext cx="5676235" cy="348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560788" y="1350719"/>
            <a:ext cx="4068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w Cen MT" charset="0"/>
                <a:ea typeface="Tw Cen MT" charset="0"/>
                <a:cs typeface="Tw Cen MT" charset="0"/>
              </a:rPr>
              <a:t>Sales data by Region</a:t>
            </a:r>
            <a:endParaRPr lang="en-US" sz="1600" dirty="0">
              <a:latin typeface="Tw Cen MT" charset="0"/>
              <a:ea typeface="Tw Cen MT" charset="0"/>
              <a:cs typeface="Tw Cen MT" charset="0"/>
            </a:endParaRPr>
          </a:p>
          <a:p>
            <a:endParaRPr lang="en-US" sz="1600" dirty="0" smtClean="0">
              <a:latin typeface="Tw Cen MT" charset="0"/>
              <a:ea typeface="Tw Cen MT" charset="0"/>
              <a:cs typeface="Tw Cen MT" charset="0"/>
            </a:endParaRPr>
          </a:p>
          <a:p>
            <a:r>
              <a:rPr lang="en-US" sz="1600" dirty="0" smtClean="0">
                <a:latin typeface="Tw Cen MT" charset="0"/>
                <a:ea typeface="Tw Cen MT" charset="0"/>
                <a:cs typeface="Tw Cen MT" charset="0"/>
              </a:rPr>
              <a:t>Shows that Western Europe and Central America are the geographies with the highest sales and hence the largest consumer base.</a:t>
            </a:r>
            <a:endParaRPr lang="en-US" sz="16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1876" y="4373910"/>
            <a:ext cx="4068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w Cen MT" charset="0"/>
                <a:ea typeface="Tw Cen MT" charset="0"/>
                <a:cs typeface="Tw Cen MT" charset="0"/>
              </a:rPr>
              <a:t>Sales data by Product Category</a:t>
            </a:r>
            <a:endParaRPr lang="en-US" sz="1600" dirty="0">
              <a:latin typeface="Tw Cen MT" charset="0"/>
              <a:ea typeface="Tw Cen MT" charset="0"/>
              <a:cs typeface="Tw Cen MT" charset="0"/>
            </a:endParaRPr>
          </a:p>
          <a:p>
            <a:endParaRPr lang="en-US" sz="1600" dirty="0" smtClean="0">
              <a:latin typeface="Tw Cen MT" charset="0"/>
              <a:ea typeface="Tw Cen MT" charset="0"/>
              <a:cs typeface="Tw Cen MT" charset="0"/>
            </a:endParaRPr>
          </a:p>
          <a:p>
            <a:r>
              <a:rPr lang="en-US" sz="1600" dirty="0" smtClean="0">
                <a:latin typeface="Tw Cen MT" charset="0"/>
                <a:ea typeface="Tw Cen MT" charset="0"/>
                <a:cs typeface="Tw Cen MT" charset="0"/>
              </a:rPr>
              <a:t>Shows that the top 8 categories carry most of the sales volume. Fishing product category leads in sales followed by Cleats.</a:t>
            </a:r>
            <a:endParaRPr lang="en-US" sz="1600" dirty="0">
              <a:latin typeface="Tw Cen MT" charset="0"/>
              <a:ea typeface="Tw Cen MT" charset="0"/>
              <a:cs typeface="Tw Cen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52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1211" y="618237"/>
            <a:ext cx="62295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latin typeface="Tw Cen MT" charset="0"/>
                <a:ea typeface="Tw Cen MT" charset="0"/>
                <a:cs typeface="Tw Cen MT" charset="0"/>
              </a:rPr>
              <a:t>Time series based Sales and Profit Analysis</a:t>
            </a:r>
            <a:endParaRPr lang="en-US" b="1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4098" name="Picture 2" descr="https://lh3.googleusercontent.com/SfyTKOK_LDo7RfITuBIWC61wjbl4DCaEBGyZxB9Qy-Bh9R7zyD4y3aZ-phw7YV52dMg5VbeLboMe1dQoUdvUzaRYRkfedzp4V_UrwlPZABdWmuvztGa5laFzvkc8wg8f8O3nm9B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300" y="1498698"/>
            <a:ext cx="8324700" cy="254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4.googleusercontent.com/aHBIqy5w8Gz7owHD2B9-8VIEs6MZZK_Eh1pXd_18KP7Fil3t01io1VSFJnZjAk9k4J95n690-G2bX_4Hy8-J2909Q4ySYjS0BmUSJLYb5nYXNGEPamcQWAmibj3K2_6aMjd8tnW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300" y="4111090"/>
            <a:ext cx="8324700" cy="260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0063" y="1498698"/>
            <a:ext cx="3147237" cy="1764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Tw Cen MT" charset="0"/>
                <a:ea typeface="Tw Cen MT" charset="0"/>
                <a:cs typeface="Tw Cen MT" charset="0"/>
              </a:rPr>
              <a:t>Key Takeaways: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latin typeface="Tw Cen MT" charset="0"/>
                <a:ea typeface="Tw Cen MT" charset="0"/>
                <a:cs typeface="Tw Cen MT" charset="0"/>
              </a:rPr>
              <a:t>Dip in sales post 2017 Q3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latin typeface="Tw Cen MT" charset="0"/>
                <a:ea typeface="Tw Cen MT" charset="0"/>
                <a:cs typeface="Tw Cen MT" charset="0"/>
              </a:rPr>
              <a:t>Dip in sales in Jan and Dec</a:t>
            </a:r>
          </a:p>
          <a:p>
            <a:pPr marL="285750" indent="-285750">
              <a:spcBef>
                <a:spcPts val="150"/>
              </a:spcBef>
              <a:buFont typeface="Arial" charset="0"/>
              <a:buChar char="•"/>
            </a:pPr>
            <a:r>
              <a:rPr lang="en-US" sz="1600" dirty="0" smtClean="0">
                <a:latin typeface="Tw Cen MT" charset="0"/>
                <a:ea typeface="Tw Cen MT" charset="0"/>
                <a:cs typeface="Tw Cen MT" charset="0"/>
              </a:rPr>
              <a:t>Friday, weekends are the busiest.</a:t>
            </a:r>
            <a:endParaRPr lang="en-US" sz="1600" dirty="0">
              <a:latin typeface="Tw Cen MT" charset="0"/>
              <a:ea typeface="Tw Cen MT" charset="0"/>
              <a:cs typeface="Tw Cen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7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1211" y="618237"/>
            <a:ext cx="62295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latin typeface="Tw Cen MT" charset="0"/>
                <a:ea typeface="Tw Cen MT" charset="0"/>
                <a:cs typeface="Tw Cen MT" charset="0"/>
              </a:rPr>
              <a:t>Analysis of Payment Methods</a:t>
            </a:r>
            <a:endParaRPr lang="en-US" b="1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5122" name="Picture 2" descr="https://lh4.googleusercontent.com/iVcJgnbS4aW6ujz64jJ4pxLQqB_CaWPl9shZgyjuvU4lZU1kv1x74i59GBUN_Cs47qhh-zgSXTrwA1J-3JZHJHY-RYAEpPf3-26DdobYPZ1PeujW6nIYd27ohHA38UVouzOCGG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111" y="2306281"/>
            <a:ext cx="9260958" cy="435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81625" y="1126068"/>
            <a:ext cx="7429164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Tw Cen MT" charset="0"/>
                <a:ea typeface="Tw Cen MT" charset="0"/>
                <a:cs typeface="Tw Cen MT" charset="0"/>
              </a:rPr>
              <a:t>Key Takeaways:</a:t>
            </a:r>
          </a:p>
          <a:p>
            <a:pPr marL="285750" indent="-285750">
              <a:spcBef>
                <a:spcPts val="150"/>
              </a:spcBef>
              <a:buFont typeface="Arial" charset="0"/>
              <a:buChar char="•"/>
            </a:pPr>
            <a:r>
              <a:rPr lang="en-US" sz="1600" dirty="0">
                <a:latin typeface="Tw Cen MT" charset="0"/>
                <a:ea typeface="Tw Cen MT" charset="0"/>
                <a:cs typeface="Tw Cen MT" charset="0"/>
              </a:rPr>
              <a:t>Debit is the most preferred type of </a:t>
            </a:r>
            <a:r>
              <a:rPr lang="en-US" sz="1600" dirty="0" smtClean="0">
                <a:latin typeface="Tw Cen MT" charset="0"/>
                <a:ea typeface="Tw Cen MT" charset="0"/>
                <a:cs typeface="Tw Cen MT" charset="0"/>
              </a:rPr>
              <a:t>transaction throughout regions.</a:t>
            </a:r>
          </a:p>
          <a:p>
            <a:pPr marL="285750" indent="-285750">
              <a:lnSpc>
                <a:spcPct val="150000"/>
              </a:lnSpc>
              <a:spcBef>
                <a:spcPts val="150"/>
              </a:spcBef>
              <a:buFont typeface="Arial" charset="0"/>
              <a:buChar char="•"/>
            </a:pPr>
            <a:r>
              <a:rPr lang="en-US" sz="1600" dirty="0" smtClean="0">
                <a:latin typeface="Tw Cen MT" charset="0"/>
                <a:ea typeface="Tw Cen MT" charset="0"/>
                <a:cs typeface="Tw Cen MT" charset="0"/>
              </a:rPr>
              <a:t>Cash is preferred the least</a:t>
            </a:r>
            <a:endParaRPr lang="en-US" sz="1600" dirty="0">
              <a:latin typeface="Tw Cen MT" charset="0"/>
              <a:ea typeface="Tw Cen MT" charset="0"/>
              <a:cs typeface="Tw Cen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2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76" y="2664931"/>
            <a:ext cx="7817293" cy="39134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527" y="1374905"/>
            <a:ext cx="5101263" cy="35125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980580" y="475977"/>
            <a:ext cx="62295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latin typeface="Tw Cen MT" charset="0"/>
                <a:ea typeface="Tw Cen MT" charset="0"/>
                <a:cs typeface="Tw Cen MT" charset="0"/>
              </a:rPr>
              <a:t>Analysis of Fraudulent Transactions</a:t>
            </a:r>
            <a:endParaRPr lang="en-US" b="1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4182" y="1103820"/>
            <a:ext cx="5342190" cy="1744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Tw Cen MT" charset="0"/>
                <a:ea typeface="Tw Cen MT" charset="0"/>
                <a:cs typeface="Tw Cen MT" charset="0"/>
              </a:rPr>
              <a:t>Key Takeaways:</a:t>
            </a:r>
          </a:p>
          <a:p>
            <a:pPr marL="285750" indent="-285750">
              <a:spcBef>
                <a:spcPts val="150"/>
              </a:spcBef>
              <a:buFont typeface="Arial" charset="0"/>
              <a:buChar char="•"/>
            </a:pPr>
            <a:r>
              <a:rPr lang="en-US" sz="1600" dirty="0" smtClean="0">
                <a:latin typeface="Tw Cen MT" charset="0"/>
                <a:ea typeface="Tw Cen MT" charset="0"/>
                <a:cs typeface="Tw Cen MT" charset="0"/>
              </a:rPr>
              <a:t>Maximum fraudulent transactions in Western Europe &amp; Central America</a:t>
            </a:r>
          </a:p>
          <a:p>
            <a:pPr marL="285750" indent="-285750">
              <a:spcBef>
                <a:spcPts val="150"/>
              </a:spcBef>
              <a:buFont typeface="Arial" charset="0"/>
              <a:buChar char="•"/>
            </a:pPr>
            <a:endParaRPr lang="en-US" sz="1600" dirty="0" smtClean="0">
              <a:latin typeface="Tw Cen MT" charset="0"/>
              <a:ea typeface="Tw Cen MT" charset="0"/>
              <a:cs typeface="Tw Cen M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Tw Cen MT" charset="0"/>
                <a:ea typeface="Tw Cen MT" charset="0"/>
                <a:cs typeface="Tw Cen MT" charset="0"/>
              </a:rPr>
              <a:t>Products with maximum fraudulent transactions </a:t>
            </a:r>
            <a:r>
              <a:rPr lang="mr-IN" sz="1600" dirty="0">
                <a:latin typeface="Tw Cen MT" charset="0"/>
                <a:ea typeface="Tw Cen MT" charset="0"/>
                <a:cs typeface="Tw Cen MT" charset="0"/>
              </a:rPr>
              <a:t>–</a:t>
            </a:r>
            <a:r>
              <a:rPr lang="en-US" sz="1600" dirty="0">
                <a:latin typeface="Tw Cen MT" charset="0"/>
                <a:ea typeface="Tw Cen MT" charset="0"/>
                <a:cs typeface="Tw Cen MT" charset="0"/>
              </a:rPr>
              <a:t> Cleats &amp; Men’s </a:t>
            </a:r>
            <a:r>
              <a:rPr lang="en-US" sz="1600" dirty="0" smtClean="0">
                <a:latin typeface="Tw Cen MT" charset="0"/>
                <a:ea typeface="Tw Cen MT" charset="0"/>
                <a:cs typeface="Tw Cen MT" charset="0"/>
              </a:rPr>
              <a:t>Footwear.</a:t>
            </a:r>
            <a:endParaRPr lang="en-US" sz="1600" dirty="0">
              <a:latin typeface="Tw Cen MT" charset="0"/>
              <a:ea typeface="Tw Cen MT" charset="0"/>
              <a:cs typeface="Tw Cen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5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990</Words>
  <Application>Microsoft Macintosh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Avenir Book Oblique</vt:lpstr>
      <vt:lpstr>Calibri</vt:lpstr>
      <vt:lpstr>Calibri Light</vt:lpstr>
      <vt:lpstr>Tw Cen MT</vt:lpstr>
      <vt:lpstr>Tw Cen MT Condensed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Ahluwalia</dc:creator>
  <cp:lastModifiedBy>Abhinav Ahluwalia</cp:lastModifiedBy>
  <cp:revision>15</cp:revision>
  <dcterms:created xsi:type="dcterms:W3CDTF">2021-07-20T07:18:42Z</dcterms:created>
  <dcterms:modified xsi:type="dcterms:W3CDTF">2021-07-20T15:03:27Z</dcterms:modified>
</cp:coreProperties>
</file>