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/>
    <p:restoredTop sz="94692"/>
  </p:normalViewPr>
  <p:slideViewPr>
    <p:cSldViewPr snapToGrid="0" snapToObjects="1">
      <p:cViewPr varScale="1">
        <p:scale>
          <a:sx n="74" d="100"/>
          <a:sy n="74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6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6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C300-0FCC-464B-ADEC-E1A9D320A1A9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DD885-9273-E64C-AB2F-1D804E6796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3"/>
            <a:ext cx="2248348" cy="5039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042400" y="42275"/>
            <a:ext cx="2935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b="1" i="0" dirty="0">
                <a:solidFill>
                  <a:srgbClr val="FF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Capstone</a:t>
            </a:r>
            <a:r>
              <a:rPr lang="en-US" sz="2600" b="1" i="0" baseline="0" dirty="0">
                <a:solidFill>
                  <a:srgbClr val="FF0000"/>
                </a:solidFill>
                <a:latin typeface="Tw Cen MT Condensed" charset="0"/>
                <a:ea typeface="Tw Cen MT Condensed" charset="0"/>
                <a:cs typeface="Tw Cen MT Condensed" charset="0"/>
              </a:rPr>
              <a:t> One</a:t>
            </a:r>
            <a:endParaRPr lang="en-US" sz="2600" b="1" i="0" dirty="0">
              <a:solidFill>
                <a:srgbClr val="FF0000"/>
              </a:solidFill>
              <a:latin typeface="Tw Cen MT Condensed" charset="0"/>
              <a:ea typeface="Tw Cen MT Condensed" charset="0"/>
              <a:cs typeface="Tw Cen MT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6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edhekarabhinav5/indian-car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DJs4ME93gLYAjgrZt5HCjyT8Itzu7ZLrx0cvl-AKGUJtKqJhm7LgYdt-CDhmjNqVZWDWt3V_Lu5YpIHIlIbT5rJE7RWdc90jM87SzmZZsxwNSEQck5rSn2M-GLsg--fLR1fGVVv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111055"/>
            <a:ext cx="7463790" cy="507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441055" y="5164015"/>
            <a:ext cx="3750945" cy="101727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w Cen MT" charset="0"/>
                <a:ea typeface="Tw Cen MT" charset="0"/>
                <a:cs typeface="Tw Cen MT" charset="0"/>
              </a:rPr>
              <a:t>Author: 	Abhinav Ahluwalia</a:t>
            </a:r>
          </a:p>
          <a:p>
            <a:pPr algn="l"/>
            <a:r>
              <a:rPr lang="en-US" sz="2000" dirty="0">
                <a:latin typeface="Tw Cen MT" charset="0"/>
                <a:ea typeface="Tw Cen MT" charset="0"/>
                <a:cs typeface="Tw Cen MT" charset="0"/>
              </a:rPr>
              <a:t>Date:	June 4, 2021</a:t>
            </a:r>
          </a:p>
        </p:txBody>
      </p:sp>
    </p:spTree>
    <p:extLst>
      <p:ext uri="{BB962C8B-B14F-4D97-AF65-F5344CB8AC3E}">
        <p14:creationId xmlns:p14="http://schemas.microsoft.com/office/powerpoint/2010/main" val="96116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85EE24-61ED-4AC3-BBC6-1E23470D6B70}"/>
              </a:ext>
            </a:extLst>
          </p:cNvPr>
          <p:cNvCxnSpPr>
            <a:cxnSpLocks/>
          </p:cNvCxnSpPr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672CDB-B107-4D39-86FB-1B58863B0696}"/>
              </a:ext>
            </a:extLst>
          </p:cNvPr>
          <p:cNvSpPr txBox="1"/>
          <p:nvPr/>
        </p:nvSpPr>
        <p:spPr>
          <a:xfrm>
            <a:off x="845819" y="417615"/>
            <a:ext cx="6859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4D7A-5D90-49C0-9FC2-2285A73C1144}"/>
              </a:ext>
            </a:extLst>
          </p:cNvPr>
          <p:cNvSpPr txBox="1"/>
          <p:nvPr/>
        </p:nvSpPr>
        <p:spPr>
          <a:xfrm>
            <a:off x="1296579" y="1125501"/>
            <a:ext cx="685967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latin typeface="Tw Cen MT Condensed" charset="0"/>
                <a:ea typeface="Tw Cen MT Condensed" charset="0"/>
                <a:cs typeface="Tw Cen MT Condensed" charset="0"/>
              </a:rPr>
              <a:t>Linear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2C5056-9DA9-4FC0-85A2-F8EA2F79A414}"/>
              </a:ext>
            </a:extLst>
          </p:cNvPr>
          <p:cNvCxnSpPr>
            <a:cxnSpLocks/>
          </p:cNvCxnSpPr>
          <p:nvPr/>
        </p:nvCxnSpPr>
        <p:spPr>
          <a:xfrm>
            <a:off x="765810" y="1122179"/>
            <a:ext cx="0" cy="4800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79E5A9-DA64-45CD-890B-E2FAA4E8A26C}"/>
              </a:ext>
            </a:extLst>
          </p:cNvPr>
          <p:cNvSpPr txBox="1"/>
          <p:nvPr/>
        </p:nvSpPr>
        <p:spPr>
          <a:xfrm>
            <a:off x="1296579" y="1833387"/>
            <a:ext cx="10383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To model the data accurately though Linear Regression, the following techniques were employed: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36AE63-1600-455B-A75D-D1AF64462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92" y="2295052"/>
            <a:ext cx="6650864" cy="177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DC4FCB9-E3D6-4D45-A342-D0478FF5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92" y="4510625"/>
            <a:ext cx="6650864" cy="175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78BD-AC16-44BE-8BA8-55BB08D89DF5}"/>
              </a:ext>
            </a:extLst>
          </p:cNvPr>
          <p:cNvSpPr txBox="1"/>
          <p:nvPr/>
        </p:nvSpPr>
        <p:spPr>
          <a:xfrm>
            <a:off x="845819" y="2769532"/>
            <a:ext cx="351325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1. Try the linear regression with raw data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1"/>
                </a:solidFill>
                <a:latin typeface="Tw Cen MT" panose="020B0602020104020603" pitchFamily="34" charset="0"/>
              </a:rPr>
              <a:t>(Problems with linearity and homoscedasticity observed)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DEF41-576F-4556-AEFF-34433C79DFDE}"/>
              </a:ext>
            </a:extLst>
          </p:cNvPr>
          <p:cNvSpPr txBox="1"/>
          <p:nvPr/>
        </p:nvSpPr>
        <p:spPr>
          <a:xfrm>
            <a:off x="845819" y="4812865"/>
            <a:ext cx="3513250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2. Log transform the target variable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1"/>
                </a:solidFill>
                <a:latin typeface="Tw Cen MT" panose="020B0602020104020603" pitchFamily="34" charset="0"/>
              </a:rPr>
              <a:t>(Problems with outliers detected)</a:t>
            </a:r>
          </a:p>
        </p:txBody>
      </p:sp>
    </p:spTree>
    <p:extLst>
      <p:ext uri="{BB962C8B-B14F-4D97-AF65-F5344CB8AC3E}">
        <p14:creationId xmlns:p14="http://schemas.microsoft.com/office/powerpoint/2010/main" val="373710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82BC563-2324-440F-9BBE-7D50B794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85" y="925268"/>
            <a:ext cx="5710707" cy="362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17350D0-C85E-4E66-BD5C-6C728F93F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91" y="4723595"/>
            <a:ext cx="5831697" cy="18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1A186-6046-4A6B-B9D2-74F25F6F360C}"/>
              </a:ext>
            </a:extLst>
          </p:cNvPr>
          <p:cNvSpPr txBox="1"/>
          <p:nvPr/>
        </p:nvSpPr>
        <p:spPr>
          <a:xfrm>
            <a:off x="845819" y="2274838"/>
            <a:ext cx="35132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3. Remove the outliers and re-assess the model.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endParaRPr lang="en-AU" sz="1600" dirty="0">
              <a:latin typeface="Tw Cen MT" panose="020B0602020104020603" pitchFamily="34" charset="0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1"/>
                </a:solidFill>
                <a:latin typeface="Tw Cen MT" panose="020B0602020104020603" pitchFamily="34" charset="0"/>
              </a:rPr>
              <a:t>We are ready to try different linear regression models.</a:t>
            </a:r>
          </a:p>
        </p:txBody>
      </p:sp>
    </p:spTree>
    <p:extLst>
      <p:ext uri="{BB962C8B-B14F-4D97-AF65-F5344CB8AC3E}">
        <p14:creationId xmlns:p14="http://schemas.microsoft.com/office/powerpoint/2010/main" val="213002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A87C804-77C1-4D1F-B336-7375216AF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71" y="917955"/>
            <a:ext cx="53721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0983DF-10E2-4F45-B5BC-507EFCF5D536}"/>
              </a:ext>
            </a:extLst>
          </p:cNvPr>
          <p:cNvSpPr txBox="1"/>
          <p:nvPr/>
        </p:nvSpPr>
        <p:spPr>
          <a:xfrm>
            <a:off x="845819" y="2274838"/>
            <a:ext cx="351325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4. Try different types of linear regression models with tuned hyper-parameters.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endParaRPr lang="en-AU" sz="1600" dirty="0">
              <a:latin typeface="Tw Cen MT" panose="020B0602020104020603" pitchFamily="34" charset="0"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dirty="0">
                <a:solidFill>
                  <a:schemeClr val="accent1"/>
                </a:solidFill>
                <a:latin typeface="Tw Cen MT" panose="020B0602020104020603" pitchFamily="34" charset="0"/>
              </a:rPr>
              <a:t>Ridge regression proves to be the best model!</a:t>
            </a:r>
          </a:p>
        </p:txBody>
      </p:sp>
    </p:spTree>
    <p:extLst>
      <p:ext uri="{BB962C8B-B14F-4D97-AF65-F5344CB8AC3E}">
        <p14:creationId xmlns:p14="http://schemas.microsoft.com/office/powerpoint/2010/main" val="215966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167C-1398-4ABC-88DE-99C3BF19DEEE}"/>
              </a:ext>
            </a:extLst>
          </p:cNvPr>
          <p:cNvSpPr txBox="1"/>
          <p:nvPr/>
        </p:nvSpPr>
        <p:spPr>
          <a:xfrm>
            <a:off x="1296579" y="713377"/>
            <a:ext cx="6859674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dirty="0">
                <a:latin typeface="Tw Cen MT Condensed" charset="0"/>
                <a:ea typeface="Tw Cen MT Condensed" charset="0"/>
                <a:cs typeface="Tw Cen MT Condensed" charset="0"/>
              </a:rPr>
              <a:t>Feature importance and check on unseen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F98059-22C9-49E8-A5BB-1D8D5C18DA78}"/>
              </a:ext>
            </a:extLst>
          </p:cNvPr>
          <p:cNvCxnSpPr>
            <a:cxnSpLocks/>
          </p:cNvCxnSpPr>
          <p:nvPr/>
        </p:nvCxnSpPr>
        <p:spPr>
          <a:xfrm>
            <a:off x="765810" y="710055"/>
            <a:ext cx="0" cy="4800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CDB9FBD-66CA-49B2-AF91-FD4D6EC2A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7"/>
          <a:stretch/>
        </p:blipFill>
        <p:spPr>
          <a:xfrm>
            <a:off x="533991" y="2524259"/>
            <a:ext cx="5751506" cy="3390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4DB101-4843-47A1-AF55-3BD5048851A1}"/>
              </a:ext>
            </a:extLst>
          </p:cNvPr>
          <p:cNvSpPr txBox="1"/>
          <p:nvPr/>
        </p:nvSpPr>
        <p:spPr>
          <a:xfrm>
            <a:off x="6647394" y="2212736"/>
            <a:ext cx="47956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accent5"/>
                </a:solidFill>
                <a:latin typeface="Tw Cen MT" panose="020B0602020104020603" pitchFamily="34" charset="0"/>
              </a:rPr>
              <a:t>We check the following 3 cars to assess the performance of our linear regression model against unseen data.</a:t>
            </a:r>
          </a:p>
          <a:p>
            <a:pPr algn="l"/>
            <a:endParaRPr lang="en-US" sz="1400" b="0" i="0" dirty="0">
              <a:solidFill>
                <a:schemeClr val="accent5"/>
              </a:solidFill>
              <a:effectLst/>
              <a:latin typeface="Tw Cen MT" panose="020B0602020104020603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Hyundai Creta S - Ex-showroom Price: 12.19 Lakhs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Kia </a:t>
            </a:r>
            <a:r>
              <a:rPr lang="en-US" sz="1400" b="0" i="0" dirty="0" err="1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Sonet</a:t>
            </a:r>
            <a:r>
              <a:rPr lang="en-US" sz="14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 GTX Plus Turbo DCT DT - Ex-Showroom Price: 13.09 Lakhs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Nissan </a:t>
            </a:r>
            <a:r>
              <a:rPr lang="en-US" sz="1400" b="0" i="0" dirty="0" err="1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Magnite</a:t>
            </a:r>
            <a:r>
              <a:rPr lang="en-US" sz="14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 Turbo CVT XV - Ex-showroom Price: 8.99 Lakhs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70230F-CE7F-41EC-8E55-1A3114C2100D}"/>
              </a:ext>
            </a:extLst>
          </p:cNvPr>
          <p:cNvSpPr txBox="1"/>
          <p:nvPr/>
        </p:nvSpPr>
        <p:spPr>
          <a:xfrm>
            <a:off x="2280645" y="1672538"/>
            <a:ext cx="323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Feature Importance</a:t>
            </a:r>
            <a:endParaRPr lang="en-US" sz="1800" b="0" i="0" dirty="0">
              <a:effectLst/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06DBAA-317C-4E87-8C4A-CAB36BCEE553}"/>
              </a:ext>
            </a:extLst>
          </p:cNvPr>
          <p:cNvCxnSpPr>
            <a:cxnSpLocks/>
          </p:cNvCxnSpPr>
          <p:nvPr/>
        </p:nvCxnSpPr>
        <p:spPr>
          <a:xfrm>
            <a:off x="6427165" y="1672538"/>
            <a:ext cx="0" cy="46509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92CF31-EA34-4AA5-A7AE-2E977D30C3B6}"/>
              </a:ext>
            </a:extLst>
          </p:cNvPr>
          <p:cNvSpPr txBox="1"/>
          <p:nvPr/>
        </p:nvSpPr>
        <p:spPr>
          <a:xfrm>
            <a:off x="7118190" y="1672538"/>
            <a:ext cx="3236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Unseen Data Performance:</a:t>
            </a:r>
            <a:endParaRPr lang="en-US" sz="1800" b="0" i="0" dirty="0">
              <a:effectLst/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C8B0D-E2F9-44B8-BD23-8C042CF0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819" y="4246862"/>
            <a:ext cx="4544530" cy="13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80F6D-7C36-4E41-A8D4-B7188B39F5FB}"/>
              </a:ext>
            </a:extLst>
          </p:cNvPr>
          <p:cNvCxnSpPr>
            <a:cxnSpLocks/>
          </p:cNvCxnSpPr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B45DDB-A27B-4040-AF0B-F6661585142A}"/>
              </a:ext>
            </a:extLst>
          </p:cNvPr>
          <p:cNvSpPr txBox="1"/>
          <p:nvPr/>
        </p:nvSpPr>
        <p:spPr>
          <a:xfrm>
            <a:off x="845819" y="417615"/>
            <a:ext cx="6859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Conclusions: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1D1D2-C0C6-4B9A-8DB7-F8ABD0327B0B}"/>
              </a:ext>
            </a:extLst>
          </p:cNvPr>
          <p:cNvSpPr txBox="1"/>
          <p:nvPr/>
        </p:nvSpPr>
        <p:spPr>
          <a:xfrm>
            <a:off x="1239931" y="1561670"/>
            <a:ext cx="952680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Power is the most significant factor in determining the Price of an automobile in the Indian Industry. Followed by engine location and body type.</a:t>
            </a:r>
          </a:p>
          <a:p>
            <a:pPr algn="l"/>
            <a:endParaRPr lang="en-IN" sz="1600" b="0" i="0" dirty="0">
              <a:solidFill>
                <a:schemeClr val="accent5"/>
              </a:solidFill>
              <a:effectLst/>
              <a:latin typeface="Tw Cen MT" panose="020B06020201040206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The developed linear regression model has a test set prediction accuracy of 89% </a:t>
            </a:r>
            <a:r>
              <a:rPr lang="en-US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hence can be used by the customer to ballpark the entry price point of their new launch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96FF7-BF2D-4087-BDE0-42E80DADD3F0}"/>
              </a:ext>
            </a:extLst>
          </p:cNvPr>
          <p:cNvCxnSpPr>
            <a:cxnSpLocks/>
          </p:cNvCxnSpPr>
          <p:nvPr/>
        </p:nvCxnSpPr>
        <p:spPr>
          <a:xfrm>
            <a:off x="754380" y="3291985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1333F0-7A11-412C-9FDE-4724DA096C90}"/>
              </a:ext>
            </a:extLst>
          </p:cNvPr>
          <p:cNvSpPr txBox="1"/>
          <p:nvPr/>
        </p:nvSpPr>
        <p:spPr>
          <a:xfrm>
            <a:off x="845819" y="3188953"/>
            <a:ext cx="6859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Suggested Improvements: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F1711-A6E3-420F-8E49-96321BC2BEA1}"/>
              </a:ext>
            </a:extLst>
          </p:cNvPr>
          <p:cNvSpPr txBox="1"/>
          <p:nvPr/>
        </p:nvSpPr>
        <p:spPr>
          <a:xfrm>
            <a:off x="1239931" y="4200683"/>
            <a:ext cx="95268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0" i="0" dirty="0">
              <a:solidFill>
                <a:schemeClr val="accent5"/>
              </a:solidFill>
              <a:effectLst/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Use ML classification techniques to define the price points along with direct identification of competition. Use a comb</a:t>
            </a:r>
            <a:r>
              <a:rPr lang="en-IN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ination of body type grouping and price binning to identify classes of interest.</a:t>
            </a:r>
          </a:p>
          <a:p>
            <a:endParaRPr lang="en-IN" sz="1600" dirty="0">
              <a:solidFill>
                <a:schemeClr val="accent5"/>
              </a:solidFill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5"/>
                </a:solidFill>
                <a:effectLst/>
                <a:latin typeface="Tw Cen MT" panose="020B0602020104020603" pitchFamily="34" charset="0"/>
              </a:rPr>
              <a:t>Improvement of the dataset by acquir</a:t>
            </a:r>
            <a:r>
              <a:rPr lang="en-IN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ing data for car models throughout the last 10 years.</a:t>
            </a:r>
            <a:endParaRPr lang="en-IN" sz="1600" b="0" i="0" dirty="0">
              <a:solidFill>
                <a:schemeClr val="accent5"/>
              </a:solidFill>
              <a:effectLst/>
              <a:latin typeface="Tw Cen MT" panose="020B0602020104020603" pitchFamily="34" charset="0"/>
            </a:endParaRPr>
          </a:p>
          <a:p>
            <a:pPr algn="l"/>
            <a:endParaRPr lang="en-IN" sz="1600" b="0" i="0" dirty="0">
              <a:solidFill>
                <a:schemeClr val="accent5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6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85800" y="1085850"/>
            <a:ext cx="0" cy="628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22960" y="1046232"/>
            <a:ext cx="3223260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Outline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22960" y="2091690"/>
            <a:ext cx="9720073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Introduction &amp; Problem Statement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Dataset &amp; Wrangling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EDA and findings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Statistical Inference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Machine Learning</a:t>
            </a:r>
          </a:p>
          <a:p>
            <a:pPr>
              <a:buFont typeface="Arial" charset="0"/>
              <a:buChar char="•"/>
            </a:pPr>
            <a:r>
              <a:rPr lang="en-US" sz="2400" dirty="0">
                <a:latin typeface="Tw Cen MT" charset="0"/>
                <a:ea typeface="Tw Cen MT" charset="0"/>
                <a:cs typeface="Tw Cen MT" charset="0"/>
              </a:rPr>
              <a:t> Conclusions</a:t>
            </a:r>
          </a:p>
          <a:p>
            <a:endParaRPr lang="en-US" sz="2400" dirty="0">
              <a:latin typeface="Tw Cen MT" charset="0"/>
              <a:ea typeface="Tw Cen MT" charset="0"/>
              <a:cs typeface="Tw Cen MT" charset="0"/>
            </a:endParaRPr>
          </a:p>
        </p:txBody>
      </p:sp>
      <p:pic>
        <p:nvPicPr>
          <p:cNvPr id="8" name="Picture 7" descr="A group of cars&#10;&#10;Description automatically generated with low confidence">
            <a:extLst>
              <a:ext uri="{FF2B5EF4-FFF2-40B4-BE49-F238E27FC236}">
                <a16:creationId xmlns:a16="http://schemas.microsoft.com/office/drawing/2014/main" id="{3EC53E3B-327C-49B1-8D52-49CA5D5CBB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703275" y="2627952"/>
            <a:ext cx="7122927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013D11-316B-47B1-9B93-8070BA93CA01}"/>
              </a:ext>
            </a:extLst>
          </p:cNvPr>
          <p:cNvCxnSpPr/>
          <p:nvPr/>
        </p:nvCxnSpPr>
        <p:spPr>
          <a:xfrm>
            <a:off x="685800" y="879788"/>
            <a:ext cx="0" cy="628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D9A6A25-19B5-4A89-8A84-41B141F4D26F}"/>
              </a:ext>
            </a:extLst>
          </p:cNvPr>
          <p:cNvSpPr txBox="1"/>
          <p:nvPr/>
        </p:nvSpPr>
        <p:spPr>
          <a:xfrm>
            <a:off x="822959" y="840170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Introduction and Problem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E5D2C5-5D2A-411C-AA04-2D3151A977EE}"/>
              </a:ext>
            </a:extLst>
          </p:cNvPr>
          <p:cNvSpPr>
            <a:spLocks noGrp="1"/>
          </p:cNvSpPr>
          <p:nvPr/>
        </p:nvSpPr>
        <p:spPr>
          <a:xfrm>
            <a:off x="685800" y="1864456"/>
            <a:ext cx="10608428" cy="41608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000" dirty="0">
                <a:latin typeface="Tw Cen MT" panose="020B0602020104020603" pitchFamily="34" charset="0"/>
              </a:rPr>
              <a:t>Customer: 	Our (imaginary) customer is a French car manufacturer Peugeot Automobiles.  </a:t>
            </a:r>
          </a:p>
          <a:p>
            <a:endParaRPr lang="en-AU" sz="2000" dirty="0">
              <a:latin typeface="Tw Cen MT" panose="020B0602020104020603" pitchFamily="34" charset="0"/>
            </a:endParaRPr>
          </a:p>
          <a:p>
            <a:r>
              <a:rPr lang="en-AU" sz="2000" dirty="0">
                <a:latin typeface="Tw Cen MT" panose="020B0602020104020603" pitchFamily="34" charset="0"/>
              </a:rPr>
              <a:t>Goal:		Peugeot aims to enter the Indian Market by setting up a manufacturing unit in India. 		They wish to compete in the Indian market against their European counterparts.</a:t>
            </a:r>
          </a:p>
          <a:p>
            <a:endParaRPr lang="en-AU" sz="2000" dirty="0">
              <a:latin typeface="Tw Cen MT" panose="020B0602020104020603" pitchFamily="34" charset="0"/>
            </a:endParaRPr>
          </a:p>
          <a:p>
            <a:r>
              <a:rPr lang="en-AU" sz="2000" dirty="0">
                <a:latin typeface="Tw Cen MT" panose="020B0602020104020603" pitchFamily="34" charset="0"/>
              </a:rPr>
              <a:t>Requirement:	1. Understand which factors influence the car pricing in the Indian Market.</a:t>
            </a:r>
          </a:p>
          <a:p>
            <a:r>
              <a:rPr lang="en-AU" sz="2000" dirty="0">
                <a:latin typeface="Tw Cen MT" panose="020B0602020104020603" pitchFamily="34" charset="0"/>
              </a:rPr>
              <a:t> 		2. Develop a pricing model for estimating the price of their new car to be launched in 		the Indian Market</a:t>
            </a:r>
            <a:endParaRPr lang="en-AU" sz="1600" dirty="0">
              <a:latin typeface="Tw Cen MT" panose="020B0602020104020603" pitchFamily="34" charset="0"/>
            </a:endParaRPr>
          </a:p>
          <a:p>
            <a:r>
              <a:rPr lang="en-AU" sz="2000" dirty="0">
                <a:latin typeface="Tw Cen MT" panose="020B0602020104020603" pitchFamily="34" charset="0"/>
              </a:rPr>
              <a:t> 		</a:t>
            </a:r>
          </a:p>
        </p:txBody>
      </p:sp>
      <p:pic>
        <p:nvPicPr>
          <p:cNvPr id="1026" name="Picture 2" descr="Peugeot will land in America in three years. Here are the cars it plans to  focus on - Roadshow">
            <a:extLst>
              <a:ext uri="{FF2B5EF4-FFF2-40B4-BE49-F238E27FC236}">
                <a16:creationId xmlns:a16="http://schemas.microsoft.com/office/drawing/2014/main" id="{10DB8F10-A790-44AF-9572-83F24E780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1" b="35608"/>
          <a:stretch/>
        </p:blipFill>
        <p:spPr bwMode="auto">
          <a:xfrm>
            <a:off x="6096000" y="4995977"/>
            <a:ext cx="5198228" cy="173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50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32F18C-573E-4331-A0CE-C0468C9EB739}"/>
              </a:ext>
            </a:extLst>
          </p:cNvPr>
          <p:cNvCxnSpPr/>
          <p:nvPr/>
        </p:nvCxnSpPr>
        <p:spPr>
          <a:xfrm>
            <a:off x="685800" y="879788"/>
            <a:ext cx="0" cy="628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B3E9B5F-1997-48FA-A3CE-C14DE5C2DDB2}"/>
              </a:ext>
            </a:extLst>
          </p:cNvPr>
          <p:cNvSpPr txBox="1"/>
          <p:nvPr/>
        </p:nvSpPr>
        <p:spPr>
          <a:xfrm>
            <a:off x="822959" y="840170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The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C3A64-7102-452C-BD0C-585BFA8C8034}"/>
              </a:ext>
            </a:extLst>
          </p:cNvPr>
          <p:cNvSpPr txBox="1"/>
          <p:nvPr/>
        </p:nvSpPr>
        <p:spPr>
          <a:xfrm>
            <a:off x="822959" y="1931831"/>
            <a:ext cx="100854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effectLst/>
                <a:latin typeface="Tw Cen MT" panose="020B0602020104020603" pitchFamily="34" charset="0"/>
              </a:rPr>
              <a:t>The dataset chosen is the Indian Cars Dataset from Kaggle 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2000" dirty="0">
                <a:latin typeface="Tw Cen MT" panose="020B0602020104020603" pitchFamily="34" charset="0"/>
              </a:rPr>
              <a:t>	</a:t>
            </a:r>
            <a:r>
              <a:rPr lang="en-AU" sz="2000" b="0" i="0" u="sng" strike="noStrike" dirty="0">
                <a:effectLst/>
                <a:latin typeface="Tw Cen MT" panose="020B06020201040206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https://www.kaggle.com/medhekarabhinav5/indian-cars-dataset</a:t>
            </a:r>
            <a:endParaRPr lang="en-AU" sz="2000" b="0" dirty="0">
              <a:effectLst/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b="0" i="0" u="none" strike="noStrike" dirty="0">
              <a:effectLst/>
              <a:latin typeface="Tw Cen MT" panose="020B0602020104020603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effectLst/>
                <a:latin typeface="Tw Cen MT" panose="020B0602020104020603" pitchFamily="34" charset="0"/>
              </a:rPr>
              <a:t>It contains a variety of features such as Model price, Engine related features, Body and comfort related features etc (Over 140). This makes it the optimal dataset for making a pricing model.</a:t>
            </a: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b="0" i="0" u="none" strike="noStrike" dirty="0">
              <a:effectLst/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AU" sz="2000" b="0" i="0" u="none" strike="noStrike" dirty="0">
                <a:effectLst/>
                <a:latin typeface="Tw Cen MT" panose="020B0602020104020603" pitchFamily="34" charset="0"/>
              </a:rPr>
              <a:t>The dataset has reliable data though some amount of wrangling will be required due to the shape of the data and the missing entries.</a:t>
            </a:r>
            <a:endParaRPr lang="en-AU" sz="2000" b="0" dirty="0">
              <a:effectLst/>
              <a:latin typeface="Tw Cen MT" panose="020B0602020104020603" pitchFamily="34" charset="0"/>
            </a:endParaRPr>
          </a:p>
          <a:p>
            <a:pPr marL="285750" indent="-285750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AU" sz="2000" b="0" i="0" u="none" strike="noStrike" dirty="0">
              <a:effectLst/>
              <a:latin typeface="Tw Cen MT" panose="020B0602020104020603" pitchFamily="34" charset="0"/>
            </a:endParaRPr>
          </a:p>
          <a:p>
            <a:br>
              <a:rPr lang="en-AU" sz="2000" dirty="0">
                <a:latin typeface="Tw Cen MT" panose="020B0602020104020603" pitchFamily="34" charset="0"/>
              </a:rPr>
            </a:br>
            <a:endParaRPr lang="en-US" sz="2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0ACA3A-E259-48DB-920F-5BA0CD9F6390}"/>
              </a:ext>
            </a:extLst>
          </p:cNvPr>
          <p:cNvCxnSpPr/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7E1CCF-55EB-4D31-A393-F0A3FE35B246}"/>
              </a:ext>
            </a:extLst>
          </p:cNvPr>
          <p:cNvSpPr txBox="1"/>
          <p:nvPr/>
        </p:nvSpPr>
        <p:spPr>
          <a:xfrm>
            <a:off x="845819" y="417615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Data Wrangling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F8E45-AA9A-4164-B661-CD9D03DB60F6}"/>
              </a:ext>
            </a:extLst>
          </p:cNvPr>
          <p:cNvSpPr txBox="1"/>
          <p:nvPr/>
        </p:nvSpPr>
        <p:spPr>
          <a:xfrm>
            <a:off x="720090" y="1117967"/>
            <a:ext cx="10561321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b="0" i="0" u="none" strike="noStrike" dirty="0">
                <a:effectLst/>
                <a:latin typeface="Tw Cen MT" panose="020B0602020104020603" pitchFamily="34" charset="0"/>
              </a:rPr>
              <a:t>The following steps wer</a:t>
            </a:r>
            <a:r>
              <a:rPr lang="en-AU" sz="1600" dirty="0">
                <a:latin typeface="Tw Cen MT" panose="020B0602020104020603" pitchFamily="34" charset="0"/>
              </a:rPr>
              <a:t>e taken to wrangle the data and make it ready for ML :</a:t>
            </a:r>
            <a:endParaRPr lang="en-AU" sz="1600" b="0" i="0" u="none" strike="noStrike" dirty="0">
              <a:effectLst/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600" b="0" i="0" u="none" strike="noStrike" dirty="0">
                <a:effectLst/>
                <a:latin typeface="Tw Cen MT" panose="020B0602020104020603" pitchFamily="34" charset="0"/>
              </a:rPr>
              <a:t>Common sense shortlisting of features</a:t>
            </a:r>
          </a:p>
          <a:p>
            <a:pPr lvl="1">
              <a:spcBef>
                <a:spcPts val="600"/>
              </a:spcBef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The 140 available features were reduced to 24 by looking at practicality of the feature as well as the amount of missing information.</a:t>
            </a:r>
            <a:endParaRPr lang="en-AU" sz="1600" b="0" i="0" u="none" strike="noStrike" dirty="0">
              <a:solidFill>
                <a:schemeClr val="accent1"/>
              </a:solidFill>
              <a:effectLst/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600" dirty="0">
                <a:latin typeface="Tw Cen MT" panose="020B0602020104020603" pitchFamily="34" charset="0"/>
              </a:rPr>
              <a:t>Cleaning, extracting and address missing values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romanLcPeriod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Numerical Variables (Present along with units as strings in the database)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String consistency checks and extraction using Regex.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Filling in missing values using grouping and imputation over other logical variables.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Standardize the numerical variables after feature selection.</a:t>
            </a:r>
            <a:endParaRPr lang="en-AU" sz="16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971550" lvl="1" indent="-514350">
              <a:spcBef>
                <a:spcPts val="600"/>
              </a:spcBef>
              <a:buFont typeface="+mj-lt"/>
              <a:buAutoNum type="romanLcPeriod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Categorical Variables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Reduction in categories by removing duplicate categories.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Filling missing values using grouping and imputation over other logical variables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Get dummies for categorical variables after feature selection.</a:t>
            </a:r>
            <a:endParaRPr lang="en-AU" sz="16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600" dirty="0">
                <a:latin typeface="Tw Cen MT" panose="020B0602020104020603" pitchFamily="34" charset="0"/>
              </a:rPr>
              <a:t>Removing Outliers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solidFill>
                  <a:schemeClr val="accent1"/>
                </a:solidFill>
                <a:effectLst/>
                <a:latin typeface="Tw Cen MT" panose="020B0602020104020603" pitchFamily="34" charset="0"/>
              </a:rPr>
              <a:t>Limiting the dataset to cars within the Rs. 2 Cr range.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solidFill>
                  <a:schemeClr val="accent1"/>
                </a:solidFill>
                <a:effectLst/>
                <a:latin typeface="Tw Cen MT" panose="020B0602020104020603" pitchFamily="34" charset="0"/>
              </a:rPr>
              <a:t>Removing outlier entries identified by z-test over normally distributed numerical variables.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Removing outliers during linear modelling using studentized residuals, leverage and </a:t>
            </a:r>
            <a:r>
              <a:rPr lang="en-AU" sz="1400" dirty="0" err="1">
                <a:solidFill>
                  <a:schemeClr val="accent1"/>
                </a:solidFill>
                <a:latin typeface="Tw Cen MT" panose="020B0602020104020603" pitchFamily="34" charset="0"/>
              </a:rPr>
              <a:t>dffits</a:t>
            </a: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.</a:t>
            </a:r>
            <a:endParaRPr lang="en-AU" sz="1600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1600" dirty="0">
                <a:latin typeface="Tw Cen MT" panose="020B0602020104020603" pitchFamily="34" charset="0"/>
              </a:rPr>
              <a:t>Transformation of target variable</a:t>
            </a:r>
          </a:p>
          <a:p>
            <a:pPr lvl="1">
              <a:spcBef>
                <a:spcPts val="600"/>
              </a:spcBef>
            </a:pPr>
            <a:r>
              <a:rPr lang="en-AU" sz="1400" dirty="0">
                <a:solidFill>
                  <a:schemeClr val="accent1"/>
                </a:solidFill>
                <a:latin typeface="Tw Cen MT" panose="020B0602020104020603" pitchFamily="34" charset="0"/>
              </a:rPr>
              <a:t>During the initial modelling stage, to obtain linearity in the model, we perform a log-transform on the target variable.</a:t>
            </a:r>
            <a:br>
              <a:rPr lang="en-AU" sz="1600" dirty="0">
                <a:solidFill>
                  <a:schemeClr val="accent1"/>
                </a:solidFill>
                <a:latin typeface="Tw Cen MT" panose="020B0602020104020603" pitchFamily="34" charset="0"/>
              </a:rPr>
            </a:br>
            <a:endParaRPr lang="en-US" sz="1600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4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0ACA3A-E259-48DB-920F-5BA0CD9F6390}"/>
              </a:ext>
            </a:extLst>
          </p:cNvPr>
          <p:cNvCxnSpPr/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7E1CCF-55EB-4D31-A393-F0A3FE35B246}"/>
              </a:ext>
            </a:extLst>
          </p:cNvPr>
          <p:cNvSpPr txBox="1"/>
          <p:nvPr/>
        </p:nvSpPr>
        <p:spPr>
          <a:xfrm>
            <a:off x="845819" y="417615"/>
            <a:ext cx="587405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EDA and research</a:t>
            </a:r>
          </a:p>
        </p:txBody>
      </p:sp>
      <p:pic>
        <p:nvPicPr>
          <p:cNvPr id="1028" name="Picture 4" descr="https://lh4.googleusercontent.com/PGztwTPEWiAjLjxKLEC4E-nn8xRgx3UrKCImAmZyawR_rTGJRplP7eG3Gngt1xjbSAN4D4Oxs9GVk8zeoe4VreNBmzGA-YgiLf2ekbSLkJ3fgzkhNRjujFE5Gbi7lVj4i2Ck3Cs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" y="1316404"/>
            <a:ext cx="5532120" cy="206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29222" y="1332465"/>
            <a:ext cx="3654701" cy="1303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w Cen MT" charset="0"/>
                <a:ea typeface="Tw Cen MT" charset="0"/>
                <a:cs typeface="Tw Cen MT" charset="0"/>
              </a:rPr>
              <a:t>Price distribution characteristics: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50 percentile = Rs. 10 Lakhs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80 percentile = Rs. 25 Lakhs</a:t>
            </a:r>
          </a:p>
          <a:p>
            <a:pPr marL="285750" indent="-285750">
              <a:lnSpc>
                <a:spcPct val="114000"/>
              </a:lnSpc>
              <a:buFont typeface="Arial" charset="0"/>
              <a:buChar char="•"/>
            </a:pP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Right-Skewed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2459" y="4633655"/>
            <a:ext cx="5294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charset="0"/>
                <a:ea typeface="Tw Cen MT" charset="0"/>
                <a:cs typeface="Tw Cen MT" charset="0"/>
              </a:rPr>
              <a:t>Competition Analysis:</a:t>
            </a:r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A clear trend in strategy is observed when we plot the Variety vs Average Pricing and contrast it with the market size:</a:t>
            </a:r>
          </a:p>
          <a:p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Indian automobile buyers gravitate towards low prices and high variety. </a:t>
            </a:r>
            <a:r>
              <a:rPr lang="en-US" sz="1600" dirty="0" err="1">
                <a:latin typeface="Tw Cen MT" charset="0"/>
                <a:ea typeface="Tw Cen MT" charset="0"/>
                <a:cs typeface="Tw Cen MT" charset="0"/>
              </a:rPr>
              <a:t>Maruti</a:t>
            </a:r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 Leads the space with 50% market share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45" y="2843246"/>
            <a:ext cx="5673802" cy="39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2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333" y="3255688"/>
            <a:ext cx="5471841" cy="35354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81211" y="798991"/>
            <a:ext cx="6229578" cy="463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Tw Cen MT" charset="0"/>
                <a:ea typeface="Tw Cen MT" charset="0"/>
                <a:cs typeface="Tw Cen MT" charset="0"/>
              </a:rPr>
              <a:t>Two of the important features plotted against price: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1175" y="2001331"/>
            <a:ext cx="3319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w Cen MT" charset="0"/>
                <a:ea typeface="Tw Cen MT" charset="0"/>
                <a:cs typeface="Tw Cen MT" charset="0"/>
              </a:rPr>
              <a:t>Body Type vs Price:</a:t>
            </a:r>
          </a:p>
          <a:p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The type of body of the car has a significant impact on the Price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3042" y="4741930"/>
            <a:ext cx="3638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Tw Cen MT" charset="0"/>
                <a:ea typeface="Tw Cen MT" charset="0"/>
                <a:cs typeface="Tw Cen MT" charset="0"/>
              </a:rPr>
              <a:t>Engine Power vs Price:</a:t>
            </a:r>
          </a:p>
          <a:p>
            <a:pPr algn="r"/>
            <a:endParaRPr lang="en-US" sz="1600" dirty="0">
              <a:latin typeface="Tw Cen MT" charset="0"/>
              <a:ea typeface="Tw Cen MT" charset="0"/>
              <a:cs typeface="Tw Cen MT" charset="0"/>
            </a:endParaRPr>
          </a:p>
          <a:p>
            <a:pPr algn="r"/>
            <a:r>
              <a:rPr lang="en-US" sz="1600" dirty="0">
                <a:latin typeface="Tw Cen MT" charset="0"/>
                <a:ea typeface="Tw Cen MT" charset="0"/>
                <a:cs typeface="Tw Cen MT" charset="0"/>
              </a:rPr>
              <a:t>The horse power output of the engine has the strongest correlation with Price and turns out to be the most influential feature.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1" y="1468406"/>
            <a:ext cx="6802244" cy="202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2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0ACA3A-E259-48DB-920F-5BA0CD9F6390}"/>
              </a:ext>
            </a:extLst>
          </p:cNvPr>
          <p:cNvCxnSpPr/>
          <p:nvPr/>
        </p:nvCxnSpPr>
        <p:spPr>
          <a:xfrm>
            <a:off x="754380" y="531511"/>
            <a:ext cx="0" cy="4800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A7E1CCF-55EB-4D31-A393-F0A3FE35B246}"/>
              </a:ext>
            </a:extLst>
          </p:cNvPr>
          <p:cNvSpPr txBox="1"/>
          <p:nvPr/>
        </p:nvSpPr>
        <p:spPr>
          <a:xfrm>
            <a:off x="845819" y="417615"/>
            <a:ext cx="6859674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latin typeface="Tw Cen MT Condensed" charset="0"/>
                <a:ea typeface="Tw Cen MT Condensed" charset="0"/>
                <a:cs typeface="Tw Cen MT Condensed" charset="0"/>
              </a:rPr>
              <a:t>Statistical Inference &amp; 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F8E45-AA9A-4164-B661-CD9D03DB60F6}"/>
              </a:ext>
            </a:extLst>
          </p:cNvPr>
          <p:cNvSpPr txBox="1"/>
          <p:nvPr/>
        </p:nvSpPr>
        <p:spPr>
          <a:xfrm>
            <a:off x="720090" y="1117967"/>
            <a:ext cx="1056132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b="0" i="0" u="none" strike="noStrike" dirty="0">
                <a:effectLst/>
                <a:latin typeface="Tw Cen MT" panose="020B0602020104020603" pitchFamily="34" charset="0"/>
              </a:rPr>
              <a:t>The following Statistical Techniques employed for feature selection: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b="1" i="0" u="none" strike="noStrike" dirty="0">
                <a:effectLst/>
                <a:latin typeface="Tw Cen MT" panose="020B0602020104020603" pitchFamily="34" charset="0"/>
              </a:rPr>
              <a:t>1.	Persons Correlation: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Correlation assessment between numerical predictors and the response variable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Multicollinearity assessment amongst numerical predictors</a:t>
            </a:r>
          </a:p>
          <a:p>
            <a:pPr lvl="1">
              <a:spcBef>
                <a:spcPts val="600"/>
              </a:spcBef>
            </a:pPr>
            <a:endParaRPr lang="en-AU" sz="1600" dirty="0">
              <a:solidFill>
                <a:schemeClr val="accent5"/>
              </a:solidFill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  <a:p>
            <a:pPr marL="457200" indent="-457200" rt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endParaRPr lang="en-AU" sz="1600" dirty="0">
              <a:latin typeface="Tw Cen MT" panose="020B06020201040206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F32C36-C073-4CBE-A4E1-07A36F82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123" y="2608287"/>
            <a:ext cx="4532460" cy="384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42B1B-31BC-468C-A020-041A3E8B614A}"/>
              </a:ext>
            </a:extLst>
          </p:cNvPr>
          <p:cNvSpPr txBox="1"/>
          <p:nvPr/>
        </p:nvSpPr>
        <p:spPr>
          <a:xfrm>
            <a:off x="679360" y="725364"/>
            <a:ext cx="1038359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b="1" dirty="0">
                <a:latin typeface="Tw Cen MT" panose="020B0602020104020603" pitchFamily="34" charset="0"/>
              </a:rPr>
              <a:t>2.	ANOVA</a:t>
            </a:r>
            <a:endParaRPr lang="en-AU" sz="1600" dirty="0">
              <a:solidFill>
                <a:schemeClr val="accent5"/>
              </a:solidFill>
              <a:latin typeface="Tw Cen MT" panose="020B0602020104020603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The null hypothesis : There is no difference between the means (obtained from the numerical variable) of the categories of the categorical variable.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The alternate hypothesis : The mean of at least one category is significantly different.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Used to shortlist categorical features of significant importance to the target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3D0BD8-4352-434E-8C1F-34DD172702D4}"/>
              </a:ext>
            </a:extLst>
          </p:cNvPr>
          <p:cNvSpPr txBox="1"/>
          <p:nvPr/>
        </p:nvSpPr>
        <p:spPr>
          <a:xfrm>
            <a:off x="679360" y="2421413"/>
            <a:ext cx="1038359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AU" sz="1600" b="1" dirty="0">
                <a:latin typeface="Tw Cen MT" panose="020B0602020104020603" pitchFamily="34" charset="0"/>
              </a:rPr>
              <a:t>3.	Tukey HSD test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>
                <a:solidFill>
                  <a:schemeClr val="accent5"/>
                </a:solidFill>
                <a:latin typeface="Tw Cen MT" panose="020B0602020104020603" pitchFamily="34" charset="0"/>
              </a:rPr>
              <a:t>Used to identify the significant categories for the variable Body Type.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C6240-5B7F-4F6C-811B-825ECFFCB6BD}"/>
              </a:ext>
            </a:extLst>
          </p:cNvPr>
          <p:cNvGrpSpPr/>
          <p:nvPr/>
        </p:nvGrpSpPr>
        <p:grpSpPr>
          <a:xfrm>
            <a:off x="1448738" y="3224911"/>
            <a:ext cx="4177719" cy="3446346"/>
            <a:chOff x="1448738" y="3224910"/>
            <a:chExt cx="4177719" cy="358601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F1D62E1-7049-4FD6-9BCE-A64BB1478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738" y="3532687"/>
              <a:ext cx="4177719" cy="3278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4DF960-2A7D-488C-A11B-7FC8CA56DF31}"/>
                </a:ext>
              </a:extLst>
            </p:cNvPr>
            <p:cNvSpPr txBox="1"/>
            <p:nvPr/>
          </p:nvSpPr>
          <p:spPr>
            <a:xfrm>
              <a:off x="2983806" y="3224910"/>
              <a:ext cx="1725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w Cen MT" panose="020B0602020104020603" pitchFamily="34" charset="0"/>
                </a:rPr>
                <a:t>ANOVA results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B4673B-B09C-4835-9105-05638FFC1438}"/>
              </a:ext>
            </a:extLst>
          </p:cNvPr>
          <p:cNvGrpSpPr/>
          <p:nvPr/>
        </p:nvGrpSpPr>
        <p:grpSpPr>
          <a:xfrm>
            <a:off x="6851561" y="3224910"/>
            <a:ext cx="4211391" cy="2500328"/>
            <a:chOff x="6851561" y="3224910"/>
            <a:chExt cx="4211391" cy="2500328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9225D6B0-A59F-4357-B5E6-77F94E785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1561" y="3905384"/>
              <a:ext cx="4211391" cy="1819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94813A-F61F-4FC5-ACB9-9605A89843E6}"/>
                </a:ext>
              </a:extLst>
            </p:cNvPr>
            <p:cNvSpPr txBox="1"/>
            <p:nvPr/>
          </p:nvSpPr>
          <p:spPr>
            <a:xfrm>
              <a:off x="7937612" y="3224910"/>
              <a:ext cx="2040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w Cen MT" panose="020B0602020104020603" pitchFamily="34" charset="0"/>
                </a:rPr>
                <a:t>Tukey HSD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79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920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Tw Cen MT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Ahluwalia</dc:creator>
  <cp:lastModifiedBy>Abhinav Ahluwalia</cp:lastModifiedBy>
  <cp:revision>13</cp:revision>
  <dcterms:created xsi:type="dcterms:W3CDTF">2021-06-04T03:25:39Z</dcterms:created>
  <dcterms:modified xsi:type="dcterms:W3CDTF">2021-06-05T10:03:37Z</dcterms:modified>
</cp:coreProperties>
</file>