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64" r:id="rId2"/>
    <p:sldId id="268" r:id="rId3"/>
    <p:sldId id="265" r:id="rId4"/>
    <p:sldId id="270" r:id="rId5"/>
    <p:sldId id="269" r:id="rId6"/>
    <p:sldId id="266" r:id="rId7"/>
    <p:sldId id="267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F5FC"/>
    <a:srgbClr val="8FA2DD"/>
    <a:srgbClr val="E622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>
        <p:scale>
          <a:sx n="66" d="100"/>
          <a:sy n="66" d="100"/>
        </p:scale>
        <p:origin x="280" y="6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C7E70-5860-88B8-979C-8BBB902A4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685DE-94C5-A1EF-60E0-890E94153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A4131-0AD4-5898-D8B5-A9AAFC8C0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D771A-7055-4604-99C2-DCFAF885F941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4BE7A-C3EC-4DC6-87EC-04D70FDD6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AB9B3-C785-FC4E-5B00-0967D7C1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3874-823A-4CA9-A636-A6EA76CB0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441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E009C-75B0-32A3-1667-8925FAEB4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B87355-22D3-9447-6D16-0D5D3A32C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77706-8A3A-03B8-85D6-CBE923447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D771A-7055-4604-99C2-DCFAF885F941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0BF1F-2067-2764-8387-FD15C7320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E1991-363A-3E48-597D-AAAA8BD4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3874-823A-4CA9-A636-A6EA76CB0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924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B3A020-DBDD-7D68-0CEC-9836A3388B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F3DAC5-E793-2F7D-D3E3-E2247E250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F23B8-B947-CE7E-E9F2-CFF0DB3EB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D771A-7055-4604-99C2-DCFAF885F941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DB335-F8BB-BB48-DF97-4ADD208E4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A82BE-B983-7547-B274-DFA61B76D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3874-823A-4CA9-A636-A6EA76CB0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935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2DAD-8610-901D-FE1B-0522E36EB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725B3-067D-D99E-B8F8-6837B49EA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12E51-9EE6-BB69-C0A1-1094E7BC6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D771A-7055-4604-99C2-DCFAF885F941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78EF7-B18F-0A45-3225-8A3892254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CAE30-11D1-D2E8-E448-21C90CB40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3874-823A-4CA9-A636-A6EA76CB0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72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E48DD-182C-5BFC-E26F-439F7F6E9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657DC-15B1-9EDA-9BAA-2A2F44561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E77EB-3CD2-9A27-06FB-D50D481BF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D771A-7055-4604-99C2-DCFAF885F941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59FD1-519F-FF02-F6D9-30A932A53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F92FD-174C-6FF3-84F4-3A158B9A8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3874-823A-4CA9-A636-A6EA76CB0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55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05087-B2B6-6325-29A7-7741E5F09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D75B8-02F2-E9C0-6978-2A013BEEEB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BE7DC-EC65-B2F3-7CBB-57FDB25B2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20D336-2174-A942-38B3-4059981B2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D771A-7055-4604-99C2-DCFAF885F941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C9B67-4338-00BF-1156-5CA10124F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17AB4-8311-7347-3BF9-257EA2860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3874-823A-4CA9-A636-A6EA76CB0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154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7A362-DC7D-4087-92CA-14FCF0641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AC9C5-91BC-0E18-BDDE-F4C4323C4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DB73B-027A-0DE6-BD24-2962F9F90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1A24F8-F9DB-EB1A-2644-380DE328FF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7CD2B-2CC1-86CB-9DD5-72A31F1960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A4DC95-19D2-4232-A59B-43991188F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D771A-7055-4604-99C2-DCFAF885F941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9A2315-43DC-828F-9FCB-033D08E99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577FC2-20C4-0415-F513-F8AE09954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3874-823A-4CA9-A636-A6EA76CB0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756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095B7-1006-AEDE-7133-F4847BD2E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D37F4F-E1AC-69DC-4FC3-9D80A88B4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D771A-7055-4604-99C2-DCFAF885F941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AEE24B-1FF8-476F-19DF-230C8346E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0F089-BF16-3112-3500-D9E3E7479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3874-823A-4CA9-A636-A6EA76CB0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56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2399D9-969C-7D9D-E7DB-E84D72F0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D771A-7055-4604-99C2-DCFAF885F941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DB901-9142-9FF5-EDB9-A146FDCFF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C572E-F2B8-5F5F-DF3E-93B394A51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3874-823A-4CA9-A636-A6EA76CB0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928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73480-AA9F-534F-B834-1BA2B418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20E03-3611-D803-B3A3-197F0A8D3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B6BD29-1892-B20A-7728-4D7D192B3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BFD84-9651-0505-D4DC-AAC30F427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D771A-7055-4604-99C2-DCFAF885F941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55ED8-C55C-6345-B1B9-E1A4743B8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D915D-5828-6305-F8A9-383A4D53E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3874-823A-4CA9-A636-A6EA76CB0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534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2AC3F-807C-A253-50E4-FE4FD6C23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2BA7D1-2D49-C3DA-9210-B96AC81D3A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DFA6EA-6A9A-08E9-5FBE-55E7485FB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2E8ED-DFCA-80B6-A9E7-0C59FD70D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D771A-7055-4604-99C2-DCFAF885F941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AFB1A-4CDC-740B-1F10-4D1E47F53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ECB03-9DE2-C272-7605-CDD737DB6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3874-823A-4CA9-A636-A6EA76CB0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546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217D67-756F-6B43-B176-D376B2BAA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B0C4E-B36B-73C0-A5E8-F52F39571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EA6AB-88C9-3273-97B6-5D63D4F56E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D771A-7055-4604-99C2-DCFAF885F941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AC4A1-AC3F-7026-4D2E-FCAC7EA1E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9B2BF-9BAF-ED85-2400-D657BAFDB0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33874-823A-4CA9-A636-A6EA76CB0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647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97ABFA-5915-C5B5-5586-FFE8B11F3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BF29FB-834A-0CE5-8152-7639DFB8620C}"/>
              </a:ext>
            </a:extLst>
          </p:cNvPr>
          <p:cNvSpPr txBox="1"/>
          <p:nvPr/>
        </p:nvSpPr>
        <p:spPr>
          <a:xfrm>
            <a:off x="816746" y="1864311"/>
            <a:ext cx="4598633" cy="21236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6000" b="1" dirty="0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7200" b="1" dirty="0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STOCK </a:t>
            </a:r>
            <a:r>
              <a:rPr lang="en-IN" sz="6000" b="1" dirty="0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B4F799-0D6B-4CB7-94F7-FC9A6B8C6328}"/>
              </a:ext>
            </a:extLst>
          </p:cNvPr>
          <p:cNvSpPr txBox="1"/>
          <p:nvPr/>
        </p:nvSpPr>
        <p:spPr>
          <a:xfrm>
            <a:off x="1426221" y="4200229"/>
            <a:ext cx="361741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2200" dirty="0"/>
              <a:t> </a:t>
            </a:r>
            <a:r>
              <a:rPr lang="en-IN" sz="3600" b="1" dirty="0">
                <a:solidFill>
                  <a:schemeClr val="accent5">
                    <a:lumMod val="75000"/>
                  </a:schemeClr>
                </a:solidFill>
                <a:latin typeface="Ink Free" panose="03080402000500000000" pitchFamily="66" charset="0"/>
              </a:rPr>
              <a:t>PREDICTIONS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25F6AF-E3F8-1D62-BA39-F8BC013DAA01}"/>
              </a:ext>
            </a:extLst>
          </p:cNvPr>
          <p:cNvSpPr txBox="1"/>
          <p:nvPr/>
        </p:nvSpPr>
        <p:spPr>
          <a:xfrm>
            <a:off x="2095784" y="5652225"/>
            <a:ext cx="140781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D-CODERS</a:t>
            </a:r>
          </a:p>
        </p:txBody>
      </p:sp>
    </p:spTree>
    <p:extLst>
      <p:ext uri="{BB962C8B-B14F-4D97-AF65-F5344CB8AC3E}">
        <p14:creationId xmlns:p14="http://schemas.microsoft.com/office/powerpoint/2010/main" val="3935907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D6FE1B-0F4C-EC44-D826-CAA07ED14F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98"/>
          <a:stretch/>
        </p:blipFill>
        <p:spPr>
          <a:xfrm>
            <a:off x="508" y="504925"/>
            <a:ext cx="6166513" cy="566615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50D92E2-E1BB-5947-29B3-95F7962B86EF}"/>
              </a:ext>
            </a:extLst>
          </p:cNvPr>
          <p:cNvSpPr/>
          <p:nvPr/>
        </p:nvSpPr>
        <p:spPr>
          <a:xfrm>
            <a:off x="7075502" y="1491449"/>
            <a:ext cx="4927107" cy="4500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F302A580-D7B8-6D0F-9525-4827377EA5C8}"/>
              </a:ext>
            </a:extLst>
          </p:cNvPr>
          <p:cNvSpPr/>
          <p:nvPr/>
        </p:nvSpPr>
        <p:spPr>
          <a:xfrm>
            <a:off x="7247870" y="1329722"/>
            <a:ext cx="3187083" cy="727970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scene3d>
            <a:camera prst="orthographicFront"/>
            <a:lightRig rig="freezing" dir="t"/>
          </a:scene3d>
          <a:sp3d prstMaterial="metal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atin typeface="Arial Black" panose="020B0A04020102020204" pitchFamily="34" charset="0"/>
              </a:rPr>
              <a:t>CONTENTS</a:t>
            </a:r>
          </a:p>
        </p:txBody>
      </p:sp>
      <p:sp>
        <p:nvSpPr>
          <p:cNvPr id="10" name="Flowchart: Preparation 9">
            <a:extLst>
              <a:ext uri="{FF2B5EF4-FFF2-40B4-BE49-F238E27FC236}">
                <a16:creationId xmlns:a16="http://schemas.microsoft.com/office/drawing/2014/main" id="{DC309E5A-F63B-DD67-3ABC-9A00AFFC12C3}"/>
              </a:ext>
            </a:extLst>
          </p:cNvPr>
          <p:cNvSpPr/>
          <p:nvPr/>
        </p:nvSpPr>
        <p:spPr>
          <a:xfrm>
            <a:off x="9375005" y="2638066"/>
            <a:ext cx="2627603" cy="559293"/>
          </a:xfrm>
          <a:prstGeom prst="flowChartPreparation">
            <a:avLst/>
          </a:prstGeom>
          <a:solidFill>
            <a:schemeClr val="accent5">
              <a:lumMod val="40000"/>
              <a:lumOff val="60000"/>
            </a:schemeClr>
          </a:solidFill>
          <a:scene3d>
            <a:camera prst="orthographicFront"/>
            <a:lightRig rig="twoPt" dir="t"/>
          </a:scene3d>
          <a:sp3d prstMaterial="dk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i="1" dirty="0">
                <a:solidFill>
                  <a:schemeClr val="tx1"/>
                </a:solidFill>
              </a:rPr>
              <a:t>Block Diagram</a:t>
            </a:r>
          </a:p>
        </p:txBody>
      </p:sp>
      <p:sp>
        <p:nvSpPr>
          <p:cNvPr id="14" name="Flowchart: Preparation 13">
            <a:extLst>
              <a:ext uri="{FF2B5EF4-FFF2-40B4-BE49-F238E27FC236}">
                <a16:creationId xmlns:a16="http://schemas.microsoft.com/office/drawing/2014/main" id="{5F24DC0F-60B3-7846-C179-81CAE9A523F3}"/>
              </a:ext>
            </a:extLst>
          </p:cNvPr>
          <p:cNvSpPr/>
          <p:nvPr/>
        </p:nvSpPr>
        <p:spPr>
          <a:xfrm>
            <a:off x="7625170" y="3845281"/>
            <a:ext cx="2432482" cy="559293"/>
          </a:xfrm>
          <a:prstGeom prst="flowChartPreparation">
            <a:avLst/>
          </a:prstGeom>
          <a:solidFill>
            <a:schemeClr val="accent5">
              <a:lumMod val="40000"/>
              <a:lumOff val="60000"/>
            </a:schemeClr>
          </a:solidFill>
          <a:scene3d>
            <a:camera prst="orthographicFront"/>
            <a:lightRig rig="twoPt" dir="t"/>
          </a:scene3d>
          <a:sp3d prstMaterial="dk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i="1" dirty="0">
                <a:solidFill>
                  <a:schemeClr val="tx1"/>
                </a:solidFill>
              </a:rPr>
              <a:t>Use Case</a:t>
            </a:r>
          </a:p>
        </p:txBody>
      </p:sp>
      <p:sp>
        <p:nvSpPr>
          <p:cNvPr id="15" name="Flowchart: Preparation 14">
            <a:extLst>
              <a:ext uri="{FF2B5EF4-FFF2-40B4-BE49-F238E27FC236}">
                <a16:creationId xmlns:a16="http://schemas.microsoft.com/office/drawing/2014/main" id="{40402458-765B-7F03-B862-75BD084B5FFD}"/>
              </a:ext>
            </a:extLst>
          </p:cNvPr>
          <p:cNvSpPr/>
          <p:nvPr/>
        </p:nvSpPr>
        <p:spPr>
          <a:xfrm>
            <a:off x="5755688" y="2638067"/>
            <a:ext cx="2432482" cy="559293"/>
          </a:xfrm>
          <a:prstGeom prst="flowChartPreparation">
            <a:avLst/>
          </a:prstGeom>
          <a:solidFill>
            <a:schemeClr val="accent5">
              <a:lumMod val="40000"/>
              <a:lumOff val="60000"/>
            </a:schemeClr>
          </a:solidFill>
          <a:scene3d>
            <a:camera prst="orthographicFront"/>
            <a:lightRig rig="twoPt" dir="t"/>
          </a:scene3d>
          <a:sp3d prstMaterial="dk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i="1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16" name="Flowchart: Preparation 15">
            <a:extLst>
              <a:ext uri="{FF2B5EF4-FFF2-40B4-BE49-F238E27FC236}">
                <a16:creationId xmlns:a16="http://schemas.microsoft.com/office/drawing/2014/main" id="{9E6762B5-4FA3-E0B7-8542-346C6D67114D}"/>
              </a:ext>
            </a:extLst>
          </p:cNvPr>
          <p:cNvSpPr/>
          <p:nvPr/>
        </p:nvSpPr>
        <p:spPr>
          <a:xfrm>
            <a:off x="5859261" y="5198661"/>
            <a:ext cx="2432482" cy="559293"/>
          </a:xfrm>
          <a:prstGeom prst="flowChartPreparation">
            <a:avLst/>
          </a:prstGeom>
          <a:solidFill>
            <a:schemeClr val="accent5">
              <a:lumMod val="40000"/>
              <a:lumOff val="60000"/>
            </a:schemeClr>
          </a:solidFill>
          <a:scene3d>
            <a:camera prst="orthographicFront"/>
            <a:lightRig rig="twoPt" dir="t"/>
          </a:scene3d>
          <a:sp3d prstMaterial="dk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i="1" dirty="0">
                <a:solidFill>
                  <a:schemeClr val="tx1"/>
                </a:solidFill>
              </a:rPr>
              <a:t>Technology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0403616-10C6-7EC9-5827-1EB390E0E3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97" b="76440"/>
          <a:stretch/>
        </p:blipFill>
        <p:spPr>
          <a:xfrm>
            <a:off x="10679837" y="0"/>
            <a:ext cx="1512163" cy="161573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857BCFB-F5B9-5C09-6B17-F8F334668B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97" b="76440"/>
          <a:stretch/>
        </p:blipFill>
        <p:spPr>
          <a:xfrm rot="16200000">
            <a:off x="51786" y="-51786"/>
            <a:ext cx="1512163" cy="161573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316CB7D-9EB9-EDD9-6834-80C37C1AB8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38" t="86998"/>
          <a:stretch/>
        </p:blipFill>
        <p:spPr>
          <a:xfrm>
            <a:off x="10209320" y="5966352"/>
            <a:ext cx="1982680" cy="89164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73644C5-B74B-18B4-FA41-6E54F9896A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38" t="86998"/>
          <a:stretch/>
        </p:blipFill>
        <p:spPr>
          <a:xfrm>
            <a:off x="0" y="5966352"/>
            <a:ext cx="1982680" cy="891648"/>
          </a:xfrm>
          <a:prstGeom prst="rect">
            <a:avLst/>
          </a:prstGeom>
        </p:spPr>
      </p:pic>
      <p:sp>
        <p:nvSpPr>
          <p:cNvPr id="27" name="Flowchart: Preparation 26">
            <a:extLst>
              <a:ext uri="{FF2B5EF4-FFF2-40B4-BE49-F238E27FC236}">
                <a16:creationId xmlns:a16="http://schemas.microsoft.com/office/drawing/2014/main" id="{1B013A0C-AAC9-9BD5-E239-937B64CB8EEA}"/>
              </a:ext>
            </a:extLst>
          </p:cNvPr>
          <p:cNvSpPr/>
          <p:nvPr/>
        </p:nvSpPr>
        <p:spPr>
          <a:xfrm>
            <a:off x="9375005" y="5100779"/>
            <a:ext cx="2521073" cy="559293"/>
          </a:xfrm>
          <a:prstGeom prst="flowChartPreparation">
            <a:avLst/>
          </a:prstGeom>
          <a:solidFill>
            <a:schemeClr val="accent5">
              <a:lumMod val="40000"/>
              <a:lumOff val="60000"/>
            </a:schemeClr>
          </a:solidFill>
          <a:scene3d>
            <a:camera prst="orthographicFront"/>
            <a:lightRig rig="twoPt" dir="t"/>
          </a:scene3d>
          <a:sp3d prstMaterial="dk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i="1" dirty="0">
                <a:solidFill>
                  <a:schemeClr val="tx1"/>
                </a:solidFill>
              </a:rPr>
              <a:t>Showstoppers</a:t>
            </a:r>
          </a:p>
        </p:txBody>
      </p:sp>
    </p:spTree>
    <p:extLst>
      <p:ext uri="{BB962C8B-B14F-4D97-AF65-F5344CB8AC3E}">
        <p14:creationId xmlns:p14="http://schemas.microsoft.com/office/powerpoint/2010/main" val="2521892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2683E9-C3BC-8832-8810-0B9AFB47E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5DD600-FD91-86E9-A118-AAC02B03C16E}"/>
              </a:ext>
            </a:extLst>
          </p:cNvPr>
          <p:cNvSpPr txBox="1"/>
          <p:nvPr/>
        </p:nvSpPr>
        <p:spPr>
          <a:xfrm>
            <a:off x="523784" y="1429305"/>
            <a:ext cx="4234648" cy="44012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Stock Analysis &amp; Predictions</a:t>
            </a:r>
          </a:p>
          <a:p>
            <a:endParaRPr lang="en-IN" sz="1000" dirty="0">
              <a:latin typeface="Bahnschrift" panose="020B0502040204020203" pitchFamily="34" charset="0"/>
              <a:ea typeface="Segoe UI Black" panose="020B0A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  <a:ea typeface="Segoe UI Black" panose="020B0A02040204020203" pitchFamily="34" charset="0"/>
              </a:rPr>
              <a:t>Web application for analysing and predicting prices of stocks of </a:t>
            </a:r>
            <a:r>
              <a:rPr lang="en-I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  <a:ea typeface="Segoe UI Black" panose="020B0A02040204020203" pitchFamily="34" charset="0"/>
              </a:rPr>
              <a:t>NIFTY 50 </a:t>
            </a: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  <a:ea typeface="Segoe UI Black" panose="020B0A02040204020203" pitchFamily="34" charset="0"/>
              </a:rPr>
              <a:t>companies.</a:t>
            </a:r>
          </a:p>
          <a:p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pitchFamily="34" charset="0"/>
              <a:ea typeface="Segoe UI Black" panose="020B0A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  <a:ea typeface="Segoe UI Black" panose="020B0A02040204020203" pitchFamily="34" charset="0"/>
              </a:rPr>
              <a:t>Analysis of stock prices of a company and graphs for visual representation.</a:t>
            </a:r>
          </a:p>
          <a:p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pitchFamily="34" charset="0"/>
              <a:ea typeface="Segoe UI Black" panose="020B0A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  <a:ea typeface="Segoe UI Black" panose="020B0A02040204020203" pitchFamily="34" charset="0"/>
              </a:rPr>
              <a:t>On the basis of past data the model predicts future prices.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1733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7BB943-BDA2-81B0-DD88-324692D05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20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3808D0-0E7F-DBB5-34FD-30F8033EB45D}"/>
              </a:ext>
            </a:extLst>
          </p:cNvPr>
          <p:cNvSpPr txBox="1"/>
          <p:nvPr/>
        </p:nvSpPr>
        <p:spPr>
          <a:xfrm>
            <a:off x="438398" y="565474"/>
            <a:ext cx="534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Functional Block Diagram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DE3941A-F085-791B-C093-40ECC12CF564}"/>
              </a:ext>
            </a:extLst>
          </p:cNvPr>
          <p:cNvSpPr/>
          <p:nvPr/>
        </p:nvSpPr>
        <p:spPr>
          <a:xfrm>
            <a:off x="8314707" y="5627711"/>
            <a:ext cx="2149434" cy="43938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scene3d>
            <a:camera prst="orthographicFront"/>
            <a:lightRig rig="freezing" dir="t"/>
          </a:scene3d>
          <a:sp3d prstMaterial="soft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DFF5FC"/>
                </a:solidFill>
              </a:rPr>
              <a:t>Graphs</a:t>
            </a:r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7C481DDC-ADF2-A9BD-D03E-696052AFD61D}"/>
              </a:ext>
            </a:extLst>
          </p:cNvPr>
          <p:cNvSpPr/>
          <p:nvPr/>
        </p:nvSpPr>
        <p:spPr>
          <a:xfrm>
            <a:off x="1964377" y="4736974"/>
            <a:ext cx="2291938" cy="439388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scene3d>
            <a:camera prst="orthographicFront"/>
            <a:lightRig rig="freezing" dir="t"/>
          </a:scene3d>
          <a:sp3d extrusionH="76200" prstMaterial="plastic">
            <a:bevelT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Prophet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7709A4-877E-B143-A6B5-FB4FBEAF11D6}"/>
              </a:ext>
            </a:extLst>
          </p:cNvPr>
          <p:cNvSpPr/>
          <p:nvPr/>
        </p:nvSpPr>
        <p:spPr>
          <a:xfrm>
            <a:off x="6096000" y="3436118"/>
            <a:ext cx="2149434" cy="4393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scene3d>
            <a:camera prst="orthographicFront"/>
            <a:lightRig rig="freezing" dir="t"/>
          </a:scene3d>
          <a:sp3d prstMaterial="plastic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Raw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0191D2-7FEC-9A6C-E21A-AC7AFCC715F4}"/>
              </a:ext>
            </a:extLst>
          </p:cNvPr>
          <p:cNvSpPr/>
          <p:nvPr/>
        </p:nvSpPr>
        <p:spPr>
          <a:xfrm>
            <a:off x="6096000" y="2661548"/>
            <a:ext cx="2149434" cy="4393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scene3d>
            <a:camera prst="orthographicFront"/>
            <a:lightRig rig="freezing" dir="t"/>
          </a:scene3d>
          <a:sp3d prstMaterial="plastic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Load Data</a:t>
            </a:r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D053638D-935F-DABC-3496-CBBB304B3CDF}"/>
              </a:ext>
            </a:extLst>
          </p:cNvPr>
          <p:cNvSpPr/>
          <p:nvPr/>
        </p:nvSpPr>
        <p:spPr>
          <a:xfrm>
            <a:off x="1565563" y="1568101"/>
            <a:ext cx="2291938" cy="439388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scene3d>
            <a:camera prst="orthographicFront"/>
            <a:lightRig rig="freezing" dir="t"/>
          </a:scene3d>
          <a:sp3d extrusionH="76200" prstMaterial="plastic">
            <a:bevelT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Streamlit</a:t>
            </a:r>
            <a:endParaRPr lang="en-IN" b="1" dirty="0"/>
          </a:p>
        </p:txBody>
      </p: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195C04A8-2597-83AB-643C-D10290AB3BF9}"/>
              </a:ext>
            </a:extLst>
          </p:cNvPr>
          <p:cNvSpPr/>
          <p:nvPr/>
        </p:nvSpPr>
        <p:spPr>
          <a:xfrm>
            <a:off x="6024748" y="1559505"/>
            <a:ext cx="2291938" cy="439388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scene3d>
            <a:camera prst="orthographicFront"/>
            <a:lightRig rig="freezing" dir="t"/>
          </a:scene3d>
          <a:sp3d extrusionH="76200" prstMaterial="plastic">
            <a:bevelT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yfinance</a:t>
            </a:r>
            <a:endParaRPr lang="en-IN" b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DB86FBE-E9F6-8327-DC58-79A5630D15A6}"/>
              </a:ext>
            </a:extLst>
          </p:cNvPr>
          <p:cNvSpPr/>
          <p:nvPr/>
        </p:nvSpPr>
        <p:spPr>
          <a:xfrm>
            <a:off x="5090556" y="5640183"/>
            <a:ext cx="2149434" cy="43938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scene3d>
            <a:camera prst="orthographicFront"/>
            <a:lightRig rig="freezing" dir="t"/>
          </a:scene3d>
          <a:sp3d prstMaterial="soft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E354F24-2947-400E-EAC7-3D45147E09FC}"/>
              </a:ext>
            </a:extLst>
          </p:cNvPr>
          <p:cNvSpPr/>
          <p:nvPr/>
        </p:nvSpPr>
        <p:spPr>
          <a:xfrm>
            <a:off x="1708067" y="5648383"/>
            <a:ext cx="2149434" cy="43938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scene3d>
            <a:camera prst="orthographicFront"/>
            <a:lightRig rig="freezing" dir="t"/>
          </a:scene3d>
          <a:sp3d prstMaterial="soft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Forecast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E5AB08E-1F14-9E1F-1E72-F15D21656484}"/>
              </a:ext>
            </a:extLst>
          </p:cNvPr>
          <p:cNvSpPr/>
          <p:nvPr/>
        </p:nvSpPr>
        <p:spPr>
          <a:xfrm>
            <a:off x="6660080" y="4647997"/>
            <a:ext cx="2149434" cy="43938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scene3d>
            <a:camera prst="orthographicFront"/>
            <a:lightRig rig="freezing" dir="t"/>
          </a:scene3d>
          <a:sp3d prstMaterial="soft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Display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EA889CA-6584-8460-E207-BF01499C523C}"/>
              </a:ext>
            </a:extLst>
          </p:cNvPr>
          <p:cNvCxnSpPr>
            <a:cxnSpLocks/>
          </p:cNvCxnSpPr>
          <p:nvPr/>
        </p:nvCxnSpPr>
        <p:spPr>
          <a:xfrm>
            <a:off x="7168738" y="1998893"/>
            <a:ext cx="0" cy="6628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07E7C3-1179-31E1-290A-D0ED8E01E400}"/>
              </a:ext>
            </a:extLst>
          </p:cNvPr>
          <p:cNvCxnSpPr>
            <a:cxnSpLocks/>
          </p:cNvCxnSpPr>
          <p:nvPr/>
        </p:nvCxnSpPr>
        <p:spPr>
          <a:xfrm>
            <a:off x="7170717" y="3101122"/>
            <a:ext cx="0" cy="3278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4614ACF-6A30-FEE8-60D2-20AD4942698E}"/>
              </a:ext>
            </a:extLst>
          </p:cNvPr>
          <p:cNvCxnSpPr>
            <a:cxnSpLocks/>
          </p:cNvCxnSpPr>
          <p:nvPr/>
        </p:nvCxnSpPr>
        <p:spPr>
          <a:xfrm>
            <a:off x="2941122" y="1998893"/>
            <a:ext cx="0" cy="27380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3484941-42EE-A72D-B4A6-69DD66477FEF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3857501" y="1779199"/>
            <a:ext cx="2167247" cy="85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4B99B74-76B4-25A7-94A7-D601D315A710}"/>
              </a:ext>
            </a:extLst>
          </p:cNvPr>
          <p:cNvCxnSpPr>
            <a:cxnSpLocks/>
          </p:cNvCxnSpPr>
          <p:nvPr/>
        </p:nvCxnSpPr>
        <p:spPr>
          <a:xfrm>
            <a:off x="2941122" y="5197034"/>
            <a:ext cx="0" cy="4306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068AA4D-AEE1-961C-7168-89B70662A22E}"/>
              </a:ext>
            </a:extLst>
          </p:cNvPr>
          <p:cNvCxnSpPr/>
          <p:nvPr/>
        </p:nvCxnSpPr>
        <p:spPr>
          <a:xfrm>
            <a:off x="2941122" y="4215741"/>
            <a:ext cx="479367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E5A576B-1DE2-4167-ADFE-354330A2E51D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7734797" y="4204848"/>
            <a:ext cx="0" cy="4431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E674903-59E2-FE52-CCA9-2EF89A219B43}"/>
              </a:ext>
            </a:extLst>
          </p:cNvPr>
          <p:cNvCxnSpPr>
            <a:cxnSpLocks/>
          </p:cNvCxnSpPr>
          <p:nvPr/>
        </p:nvCxnSpPr>
        <p:spPr>
          <a:xfrm>
            <a:off x="7168738" y="3873427"/>
            <a:ext cx="0" cy="3423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9D10142-9127-81E0-3083-86D65A9BC4E9}"/>
              </a:ext>
            </a:extLst>
          </p:cNvPr>
          <p:cNvCxnSpPr>
            <a:cxnSpLocks/>
          </p:cNvCxnSpPr>
          <p:nvPr/>
        </p:nvCxnSpPr>
        <p:spPr>
          <a:xfrm>
            <a:off x="6165273" y="5412372"/>
            <a:ext cx="322613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92F1AC-774D-2293-4592-18F8C485853F}"/>
              </a:ext>
            </a:extLst>
          </p:cNvPr>
          <p:cNvCxnSpPr>
            <a:cxnSpLocks/>
          </p:cNvCxnSpPr>
          <p:nvPr/>
        </p:nvCxnSpPr>
        <p:spPr>
          <a:xfrm>
            <a:off x="7734797" y="5087384"/>
            <a:ext cx="0" cy="3249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B02DF9C-D4D4-D641-10D8-8F3C859BAD9A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6165273" y="5404255"/>
            <a:ext cx="0" cy="2359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81449CA-A9EF-CCE6-D312-1FF32EFA2542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9389424" y="5412372"/>
            <a:ext cx="0" cy="2153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D6C4838-1337-E983-8E22-BD1CDE8A9C53}"/>
              </a:ext>
            </a:extLst>
          </p:cNvPr>
          <p:cNvSpPr/>
          <p:nvPr/>
        </p:nvSpPr>
        <p:spPr>
          <a:xfrm>
            <a:off x="5090556" y="5692830"/>
            <a:ext cx="2149434" cy="43938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scene3d>
            <a:camera prst="orthographicFront"/>
            <a:lightRig rig="freezing" dir="t"/>
          </a:scene3d>
          <a:sp3d prstMaterial="soft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DFF5FC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696068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A2EEC3-C349-FFAF-BF29-6845C3896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cene3d>
            <a:camera prst="orthographicFront"/>
            <a:lightRig rig="twoPt" dir="t"/>
          </a:scene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762670-B82A-B434-6F59-CAC444007BF4}"/>
              </a:ext>
            </a:extLst>
          </p:cNvPr>
          <p:cNvSpPr txBox="1"/>
          <p:nvPr/>
        </p:nvSpPr>
        <p:spPr>
          <a:xfrm>
            <a:off x="532661" y="497150"/>
            <a:ext cx="527286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200" b="1" dirty="0">
              <a:solidFill>
                <a:srgbClr val="002060"/>
              </a:solidFill>
            </a:endParaRPr>
          </a:p>
          <a:p>
            <a:r>
              <a:rPr lang="en-IN" sz="2800" b="1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Use Case Diagram</a:t>
            </a:r>
          </a:p>
          <a:p>
            <a:endParaRPr lang="en-IN" sz="2000" b="1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/>
              <a:t>The "</a:t>
            </a:r>
            <a:r>
              <a:rPr lang="en-GB" sz="2000" b="1" dirty="0"/>
              <a:t>Load Data</a:t>
            </a:r>
            <a:r>
              <a:rPr lang="en-GB" sz="2000" dirty="0"/>
              <a:t>" use case involves loading stock data from a file or an external API.</a:t>
            </a:r>
          </a:p>
          <a:p>
            <a:endParaRPr lang="en-GB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/>
              <a:t>The "</a:t>
            </a:r>
            <a:r>
              <a:rPr lang="en-GB" sz="2000" b="1" dirty="0"/>
              <a:t>Analyse Data</a:t>
            </a:r>
            <a:r>
              <a:rPr lang="en-GB" sz="2000" dirty="0"/>
              <a:t>" use case involves analysing the loaded data and computing various statistics, such as the mean, median, and standard deviation of the stock prices.</a:t>
            </a:r>
          </a:p>
          <a:p>
            <a:endParaRPr lang="en-GB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/>
              <a:t>The "</a:t>
            </a:r>
            <a:r>
              <a:rPr lang="en-GB" sz="2000" b="1" dirty="0"/>
              <a:t>Visualize Data</a:t>
            </a:r>
            <a:r>
              <a:rPr lang="en-GB" sz="2000" dirty="0"/>
              <a:t>" use case involves visualizing the analysed data, such as by plotting a graph of the stock prices over time.</a:t>
            </a:r>
            <a:endParaRPr lang="en-IN" sz="2000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E08EA89-A73D-C998-8ECD-C9F6F345B08B}"/>
              </a:ext>
            </a:extLst>
          </p:cNvPr>
          <p:cNvGrpSpPr/>
          <p:nvPr/>
        </p:nvGrpSpPr>
        <p:grpSpPr>
          <a:xfrm>
            <a:off x="5587009" y="669338"/>
            <a:ext cx="6388968" cy="5465131"/>
            <a:chOff x="6019056" y="838015"/>
            <a:chExt cx="6072330" cy="5090616"/>
          </a:xfrm>
        </p:grpSpPr>
        <p:sp>
          <p:nvSpPr>
            <p:cNvPr id="5" name="Flowchart: Terminator 4">
              <a:extLst>
                <a:ext uri="{FF2B5EF4-FFF2-40B4-BE49-F238E27FC236}">
                  <a16:creationId xmlns:a16="http://schemas.microsoft.com/office/drawing/2014/main" id="{7C86FB3A-5F20-3846-5B4E-070FEE55050A}"/>
                </a:ext>
              </a:extLst>
            </p:cNvPr>
            <p:cNvSpPr/>
            <p:nvPr/>
          </p:nvSpPr>
          <p:spPr>
            <a:xfrm>
              <a:off x="7763519" y="838015"/>
              <a:ext cx="2396970" cy="584775"/>
            </a:xfrm>
            <a:prstGeom prst="flowChartTerminator">
              <a:avLst/>
            </a:prstGeom>
            <a:solidFill>
              <a:schemeClr val="accent5">
                <a:lumMod val="50000"/>
              </a:schemeClr>
            </a:solidFill>
            <a:scene3d>
              <a:camera prst="orthographicFront"/>
              <a:lightRig rig="chilly" dir="t"/>
            </a:scene3d>
            <a:sp3d prstMaterial="metal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Stock Analyst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FD5177C-0D1F-81C8-C3BC-9D59DCA7A522}"/>
                </a:ext>
              </a:extLst>
            </p:cNvPr>
            <p:cNvSpPr/>
            <p:nvPr/>
          </p:nvSpPr>
          <p:spPr>
            <a:xfrm>
              <a:off x="8009134" y="4322472"/>
              <a:ext cx="2059619" cy="64807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  <a:alpha val="83000"/>
              </a:schemeClr>
            </a:solidFill>
            <a:scene3d>
              <a:camera prst="orthographicFront"/>
              <a:lightRig rig="chilly" dir="t"/>
            </a:scene3d>
            <a:sp3d prstMaterial="plastic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Stock Stats</a:t>
              </a:r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E6D1C2DE-9676-0EA8-9BDA-722168F32482}"/>
                </a:ext>
              </a:extLst>
            </p:cNvPr>
            <p:cNvSpPr/>
            <p:nvPr/>
          </p:nvSpPr>
          <p:spPr>
            <a:xfrm>
              <a:off x="6054567" y="2342347"/>
              <a:ext cx="1988600" cy="584775"/>
            </a:xfrm>
            <a:prstGeom prst="hexagon">
              <a:avLst/>
            </a:prstGeom>
            <a:solidFill>
              <a:schemeClr val="accent5">
                <a:lumMod val="60000"/>
                <a:lumOff val="40000"/>
              </a:schemeClr>
            </a:solidFill>
            <a:scene3d>
              <a:camera prst="orthographicFront"/>
              <a:lightRig rig="freezing" dir="t"/>
            </a:scene3d>
            <a:sp3d prstMaterial="metal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bg2"/>
                  </a:solidFill>
                </a:rPr>
                <a:t>Load Data </a:t>
              </a:r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62677632-6C6C-DCD8-C6BD-A7F5965EEF51}"/>
                </a:ext>
              </a:extLst>
            </p:cNvPr>
            <p:cNvSpPr/>
            <p:nvPr/>
          </p:nvSpPr>
          <p:spPr>
            <a:xfrm>
              <a:off x="8043167" y="3136612"/>
              <a:ext cx="1988600" cy="584775"/>
            </a:xfrm>
            <a:prstGeom prst="hexagon">
              <a:avLst/>
            </a:prstGeom>
            <a:solidFill>
              <a:schemeClr val="accent5">
                <a:lumMod val="60000"/>
                <a:lumOff val="40000"/>
              </a:schemeClr>
            </a:solidFill>
            <a:scene3d>
              <a:camera prst="orthographicFront"/>
              <a:lightRig rig="freezing" dir="t"/>
            </a:scene3d>
            <a:sp3d prstMaterial="dk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bg2"/>
                  </a:solidFill>
                </a:rPr>
                <a:t>Analyse Data</a:t>
              </a:r>
            </a:p>
          </p:txBody>
        </p:sp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447C9E41-C46D-1D4B-9472-E278B90A00C9}"/>
                </a:ext>
              </a:extLst>
            </p:cNvPr>
            <p:cNvSpPr/>
            <p:nvPr/>
          </p:nvSpPr>
          <p:spPr>
            <a:xfrm>
              <a:off x="10031767" y="2342347"/>
              <a:ext cx="1988600" cy="584775"/>
            </a:xfrm>
            <a:prstGeom prst="hexagon">
              <a:avLst/>
            </a:prstGeom>
            <a:solidFill>
              <a:schemeClr val="accent5">
                <a:lumMod val="60000"/>
                <a:lumOff val="40000"/>
              </a:schemeClr>
            </a:solidFill>
            <a:scene3d>
              <a:camera prst="orthographicFront"/>
              <a:lightRig rig="freezing" dir="t"/>
            </a:scene3d>
            <a:sp3d prstMaterial="dk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bg2"/>
                  </a:solidFill>
                </a:rPr>
                <a:t>Visualize Data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3C9B28B-39D1-8C17-46F3-9A0EC6730A1C}"/>
                </a:ext>
              </a:extLst>
            </p:cNvPr>
            <p:cNvCxnSpPr/>
            <p:nvPr/>
          </p:nvCxnSpPr>
          <p:spPr>
            <a:xfrm>
              <a:off x="8962004" y="1536657"/>
              <a:ext cx="0" cy="159995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266DE46-13E6-4366-DC5C-3C3D01493249}"/>
                </a:ext>
              </a:extLst>
            </p:cNvPr>
            <p:cNvCxnSpPr>
              <a:cxnSpLocks/>
            </p:cNvCxnSpPr>
            <p:nvPr/>
          </p:nvCxnSpPr>
          <p:spPr>
            <a:xfrm>
              <a:off x="7048866" y="1819922"/>
              <a:ext cx="389730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97AE157-8204-C6EA-F9C5-DB3223E5811B}"/>
                </a:ext>
              </a:extLst>
            </p:cNvPr>
            <p:cNvCxnSpPr/>
            <p:nvPr/>
          </p:nvCxnSpPr>
          <p:spPr>
            <a:xfrm>
              <a:off x="7048866" y="1819922"/>
              <a:ext cx="0" cy="51671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858E963-FBE2-DE73-CB73-AECFA9AFB861}"/>
                </a:ext>
              </a:extLst>
            </p:cNvPr>
            <p:cNvCxnSpPr/>
            <p:nvPr/>
          </p:nvCxnSpPr>
          <p:spPr>
            <a:xfrm>
              <a:off x="10946167" y="1819922"/>
              <a:ext cx="0" cy="51671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0AEE206-CD10-4283-DEAA-0E4C7CD80989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9038943" y="3726271"/>
              <a:ext cx="1" cy="59620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08A72DE-59FC-B5F5-1471-C733CAE315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26067" y="2933494"/>
              <a:ext cx="4441" cy="232323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2CCEE06-0862-6EF6-8550-FE6AAE8C96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48867" y="2912287"/>
              <a:ext cx="2954" cy="234443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6AAB7613-1C14-A736-DF0E-2427138E8605}"/>
                </a:ext>
              </a:extLst>
            </p:cNvPr>
            <p:cNvSpPr/>
            <p:nvPr/>
          </p:nvSpPr>
          <p:spPr>
            <a:xfrm>
              <a:off x="10031767" y="5280561"/>
              <a:ext cx="2059619" cy="64807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  <a:alpha val="83000"/>
              </a:schemeClr>
            </a:solidFill>
            <a:scene3d>
              <a:camera prst="orthographicFront"/>
              <a:lightRig rig="chilly" dir="t"/>
            </a:scene3d>
            <a:sp3d prstMaterial="plastic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Graphs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FB67DC15-F64E-C2D0-5334-73260E68FC74}"/>
                </a:ext>
              </a:extLst>
            </p:cNvPr>
            <p:cNvSpPr/>
            <p:nvPr/>
          </p:nvSpPr>
          <p:spPr>
            <a:xfrm>
              <a:off x="6019056" y="5280561"/>
              <a:ext cx="2059619" cy="64807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  <a:alpha val="83000"/>
              </a:schemeClr>
            </a:solidFill>
            <a:scene3d>
              <a:camera prst="orthographicFront"/>
              <a:lightRig rig="chilly" dir="t"/>
            </a:scene3d>
            <a:sp3d prstMaterial="plastic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Forecast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7035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759A0B-E334-FFAC-5C1F-FBB3C4F3A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34391C-C408-C981-3E5C-A9A1DB1BE037}"/>
              </a:ext>
            </a:extLst>
          </p:cNvPr>
          <p:cNvSpPr txBox="1"/>
          <p:nvPr/>
        </p:nvSpPr>
        <p:spPr>
          <a:xfrm>
            <a:off x="6169980" y="1500326"/>
            <a:ext cx="5779363" cy="45089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Technology Stacks</a:t>
            </a:r>
          </a:p>
          <a:p>
            <a:endParaRPr lang="en-IN" sz="900" b="1" u="sng" dirty="0">
              <a:solidFill>
                <a:schemeClr val="bg1"/>
              </a:solidFill>
              <a:latin typeface="Bahnschrift" panose="020B0502040204020203" pitchFamily="34" charset="0"/>
              <a:ea typeface="Segoe UI Black" panose="020B0A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ea typeface="Segoe UI Black" panose="020B0A02040204020203" pitchFamily="34" charset="0"/>
              </a:rPr>
              <a:t>Python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ea typeface="Segoe UI Black" panose="020B0A02040204020203" pitchFamily="34" charset="0"/>
              </a:rPr>
              <a:t>: Programming language used to write the code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Bahnschrift" panose="020B0502040204020203" pitchFamily="34" charset="0"/>
              <a:ea typeface="Segoe UI Black" panose="020B0A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ea typeface="Segoe UI Black" panose="020B0A02040204020203" pitchFamily="34" charset="0"/>
              </a:rPr>
              <a:t>Streamlit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ea typeface="Segoe UI Black" panose="020B0A02040204020203" pitchFamily="34" charset="0"/>
              </a:rPr>
              <a:t> : Python library used to build the web application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Bahnschrift" panose="020B0502040204020203" pitchFamily="34" charset="0"/>
              <a:ea typeface="Segoe UI Black" panose="020B0A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ea typeface="Segoe UI Black" panose="020B0A02040204020203" pitchFamily="34" charset="0"/>
              </a:rPr>
              <a:t>Prophet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ea typeface="Segoe UI Black" panose="020B0A02040204020203" pitchFamily="34" charset="0"/>
              </a:rPr>
              <a:t>: Python library used to perform time series forecasting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Bahnschrift" panose="020B0502040204020203" pitchFamily="34" charset="0"/>
              <a:ea typeface="Segoe UI Black" panose="020B0A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ea typeface="Segoe UI Black" panose="020B0A02040204020203" pitchFamily="34" charset="0"/>
              </a:rPr>
              <a:t>yfinance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ea typeface="Segoe UI Black" panose="020B0A02040204020203" pitchFamily="34" charset="0"/>
              </a:rPr>
              <a:t> : Python library used to fetch stock data from Yahoo Finance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Bahnschrift" panose="020B0502040204020203" pitchFamily="34" charset="0"/>
              <a:ea typeface="Segoe UI Black" panose="020B0A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ea typeface="Segoe UI Black" panose="020B0A02040204020203" pitchFamily="34" charset="0"/>
              </a:rPr>
              <a:t>plotly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ea typeface="Segoe UI Black" panose="020B0A02040204020203" pitchFamily="34" charset="0"/>
              </a:rPr>
              <a:t> : Python library used for interactive visualization</a:t>
            </a: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Bahnschrift" panose="020B0502040204020203" pitchFamily="34" charset="0"/>
              <a:ea typeface="Segoe UI Black" panose="020B0A020402040202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8511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97C327-5D24-F477-624B-3319CC5E7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99EFDD-597B-5571-BE5A-893455CF0A4F}"/>
              </a:ext>
            </a:extLst>
          </p:cNvPr>
          <p:cNvSpPr txBox="1"/>
          <p:nvPr/>
        </p:nvSpPr>
        <p:spPr>
          <a:xfrm>
            <a:off x="470517" y="1473693"/>
            <a:ext cx="6027937" cy="47859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Show Stoppers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900" b="1" u="sng" dirty="0">
              <a:solidFill>
                <a:schemeClr val="accent4">
                  <a:lumMod val="60000"/>
                  <a:lumOff val="40000"/>
                </a:schemeClr>
              </a:solidFill>
              <a:latin typeface="Bahnschrift" panose="020B0502040204020203" pitchFamily="34" charset="0"/>
              <a:ea typeface="Segoe UI Black" panose="020B0A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ea typeface="Segoe UI Black" panose="020B0A02040204020203" pitchFamily="34" charset="0"/>
              </a:rPr>
              <a:t>The code relies on external libraries such as Prophet and </a:t>
            </a:r>
            <a:r>
              <a:rPr lang="en-GB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ea typeface="Segoe UI Black" panose="020B0A02040204020203" pitchFamily="34" charset="0"/>
              </a:rPr>
              <a:t>yfinance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ea typeface="Segoe UI Black" panose="020B0A02040204020203" pitchFamily="34" charset="0"/>
              </a:rPr>
              <a:t>. If these libraries change or become unavailable, the code may break</a:t>
            </a:r>
            <a:r>
              <a:rPr lang="en-GB" sz="20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ea typeface="Segoe UI Black" panose="020B0A02040204020203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1000" b="1" u="sng" dirty="0">
              <a:solidFill>
                <a:schemeClr val="tx1">
                  <a:lumMod val="75000"/>
                  <a:lumOff val="25000"/>
                </a:schemeClr>
              </a:solidFill>
              <a:latin typeface="Bahnschrift" panose="020B0502040204020203" pitchFamily="34" charset="0"/>
              <a:ea typeface="Segoe UI Black" panose="020B0A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" panose="020B0502040204020203" pitchFamily="34" charset="0"/>
              </a:rPr>
              <a:t>Market events such as pandemics, economic recessions, or natural disasters can significantly impact stock prices, and historical data might not be representative of future market behaviour</a:t>
            </a:r>
            <a:r>
              <a:rPr lang="en-GB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10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" panose="020B0502040204020203" pitchFamily="34" charset="0"/>
              </a:rPr>
              <a:t>Prophet is a forecasting tool and not a crystal ball; hence, it cannot predict future market behaviour with complete accuracy.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6179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66FBE4-E2B5-5CB7-EFEE-EAF7D8F12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4F8AAAA-542F-BA3F-C77C-DD7AB6FA185E}"/>
              </a:ext>
            </a:extLst>
          </p:cNvPr>
          <p:cNvSpPr/>
          <p:nvPr/>
        </p:nvSpPr>
        <p:spPr>
          <a:xfrm>
            <a:off x="7170821" y="4138863"/>
            <a:ext cx="3724977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387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1112</TotalTime>
  <Words>294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Arial Black</vt:lpstr>
      <vt:lpstr>Bahnschrift</vt:lpstr>
      <vt:lpstr>Calibri</vt:lpstr>
      <vt:lpstr>Calibri Light</vt:lpstr>
      <vt:lpstr>Courier New</vt:lpstr>
      <vt:lpstr>Ink Free</vt:lpstr>
      <vt:lpstr>Segoe UI Black</vt:lpstr>
      <vt:lpstr>Söhne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Pratik Sinha</dc:creator>
  <cp:lastModifiedBy>Pratik Sinha</cp:lastModifiedBy>
  <cp:revision>4</cp:revision>
  <dcterms:created xsi:type="dcterms:W3CDTF">2023-03-19T17:17:08Z</dcterms:created>
  <dcterms:modified xsi:type="dcterms:W3CDTF">2023-03-20T11:49:08Z</dcterms:modified>
</cp:coreProperties>
</file>