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binary" PartName="/ppt/metadata"/>
  <Default ContentType="image/jpeg" Extension="jpe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715000" type="screen16x10"/>
  <p:notesSz cx="6858000" cy="9144000"/>
  <p:embeddedFontLst>
    <p:embeddedFont>
      <p:font typeface="Book Antiqua" panose="02040602050305030304" pitchFamily="18" charset="0"/>
      <p:regular r:id="rId26"/>
      <p:bold r:id="rId27"/>
      <p:italic r:id="rId28"/>
      <p:boldItalic r:id="rId29"/>
    </p:embeddedFont>
    <p:embeddedFont>
      <p:font typeface="Bookman Old Style" panose="02050604050505020204" pitchFamily="18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mbria" panose="02040503050406030204" pitchFamily="18" charset="0"/>
      <p:regular r:id="rId38"/>
      <p:bold r:id="rId39"/>
      <p:italic r:id="rId40"/>
      <p:boldItalic r:id="rId41"/>
    </p:embeddedFont>
    <p:embeddedFont>
      <p:font typeface="Gentium Basic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iX7QYKTHzt4TrB57Bt6+wX+Dsy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CBB932-3FE6-4979-899B-B3CE8BE13875}">
  <a:tblStyle styleId="{DDCBB932-3FE6-4979-899B-B3CE8BE1387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5256" autoAdjust="0"/>
  </p:normalViewPr>
  <p:slideViewPr>
    <p:cSldViewPr snapToGrid="0">
      <p:cViewPr varScale="1">
        <p:scale>
          <a:sx n="100" d="100"/>
          <a:sy n="100" d="100"/>
        </p:scale>
        <p:origin x="888" y="7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6fd782ab6_4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f6fd782ab6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6fd782ab6_9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f6fd782ab6_9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6fd782ab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f6fd782ab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6fd782ab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f6fd782ab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6fd782ab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f6fd782ab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31e17a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f31e17a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2686182" y="-895482"/>
            <a:ext cx="3771636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5219964" y="1638300"/>
            <a:ext cx="4876271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028965" y="-342899"/>
            <a:ext cx="487627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4648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3" Target="../media/image1.jpe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Relationship Id="rId6" Target="../media/image4.jpg" Type="http://schemas.openxmlformats.org/officeDocument/2006/relationships/image"/><Relationship Id="rId5" Target="../media/image3.png" Type="http://schemas.openxmlformats.org/officeDocument/2006/relationships/image"/><Relationship Id="rId4" Target="../media/image2.jpeg" Type="http://schemas.openxmlformats.org/officeDocument/2006/relationships/image"/></Relationships>
</file>

<file path=ppt/slides/_rels/slide10.xml.rels><?xml version="1.0" encoding="UTF-8" standalone="yes" ?><Relationships xmlns="http://schemas.openxmlformats.org/package/2006/relationships"><Relationship Id="rId3" Target="../media/image2.jpeg" Type="http://schemas.openxmlformats.org/officeDocument/2006/relationships/image"/><Relationship Id="rId2" Target="../notesSlides/notesSlide10.xml" Type="http://schemas.openxmlformats.org/officeDocument/2006/relationships/notesSlide"/><Relationship Id="rId1" Target="../slideLayouts/slideLayout2.xml" Type="http://schemas.openxmlformats.org/officeDocument/2006/relationships/slideLayout"/><Relationship Id="rId4" Target="../media/image31.png" Type="http://schemas.openxmlformats.org/officeDocument/2006/relationships/image"/></Relationships>
</file>

<file path=ppt/slides/_rels/slide11.xml.rels><?xml version="1.0" encoding="UTF-8" standalone="yes" ?><Relationships xmlns="http://schemas.openxmlformats.org/package/2006/relationships"><Relationship Id="rId3" Target="../media/image2.jpeg" Type="http://schemas.openxmlformats.org/officeDocument/2006/relationships/image"/><Relationship Id="rId2" Target="../notesSlides/notesSlide11.xml" Type="http://schemas.openxmlformats.org/officeDocument/2006/relationships/notesSlide"/><Relationship Id="rId1" Target="../slideLayouts/slideLayout2.xml" Type="http://schemas.openxmlformats.org/officeDocument/2006/relationships/slideLayout"/><Relationship Id="rId4" Target="../media/image32.jpeg" Type="http://schemas.openxmlformats.org/officeDocument/2006/relationships/image"/></Relationships>
</file>

<file path=ppt/slides/_rels/slide12.xml.rels><?xml version="1.0" encoding="UTF-8" standalone="yes" ?><Relationships xmlns="http://schemas.openxmlformats.org/package/2006/relationships"><Relationship Id="rId3" Target="../media/image2.jpeg" Type="http://schemas.openxmlformats.org/officeDocument/2006/relationships/image"/><Relationship Id="rId2" Target="../notesSlides/notesSlide12.xml" Type="http://schemas.openxmlformats.org/officeDocument/2006/relationships/notesSlide"/><Relationship Id="rId1" Target="../slideLayouts/slideLayout2.xml" Type="http://schemas.openxmlformats.org/officeDocument/2006/relationships/slideLayout"/><Relationship Id="rId4" Target="../media/image33.png" Type="http://schemas.openxmlformats.org/officeDocument/2006/relationships/image"/></Relationships>
</file>

<file path=ppt/slides/_rels/slide13.xml.rels><?xml version="1.0" encoding="UTF-8" standalone="yes" ?><Relationships xmlns="http://schemas.openxmlformats.org/package/2006/relationships"><Relationship Id="rId3" Target="../media/image2.jpeg" Type="http://schemas.openxmlformats.org/officeDocument/2006/relationships/image"/><Relationship Id="rId2" Target="../notesSlides/notesSlide13.xml" Type="http://schemas.openxmlformats.org/officeDocument/2006/relationships/notesSlide"/><Relationship Id="rId1" Target="../slideLayouts/slideLayout2.xml" Type="http://schemas.openxmlformats.org/officeDocument/2006/relationships/slideLayout"/><Relationship Id="rId4" Target="../media/image34.png" Type="http://schemas.openxmlformats.org/officeDocument/2006/relationships/image"/></Relationships>
</file>

<file path=ppt/slides/_rels/slide14.xml.rels><?xml version="1.0" encoding="UTF-8" standalone="yes" ?><Relationships xmlns="http://schemas.openxmlformats.org/package/2006/relationships"><Relationship Id="rId3" Target="../media/image2.jpeg" Type="http://schemas.openxmlformats.org/officeDocument/2006/relationships/image"/><Relationship Id="rId2" Target="../notesSlides/notesSlide14.xml" Type="http://schemas.openxmlformats.org/officeDocument/2006/relationships/notesSlide"/><Relationship Id="rId1" Target="../slideLayouts/slideLayout2.xml" Type="http://schemas.openxmlformats.org/officeDocument/2006/relationships/slideLayout"/><Relationship Id="rId4" Target="../media/image35.png" Type="http://schemas.openxmlformats.org/officeDocument/2006/relationships/image"/></Relationships>
</file>

<file path=ppt/slides/_rels/slide15.xml.rels><?xml version="1.0" encoding="UTF-8" standalone="yes" ?><Relationships xmlns="http://schemas.openxmlformats.org/package/2006/relationships"><Relationship Id="rId3" Target="../media/image2.jpeg" Type="http://schemas.openxmlformats.org/officeDocument/2006/relationships/image"/><Relationship Id="rId2" Target="../notesSlides/notesSlide15.xml" Type="http://schemas.openxmlformats.org/officeDocument/2006/relationships/notesSlide"/><Relationship Id="rId1" Target="../slideLayouts/slideLayout2.xml" Type="http://schemas.openxmlformats.org/officeDocument/2006/relationships/slideLayout"/><Relationship Id="rId4" Target="../media/image36.png" Type="http://schemas.openxmlformats.org/officeDocument/2006/relationships/image"/></Relationships>
</file>

<file path=ppt/slides/_rels/slide16.xml.rels><?xml version="1.0" encoding="UTF-8" standalone="yes" ?><Relationships xmlns="http://schemas.openxmlformats.org/package/2006/relationships"><Relationship Id="rId3" Target="../media/image2.jpeg" Type="http://schemas.openxmlformats.org/officeDocument/2006/relationships/image"/><Relationship Id="rId2" Target="../notesSlides/notesSlide16.xml" Type="http://schemas.openxmlformats.org/officeDocument/2006/relationships/notesSlide"/><Relationship Id="rId1" Target="../slideLayouts/slideLayout2.xml" Type="http://schemas.openxmlformats.org/officeDocument/2006/relationships/slideLayout"/><Relationship Id="rId4" Target="../media/image37.png" Type="http://schemas.openxmlformats.org/officeDocument/2006/relationships/image"/></Relationships>
</file>

<file path=ppt/slides/_rels/slide17.xml.rels><?xml version="1.0" encoding="UTF-8" standalone="yes" ?><Relationships xmlns="http://schemas.openxmlformats.org/package/2006/relationships"><Relationship Id="rId8" Target="../media/image42.png" Type="http://schemas.openxmlformats.org/officeDocument/2006/relationships/image"/><Relationship Id="rId3" Target="../media/image2.jpeg" Type="http://schemas.openxmlformats.org/officeDocument/2006/relationships/image"/><Relationship Id="rId7" Target="../media/image41.png" Type="http://schemas.openxmlformats.org/officeDocument/2006/relationships/image"/><Relationship Id="rId2" Target="../notesSlides/notesSlide17.xml" Type="http://schemas.openxmlformats.org/officeDocument/2006/relationships/notesSlide"/><Relationship Id="rId1" Target="../slideLayouts/slideLayout2.xml" Type="http://schemas.openxmlformats.org/officeDocument/2006/relationships/slideLayout"/><Relationship Id="rId6" Target="../media/image40.png" Type="http://schemas.openxmlformats.org/officeDocument/2006/relationships/image"/><Relationship Id="rId5" Target="../media/image39.png" Type="http://schemas.openxmlformats.org/officeDocument/2006/relationships/image"/><Relationship Id="rId4" Target="../media/image38.png" Type="http://schemas.openxmlformats.org/officeDocument/2006/relationships/image"/><Relationship Id="rId9" Target="../media/image43.png" Type="http://schemas.openxmlformats.org/officeDocument/2006/relationships/image"/></Relationships>
</file>

<file path=ppt/slides/_rels/slide18.xml.rels><?xml version="1.0" encoding="UTF-8" standalone="yes" ?><Relationships xmlns="http://schemas.openxmlformats.org/package/2006/relationships"><Relationship Id="rId8" Target="../media/image48.jpeg" Type="http://schemas.openxmlformats.org/officeDocument/2006/relationships/image"/><Relationship Id="rId3" Target="../media/image2.jpeg" Type="http://schemas.openxmlformats.org/officeDocument/2006/relationships/image"/><Relationship Id="rId7" Target="../media/image47.jpeg" Type="http://schemas.openxmlformats.org/officeDocument/2006/relationships/image"/><Relationship Id="rId2" Target="../notesSlides/notesSlide18.xml" Type="http://schemas.openxmlformats.org/officeDocument/2006/relationships/notesSlide"/><Relationship Id="rId1" Target="../slideLayouts/slideLayout2.xml" Type="http://schemas.openxmlformats.org/officeDocument/2006/relationships/slideLayout"/><Relationship Id="rId6" Target="../media/image46.png" Type="http://schemas.openxmlformats.org/officeDocument/2006/relationships/image"/><Relationship Id="rId5" Target="../media/image45.png" Type="http://schemas.openxmlformats.org/officeDocument/2006/relationships/image"/><Relationship Id="rId4" Target="../media/image44.jpeg" Type="http://schemas.openxmlformats.org/officeDocument/2006/relationships/image"/><Relationship Id="rId9" Target="../media/image49.jpg" Type="http://schemas.openxmlformats.org/officeDocument/2006/relationships/image"/></Relationships>
</file>

<file path=ppt/slides/_rels/slide19.xml.rels><?xml version="1.0" encoding="UTF-8" standalone="yes" ?><Relationships xmlns="http://schemas.openxmlformats.org/package/2006/relationships"><Relationship Id="rId8" Target="../media/image54.jpeg" Type="http://schemas.openxmlformats.org/officeDocument/2006/relationships/image"/><Relationship Id="rId3" Target="../media/image2.jpeg" Type="http://schemas.openxmlformats.org/officeDocument/2006/relationships/image"/><Relationship Id="rId7" Target="../media/image53.png" Type="http://schemas.openxmlformats.org/officeDocument/2006/relationships/image"/><Relationship Id="rId2" Target="../notesSlides/notesSlide19.xml" Type="http://schemas.openxmlformats.org/officeDocument/2006/relationships/notesSlide"/><Relationship Id="rId1" Target="../slideLayouts/slideLayout2.xml" Type="http://schemas.openxmlformats.org/officeDocument/2006/relationships/slideLayout"/><Relationship Id="rId6" Target="../media/image52.png" Type="http://schemas.openxmlformats.org/officeDocument/2006/relationships/image"/><Relationship Id="rId5" Target="../media/image51.png" Type="http://schemas.openxmlformats.org/officeDocument/2006/relationships/image"/><Relationship Id="rId4" Target="../media/image50.jpeg" Type="http://schemas.openxmlformats.org/officeDocument/2006/relationships/image"/><Relationship Id="rId9" Target="../media/image55.jpeg" Type="http://schemas.openxmlformats.org/officeDocument/2006/relationships/image"/></Relationships>
</file>

<file path=ppt/slides/_rels/slide2.xml.rels><?xml version="1.0" encoding="UTF-8" standalone="yes" ?><Relationships xmlns="http://schemas.openxmlformats.org/package/2006/relationships"><Relationship Id="rId8" Target="../media/image9.png" Type="http://schemas.openxmlformats.org/officeDocument/2006/relationships/image"/><Relationship Id="rId3" Target="../media/image2.jpeg" Type="http://schemas.openxmlformats.org/officeDocument/2006/relationships/image"/><Relationship Id="rId7" Target="../media/image8.png" Type="http://schemas.openxmlformats.org/officeDocument/2006/relationships/image"/><Relationship Id="rId12" Target="../media/image13.png" Type="http://schemas.openxmlformats.org/officeDocument/2006/relationships/image"/><Relationship Id="rId2" Target="../notesSlides/notesSlide2.xml" Type="http://schemas.openxmlformats.org/officeDocument/2006/relationships/notesSlide"/><Relationship Id="rId1" Target="../slideLayouts/slideLayout2.xml" Type="http://schemas.openxmlformats.org/officeDocument/2006/relationships/slideLayout"/><Relationship Id="rId6" Target="../media/image7.png" Type="http://schemas.openxmlformats.org/officeDocument/2006/relationships/image"/><Relationship Id="rId11" Target="../media/image12.png" Type="http://schemas.openxmlformats.org/officeDocument/2006/relationships/image"/><Relationship Id="rId5" Target="../media/image6.png" Type="http://schemas.openxmlformats.org/officeDocument/2006/relationships/image"/><Relationship Id="rId10" Target="../media/image11.png" Type="http://schemas.openxmlformats.org/officeDocument/2006/relationships/image"/><Relationship Id="rId4" Target="../media/image5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0.xml.rels><?xml version="1.0" encoding="UTF-8" standalone="yes" ?><Relationships xmlns="http://schemas.openxmlformats.org/package/2006/relationships"><Relationship Id="rId8" Target="../media/image60.jpg" Type="http://schemas.openxmlformats.org/officeDocument/2006/relationships/image"/><Relationship Id="rId3" Target="../media/image2.jpeg" Type="http://schemas.openxmlformats.org/officeDocument/2006/relationships/image"/><Relationship Id="rId7" Target="../media/image59.jpg" Type="http://schemas.openxmlformats.org/officeDocument/2006/relationships/image"/><Relationship Id="rId2" Target="../notesSlides/notesSlide20.xml" Type="http://schemas.openxmlformats.org/officeDocument/2006/relationships/notesSlide"/><Relationship Id="rId1" Target="../slideLayouts/slideLayout2.xml" Type="http://schemas.openxmlformats.org/officeDocument/2006/relationships/slideLayout"/><Relationship Id="rId6" Target="../media/image58.png" Type="http://schemas.openxmlformats.org/officeDocument/2006/relationships/image"/><Relationship Id="rId5" Target="../media/image57.png" Type="http://schemas.openxmlformats.org/officeDocument/2006/relationships/image"/><Relationship Id="rId4" Target="../media/image56.png" Type="http://schemas.openxmlformats.org/officeDocument/2006/relationships/image"/><Relationship Id="rId9" Target="../media/image49.jpg" Type="http://schemas.openxmlformats.org/officeDocument/2006/relationships/image"/></Relationships>
</file>

<file path=ppt/slides/_rels/slide21.xml.rels><?xml version="1.0" encoding="UTF-8" standalone="yes" ?><Relationships xmlns="http://schemas.openxmlformats.org/package/2006/relationships"><Relationship Id="rId8" Target="../media/image65.jpg" Type="http://schemas.openxmlformats.org/officeDocument/2006/relationships/image"/><Relationship Id="rId3" Target="../media/image2.jpeg" Type="http://schemas.openxmlformats.org/officeDocument/2006/relationships/image"/><Relationship Id="rId7" Target="../media/image64.png" Type="http://schemas.openxmlformats.org/officeDocument/2006/relationships/image"/><Relationship Id="rId2" Target="../notesSlides/notesSlide21.xml" Type="http://schemas.openxmlformats.org/officeDocument/2006/relationships/notesSlide"/><Relationship Id="rId1" Target="../slideLayouts/slideLayout2.xml" Type="http://schemas.openxmlformats.org/officeDocument/2006/relationships/slideLayout"/><Relationship Id="rId6" Target="../media/image63.png" Type="http://schemas.openxmlformats.org/officeDocument/2006/relationships/image"/><Relationship Id="rId5" Target="../media/image62.png" Type="http://schemas.openxmlformats.org/officeDocument/2006/relationships/image"/><Relationship Id="rId4" Target="../media/image61.png" Type="http://schemas.openxmlformats.org/officeDocument/2006/relationships/image"/><Relationship Id="rId9" Target="../media/image66.png" Type="http://schemas.openxmlformats.org/officeDocument/2006/relationships/image"/></Relationships>
</file>

<file path=ppt/slides/_rels/slide22.xml.rels><?xml version="1.0" encoding="UTF-8" standalone="yes" ?><Relationships xmlns="http://schemas.openxmlformats.org/package/2006/relationships"><Relationship Id="rId8" Target="../media/image71.jpeg" Type="http://schemas.openxmlformats.org/officeDocument/2006/relationships/image"/><Relationship Id="rId3" Target="../media/image2.jpeg" Type="http://schemas.openxmlformats.org/officeDocument/2006/relationships/image"/><Relationship Id="rId7" Target="../media/image70.jpeg" Type="http://schemas.openxmlformats.org/officeDocument/2006/relationships/image"/><Relationship Id="rId2" Target="../notesSlides/notesSlide22.xml" Type="http://schemas.openxmlformats.org/officeDocument/2006/relationships/notesSlide"/><Relationship Id="rId1" Target="../slideLayouts/slideLayout2.xml" Type="http://schemas.openxmlformats.org/officeDocument/2006/relationships/slideLayout"/><Relationship Id="rId6" Target="../media/image69.png" Type="http://schemas.openxmlformats.org/officeDocument/2006/relationships/image"/><Relationship Id="rId5" Target="../media/image68.png" Type="http://schemas.openxmlformats.org/officeDocument/2006/relationships/image"/><Relationship Id="rId4" Target="../media/image67.png" Type="http://schemas.openxmlformats.org/officeDocument/2006/relationships/image"/><Relationship Id="rId9" Target="../media/image72.png" Type="http://schemas.openxmlformats.org/officeDocument/2006/relationships/image"/></Relationships>
</file>

<file path=ppt/slides/_rels/slide23.xml.rels><?xml version="1.0" encoding="UTF-8" standalone="yes" ?><Relationships xmlns="http://schemas.openxmlformats.org/package/2006/relationships"><Relationship Id="rId8" Target="../media/image77.jpeg" Type="http://schemas.openxmlformats.org/officeDocument/2006/relationships/image"/><Relationship Id="rId3" Target="../media/image2.jpeg" Type="http://schemas.openxmlformats.org/officeDocument/2006/relationships/image"/><Relationship Id="rId7" Target="../media/image76.jpeg" Type="http://schemas.openxmlformats.org/officeDocument/2006/relationships/image"/><Relationship Id="rId2" Target="../notesSlides/notesSlide23.xml" Type="http://schemas.openxmlformats.org/officeDocument/2006/relationships/notesSlide"/><Relationship Id="rId1" Target="../slideLayouts/slideLayout2.xml" Type="http://schemas.openxmlformats.org/officeDocument/2006/relationships/slideLayout"/><Relationship Id="rId6" Target="../media/image75.png" Type="http://schemas.openxmlformats.org/officeDocument/2006/relationships/image"/><Relationship Id="rId5" Target="../media/image74.png" Type="http://schemas.openxmlformats.org/officeDocument/2006/relationships/image"/><Relationship Id="rId4" Target="../media/image73.png" Type="http://schemas.openxmlformats.org/officeDocument/2006/relationships/image"/><Relationship Id="rId9" Target="../media/image78.png" Type="http://schemas.openxmlformats.org/officeDocument/2006/relationships/image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 ?><Relationships xmlns="http://schemas.openxmlformats.org/package/2006/relationships"><Relationship Id="rId3" Target="../media/image2.jpeg" Type="http://schemas.openxmlformats.org/officeDocument/2006/relationships/image"/><Relationship Id="rId2" Target="../notesSlides/notesSlide8.xml" Type="http://schemas.openxmlformats.org/officeDocument/2006/relationships/notesSlide"/><Relationship Id="rId1" Target="../slideLayouts/slideLayout2.xml" Type="http://schemas.openxmlformats.org/officeDocument/2006/relationships/slideLayout"/><Relationship Id="rId4" Target="../media/image29.png" Type="http://schemas.openxmlformats.org/officeDocument/2006/relationships/image"/></Relationships>
</file>

<file path=ppt/slides/_rels/slide9.xml.rels><?xml version="1.0" encoding="UTF-8" standalone="yes" ?><Relationships xmlns="http://schemas.openxmlformats.org/package/2006/relationships"><Relationship Id="rId3" Target="../media/image2.jpeg" Type="http://schemas.openxmlformats.org/officeDocument/2006/relationships/image"/><Relationship Id="rId2" Target="../notesSlides/notesSlide9.xml" Type="http://schemas.openxmlformats.org/officeDocument/2006/relationships/notesSlide"/><Relationship Id="rId1" Target="../slideLayouts/slideLayout2.xml" Type="http://schemas.openxmlformats.org/officeDocument/2006/relationships/slideLayout"/><Relationship Id="rId4" Target="../media/image3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609600" y="1489348"/>
            <a:ext cx="8305800" cy="13938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000"/>
              <a:buFont typeface="Cambria"/>
              <a:buNone/>
            </a:pPr>
            <a:r>
              <a:rPr b="1" cap="none" i="0" lang="en-IN" strike="noStrike" sz="4000" u="none">
                <a:solidFill>
                  <a:srgbClr val="366092"/>
                </a:solidFill>
                <a:latin typeface="Cambria"/>
                <a:ea typeface="Cambria"/>
                <a:cs typeface="Cambria"/>
                <a:sym typeface="Cambria"/>
              </a:rPr>
              <a:t>SAE NIS EFFI-CYCLE</a:t>
            </a:r>
            <a:br>
              <a:rPr b="1" cap="none" i="0" lang="en-IN" strike="noStrike" sz="3600" u="none">
                <a:solidFill>
                  <a:srgbClr val="366092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cap="none" i="1" lang="en-IN" strike="noStrike" sz="2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&gt;&gt;&gt;Drive The Future&lt;&lt;&lt;</a:t>
            </a:r>
            <a:endParaRPr b="1" cap="none" i="0" strike="noStrike" sz="3600" u="none">
              <a:solidFill>
                <a:srgbClr val="366092"/>
              </a:solidFill>
              <a:latin typeface="Gentium Basic"/>
              <a:ea typeface="Gentium Basic"/>
              <a:cs typeface="Gentium Basic"/>
              <a:sym typeface="Gentium Basic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288969" y="4271978"/>
            <a:ext cx="4890600" cy="9741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1" dirty="0" lang="en-IN" sz="2400">
                <a:solidFill>
                  <a:srgbClr val="366092"/>
                </a:solidFill>
                <a:latin typeface="Cambria"/>
                <a:ea typeface="Cambria"/>
                <a:cs typeface="Cambria"/>
                <a:sym typeface="Cambria"/>
              </a:rPr>
              <a:t> 21028</a:t>
            </a:r>
            <a:endParaRPr b="1" dirty="0">
              <a:solidFill>
                <a:srgbClr val="366092"/>
              </a:solidFill>
            </a:endParaRPr>
          </a:p>
          <a:p>
            <a:pPr algn="ctr" indent="0" lvl="0" marL="0" marR="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1" dirty="0" lang="en-IN" sz="2400">
                <a:solidFill>
                  <a:srgbClr val="366092"/>
                </a:solidFill>
                <a:latin typeface="Cambria"/>
                <a:ea typeface="Cambria"/>
                <a:cs typeface="Cambria"/>
                <a:sym typeface="Cambria"/>
              </a:rPr>
              <a:t>INVINCIBLES 5.0</a:t>
            </a:r>
            <a:endParaRPr b="1" dirty="0">
              <a:solidFill>
                <a:srgbClr val="366092"/>
              </a:solidFill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-64" r="40"/>
          <a:stretch/>
        </p:blipFill>
        <p:spPr>
          <a:xfrm>
            <a:off x="3223499" y="1"/>
            <a:ext cx="2281174" cy="159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-13726" l="-1" r="243"/>
          <a:stretch/>
        </p:blipFill>
        <p:spPr>
          <a:xfrm>
            <a:off x="7591863" y="0"/>
            <a:ext cx="1544849" cy="48123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2448272" y="3064232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IN" strike="noStrike" sz="160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cap="none" i="1" lang="en-IN" strike="noStrike" sz="1800" u="none">
                <a:solidFill>
                  <a:srgbClr val="006FBE"/>
                </a:solidFill>
                <a:latin typeface="Cambria"/>
                <a:ea typeface="Cambria"/>
                <a:cs typeface="Cambria"/>
                <a:sym typeface="Cambria"/>
              </a:rPr>
              <a:t>Power Enhancement Season </a:t>
            </a:r>
            <a:endParaRPr b="0" cap="none" i="0" strike="noStrike" sz="18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275856" y="3441447"/>
            <a:ext cx="2945904" cy="576064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Gentium Basic"/>
              <a:buNone/>
            </a:pPr>
            <a:r>
              <a:rPr b="1" cap="none" i="0" lang="en-IN" strike="noStrike" sz="2800" u="none">
                <a:solidFill>
                  <a:srgbClr val="366092"/>
                </a:solidFill>
                <a:latin typeface="Gentium Basic"/>
                <a:ea typeface="Gentium Basic"/>
                <a:cs typeface="Gentium Basic"/>
                <a:sym typeface="Gentium Basic"/>
              </a:rPr>
              <a:t>CAD Report</a:t>
            </a:r>
            <a:endParaRPr b="1" cap="none" i="0" strike="noStrike" sz="3600" u="none">
              <a:solidFill>
                <a:srgbClr val="366092"/>
              </a:solidFill>
              <a:latin typeface="Gentium Basic"/>
              <a:ea typeface="Gentium Basic"/>
              <a:cs typeface="Gentium Basic"/>
              <a:sym typeface="Gentium Basic"/>
            </a:endParaRPr>
          </a:p>
        </p:txBody>
      </p:sp>
      <p:cxnSp>
        <p:nvCxnSpPr>
          <p:cNvPr id="95" name="Google Shape;95;p1"/>
          <p:cNvCxnSpPr/>
          <p:nvPr/>
        </p:nvCxnSpPr>
        <p:spPr>
          <a:xfrm>
            <a:off x="609600" y="3577580"/>
            <a:ext cx="7956000" cy="0"/>
          </a:xfrm>
          <a:prstGeom prst="straightConnector1">
            <a:avLst/>
          </a:prstGeom>
          <a:noFill/>
          <a:ln cap="flat" cmpd="sng" w="9525">
            <a:solidFill>
              <a:srgbClr val="7C5F9F"/>
            </a:solidFill>
            <a:prstDash val="solid"/>
            <a:round/>
            <a:headEnd len="sm" type="none" w="sm"/>
            <a:tailEnd len="sm" type="none" w="sm"/>
          </a:ln>
        </p:spPr>
      </p:cxnSp>
      <p:pic>
        <p:nvPicPr>
          <p:cNvPr id="96" name="Google Shape;96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4086" y="3762325"/>
            <a:ext cx="1713103" cy="15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7526" y="3721575"/>
            <a:ext cx="1858325" cy="16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gf6fd782ab6_4_7"/>
          <p:cNvGraphicFramePr/>
          <p:nvPr/>
        </p:nvGraphicFramePr>
        <p:xfrm>
          <a:off x="6683465" y="493265"/>
          <a:ext cx="2258850" cy="5157900"/>
        </p:xfrm>
        <a:graphic>
          <a:graphicData uri="http://schemas.openxmlformats.org/drawingml/2006/table">
            <a:tbl>
              <a:tblPr bandRow="1" firstRow="1">
                <a:noFill/>
                <a:tableStyleId>{DDCBB932-3FE6-4979-899B-B3CE8BE13875}</a:tableStyleId>
              </a:tblPr>
              <a:tblGrid>
                <a:gridCol w="45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3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B.No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Part Name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7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M12 Nylon Locknut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25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2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Grade 8.8 M12 flanged Bol 30mm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25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3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Grade 8.8 M12 Nylon Locknuts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25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4</a:t>
                      </a:r>
                      <a:endParaRPr/>
                    </a:p>
                  </a:txBody>
                  <a:tcPr anchor="ctr" marB="45725" marL="91450" marR="91450" marT="457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</a:tcPr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Grade 8.8 Flanged Bolt 45mm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7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5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Rear wheel Assemble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7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6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Cassette Hub Lockring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7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7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Wheel Hub Lockring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25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8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Rear Triangular Swing arm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7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9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Washer 7mm diameter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7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10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Brake Disc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7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11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Wheel bearing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7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12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Spacer 7mm dia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67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13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Nylon Bushing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67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14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Rear suspension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6425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15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Grade 8.8 M8 Nylon Locknut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89" name="Google Shape;189;gf6fd782ab6_4_7"/>
          <p:cNvSpPr txBox="1">
            <a:spLocks noGrp="1"/>
          </p:cNvSpPr>
          <p:nvPr>
            <p:ph type="title"/>
          </p:nvPr>
        </p:nvSpPr>
        <p:spPr>
          <a:xfrm>
            <a:off x="827584" y="103025"/>
            <a:ext cx="3682800" cy="540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</a:pPr>
            <a:r>
              <a:rPr lang="en-IN" sz="2000">
                <a:latin typeface="Book Antiqua"/>
                <a:ea typeface="Book Antiqua"/>
                <a:cs typeface="Book Antiqua"/>
                <a:sym typeface="Book Antiqua"/>
              </a:rPr>
              <a:t>Suspension, Wheels and Tires </a:t>
            </a:r>
            <a:endParaRPr/>
          </a:p>
        </p:txBody>
      </p:sp>
      <p:pic>
        <p:nvPicPr>
          <p:cNvPr id="190" name="Google Shape;190;gf6fd782ab6_4_7"/>
          <p:cNvPicPr preferRelativeResize="0"/>
          <p:nvPr/>
        </p:nvPicPr>
        <p:blipFill rotWithShape="1">
          <a:blip r:embed="rId3">
            <a:alphaModFix/>
          </a:blip>
          <a:srcRect b="-13725" r="239" t="1"/>
          <a:stretch/>
        </p:blipFill>
        <p:spPr>
          <a:xfrm>
            <a:off x="7599163" y="-5937"/>
            <a:ext cx="1544849" cy="48123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f6fd782ab6_4_7"/>
          <p:cNvSpPr txBox="1"/>
          <p:nvPr/>
        </p:nvSpPr>
        <p:spPr>
          <a:xfrm>
            <a:off x="120350" y="96228"/>
            <a:ext cx="347100" cy="27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IN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4b</a:t>
            </a:r>
            <a:endParaRPr/>
          </a:p>
        </p:txBody>
      </p:sp>
      <p:pic>
        <p:nvPicPr>
          <p:cNvPr id="192" name="Google Shape;192;gf6fd782ab6_4_7"/>
          <p:cNvPicPr preferRelativeResize="0"/>
          <p:nvPr/>
        </p:nvPicPr>
        <p:blipFill rotWithShape="1">
          <a:blip r:embed="rId4">
            <a:alphaModFix/>
          </a:blip>
          <a:srcRect b="62"/>
          <a:stretch/>
        </p:blipFill>
        <p:spPr>
          <a:xfrm>
            <a:off x="224275" y="949700"/>
            <a:ext cx="6220399" cy="42450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Google Shape;197;gf6fd782ab6_9_1"/>
          <p:cNvGraphicFramePr/>
          <p:nvPr/>
        </p:nvGraphicFramePr>
        <p:xfrm>
          <a:off x="6602665" y="519752"/>
          <a:ext cx="2471975" cy="4868800"/>
        </p:xfrm>
        <a:graphic>
          <a:graphicData uri="http://schemas.openxmlformats.org/drawingml/2006/table">
            <a:tbl>
              <a:tblPr bandRow="1" firstRow="1">
                <a:noFill/>
                <a:tableStyleId>{DDCBB932-3FE6-4979-899B-B3CE8BE13875}</a:tableStyleId>
              </a:tblPr>
              <a:tblGrid>
                <a:gridCol w="49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00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B.No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Part Name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90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Wheel Rim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90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2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Wheel Hub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90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3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Wheel Tube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90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4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Wheel Tyre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90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5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Wheel bearing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90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6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Wheel Lockring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90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7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Wheel Hub Lockring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90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8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Dork Disc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90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9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Grade 8.8 M8 Nylon locknut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90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10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Washer 7mm Dia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90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11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Cassette Hub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690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12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Wheel Axle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98" name="Google Shape;198;gf6fd782ab6_9_1"/>
          <p:cNvSpPr txBox="1">
            <a:spLocks noGrp="1"/>
          </p:cNvSpPr>
          <p:nvPr>
            <p:ph type="title"/>
          </p:nvPr>
        </p:nvSpPr>
        <p:spPr>
          <a:xfrm>
            <a:off x="827584" y="103025"/>
            <a:ext cx="3682800" cy="540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</a:pPr>
            <a:r>
              <a:rPr lang="en-IN" sz="2000">
                <a:latin typeface="Book Antiqua"/>
                <a:ea typeface="Book Antiqua"/>
                <a:cs typeface="Book Antiqua"/>
                <a:sym typeface="Book Antiqua"/>
              </a:rPr>
              <a:t>Suspension, Wheels and Tires </a:t>
            </a:r>
            <a:endParaRPr/>
          </a:p>
        </p:txBody>
      </p:sp>
      <p:pic>
        <p:nvPicPr>
          <p:cNvPr id="199" name="Google Shape;199;gf6fd782ab6_9_1"/>
          <p:cNvPicPr preferRelativeResize="0"/>
          <p:nvPr/>
        </p:nvPicPr>
        <p:blipFill rotWithShape="1">
          <a:blip r:embed="rId3">
            <a:alphaModFix/>
          </a:blip>
          <a:srcRect b="-13725" r="239" t="1"/>
          <a:stretch/>
        </p:blipFill>
        <p:spPr>
          <a:xfrm>
            <a:off x="7591863" y="0"/>
            <a:ext cx="1544849" cy="48123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f6fd782ab6_9_1"/>
          <p:cNvSpPr txBox="1"/>
          <p:nvPr/>
        </p:nvSpPr>
        <p:spPr>
          <a:xfrm>
            <a:off x="120350" y="96228"/>
            <a:ext cx="347100" cy="27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IN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pic>
        <p:nvPicPr>
          <p:cNvPr id="201" name="Google Shape;201;gf6fd782ab6_9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95725"/>
            <a:ext cx="6297876" cy="45928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Google Shape;206;p7"/>
          <p:cNvGraphicFramePr/>
          <p:nvPr>
            <p:extLst>
              <p:ext uri="{D42A27DB-BD31-4B8C-83A1-F6EECF244321}">
                <p14:modId xmlns:p14="http://schemas.microsoft.com/office/powerpoint/2010/main" val="1627791957"/>
              </p:ext>
            </p:extLst>
          </p:nvPr>
        </p:nvGraphicFramePr>
        <p:xfrm>
          <a:off x="5017935" y="481236"/>
          <a:ext cx="2347804" cy="5226459"/>
        </p:xfrm>
        <a:graphic>
          <a:graphicData uri="http://schemas.openxmlformats.org/drawingml/2006/table">
            <a:tbl>
              <a:tblPr bandRow="1" firstRow="1">
                <a:noFill/>
                <a:tableStyleId>{DDCBB932-3FE6-4979-899B-B3CE8BE13875}</a:tableStyleId>
              </a:tblPr>
              <a:tblGrid>
                <a:gridCol w="514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151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B.No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Part Name</a:t>
                      </a:r>
                      <a:endParaRPr dirty="0"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147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11</a:t>
                      </a:r>
                      <a:endParaRPr/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Sprocket joint for 52T sprocket</a:t>
                      </a:r>
                    </a:p>
                  </a:txBody>
                  <a:tcPr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51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12</a:t>
                      </a:r>
                      <a:endParaRPr/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Square Key 2</a:t>
                      </a:r>
                      <a:endParaRPr dirty="0"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451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13</a:t>
                      </a:r>
                      <a:endParaRPr/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Grub Screw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451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14</a:t>
                      </a:r>
                      <a:endParaRPr/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Flanged Bearings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451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15</a:t>
                      </a:r>
                      <a:endParaRPr/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Crankset Shaft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451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16</a:t>
                      </a:r>
                      <a:endParaRPr/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Crank Arm 1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451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17</a:t>
                      </a:r>
                      <a:endParaRPr/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Crank arm 2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451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18</a:t>
                      </a:r>
                      <a:endParaRPr/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42T Sprocket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451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19</a:t>
                      </a:r>
                      <a:endParaRPr/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Pedal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2147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20</a:t>
                      </a:r>
                      <a:endParaRPr/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Grade 8.8 M12 Flanged Bolt 30mm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451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21</a:t>
                      </a:r>
                      <a:endParaRPr/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M12 Nylon Locknut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451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22</a:t>
                      </a:r>
                      <a:endParaRPr/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13 Speed Cassette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451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23</a:t>
                      </a:r>
                      <a:endParaRPr/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Cassette Hub Locking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451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24</a:t>
                      </a:r>
                      <a:endParaRPr/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Dork Disc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451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25</a:t>
                      </a:r>
                      <a:endParaRPr/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Derailleur</a:t>
                      </a:r>
                      <a:endParaRPr dirty="0"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8451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26</a:t>
                      </a:r>
                      <a:endParaRPr/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Chain</a:t>
                      </a:r>
                      <a:endParaRPr dirty="0"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7" name="Google Shape;207;p7"/>
          <p:cNvGraphicFramePr/>
          <p:nvPr>
            <p:extLst>
              <p:ext uri="{D42A27DB-BD31-4B8C-83A1-F6EECF244321}">
                <p14:modId xmlns:p14="http://schemas.microsoft.com/office/powerpoint/2010/main" val="2136952615"/>
              </p:ext>
            </p:extLst>
          </p:nvPr>
        </p:nvGraphicFramePr>
        <p:xfrm>
          <a:off x="104151" y="3513305"/>
          <a:ext cx="4865408" cy="2184658"/>
        </p:xfrm>
        <a:graphic>
          <a:graphicData uri="http://schemas.openxmlformats.org/drawingml/2006/table">
            <a:tbl>
              <a:tblPr bandRow="1" firstRow="1">
                <a:noFill/>
                <a:tableStyleId>{DDCBB932-3FE6-4979-899B-B3CE8BE13875}</a:tableStyleId>
              </a:tblPr>
              <a:tblGrid>
                <a:gridCol w="555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4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0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509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err="1"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B.No</a:t>
                      </a:r>
                      <a:endParaRPr dirty="0"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Part Name</a:t>
                      </a:r>
                      <a:endParaRPr dirty="0"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err="1"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B.No</a:t>
                      </a:r>
                      <a:endParaRPr dirty="0"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Part Name</a:t>
                      </a:r>
                      <a:endParaRPr dirty="0"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13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</a:t>
                      </a:r>
                      <a:endParaRPr/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Grade 8.8 M8 Flanged Bolt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6</a:t>
                      </a:r>
                      <a:endParaRPr dirty="0"/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Sprocket Joint 2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509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2</a:t>
                      </a:r>
                      <a:endParaRPr/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Grade 8.8 M8 Nylon Locknut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7</a:t>
                      </a:r>
                      <a:endParaRPr/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Square Key 1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813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3</a:t>
                      </a:r>
                      <a:endParaRPr/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Transmission Shaft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8</a:t>
                      </a:r>
                      <a:endParaRPr/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28T sprocket 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509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4</a:t>
                      </a:r>
                      <a:endParaRPr/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14T Sprocket with ratchet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9</a:t>
                      </a:r>
                      <a:endParaRPr/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Sprocket joint for 28T sprocket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509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5</a:t>
                      </a:r>
                      <a:endParaRPr/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Sprocket Joint 1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10</a:t>
                      </a:r>
                      <a:endParaRPr/>
                    </a:p>
                  </a:txBody>
                  <a:tcPr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52T sprocket with Ratchet</a:t>
                      </a:r>
                      <a:endParaRPr dirty="0"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8" name="Google Shape;208;p7"/>
          <p:cNvSpPr txBox="1">
            <a:spLocks noGrp="1"/>
          </p:cNvSpPr>
          <p:nvPr>
            <p:ph type="title"/>
          </p:nvPr>
        </p:nvSpPr>
        <p:spPr>
          <a:xfrm>
            <a:off x="1545676" y="52979"/>
            <a:ext cx="3456170" cy="365551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 Antiqua"/>
              <a:buNone/>
            </a:pPr>
            <a:r>
              <a:rPr dirty="0" lang="en-IN" sz="3200">
                <a:latin typeface="Book Antiqua"/>
                <a:ea typeface="Book Antiqua"/>
                <a:cs typeface="Book Antiqua"/>
                <a:sym typeface="Book Antiqua"/>
              </a:rPr>
              <a:t>Drivetrain</a:t>
            </a:r>
            <a:endParaRPr dirty="0" sz="3200"/>
          </a:p>
        </p:txBody>
      </p:sp>
      <p:pic>
        <p:nvPicPr>
          <p:cNvPr id="209" name="Google Shape;209;p7"/>
          <p:cNvPicPr preferRelativeResize="0"/>
          <p:nvPr/>
        </p:nvPicPr>
        <p:blipFill rotWithShape="1">
          <a:blip r:embed="rId3">
            <a:alphaModFix/>
          </a:blip>
          <a:srcRect b="-13726" l="-1" r="243"/>
          <a:stretch/>
        </p:blipFill>
        <p:spPr>
          <a:xfrm>
            <a:off x="7591863" y="0"/>
            <a:ext cx="1544849" cy="48123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7"/>
          <p:cNvSpPr txBox="1"/>
          <p:nvPr/>
        </p:nvSpPr>
        <p:spPr>
          <a:xfrm>
            <a:off x="120350" y="96228"/>
            <a:ext cx="347194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IN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pic>
        <p:nvPicPr>
          <p:cNvPr id="211" name="Google Shape;21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350" y="481236"/>
            <a:ext cx="4768434" cy="2957533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8944E2D-1A1F-4E78-988D-FF650410A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158617"/>
              </p:ext>
            </p:extLst>
          </p:nvPr>
        </p:nvGraphicFramePr>
        <p:xfrm>
          <a:off x="7414115" y="481236"/>
          <a:ext cx="1560938" cy="1879011"/>
        </p:xfrm>
        <a:graphic>
          <a:graphicData uri="http://schemas.openxmlformats.org/drawingml/2006/table">
            <a:tbl>
              <a:tblPr bandRow="1" firstRow="1">
                <a:tableStyleId>{DDCBB932-3FE6-4979-899B-B3CE8BE13875}</a:tableStyleId>
              </a:tblPr>
              <a:tblGrid>
                <a:gridCol w="508980">
                  <a:extLst>
                    <a:ext uri="{9D8B030D-6E8A-4147-A177-3AD203B41FA5}">
                      <a16:colId xmlns:a16="http://schemas.microsoft.com/office/drawing/2014/main" val="1846423857"/>
                    </a:ext>
                  </a:extLst>
                </a:gridCol>
                <a:gridCol w="1051958">
                  <a:extLst>
                    <a:ext uri="{9D8B030D-6E8A-4147-A177-3AD203B41FA5}">
                      <a16:colId xmlns:a16="http://schemas.microsoft.com/office/drawing/2014/main" val="2103620078"/>
                    </a:ext>
                  </a:extLst>
                </a:gridCol>
              </a:tblGrid>
              <a:tr h="440890">
                <a:tc>
                  <a:txBody>
                    <a:bodyPr/>
                    <a:lstStyle/>
                    <a:p>
                      <a:pPr algn="ctr"/>
                      <a:r>
                        <a:rPr dirty="0" err="1" lang="en-IN" sz="1100">
                          <a:latin charset="0" panose="02040602050305030304" pitchFamily="18" typeface="Book Antiqua"/>
                        </a:rPr>
                        <a:t>B.No</a:t>
                      </a:r>
                      <a:endParaRPr dirty="0" lang="en-IN" sz="1100">
                        <a:latin charset="0" panose="02040602050305030304" pitchFamily="18"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IN" sz="1100">
                          <a:latin charset="0" panose="02040602050305030304" pitchFamily="18" typeface="Book Antiqua"/>
                        </a:rPr>
                        <a:t>Part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05624"/>
                  </a:ext>
                </a:extLst>
              </a:tr>
              <a:tr h="378254">
                <a:tc>
                  <a:txBody>
                    <a:bodyPr/>
                    <a:lstStyle/>
                    <a:p>
                      <a:pPr algn="ctr"/>
                      <a:r>
                        <a:rPr dirty="0" lang="en-IN" sz="1100">
                          <a:latin charset="0" panose="02040602050305030304" pitchFamily="18" typeface="Book Antiqua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IN" sz="1100">
                          <a:latin charset="0" panose="02040602050305030304" pitchFamily="18" typeface="Book Antiqua"/>
                        </a:rPr>
                        <a:t>Chain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21471"/>
                  </a:ext>
                </a:extLst>
              </a:tr>
              <a:tr h="378254">
                <a:tc>
                  <a:txBody>
                    <a:bodyPr/>
                    <a:lstStyle/>
                    <a:p>
                      <a:pPr algn="ctr"/>
                      <a:r>
                        <a:rPr dirty="0" lang="en-IN" sz="1100">
                          <a:latin charset="0" panose="02040602050305030304" pitchFamily="18" typeface="Book Antiqua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IN" sz="1100">
                          <a:latin charset="0" panose="02040602050305030304" pitchFamily="18" typeface="Book Antiqua"/>
                        </a:rPr>
                        <a:t>Wheel 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961155"/>
                  </a:ext>
                </a:extLst>
              </a:tr>
              <a:tr h="378254">
                <a:tc>
                  <a:txBody>
                    <a:bodyPr/>
                    <a:lstStyle/>
                    <a:p>
                      <a:pPr algn="ctr"/>
                      <a:r>
                        <a:rPr dirty="0" lang="en-IN" sz="1100">
                          <a:latin charset="0" panose="02040602050305030304" pitchFamily="18" typeface="Book Antiqua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IN" sz="1100">
                          <a:latin charset="0" panose="02040602050305030304" pitchFamily="18" typeface="Book Antiqua"/>
                        </a:rPr>
                        <a:t>Motor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213029"/>
                  </a:ext>
                </a:extLst>
              </a:tr>
              <a:tr h="303359">
                <a:tc>
                  <a:txBody>
                    <a:bodyPr/>
                    <a:lstStyle/>
                    <a:p>
                      <a:pPr algn="ctr"/>
                      <a:r>
                        <a:rPr dirty="0" lang="en-IN" sz="1100">
                          <a:latin charset="0" panose="02040602050305030304" pitchFamily="18" typeface="Book Antiqua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IN" sz="1100">
                          <a:latin charset="0" panose="02040602050305030304" pitchFamily="18" typeface="Book Antiqua"/>
                        </a:rPr>
                        <a:t>14T Sprocket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4393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Google Shape;216;p8"/>
          <p:cNvGraphicFramePr/>
          <p:nvPr/>
        </p:nvGraphicFramePr>
        <p:xfrm>
          <a:off x="5502365" y="534314"/>
          <a:ext cx="3479700" cy="4933725"/>
        </p:xfrm>
        <a:graphic>
          <a:graphicData uri="http://schemas.openxmlformats.org/drawingml/2006/table">
            <a:tbl>
              <a:tblPr bandRow="1" firstRow="1">
                <a:noFill/>
                <a:tableStyleId>{DDCBB932-3FE6-4979-899B-B3CE8BE13875}</a:tableStyleId>
              </a:tblPr>
              <a:tblGrid>
                <a:gridCol w="8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175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B.No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Part Name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Handle Bar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2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Left Handle Grip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3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Right Handle Grip/Throttle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4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Front Brake Lever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5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Rear Brake Lever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3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6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Rear Triangular Swing Arm 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3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7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Brake Disc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3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8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Brake Calliper 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3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9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Calliper Bolt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3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10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Right Knuckle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03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11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Front Brake Cable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03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12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Rear Brake Cable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03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13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Left Knuckle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827584" y="103025"/>
            <a:ext cx="3682752" cy="540403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="ctr" anchorCtr="0" bIns="45700" lIns="91425" rIns="91425" spcFirstLastPara="1" tIns="45700" wrap="square">
            <a:normAutofit fontScale="90000"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 Antiqua"/>
              <a:buNone/>
            </a:pPr>
            <a:r>
              <a:rPr lang="en-IN">
                <a:latin typeface="Book Antiqua"/>
                <a:ea typeface="Book Antiqua"/>
                <a:cs typeface="Book Antiqua"/>
                <a:sym typeface="Book Antiqua"/>
              </a:rPr>
              <a:t>Brakes</a:t>
            </a:r>
            <a:endParaRPr/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 b="-13726" l="-1" r="243"/>
          <a:stretch/>
        </p:blipFill>
        <p:spPr>
          <a:xfrm>
            <a:off x="7591863" y="0"/>
            <a:ext cx="1544849" cy="48123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8"/>
          <p:cNvSpPr txBox="1"/>
          <p:nvPr/>
        </p:nvSpPr>
        <p:spPr>
          <a:xfrm>
            <a:off x="120350" y="96228"/>
            <a:ext cx="347194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IN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pic>
        <p:nvPicPr>
          <p:cNvPr id="220" name="Google Shape;220;p8"/>
          <p:cNvPicPr preferRelativeResize="0"/>
          <p:nvPr/>
        </p:nvPicPr>
        <p:blipFill rotWithShape="1">
          <a:blip r:embed="rId4">
            <a:alphaModFix/>
          </a:blip>
          <a:srcRect b="-28" r="25"/>
          <a:stretch/>
        </p:blipFill>
        <p:spPr>
          <a:xfrm>
            <a:off x="224150" y="814225"/>
            <a:ext cx="5098127" cy="45817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Google Shape;225;p9"/>
          <p:cNvGraphicFramePr/>
          <p:nvPr/>
        </p:nvGraphicFramePr>
        <p:xfrm>
          <a:off x="5280765" y="454307"/>
          <a:ext cx="3479525" cy="4957075"/>
        </p:xfrm>
        <a:graphic>
          <a:graphicData uri="http://schemas.openxmlformats.org/drawingml/2006/table">
            <a:tbl>
              <a:tblPr bandRow="1" firstRow="1">
                <a:noFill/>
                <a:tableStyleId>{DDCBB932-3FE6-4979-899B-B3CE8BE13875}</a:tableStyleId>
              </a:tblPr>
              <a:tblGrid>
                <a:gridCol w="69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41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B.No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Part Name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275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Shifter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275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2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Steering Column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275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3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Motor Housing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275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4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Servo Motor MG996R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275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5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Shaft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275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6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M5 Bolt (35 mm)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3275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7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M5 Nut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6" name="Google Shape;226;p9"/>
          <p:cNvSpPr txBox="1">
            <a:spLocks noGrp="1"/>
          </p:cNvSpPr>
          <p:nvPr>
            <p:ph type="title"/>
          </p:nvPr>
        </p:nvSpPr>
        <p:spPr>
          <a:xfrm>
            <a:off x="827584" y="121196"/>
            <a:ext cx="3682752" cy="540403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="ctr" anchorCtr="0" bIns="45700" lIns="91425" rIns="91425" spcFirstLastPara="1" tIns="45700" wrap="square">
            <a:normAutofit fontScale="90000"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 Antiqua"/>
              <a:buNone/>
            </a:pPr>
            <a:r>
              <a:rPr lang="en-IN">
                <a:latin typeface="Book Antiqua"/>
                <a:ea typeface="Book Antiqua"/>
                <a:cs typeface="Book Antiqua"/>
                <a:sym typeface="Book Antiqua"/>
              </a:rPr>
              <a:t>Innovation</a:t>
            </a:r>
            <a:endParaRPr/>
          </a:p>
        </p:txBody>
      </p:sp>
      <p:pic>
        <p:nvPicPr>
          <p:cNvPr id="227" name="Google Shape;227;p9"/>
          <p:cNvPicPr preferRelativeResize="0"/>
          <p:nvPr/>
        </p:nvPicPr>
        <p:blipFill rotWithShape="1">
          <a:blip r:embed="rId3">
            <a:alphaModFix/>
          </a:blip>
          <a:srcRect b="-13726" l="-1" r="243"/>
          <a:stretch/>
        </p:blipFill>
        <p:spPr>
          <a:xfrm>
            <a:off x="7591863" y="0"/>
            <a:ext cx="1544849" cy="48123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9"/>
          <p:cNvSpPr txBox="1"/>
          <p:nvPr/>
        </p:nvSpPr>
        <p:spPr>
          <a:xfrm>
            <a:off x="120350" y="96228"/>
            <a:ext cx="347194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IN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pic>
        <p:nvPicPr>
          <p:cNvPr id="229" name="Google Shape;22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326" y="1149916"/>
            <a:ext cx="4225268" cy="383547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10"/>
          <p:cNvGraphicFramePr/>
          <p:nvPr/>
        </p:nvGraphicFramePr>
        <p:xfrm>
          <a:off x="6594565" y="481228"/>
          <a:ext cx="2389325" cy="4918500"/>
        </p:xfrm>
        <a:graphic>
          <a:graphicData uri="http://schemas.openxmlformats.org/drawingml/2006/table">
            <a:tbl>
              <a:tblPr bandRow="1" firstRow="1">
                <a:noFill/>
                <a:tableStyleId>{DDCBB932-3FE6-4979-899B-B3CE8BE13875}</a:tableStyleId>
              </a:tblPr>
              <a:tblGrid>
                <a:gridCol w="58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B.No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Part Name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Front Panel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2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Rear Panel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3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Seats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4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Chassis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5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Door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6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Side Panel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7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Top Panel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8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Front Fairing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9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Hinge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10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Door Lock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11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Chain Guard (Right)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12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Chain Guard (Left)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13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Battery Guard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14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Motor Housing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15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Cassette Guard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16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Rear Mud -Guard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17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Front Mud -Guard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5" name="Google Shape;235;p10"/>
          <p:cNvSpPr txBox="1">
            <a:spLocks noGrp="1"/>
          </p:cNvSpPr>
          <p:nvPr>
            <p:ph type="title"/>
          </p:nvPr>
        </p:nvSpPr>
        <p:spPr>
          <a:xfrm>
            <a:off x="827584" y="115308"/>
            <a:ext cx="3682752" cy="540403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 Antiqua"/>
              <a:buNone/>
            </a:pPr>
            <a:r>
              <a:rPr lang="en-IN" sz="2800">
                <a:latin typeface="Book Antiqua"/>
                <a:ea typeface="Book Antiqua"/>
                <a:cs typeface="Book Antiqua"/>
                <a:sym typeface="Book Antiqua"/>
              </a:rPr>
              <a:t>Frame, Seats</a:t>
            </a:r>
            <a:endParaRPr/>
          </a:p>
        </p:txBody>
      </p:sp>
      <p:pic>
        <p:nvPicPr>
          <p:cNvPr id="236" name="Google Shape;236;p10"/>
          <p:cNvPicPr preferRelativeResize="0"/>
          <p:nvPr/>
        </p:nvPicPr>
        <p:blipFill rotWithShape="1">
          <a:blip r:embed="rId3">
            <a:alphaModFix/>
          </a:blip>
          <a:srcRect b="-13726" l="-1" r="243"/>
          <a:stretch/>
        </p:blipFill>
        <p:spPr>
          <a:xfrm>
            <a:off x="7591863" y="0"/>
            <a:ext cx="1544849" cy="48123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0"/>
          <p:cNvSpPr txBox="1"/>
          <p:nvPr/>
        </p:nvSpPr>
        <p:spPr>
          <a:xfrm>
            <a:off x="120350" y="96228"/>
            <a:ext cx="347194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IN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pic>
        <p:nvPicPr>
          <p:cNvPr id="238" name="Google Shape;238;p10"/>
          <p:cNvPicPr preferRelativeResize="0"/>
          <p:nvPr/>
        </p:nvPicPr>
        <p:blipFill rotWithShape="1">
          <a:blip r:embed="rId4">
            <a:alphaModFix/>
          </a:blip>
          <a:srcRect l="5795" r="5865"/>
          <a:stretch/>
        </p:blipFill>
        <p:spPr>
          <a:xfrm>
            <a:off x="210125" y="827899"/>
            <a:ext cx="6185323" cy="4189577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Google Shape;243;p11"/>
          <p:cNvGraphicFramePr/>
          <p:nvPr/>
        </p:nvGraphicFramePr>
        <p:xfrm>
          <a:off x="6569340" y="661603"/>
          <a:ext cx="2160250" cy="4759850"/>
        </p:xfrm>
        <a:graphic>
          <a:graphicData uri="http://schemas.openxmlformats.org/drawingml/2006/table">
            <a:tbl>
              <a:tblPr bandRow="1" firstRow="1">
                <a:noFill/>
                <a:tableStyleId>{DDCBB932-3FE6-4979-899B-B3CE8BE13875}</a:tableStyleId>
              </a:tblPr>
              <a:tblGrid>
                <a:gridCol w="4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80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B.No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Part Name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75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Chassis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575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2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Seat Belt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575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3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Motor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575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4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Battery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575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5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Controller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75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6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Headlights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75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7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Battery Indicator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575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8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Kill Switch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575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9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Battery wiring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575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10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Wiring Harness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575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11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Cadence Sensor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575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12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Seat Buckle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575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13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Odometer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575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14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Innovation Assembly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44" name="Google Shape;244;p11"/>
          <p:cNvSpPr txBox="1">
            <a:spLocks noGrp="1"/>
          </p:cNvSpPr>
          <p:nvPr>
            <p:ph type="title"/>
          </p:nvPr>
        </p:nvSpPr>
        <p:spPr>
          <a:xfrm>
            <a:off x="899592" y="121196"/>
            <a:ext cx="3682752" cy="540403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</a:pPr>
            <a:r>
              <a:rPr lang="en-IN" sz="2000">
                <a:latin typeface="Book Antiqua"/>
                <a:ea typeface="Book Antiqua"/>
                <a:cs typeface="Book Antiqua"/>
                <a:sym typeface="Book Antiqua"/>
              </a:rPr>
              <a:t>Electrical and Accessories</a:t>
            </a:r>
            <a:endParaRPr/>
          </a:p>
        </p:txBody>
      </p:sp>
      <p:pic>
        <p:nvPicPr>
          <p:cNvPr id="245" name="Google Shape;245;p11"/>
          <p:cNvPicPr preferRelativeResize="0"/>
          <p:nvPr/>
        </p:nvPicPr>
        <p:blipFill rotWithShape="1">
          <a:blip r:embed="rId3">
            <a:alphaModFix/>
          </a:blip>
          <a:srcRect b="-13726" l="-1" r="243"/>
          <a:stretch/>
        </p:blipFill>
        <p:spPr>
          <a:xfrm>
            <a:off x="7591863" y="0"/>
            <a:ext cx="1544849" cy="48123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1"/>
          <p:cNvSpPr txBox="1"/>
          <p:nvPr/>
        </p:nvSpPr>
        <p:spPr>
          <a:xfrm>
            <a:off x="120350" y="96228"/>
            <a:ext cx="347194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IN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pic>
        <p:nvPicPr>
          <p:cNvPr id="247" name="Google Shape;2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25" y="1157400"/>
            <a:ext cx="6010626" cy="387622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"/>
          <p:cNvSpPr txBox="1">
            <a:spLocks noGrp="1"/>
          </p:cNvSpPr>
          <p:nvPr>
            <p:ph type="title"/>
          </p:nvPr>
        </p:nvSpPr>
        <p:spPr>
          <a:xfrm>
            <a:off x="457200" y="-16683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ok Antiqua"/>
              <a:buNone/>
            </a:pPr>
            <a:r>
              <a:rPr lang="en-IN" sz="3600">
                <a:latin typeface="Book Antiqua"/>
                <a:ea typeface="Book Antiqua"/>
                <a:cs typeface="Book Antiqua"/>
                <a:sym typeface="Book Antiqua"/>
              </a:rPr>
              <a:t>Steering Subsystem</a:t>
            </a:r>
            <a:endParaRPr/>
          </a:p>
        </p:txBody>
      </p:sp>
      <p:pic>
        <p:nvPicPr>
          <p:cNvPr id="253" name="Google Shape;253;p12"/>
          <p:cNvPicPr preferRelativeResize="0"/>
          <p:nvPr/>
        </p:nvPicPr>
        <p:blipFill rotWithShape="1">
          <a:blip r:embed="rId3">
            <a:alphaModFix/>
          </a:blip>
          <a:srcRect b="-13726" l="-1" r="243"/>
          <a:stretch/>
        </p:blipFill>
        <p:spPr>
          <a:xfrm>
            <a:off x="7591863" y="0"/>
            <a:ext cx="1544849" cy="48123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2"/>
          <p:cNvSpPr txBox="1"/>
          <p:nvPr/>
        </p:nvSpPr>
        <p:spPr>
          <a:xfrm>
            <a:off x="120350" y="96228"/>
            <a:ext cx="347194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IN" strike="noStrike" sz="1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10</a:t>
            </a:r>
            <a:endParaRPr/>
          </a:p>
        </p:txBody>
      </p:sp>
      <p:pic>
        <p:nvPicPr>
          <p:cNvPr id="255" name="Google Shape;25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500" y="938064"/>
            <a:ext cx="2503798" cy="2271092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256" name="Google Shape;256;p12"/>
          <p:cNvPicPr preferRelativeResize="0"/>
          <p:nvPr/>
        </p:nvPicPr>
        <p:blipFill rotWithShape="1">
          <a:blip r:embed="rId5">
            <a:alphaModFix/>
          </a:blip>
          <a:srcRect r="44"/>
          <a:stretch/>
        </p:blipFill>
        <p:spPr>
          <a:xfrm>
            <a:off x="3236275" y="938075"/>
            <a:ext cx="2503800" cy="227107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257" name="Google Shape;257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9025" y="938075"/>
            <a:ext cx="2387775" cy="227107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258" name="Google Shape;258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7500" y="3361550"/>
            <a:ext cx="2503801" cy="208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259" name="Google Shape;259;p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36275" y="3361550"/>
            <a:ext cx="2503799" cy="208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260" name="Google Shape;260;p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48400" y="3361550"/>
            <a:ext cx="2503799" cy="208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"/>
          <p:cNvSpPr txBox="1">
            <a:spLocks noGrp="1"/>
          </p:cNvSpPr>
          <p:nvPr>
            <p:ph type="title"/>
          </p:nvPr>
        </p:nvSpPr>
        <p:spPr>
          <a:xfrm>
            <a:off x="457200" y="-16683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 Antiqua"/>
              <a:buNone/>
            </a:pPr>
            <a:r>
              <a:rPr lang="en-IN" sz="2800">
                <a:latin typeface="Book Antiqua"/>
                <a:ea typeface="Book Antiqua"/>
                <a:cs typeface="Book Antiqua"/>
                <a:sym typeface="Book Antiqua"/>
              </a:rPr>
              <a:t>Suspension, Wheels and Tires</a:t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3275856" y="987956"/>
            <a:ext cx="2456696" cy="20882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IN" strike="noStrike" sz="1800" u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Front view – Subsystem Assembly</a:t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6300192" y="987956"/>
            <a:ext cx="2456696" cy="20882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IN" strike="noStrike" sz="1800" u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Side view – Subsystem Assembly</a:t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301060" y="3361556"/>
            <a:ext cx="2456696" cy="20882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IN" strike="noStrike" sz="1800" u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Top view – Subsystem Assembly</a:t>
            </a:r>
            <a:endParaRPr/>
          </a:p>
        </p:txBody>
      </p:sp>
      <p:sp>
        <p:nvSpPr>
          <p:cNvPr id="269" name="Google Shape;269;p13"/>
          <p:cNvSpPr/>
          <p:nvPr/>
        </p:nvSpPr>
        <p:spPr>
          <a:xfrm>
            <a:off x="3274700" y="3361556"/>
            <a:ext cx="2456696" cy="20882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IN" strike="noStrike" sz="1800" u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Sectional view – Wherever required for better understanding</a:t>
            </a:r>
            <a:endParaRPr/>
          </a:p>
        </p:txBody>
      </p:sp>
      <p:sp>
        <p:nvSpPr>
          <p:cNvPr id="270" name="Google Shape;270;p13"/>
          <p:cNvSpPr/>
          <p:nvPr/>
        </p:nvSpPr>
        <p:spPr>
          <a:xfrm>
            <a:off x="6299036" y="3361556"/>
            <a:ext cx="2456696" cy="20882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IN" strike="noStrike" sz="1800" u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Sectional view – Wherever required for better understanding</a:t>
            </a:r>
            <a:endParaRPr/>
          </a:p>
        </p:txBody>
      </p:sp>
      <p:pic>
        <p:nvPicPr>
          <p:cNvPr id="271" name="Google Shape;271;p13"/>
          <p:cNvPicPr preferRelativeResize="0"/>
          <p:nvPr/>
        </p:nvPicPr>
        <p:blipFill rotWithShape="1">
          <a:blip r:embed="rId3">
            <a:alphaModFix/>
          </a:blip>
          <a:srcRect b="-13726" l="-1" r="243"/>
          <a:stretch/>
        </p:blipFill>
        <p:spPr>
          <a:xfrm>
            <a:off x="7591863" y="0"/>
            <a:ext cx="1544849" cy="48123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3"/>
          <p:cNvSpPr txBox="1"/>
          <p:nvPr/>
        </p:nvSpPr>
        <p:spPr>
          <a:xfrm>
            <a:off x="120350" y="96228"/>
            <a:ext cx="347194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IN" strike="noStrike" sz="1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11</a:t>
            </a:r>
            <a:endParaRPr/>
          </a:p>
        </p:txBody>
      </p:sp>
      <p:pic>
        <p:nvPicPr>
          <p:cNvPr id="273" name="Google Shape;2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75" y="938064"/>
            <a:ext cx="2746507" cy="2271092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274" name="Google Shape;27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5850" y="938075"/>
            <a:ext cx="2456699" cy="22381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275" name="Google Shape;27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050" y="3361550"/>
            <a:ext cx="2746500" cy="208824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276" name="Google Shape;27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0200" y="3361550"/>
            <a:ext cx="2456700" cy="20882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277" name="Google Shape;27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75850" y="3361550"/>
            <a:ext cx="2456700" cy="208825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278" name="Google Shape;278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80850" y="983275"/>
            <a:ext cx="2456700" cy="211972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457200" y="-16683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ok Antiqua"/>
              <a:buNone/>
            </a:pPr>
            <a:r>
              <a:rPr lang="en-IN" sz="3600">
                <a:latin typeface="Book Antiqua"/>
                <a:ea typeface="Book Antiqua"/>
                <a:cs typeface="Book Antiqua"/>
                <a:sym typeface="Book Antiqua"/>
              </a:rPr>
              <a:t>Drivetrain Subsystem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 b="-13726" l="-1" r="243"/>
          <a:stretch/>
        </p:blipFill>
        <p:spPr>
          <a:xfrm>
            <a:off x="7591863" y="0"/>
            <a:ext cx="1544849" cy="48123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/>
        </p:nvSpPr>
        <p:spPr>
          <a:xfrm>
            <a:off x="120350" y="96228"/>
            <a:ext cx="347194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IN" strike="noStrike" sz="1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12</a:t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250" y="897700"/>
            <a:ext cx="2701901" cy="2178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175" y="919925"/>
            <a:ext cx="2780574" cy="2178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650" y="3232675"/>
            <a:ext cx="2701901" cy="226515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289" name="Google Shape;28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68775" y="865413"/>
            <a:ext cx="2537425" cy="22651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290" name="Google Shape;29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81700" y="3232675"/>
            <a:ext cx="2780574" cy="22651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291" name="Google Shape;29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43425" y="3274875"/>
            <a:ext cx="2588125" cy="2178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-13726" l="-1" r="243"/>
          <a:stretch/>
        </p:blipFill>
        <p:spPr>
          <a:xfrm>
            <a:off x="7591863" y="0"/>
            <a:ext cx="1544849" cy="48123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120350" y="96228"/>
            <a:ext cx="347194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IN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4"/>
          <a:srcRect r="-39"/>
          <a:stretch/>
        </p:blipFill>
        <p:spPr>
          <a:xfrm>
            <a:off x="2980149" y="160675"/>
            <a:ext cx="1896899" cy="1801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5"/>
          <a:srcRect r="-33"/>
          <a:stretch/>
        </p:blipFill>
        <p:spPr>
          <a:xfrm>
            <a:off x="5001846" y="149125"/>
            <a:ext cx="2094523" cy="1801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6"/>
          <a:srcRect r="-39"/>
          <a:stretch/>
        </p:blipFill>
        <p:spPr>
          <a:xfrm>
            <a:off x="887850" y="149125"/>
            <a:ext cx="1896899" cy="1801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7"/>
          <a:srcRect r="30"/>
          <a:stretch/>
        </p:blipFill>
        <p:spPr>
          <a:xfrm>
            <a:off x="837249" y="2043800"/>
            <a:ext cx="1998100" cy="17766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8"/>
          <a:srcRect r="47"/>
          <a:stretch/>
        </p:blipFill>
        <p:spPr>
          <a:xfrm>
            <a:off x="2979661" y="2043800"/>
            <a:ext cx="1948451" cy="17766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118" name="Google Shape;118;p3"/>
          <p:cNvPicPr preferRelativeResize="0"/>
          <p:nvPr/>
        </p:nvPicPr>
        <p:blipFill>
          <a:blip r:embed="rId9"/>
          <a:srcRect r="-37"/>
          <a:stretch/>
        </p:blipFill>
        <p:spPr>
          <a:xfrm>
            <a:off x="5153057" y="2052568"/>
            <a:ext cx="1792099" cy="1776613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10"/>
          <a:srcRect r="-32"/>
          <a:stretch/>
        </p:blipFill>
        <p:spPr>
          <a:xfrm>
            <a:off x="862073" y="3931525"/>
            <a:ext cx="1948452" cy="1640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11"/>
          <a:srcRect r="4"/>
          <a:stretch/>
        </p:blipFill>
        <p:spPr>
          <a:xfrm>
            <a:off x="2983419" y="3914025"/>
            <a:ext cx="1940934" cy="1640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121" name="Google Shape;121;p3"/>
          <p:cNvPicPr preferRelativeResize="0"/>
          <p:nvPr/>
        </p:nvPicPr>
        <p:blipFill rotWithShape="1">
          <a:blip r:embed="rId12"/>
          <a:srcRect r="45"/>
          <a:stretch/>
        </p:blipFill>
        <p:spPr>
          <a:xfrm>
            <a:off x="5153057" y="3931525"/>
            <a:ext cx="1792099" cy="1640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>
            <a:spLocks noGrp="1"/>
          </p:cNvSpPr>
          <p:nvPr>
            <p:ph type="title"/>
          </p:nvPr>
        </p:nvSpPr>
        <p:spPr>
          <a:xfrm>
            <a:off x="457200" y="-16683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ok Antiqua"/>
              <a:buNone/>
            </a:pPr>
            <a:r>
              <a:rPr lang="en-IN" sz="3600">
                <a:latin typeface="Book Antiqua"/>
                <a:ea typeface="Book Antiqua"/>
                <a:cs typeface="Book Antiqua"/>
                <a:sym typeface="Book Antiqua"/>
              </a:rPr>
              <a:t>Brakes Subsystem</a:t>
            </a:r>
            <a:endParaRPr/>
          </a:p>
        </p:txBody>
      </p:sp>
      <p:pic>
        <p:nvPicPr>
          <p:cNvPr id="297" name="Google Shape;297;p15"/>
          <p:cNvPicPr preferRelativeResize="0"/>
          <p:nvPr/>
        </p:nvPicPr>
        <p:blipFill rotWithShape="1">
          <a:blip r:embed="rId3">
            <a:alphaModFix/>
          </a:blip>
          <a:srcRect b="-13726" l="-1" r="243"/>
          <a:stretch/>
        </p:blipFill>
        <p:spPr>
          <a:xfrm>
            <a:off x="7591863" y="0"/>
            <a:ext cx="1544849" cy="48123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5"/>
          <p:cNvSpPr txBox="1"/>
          <p:nvPr/>
        </p:nvSpPr>
        <p:spPr>
          <a:xfrm>
            <a:off x="120350" y="96228"/>
            <a:ext cx="347194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IN" strike="noStrike" sz="1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13</a:t>
            </a:r>
            <a:endParaRPr/>
          </a:p>
        </p:txBody>
      </p:sp>
      <p:pic>
        <p:nvPicPr>
          <p:cNvPr id="299" name="Google Shape;2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037" y="3188350"/>
            <a:ext cx="2758875" cy="20882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300" name="Google Shape;30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6350" y="3188350"/>
            <a:ext cx="2705101" cy="220612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301" name="Google Shape;30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9200" y="3188338"/>
            <a:ext cx="2758874" cy="23534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302" name="Google Shape;30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6125" y="744663"/>
            <a:ext cx="2588691" cy="22061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303" name="Google Shape;30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72563" y="744663"/>
            <a:ext cx="2798875" cy="22061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304" name="Google Shape;30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69200" y="787863"/>
            <a:ext cx="2798875" cy="211973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 txBox="1">
            <a:spLocks noGrp="1"/>
          </p:cNvSpPr>
          <p:nvPr>
            <p:ph type="title"/>
          </p:nvPr>
        </p:nvSpPr>
        <p:spPr>
          <a:xfrm>
            <a:off x="457200" y="-16683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ok Antiqua"/>
              <a:buNone/>
            </a:pPr>
            <a:r>
              <a:rPr lang="en-IN" sz="3600">
                <a:latin typeface="Book Antiqua"/>
                <a:ea typeface="Book Antiqua"/>
                <a:cs typeface="Book Antiqua"/>
                <a:sym typeface="Book Antiqua"/>
              </a:rPr>
              <a:t>                        Innovation</a:t>
            </a:r>
            <a:endParaRPr/>
          </a:p>
        </p:txBody>
      </p:sp>
      <p:pic>
        <p:nvPicPr>
          <p:cNvPr id="310" name="Google Shape;310;p16"/>
          <p:cNvPicPr preferRelativeResize="0"/>
          <p:nvPr/>
        </p:nvPicPr>
        <p:blipFill rotWithShape="1">
          <a:blip r:embed="rId3">
            <a:alphaModFix/>
          </a:blip>
          <a:srcRect b="-13726" l="-1" r="243"/>
          <a:stretch/>
        </p:blipFill>
        <p:spPr>
          <a:xfrm>
            <a:off x="7591863" y="0"/>
            <a:ext cx="1544849" cy="48123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6"/>
          <p:cNvSpPr txBox="1"/>
          <p:nvPr/>
        </p:nvSpPr>
        <p:spPr>
          <a:xfrm>
            <a:off x="120350" y="96228"/>
            <a:ext cx="347194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IN" strike="noStrike" sz="1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14</a:t>
            </a:r>
            <a:endParaRPr/>
          </a:p>
        </p:txBody>
      </p:sp>
      <p:pic>
        <p:nvPicPr>
          <p:cNvPr id="312" name="Google Shape;3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350" y="723663"/>
            <a:ext cx="2775324" cy="21708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313" name="Google Shape;3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4925" y="764950"/>
            <a:ext cx="2665776" cy="20882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314" name="Google Shape;31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050" y="3138550"/>
            <a:ext cx="2957924" cy="20882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315" name="Google Shape;31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9300" y="3138550"/>
            <a:ext cx="2456700" cy="20882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316" name="Google Shape;31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03625" y="3118000"/>
            <a:ext cx="2775325" cy="21707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317" name="Google Shape;317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92750" y="765225"/>
            <a:ext cx="2456700" cy="217077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"/>
          <p:cNvSpPr txBox="1">
            <a:spLocks noGrp="1"/>
          </p:cNvSpPr>
          <p:nvPr>
            <p:ph type="title"/>
          </p:nvPr>
        </p:nvSpPr>
        <p:spPr>
          <a:xfrm>
            <a:off x="457200" y="-16683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 Antiqua"/>
              <a:buNone/>
            </a:pPr>
            <a:r>
              <a:rPr lang="en-IN" sz="3200">
                <a:latin typeface="Book Antiqua"/>
                <a:ea typeface="Book Antiqua"/>
                <a:cs typeface="Book Antiqua"/>
                <a:sym typeface="Book Antiqua"/>
              </a:rPr>
              <a:t>Frame, Seats and Other</a:t>
            </a:r>
            <a:endParaRPr/>
          </a:p>
        </p:txBody>
      </p:sp>
      <p:pic>
        <p:nvPicPr>
          <p:cNvPr id="323" name="Google Shape;323;p17"/>
          <p:cNvPicPr preferRelativeResize="0"/>
          <p:nvPr/>
        </p:nvPicPr>
        <p:blipFill rotWithShape="1">
          <a:blip r:embed="rId3">
            <a:alphaModFix/>
          </a:blip>
          <a:srcRect b="-13726" l="-1" r="243"/>
          <a:stretch/>
        </p:blipFill>
        <p:spPr>
          <a:xfrm>
            <a:off x="7591863" y="0"/>
            <a:ext cx="1544849" cy="48123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7"/>
          <p:cNvSpPr txBox="1"/>
          <p:nvPr/>
        </p:nvSpPr>
        <p:spPr>
          <a:xfrm>
            <a:off x="120350" y="96228"/>
            <a:ext cx="347194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IN" strike="noStrike" sz="1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15</a:t>
            </a:r>
            <a:endParaRPr/>
          </a:p>
        </p:txBody>
      </p:sp>
      <p:pic>
        <p:nvPicPr>
          <p:cNvPr id="325" name="Google Shape;32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85063" y="785675"/>
            <a:ext cx="2722000" cy="23735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326" name="Google Shape;32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1225" y="785675"/>
            <a:ext cx="2792376" cy="232697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327" name="Google Shape;327;p17"/>
          <p:cNvPicPr preferRelativeResize="0"/>
          <p:nvPr/>
        </p:nvPicPr>
        <p:blipFill rotWithShape="1">
          <a:blip r:embed="rId6">
            <a:alphaModFix/>
          </a:blip>
          <a:srcRect b="-2732"/>
          <a:stretch/>
        </p:blipFill>
        <p:spPr>
          <a:xfrm>
            <a:off x="331576" y="3260400"/>
            <a:ext cx="2792374" cy="22485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328" name="Google Shape;328;p17"/>
          <p:cNvPicPr preferRelativeResize="0"/>
          <p:nvPr/>
        </p:nvPicPr>
        <p:blipFill rotWithShape="1">
          <a:blip r:embed="rId7">
            <a:alphaModFix/>
          </a:blip>
          <a:srcRect b="-2732"/>
          <a:stretch/>
        </p:blipFill>
        <p:spPr>
          <a:xfrm>
            <a:off x="3211588" y="3260400"/>
            <a:ext cx="2695475" cy="224855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329" name="Google Shape;32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0387" y="785663"/>
            <a:ext cx="2792397" cy="237359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330" name="Google Shape;330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1225" y="3260400"/>
            <a:ext cx="2792374" cy="22485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 txBox="1">
            <a:spLocks noGrp="1"/>
          </p:cNvSpPr>
          <p:nvPr>
            <p:ph type="title"/>
          </p:nvPr>
        </p:nvSpPr>
        <p:spPr>
          <a:xfrm>
            <a:off x="457200" y="-16683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 Antiqua"/>
              <a:buNone/>
            </a:pPr>
            <a:r>
              <a:rPr lang="en-IN" sz="3200">
                <a:latin typeface="Book Antiqua"/>
                <a:ea typeface="Book Antiqua"/>
                <a:cs typeface="Book Antiqua"/>
                <a:sym typeface="Book Antiqua"/>
              </a:rPr>
              <a:t>Electricals and Accessories</a:t>
            </a:r>
            <a:endParaRPr/>
          </a:p>
        </p:txBody>
      </p:sp>
      <p:pic>
        <p:nvPicPr>
          <p:cNvPr id="336" name="Google Shape;336;p18"/>
          <p:cNvPicPr preferRelativeResize="0"/>
          <p:nvPr/>
        </p:nvPicPr>
        <p:blipFill rotWithShape="1">
          <a:blip r:embed="rId3">
            <a:alphaModFix/>
          </a:blip>
          <a:srcRect b="-13726" l="-1" r="243"/>
          <a:stretch/>
        </p:blipFill>
        <p:spPr>
          <a:xfrm>
            <a:off x="7591863" y="0"/>
            <a:ext cx="1544849" cy="48123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8"/>
          <p:cNvSpPr txBox="1"/>
          <p:nvPr/>
        </p:nvSpPr>
        <p:spPr>
          <a:xfrm>
            <a:off x="120350" y="96228"/>
            <a:ext cx="347194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IN" strike="noStrike" sz="1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16</a:t>
            </a:r>
            <a:endParaRPr/>
          </a:p>
        </p:txBody>
      </p:sp>
      <p:pic>
        <p:nvPicPr>
          <p:cNvPr id="338" name="Google Shape;3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550" y="3076200"/>
            <a:ext cx="2664149" cy="23436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339" name="Google Shape;33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1949" y="633745"/>
            <a:ext cx="2498328" cy="23436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340" name="Google Shape;34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6913" y="821787"/>
            <a:ext cx="2664151" cy="20882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341" name="Google Shape;34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4475" y="3076200"/>
            <a:ext cx="2853676" cy="23436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342" name="Google Shape;34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149" y="890954"/>
            <a:ext cx="2842950" cy="2004462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  <p:pic>
        <p:nvPicPr>
          <p:cNvPr id="343" name="Google Shape;34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16925" y="3120475"/>
            <a:ext cx="2664150" cy="225509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611560" y="-158412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ok Antiqua"/>
              <a:buNone/>
            </a:pPr>
            <a:r>
              <a:rPr lang="en-IN" sz="3600">
                <a:latin typeface="Book Antiqua"/>
                <a:ea typeface="Book Antiqua"/>
                <a:cs typeface="Book Antiqua"/>
                <a:sym typeface="Book Antiqua"/>
              </a:rPr>
              <a:t>Assembly Tree 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120350" y="96228"/>
            <a:ext cx="347194" cy="276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2a</a:t>
            </a:r>
            <a:endParaRPr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r="39777"/>
          <a:stretch/>
        </p:blipFill>
        <p:spPr>
          <a:xfrm>
            <a:off x="247350" y="794100"/>
            <a:ext cx="2756775" cy="4616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4">
            <a:alphaModFix/>
          </a:blip>
          <a:srcRect r="39268"/>
          <a:stretch/>
        </p:blipFill>
        <p:spPr>
          <a:xfrm>
            <a:off x="3133450" y="794100"/>
            <a:ext cx="2756775" cy="4616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5">
            <a:alphaModFix/>
          </a:blip>
          <a:srcRect r="38015"/>
          <a:stretch/>
        </p:blipFill>
        <p:spPr>
          <a:xfrm>
            <a:off x="6019550" y="794100"/>
            <a:ext cx="2821601" cy="4616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6fd782ab6_0_4"/>
          <p:cNvSpPr txBox="1">
            <a:spLocks noGrp="1"/>
          </p:cNvSpPr>
          <p:nvPr>
            <p:ph type="title"/>
          </p:nvPr>
        </p:nvSpPr>
        <p:spPr>
          <a:xfrm>
            <a:off x="611560" y="-158412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ok Antiqua"/>
              <a:buNone/>
            </a:pPr>
            <a:r>
              <a:rPr lang="en-IN" sz="3600">
                <a:latin typeface="Book Antiqua"/>
                <a:ea typeface="Book Antiqua"/>
                <a:cs typeface="Book Antiqua"/>
                <a:sym typeface="Book Antiqua"/>
              </a:rPr>
              <a:t>Assembly Tree </a:t>
            </a:r>
            <a:endParaRPr/>
          </a:p>
        </p:txBody>
      </p:sp>
      <p:sp>
        <p:nvSpPr>
          <p:cNvPr id="136" name="Google Shape;136;gf6fd782ab6_0_4"/>
          <p:cNvSpPr txBox="1"/>
          <p:nvPr/>
        </p:nvSpPr>
        <p:spPr>
          <a:xfrm>
            <a:off x="120350" y="96228"/>
            <a:ext cx="3471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2b</a:t>
            </a:r>
            <a:endParaRPr/>
          </a:p>
        </p:txBody>
      </p:sp>
      <p:pic>
        <p:nvPicPr>
          <p:cNvPr id="137" name="Google Shape;137;gf6fd782ab6_0_4"/>
          <p:cNvPicPr preferRelativeResize="0"/>
          <p:nvPr/>
        </p:nvPicPr>
        <p:blipFill rotWithShape="1">
          <a:blip r:embed="rId3">
            <a:alphaModFix/>
          </a:blip>
          <a:srcRect r="40369"/>
          <a:stretch/>
        </p:blipFill>
        <p:spPr>
          <a:xfrm>
            <a:off x="120350" y="794100"/>
            <a:ext cx="2779900" cy="4616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8" name="Google Shape;138;gf6fd782ab6_0_4"/>
          <p:cNvPicPr preferRelativeResize="0"/>
          <p:nvPr/>
        </p:nvPicPr>
        <p:blipFill rotWithShape="1">
          <a:blip r:embed="rId4">
            <a:alphaModFix/>
          </a:blip>
          <a:srcRect r="39102"/>
          <a:stretch/>
        </p:blipFill>
        <p:spPr>
          <a:xfrm>
            <a:off x="3029550" y="794100"/>
            <a:ext cx="2791675" cy="4616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9" name="Google Shape;139;gf6fd782ab6_0_4"/>
          <p:cNvPicPr preferRelativeResize="0"/>
          <p:nvPr/>
        </p:nvPicPr>
        <p:blipFill rotWithShape="1">
          <a:blip r:embed="rId5">
            <a:alphaModFix/>
          </a:blip>
          <a:srcRect r="41162"/>
          <a:stretch/>
        </p:blipFill>
        <p:spPr>
          <a:xfrm>
            <a:off x="5950525" y="794100"/>
            <a:ext cx="2670862" cy="4616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6fd782ab6_0_15"/>
          <p:cNvSpPr txBox="1">
            <a:spLocks noGrp="1"/>
          </p:cNvSpPr>
          <p:nvPr>
            <p:ph type="title"/>
          </p:nvPr>
        </p:nvSpPr>
        <p:spPr>
          <a:xfrm>
            <a:off x="611560" y="-158412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ok Antiqua"/>
              <a:buNone/>
            </a:pPr>
            <a:r>
              <a:rPr lang="en-IN" sz="3600">
                <a:latin typeface="Book Antiqua"/>
                <a:ea typeface="Book Antiqua"/>
                <a:cs typeface="Book Antiqua"/>
                <a:sym typeface="Book Antiqua"/>
              </a:rPr>
              <a:t>Assembly Tree </a:t>
            </a:r>
            <a:endParaRPr/>
          </a:p>
        </p:txBody>
      </p:sp>
      <p:sp>
        <p:nvSpPr>
          <p:cNvPr id="145" name="Google Shape;145;gf6fd782ab6_0_15"/>
          <p:cNvSpPr txBox="1"/>
          <p:nvPr/>
        </p:nvSpPr>
        <p:spPr>
          <a:xfrm>
            <a:off x="120350" y="96228"/>
            <a:ext cx="3471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2c</a:t>
            </a:r>
            <a:endParaRPr/>
          </a:p>
        </p:txBody>
      </p:sp>
      <p:pic>
        <p:nvPicPr>
          <p:cNvPr id="146" name="Google Shape;146;gf6fd782ab6_0_15"/>
          <p:cNvPicPr preferRelativeResize="0"/>
          <p:nvPr/>
        </p:nvPicPr>
        <p:blipFill rotWithShape="1">
          <a:blip r:embed="rId3">
            <a:alphaModFix/>
          </a:blip>
          <a:srcRect r="41551"/>
          <a:stretch/>
        </p:blipFill>
        <p:spPr>
          <a:xfrm>
            <a:off x="342168" y="794100"/>
            <a:ext cx="2710874" cy="4616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7" name="Google Shape;147;gf6fd782ab6_0_15"/>
          <p:cNvPicPr preferRelativeResize="0"/>
          <p:nvPr/>
        </p:nvPicPr>
        <p:blipFill rotWithShape="1">
          <a:blip r:embed="rId4">
            <a:alphaModFix/>
          </a:blip>
          <a:srcRect r="40779"/>
          <a:stretch/>
        </p:blipFill>
        <p:spPr>
          <a:xfrm>
            <a:off x="3169942" y="794101"/>
            <a:ext cx="2804115" cy="4616099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8" name="Google Shape;148;gf6fd782ab6_0_15"/>
          <p:cNvPicPr preferRelativeResize="0"/>
          <p:nvPr/>
        </p:nvPicPr>
        <p:blipFill rotWithShape="1">
          <a:blip r:embed="rId5">
            <a:alphaModFix/>
          </a:blip>
          <a:srcRect r="39871"/>
          <a:stretch/>
        </p:blipFill>
        <p:spPr>
          <a:xfrm>
            <a:off x="6090957" y="794088"/>
            <a:ext cx="2710874" cy="4616099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6fd782ab6_0_26"/>
          <p:cNvSpPr txBox="1">
            <a:spLocks noGrp="1"/>
          </p:cNvSpPr>
          <p:nvPr>
            <p:ph type="title"/>
          </p:nvPr>
        </p:nvSpPr>
        <p:spPr>
          <a:xfrm>
            <a:off x="611560" y="-158412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ok Antiqua"/>
              <a:buNone/>
            </a:pPr>
            <a:r>
              <a:rPr lang="en-IN" sz="3600">
                <a:latin typeface="Book Antiqua"/>
                <a:ea typeface="Book Antiqua"/>
                <a:cs typeface="Book Antiqua"/>
                <a:sym typeface="Book Antiqua"/>
              </a:rPr>
              <a:t>Assembly Tree </a:t>
            </a:r>
            <a:endParaRPr/>
          </a:p>
        </p:txBody>
      </p:sp>
      <p:sp>
        <p:nvSpPr>
          <p:cNvPr id="154" name="Google Shape;154;gf6fd782ab6_0_26"/>
          <p:cNvSpPr txBox="1"/>
          <p:nvPr/>
        </p:nvSpPr>
        <p:spPr>
          <a:xfrm>
            <a:off x="120350" y="96228"/>
            <a:ext cx="3471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</a:t>
            </a:r>
            <a:endParaRPr/>
          </a:p>
        </p:txBody>
      </p:sp>
      <p:pic>
        <p:nvPicPr>
          <p:cNvPr id="155" name="Google Shape;155;gf6fd782ab6_0_26"/>
          <p:cNvPicPr preferRelativeResize="0"/>
          <p:nvPr/>
        </p:nvPicPr>
        <p:blipFill rotWithShape="1">
          <a:blip r:embed="rId3">
            <a:alphaModFix/>
          </a:blip>
          <a:srcRect r="38275"/>
          <a:stretch/>
        </p:blipFill>
        <p:spPr>
          <a:xfrm>
            <a:off x="189625" y="794100"/>
            <a:ext cx="2849150" cy="4616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6" name="Google Shape;156;gf6fd782ab6_0_26"/>
          <p:cNvPicPr preferRelativeResize="0"/>
          <p:nvPr/>
        </p:nvPicPr>
        <p:blipFill rotWithShape="1">
          <a:blip r:embed="rId4">
            <a:alphaModFix/>
          </a:blip>
          <a:srcRect r="40863"/>
          <a:stretch/>
        </p:blipFill>
        <p:spPr>
          <a:xfrm>
            <a:off x="3191175" y="794100"/>
            <a:ext cx="2710849" cy="4616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7" name="Google Shape;157;gf6fd782ab6_0_26"/>
          <p:cNvPicPr preferRelativeResize="0"/>
          <p:nvPr/>
        </p:nvPicPr>
        <p:blipFill rotWithShape="1">
          <a:blip r:embed="rId5">
            <a:alphaModFix/>
          </a:blip>
          <a:srcRect r="40330"/>
          <a:stretch/>
        </p:blipFill>
        <p:spPr>
          <a:xfrm>
            <a:off x="6054425" y="794100"/>
            <a:ext cx="2754409" cy="4616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31e17af16_0_0"/>
          <p:cNvSpPr txBox="1">
            <a:spLocks noGrp="1"/>
          </p:cNvSpPr>
          <p:nvPr>
            <p:ph type="title"/>
          </p:nvPr>
        </p:nvSpPr>
        <p:spPr>
          <a:xfrm>
            <a:off x="611560" y="-158412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ok Antiqua"/>
              <a:buNone/>
            </a:pPr>
            <a:r>
              <a:rPr lang="en-IN" sz="3600">
                <a:latin typeface="Book Antiqua"/>
                <a:ea typeface="Book Antiqua"/>
                <a:cs typeface="Book Antiqua"/>
                <a:sym typeface="Book Antiqua"/>
              </a:rPr>
              <a:t>Assembly Tree </a:t>
            </a:r>
            <a:endParaRPr/>
          </a:p>
        </p:txBody>
      </p:sp>
      <p:sp>
        <p:nvSpPr>
          <p:cNvPr id="163" name="Google Shape;163;gf31e17af16_0_0"/>
          <p:cNvSpPr txBox="1"/>
          <p:nvPr/>
        </p:nvSpPr>
        <p:spPr>
          <a:xfrm>
            <a:off x="120350" y="96228"/>
            <a:ext cx="3471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pic>
        <p:nvPicPr>
          <p:cNvPr id="164" name="Google Shape;164;gf31e17af16_0_0"/>
          <p:cNvPicPr preferRelativeResize="0"/>
          <p:nvPr/>
        </p:nvPicPr>
        <p:blipFill rotWithShape="1">
          <a:blip r:embed="rId3">
            <a:alphaModFix/>
          </a:blip>
          <a:srcRect r="43161"/>
          <a:stretch/>
        </p:blipFill>
        <p:spPr>
          <a:xfrm>
            <a:off x="187026" y="794100"/>
            <a:ext cx="2601890" cy="4616099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5" name="Google Shape;165;gf31e17af16_0_0"/>
          <p:cNvPicPr preferRelativeResize="0"/>
          <p:nvPr/>
        </p:nvPicPr>
        <p:blipFill rotWithShape="1">
          <a:blip r:embed="rId4"/>
          <a:srcRect t="1019" r="32606" b="1019"/>
          <a:stretch/>
        </p:blipFill>
        <p:spPr>
          <a:xfrm>
            <a:off x="2933026" y="794086"/>
            <a:ext cx="2987604" cy="4616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8F7491-25F2-4C5F-B914-4754B3A8F1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8620"/>
          <a:stretch/>
        </p:blipFill>
        <p:spPr>
          <a:xfrm>
            <a:off x="6064741" y="794086"/>
            <a:ext cx="2776420" cy="4616101"/>
          </a:xfrm>
          <a:prstGeom prst="rect">
            <a:avLst/>
          </a:prstGeom>
          <a:ln w="38100" cap="sq">
            <a:solidFill>
              <a:schemeClr val="bg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5"/>
          <p:cNvGraphicFramePr/>
          <p:nvPr/>
        </p:nvGraphicFramePr>
        <p:xfrm>
          <a:off x="5719990" y="700564"/>
          <a:ext cx="3218975" cy="4739955"/>
        </p:xfrm>
        <a:graphic>
          <a:graphicData uri="http://schemas.openxmlformats.org/drawingml/2006/table">
            <a:tbl>
              <a:tblPr bandRow="1" firstRow="1">
                <a:noFill/>
                <a:tableStyleId>{DDCBB932-3FE6-4979-899B-B3CE8BE13875}</a:tableStyleId>
              </a:tblPr>
              <a:tblGrid>
                <a:gridCol w="64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25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lang="en-IN" strike="noStrike" sz="1100" u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B. No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Part Name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10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Steering Column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10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2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Clamp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10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3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Pan Slotted Screw M4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10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4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M4 Nut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10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5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Steering Arm on left knuckle 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10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6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Steering Arms on Right Knuckle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10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7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Tie Rod b/w knuckles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10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8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Eye Ball Joint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10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9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M8 Nylon Bushing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10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10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Tie Rod b/w knuckle and steering column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10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11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Grade 8.8 M8 Flanged Bolt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10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12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Grade 8.8 M8 Nylon Locknut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10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13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Steering Column Bearing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10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14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Handlebar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10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15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Left Handle Grip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910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16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Right Handle Grip/Throttle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xfrm>
            <a:off x="1579500" y="147913"/>
            <a:ext cx="3172200" cy="333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Book Antiqua"/>
              <a:buNone/>
            </a:pPr>
            <a:r>
              <a:rPr lang="en-IN" sz="2460">
                <a:latin typeface="Book Antiqua"/>
                <a:ea typeface="Book Antiqua"/>
                <a:cs typeface="Book Antiqua"/>
                <a:sym typeface="Book Antiqua"/>
              </a:rPr>
              <a:t>Steering</a:t>
            </a:r>
            <a:endParaRPr sz="2460"/>
          </a:p>
        </p:txBody>
      </p:sp>
      <p:pic>
        <p:nvPicPr>
          <p:cNvPr id="172" name="Google Shape;172;p5"/>
          <p:cNvPicPr preferRelativeResize="0"/>
          <p:nvPr/>
        </p:nvPicPr>
        <p:blipFill rotWithShape="1">
          <a:blip r:embed="rId3">
            <a:alphaModFix/>
          </a:blip>
          <a:srcRect b="-13726" l="-1" r="243"/>
          <a:stretch/>
        </p:blipFill>
        <p:spPr>
          <a:xfrm>
            <a:off x="7591863" y="0"/>
            <a:ext cx="1544849" cy="48123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5"/>
          <p:cNvSpPr txBox="1"/>
          <p:nvPr/>
        </p:nvSpPr>
        <p:spPr>
          <a:xfrm>
            <a:off x="125800" y="102166"/>
            <a:ext cx="347100" cy="27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IN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174" name="Google Shape;17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00" y="700575"/>
            <a:ext cx="5391561" cy="4453974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6"/>
          <p:cNvGraphicFramePr/>
          <p:nvPr/>
        </p:nvGraphicFramePr>
        <p:xfrm>
          <a:off x="6089265" y="481227"/>
          <a:ext cx="2935725" cy="5230550"/>
        </p:xfrm>
        <a:graphic>
          <a:graphicData uri="http://schemas.openxmlformats.org/drawingml/2006/table">
            <a:tbl>
              <a:tblPr bandRow="1" firstRow="1">
                <a:noFill/>
                <a:tableStyleId>{DDCBB932-3FE6-4979-899B-B3CE8BE13875}</a:tableStyleId>
              </a:tblPr>
              <a:tblGrid>
                <a:gridCol w="58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1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B.No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Part Name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Upper A arm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2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knuckle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3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Brake disc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4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M7 Nutgrade 8.8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5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Wheel bearing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6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           Wheel lockring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7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Front wheel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8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Grade 8.8 M8 flanged bolt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9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M8 Nylon Bushing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10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Lower Control Arm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11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Eye ball joint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12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Bushing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13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Front suspension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020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14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Grade 8.8 M8 flanged bolt 25mm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15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Grade 8.8 M8 nylon locknut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25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16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Grade 8.8 M8 nylon locknut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560000">
                <a:tc>
                  <a:txBody>
                    <a:bodyPr/>
                    <a:lstStyle/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17</a:t>
                      </a:r>
                      <a:endParaRPr/>
                    </a:p>
                  </a:txBody>
                  <a:tcPr anchor="ctr" marB="45725" marL="91450" marR="91450" marT="45725"/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IN" sz="1100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Grade 8.8 M8 flanged bolt 40mm</a:t>
                      </a: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  <a:p>
                      <a:pPr algn="ctr" indent="0" lvl="0" marL="0" marR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anchor="ctr" marB="45725" marL="91450" marR="91450" marT="45725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80" name="Google Shape;180;p6"/>
          <p:cNvSpPr txBox="1">
            <a:spLocks noGrp="1"/>
          </p:cNvSpPr>
          <p:nvPr>
            <p:ph type="title"/>
          </p:nvPr>
        </p:nvSpPr>
        <p:spPr>
          <a:xfrm>
            <a:off x="827584" y="103025"/>
            <a:ext cx="3682752" cy="540403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</a:pPr>
            <a:r>
              <a:rPr lang="en-IN" sz="2000">
                <a:latin typeface="Book Antiqua"/>
                <a:ea typeface="Book Antiqua"/>
                <a:cs typeface="Book Antiqua"/>
                <a:sym typeface="Book Antiqua"/>
              </a:rPr>
              <a:t>Suspension, Wheels and Tires </a:t>
            </a:r>
            <a:endParaRPr/>
          </a:p>
        </p:txBody>
      </p:sp>
      <p:pic>
        <p:nvPicPr>
          <p:cNvPr id="181" name="Google Shape;181;p6"/>
          <p:cNvPicPr preferRelativeResize="0"/>
          <p:nvPr/>
        </p:nvPicPr>
        <p:blipFill rotWithShape="1">
          <a:blip r:embed="rId3">
            <a:alphaModFix/>
          </a:blip>
          <a:srcRect b="-13726" l="-1" r="243"/>
          <a:stretch/>
        </p:blipFill>
        <p:spPr>
          <a:xfrm>
            <a:off x="7591863" y="0"/>
            <a:ext cx="1544849" cy="48123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6"/>
          <p:cNvSpPr txBox="1"/>
          <p:nvPr/>
        </p:nvSpPr>
        <p:spPr>
          <a:xfrm>
            <a:off x="120350" y="96228"/>
            <a:ext cx="347194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type="none" w="sm"/>
            <a:tailEnd len="sm" type="none" w="sm"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IN" strike="noStrike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4a</a:t>
            </a:r>
            <a:endParaRPr/>
          </a:p>
        </p:txBody>
      </p:sp>
      <p:pic>
        <p:nvPicPr>
          <p:cNvPr id="183" name="Google Shape;18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95825"/>
            <a:ext cx="5690400" cy="4572174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726</Words>
  <Application>Microsoft Office PowerPoint</Application>
  <PresentationFormat>On-screen Show (16:10)</PresentationFormat>
  <Paragraphs>360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Cambria</vt:lpstr>
      <vt:lpstr>Bookman Old Style</vt:lpstr>
      <vt:lpstr>Book Antiqua</vt:lpstr>
      <vt:lpstr>Calibri</vt:lpstr>
      <vt:lpstr>Gentium Basic</vt:lpstr>
      <vt:lpstr>Arial</vt:lpstr>
      <vt:lpstr>Office Theme</vt:lpstr>
      <vt:lpstr>PowerPoint Presentation</vt:lpstr>
      <vt:lpstr>PowerPoint Presentation</vt:lpstr>
      <vt:lpstr>Assembly Tree </vt:lpstr>
      <vt:lpstr>Assembly Tree </vt:lpstr>
      <vt:lpstr>Assembly Tree </vt:lpstr>
      <vt:lpstr>Assembly Tree </vt:lpstr>
      <vt:lpstr>Assembly Tree </vt:lpstr>
      <vt:lpstr>Steering</vt:lpstr>
      <vt:lpstr>Suspension, Wheels and Tires </vt:lpstr>
      <vt:lpstr>Suspension, Wheels and Tires </vt:lpstr>
      <vt:lpstr>Suspension, Wheels and Tires </vt:lpstr>
      <vt:lpstr>Drivetrain</vt:lpstr>
      <vt:lpstr>Brakes</vt:lpstr>
      <vt:lpstr>Innovation</vt:lpstr>
      <vt:lpstr>Frame, Seats</vt:lpstr>
      <vt:lpstr>Electrical and Accessories</vt:lpstr>
      <vt:lpstr>Steering Subsystem</vt:lpstr>
      <vt:lpstr>Suspension, Wheels and Tires</vt:lpstr>
      <vt:lpstr>Drivetrain Subsystem</vt:lpstr>
      <vt:lpstr>Brakes Subsystem</vt:lpstr>
      <vt:lpstr>                        Innovation</vt:lpstr>
      <vt:lpstr>Frame, Seats and Other</vt:lpstr>
      <vt:lpstr>Electricals and Accessories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</dc:creator>
  <cp:lastModifiedBy>Abhinava Karthikeya</cp:lastModifiedBy>
  <cp:revision>12</cp:revision>
  <dcterms:created xsi:type="dcterms:W3CDTF">2020-06-06T18:54:51Z</dcterms:created>
  <dcterms:modified xsi:type="dcterms:W3CDTF">2021-10-18T10:58:10Z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4127592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S9.1.2</vt:lpwstr>
  </property>
</Properties>
</file>