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heme/themeOverride2.xml" ContentType="application/vnd.openxmlformats-officedocument.themeOverr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heme/themeOverride3.xml" ContentType="application/vnd.openxmlformats-officedocument.themeOverr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heme/themeOverride4.xml" ContentType="application/vnd.openxmlformats-officedocument.themeOverr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heme/themeOverride5.xml" ContentType="application/vnd.openxmlformats-officedocument.themeOverr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1.xml" ContentType="application/vnd.openxmlformats-officedocument.presentationml.notesSlide+xml"/>
  <Override PartName="/ppt/theme/themeOverride6.xml" ContentType="application/vnd.openxmlformats-officedocument.themeOverr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heme/themeOverride7.xml" ContentType="application/vnd.openxmlformats-officedocument.themeOverr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heme/themeOverride8.xml" ContentType="application/vnd.openxmlformats-officedocument.themeOverr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2.xml" ContentType="application/vnd.openxmlformats-officedocument.presentationml.notesSlide+xml"/>
  <Override PartName="/ppt/theme/themeOverride9.xml" ContentType="application/vnd.openxmlformats-officedocument.themeOverr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heme/themeOverride10.xml" ContentType="application/vnd.openxmlformats-officedocument.themeOverr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3.xml" ContentType="application/vnd.openxmlformats-officedocument.presentationml.notesSlide+xml"/>
  <Override PartName="/ppt/theme/themeOverride11.xml" ContentType="application/vnd.openxmlformats-officedocument.themeOverr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heme/themeOverride12.xml" ContentType="application/vnd.openxmlformats-officedocument.themeOverride+xml"/>
  <Override PartName="/ppt/tags/tag190.xml" ContentType="application/vnd.openxmlformats-officedocument.presentationml.tags+xml"/>
  <Override PartName="/ppt/tags/tag191.xml" ContentType="application/vnd.openxmlformats-officedocument.presentationml.tags+xml"/>
  <Override PartName="/ppt/notesSlides/notesSlide4.xml" ContentType="application/vnd.openxmlformats-officedocument.presentationml.notesSlide+xml"/>
  <Override PartName="/ppt/theme/themeOverride13.xml" ContentType="application/vnd.openxmlformats-officedocument.themeOverride+xml"/>
  <Override PartName="/ppt/tags/tag192.xml" ContentType="application/vnd.openxmlformats-officedocument.presentationml.tags+xml"/>
  <Override PartName="/ppt/tags/tag193.xml" ContentType="application/vnd.openxmlformats-officedocument.presentationml.tags+xml"/>
  <Override PartName="/ppt/notesSlides/notesSlide5.xml" ContentType="application/vnd.openxmlformats-officedocument.presentationml.notesSlide+xml"/>
  <Override PartName="/ppt/theme/themeOverride14.xml" ContentType="application/vnd.openxmlformats-officedocument.themeOverr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heme/themeOverride15.xml" ContentType="application/vnd.openxmlformats-officedocument.themeOverr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heme/themeOverride16.xml" ContentType="application/vnd.openxmlformats-officedocument.themeOverride+xml"/>
  <Override PartName="/ppt/tags/tag200.xml" ContentType="application/vnd.openxmlformats-officedocument.presentationml.tags+xml"/>
  <Override PartName="/ppt/tags/tag2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9"/>
  </p:notesMasterIdLst>
  <p:sldIdLst>
    <p:sldId id="256" r:id="rId2"/>
    <p:sldId id="258" r:id="rId3"/>
    <p:sldId id="260" r:id="rId4"/>
    <p:sldId id="294" r:id="rId5"/>
    <p:sldId id="295" r:id="rId6"/>
    <p:sldId id="296" r:id="rId7"/>
    <p:sldId id="297" r:id="rId8"/>
    <p:sldId id="335" r:id="rId9"/>
    <p:sldId id="298" r:id="rId10"/>
    <p:sldId id="299" r:id="rId11"/>
    <p:sldId id="300" r:id="rId12"/>
    <p:sldId id="336" r:id="rId13"/>
    <p:sldId id="338" r:id="rId14"/>
    <p:sldId id="340" r:id="rId15"/>
    <p:sldId id="337" r:id="rId16"/>
    <p:sldId id="339" r:id="rId17"/>
    <p:sldId id="280"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BFBFBF"/>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7" autoAdjust="0"/>
  </p:normalViewPr>
  <p:slideViewPr>
    <p:cSldViewPr snapToGrid="0">
      <p:cViewPr varScale="1">
        <p:scale>
          <a:sx n="63" d="100"/>
          <a:sy n="63" d="100"/>
        </p:scale>
        <p:origin x="764" y="4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png"/><Relationship Id="rId5" Type="http://schemas.openxmlformats.org/officeDocument/2006/relationships/tags" Target="../tags/tag11.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Master" Target="../slideMasters/slideMaster1.xml"/><Relationship Id="rId5" Type="http://schemas.openxmlformats.org/officeDocument/2006/relationships/tags" Target="../tags/tag88.xml"/><Relationship Id="rId4" Type="http://schemas.openxmlformats.org/officeDocument/2006/relationships/tags" Target="../tags/tag8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slideMaster" Target="../slideMasters/slideMaster1.xml"/><Relationship Id="rId4" Type="http://schemas.openxmlformats.org/officeDocument/2006/relationships/tags" Target="../tags/tag92.xml"/><Relationship Id="rId9" Type="http://schemas.openxmlformats.org/officeDocument/2006/relationships/tags" Target="../tags/tag9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slideMaster" Target="../slideMasters/slideMaster1.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10" Type="http://schemas.openxmlformats.org/officeDocument/2006/relationships/image" Target="../media/image1.png"/><Relationship Id="rId4" Type="http://schemas.openxmlformats.org/officeDocument/2006/relationships/tags" Target="../tags/tag25.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slideMaster" Target="../slideMasters/slideMaster1.xml"/><Relationship Id="rId4" Type="http://schemas.openxmlformats.org/officeDocument/2006/relationships/tags" Target="../tags/tag40.xml"/><Relationship Id="rId9" Type="http://schemas.openxmlformats.org/officeDocument/2006/relationships/tags" Target="../tags/tag4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Master" Target="../slideMasters/slideMaster1.xml"/><Relationship Id="rId5" Type="http://schemas.openxmlformats.org/officeDocument/2006/relationships/tags" Target="../tags/tag50.xml"/><Relationship Id="rId4" Type="http://schemas.openxmlformats.org/officeDocument/2006/relationships/tags" Target="../tags/tag4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10" Type="http://schemas.openxmlformats.org/officeDocument/2006/relationships/slideMaster" Target="../slideMasters/slideMaster1.xml"/><Relationship Id="rId4" Type="http://schemas.openxmlformats.org/officeDocument/2006/relationships/tags" Target="../tags/tag64.xml"/><Relationship Id="rId9" Type="http://schemas.openxmlformats.org/officeDocument/2006/relationships/tags" Target="../tags/tag6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1"/>
            </p:custDataLst>
          </p:nvPr>
        </p:nvPicPr>
        <p:blipFill rotWithShape="1">
          <a:blip r:embed="rId11" cstate="print">
            <a:extLst>
              <a:ext uri="{28A0092B-C50C-407E-A947-70E740481C1C}">
                <a14:useLocalDpi xmlns:a14="http://schemas.microsoft.com/office/drawing/2010/main" val="0"/>
              </a:ext>
            </a:extLst>
          </a:blip>
          <a:srcRect t="717"/>
          <a:stretch>
            <a:fillRect/>
          </a:stretch>
        </p:blipFill>
        <p:spPr>
          <a:xfrm flipH="1">
            <a:off x="0" y="0"/>
            <a:ext cx="12192000" cy="6858000"/>
          </a:xfrm>
          <a:prstGeom prst="rect">
            <a:avLst/>
          </a:prstGeom>
        </p:spPr>
      </p:pic>
      <p:sp>
        <p:nvSpPr>
          <p:cNvPr id="2" name="标题 1"/>
          <p:cNvSpPr>
            <a:spLocks noGrp="1"/>
          </p:cNvSpPr>
          <p:nvPr>
            <p:ph type="ctrTitle" hasCustomPrompt="1"/>
            <p:custDataLst>
              <p:tags r:id="rId2"/>
            </p:custDataLst>
          </p:nvPr>
        </p:nvSpPr>
        <p:spPr>
          <a:xfrm>
            <a:off x="1240038" y="1386555"/>
            <a:ext cx="6978649" cy="1277606"/>
          </a:xfrm>
        </p:spPr>
        <p:txBody>
          <a:bodyPr lIns="36000" tIns="46800" rIns="90000" bIns="46800" anchor="b" anchorCtr="0">
            <a:normAutofit/>
          </a:bodyPr>
          <a:lstStyle>
            <a:lvl1pPr algn="l">
              <a:defRPr sz="60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1240038" y="2877671"/>
            <a:ext cx="6978649" cy="426720"/>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t>2020/6/6</a:t>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cxnSp>
        <p:nvCxnSpPr>
          <p:cNvPr id="11" name="直接连接符 10"/>
          <p:cNvCxnSpPr/>
          <p:nvPr userDrawn="1">
            <p:custDataLst>
              <p:tags r:id="rId7"/>
            </p:custDataLst>
          </p:nvPr>
        </p:nvCxnSpPr>
        <p:spPr>
          <a:xfrm flipV="1">
            <a:off x="1346082" y="2725727"/>
            <a:ext cx="424800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8"/>
            </p:custDataLst>
          </p:nvPr>
        </p:nvSpPr>
        <p:spPr>
          <a:xfrm>
            <a:off x="1240082" y="3392450"/>
            <a:ext cx="1620514" cy="395287"/>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汇报人姓名</a:t>
            </a:r>
          </a:p>
        </p:txBody>
      </p:sp>
      <p:sp>
        <p:nvSpPr>
          <p:cNvPr id="6" name="文本占位符 5"/>
          <p:cNvSpPr>
            <a:spLocks noGrp="1"/>
          </p:cNvSpPr>
          <p:nvPr>
            <p:ph type="body" sz="quarter" idx="14" hasCustomPrompt="1"/>
            <p:custDataLst>
              <p:tags r:id="rId9"/>
            </p:custDataLst>
          </p:nvPr>
        </p:nvSpPr>
        <p:spPr>
          <a:xfrm>
            <a:off x="2904986" y="3390888"/>
            <a:ext cx="1620000" cy="396000"/>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汇报日期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143698" y="0"/>
            <a:ext cx="11904604" cy="6852125"/>
            <a:chOff x="143698" y="0"/>
            <a:chExt cx="11904604" cy="6852125"/>
          </a:xfrm>
        </p:grpSpPr>
        <p:sp>
          <p:nvSpPr>
            <p:cNvPr id="21" name="矩形 20"/>
            <p:cNvSpPr/>
            <p:nvPr userDrawn="1">
              <p:custDataLst>
                <p:tags r:id="rId6"/>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7"/>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3" name="任意多边形: 形状 22"/>
            <p:cNvSpPr/>
            <p:nvPr userDrawn="1">
              <p:custDataLst>
                <p:tags r:id="rId8"/>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1"/>
            </p:custDataLst>
          </p:nvPr>
        </p:nvPicPr>
        <p:blipFill rotWithShape="1">
          <a:blip r:embed="rId8" cstate="print">
            <a:extLst>
              <a:ext uri="{28A0092B-C50C-407E-A947-70E740481C1C}">
                <a14:useLocalDpi xmlns:a14="http://schemas.microsoft.com/office/drawing/2010/main" val="0"/>
              </a:ext>
            </a:extLst>
          </a:blip>
          <a:srcRect t="717"/>
          <a:stretch>
            <a:fillRect/>
          </a:stretch>
        </p:blipFill>
        <p:spPr>
          <a:xfrm>
            <a:off x="0" y="0"/>
            <a:ext cx="12192000" cy="6858000"/>
          </a:xfrm>
          <a:prstGeom prst="rect">
            <a:avLst/>
          </a:prstGeom>
        </p:spPr>
      </p:pic>
      <p:sp>
        <p:nvSpPr>
          <p:cNvPr id="2" name="标题 1"/>
          <p:cNvSpPr>
            <a:spLocks noGrp="1"/>
          </p:cNvSpPr>
          <p:nvPr>
            <p:ph type="title" hasCustomPrompt="1"/>
            <p:custDataLst>
              <p:tags r:id="rId2"/>
            </p:custDataLst>
          </p:nvPr>
        </p:nvSpPr>
        <p:spPr>
          <a:xfrm>
            <a:off x="2583403" y="2237173"/>
            <a:ext cx="7025196" cy="1250275"/>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lang="zh-CN" altLang="en-US" dirty="0">
                <a:sym typeface="+mn-ea"/>
              </a:rPr>
              <a:t>谢谢观赏</a:t>
            </a:r>
            <a:endParaRPr dirty="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8" name="文本占位符 7"/>
          <p:cNvSpPr>
            <a:spLocks noGrp="1"/>
          </p:cNvSpPr>
          <p:nvPr>
            <p:ph type="body" sz="quarter" idx="13"/>
            <p:custDataLst>
              <p:tags r:id="rId6"/>
            </p:custDataLst>
          </p:nvPr>
        </p:nvSpPr>
        <p:spPr>
          <a:xfrm>
            <a:off x="2583430" y="3487738"/>
            <a:ext cx="7025140" cy="622623"/>
          </a:xfrm>
        </p:spPr>
        <p:txBody>
          <a:bodyPr lIns="90000" tIns="46800" rIns="90000" bIns="46800">
            <a:normAutofit/>
          </a:bodyPr>
          <a:lstStyle>
            <a:lvl1pPr marL="0" indent="0" algn="ctr">
              <a:buNone/>
              <a:defRPr sz="2800" baseline="0">
                <a:solidFill>
                  <a:schemeClr val="tx1">
                    <a:lumMod val="85000"/>
                    <a:lumOff val="15000"/>
                  </a:schemeClr>
                </a:solidFill>
                <a:latin typeface="Arial" panose="020B0604020202020204" pitchFamily="34" charset="0"/>
              </a:defRPr>
            </a:lvl1pPr>
          </a:lstStyle>
          <a:p>
            <a:pPr lvl="0"/>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143698" y="0"/>
            <a:ext cx="11904604" cy="6852125"/>
            <a:chOff x="143698" y="0"/>
            <a:chExt cx="11904604" cy="6852125"/>
          </a:xfrm>
        </p:grpSpPr>
        <p:sp>
          <p:nvSpPr>
            <p:cNvPr id="8" name="矩形 7"/>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形状 22"/>
            <p:cNvSpPr/>
            <p:nvPr userDrawn="1">
              <p:custDataLst>
                <p:tags r:id="rId8"/>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4" name="任意多边形: 形状 23"/>
            <p:cNvSpPr/>
            <p:nvPr userDrawn="1">
              <p:custDataLst>
                <p:tags r:id="rId9"/>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标题 1"/>
          <p:cNvSpPr>
            <a:spLocks noGrp="1"/>
          </p:cNvSpPr>
          <p:nvPr userDrawn="1">
            <p:ph type="title" hasCustomPrompt="1"/>
            <p:custDataLst>
              <p:tags r:id="rId2"/>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7" name="内容占位符 6"/>
          <p:cNvSpPr>
            <a:spLocks noGrp="1"/>
          </p:cNvSpPr>
          <p:nvPr userDrawn="1">
            <p:ph sz="quarter" idx="13"/>
            <p:custDataLst>
              <p:tags r:id="rId3"/>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userDrawn="1">
            <p:ph type="dt" sz="half" idx="10"/>
            <p:custDataLst>
              <p:tags r:id="rId4"/>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userDrawn="1">
            <p:ph type="ftr" sz="quarter" idx="11"/>
            <p:custDataLst>
              <p:tags r:id="rId5"/>
            </p:custDataLst>
          </p:nvPr>
        </p:nvSpPr>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1"/>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任意多边形: 形状 10"/>
          <p:cNvSpPr/>
          <p:nvPr userDrawn="1">
            <p:custDataLst>
              <p:tags r:id="rId1"/>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userDrawn="1">
            <p:ph type="ftr" sz="quarter" idx="11"/>
            <p:custDataLst>
              <p:tags r:id="rId5"/>
            </p:custDataLst>
          </p:nvPr>
        </p:nvSpPr>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5" name="任意多边形: 形状 14"/>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1"/>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9" name="平行四边形 18"/>
          <p:cNvSpPr/>
          <p:nvPr userDrawn="1">
            <p:custDataLst>
              <p:tags r:id="rId1"/>
            </p:custDataLst>
          </p:nvPr>
        </p:nvSpPr>
        <p:spPr>
          <a:xfrm>
            <a:off x="2458244" y="0"/>
            <a:ext cx="7275513" cy="6858000"/>
          </a:xfrm>
          <a:prstGeom prst="parallelogram">
            <a:avLst>
              <a:gd name="adj" fmla="val 56845"/>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p>
        </p:txBody>
      </p:sp>
      <p:sp>
        <p:nvSpPr>
          <p:cNvPr id="3" name="日期占位符 2"/>
          <p:cNvSpPr>
            <a:spLocks noGrp="1"/>
          </p:cNvSpPr>
          <p:nvPr userDrawn="1">
            <p:ph type="dt" sz="half" idx="10"/>
            <p:custDataLst>
              <p:tags r:id="rId4"/>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userDrawn="1">
            <p:ph type="ftr" sz="quarter" idx="11"/>
            <p:custDataLst>
              <p:tags r:id="rId5"/>
            </p:custDataLst>
          </p:nvPr>
        </p:nvSpPr>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8" name="任意多边形: 形状 7"/>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2020/6/6</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1"/>
            </p:custDataLst>
          </p:nvPr>
        </p:nvPicPr>
        <p:blipFill rotWithShape="1">
          <a:blip r:embed="rId10" cstate="print">
            <a:extLst>
              <a:ext uri="{28A0092B-C50C-407E-A947-70E740481C1C}">
                <a14:useLocalDpi xmlns:a14="http://schemas.microsoft.com/office/drawing/2010/main" val="0"/>
              </a:ext>
            </a:extLst>
          </a:blip>
          <a:srcRect t="717"/>
          <a:stretch>
            <a:fillRect/>
          </a:stretch>
        </p:blipFill>
        <p:spPr>
          <a:xfrm>
            <a:off x="0" y="0"/>
            <a:ext cx="12192000" cy="6858000"/>
          </a:xfrm>
          <a:prstGeom prst="rect">
            <a:avLst/>
          </a:prstGeom>
        </p:spPr>
      </p:pic>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2020/6/6</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13" name="矩形 12"/>
          <p:cNvSpPr/>
          <p:nvPr userDrawn="1">
            <p:custDataLst>
              <p:tags r:id="rId5"/>
            </p:custDataLst>
          </p:nvPr>
        </p:nvSpPr>
        <p:spPr>
          <a:xfrm>
            <a:off x="3373120" y="2503805"/>
            <a:ext cx="8654415" cy="189166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6"/>
            </p:custDataLst>
          </p:nvPr>
        </p:nvSpPr>
        <p:spPr>
          <a:xfrm>
            <a:off x="3194367" y="2503805"/>
            <a:ext cx="9011920" cy="2143760"/>
          </a:xfrm>
          <a:prstGeom prst="rect">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7"/>
            </p:custDataLst>
          </p:nvPr>
        </p:nvSpPr>
        <p:spPr>
          <a:xfrm>
            <a:off x="6767868" y="2829264"/>
            <a:ext cx="5130000" cy="696239"/>
          </a:xfrm>
        </p:spPr>
        <p:txBody>
          <a:bodyPr lIns="90000" tIns="46800" rIns="90000" bIns="46800" anchor="t" anchorCtr="0">
            <a:normAutofit/>
          </a:bodyPr>
          <a:lstStyle>
            <a:lvl1pPr>
              <a:defRPr sz="3600" u="none" strike="noStrike" kern="1200" cap="none" spc="300" normalizeH="0" baseline="0">
                <a:solidFill>
                  <a:schemeClr val="bg1"/>
                </a:solidFill>
                <a:uFillTx/>
                <a:latin typeface="Microsoft YaHei" panose="020B0503020204020204" pitchFamily="34" charset="-122"/>
                <a:ea typeface="汉仪旗黑-85S" panose="00020600040101010101" pitchFamily="18" charset="-122"/>
              </a:defRPr>
            </a:lvl1pPr>
          </a:lstStyle>
          <a:p>
            <a:r>
              <a:rPr lang="zh-CN" altLang="en-US" dirty="0"/>
              <a:t>编辑标题</a:t>
            </a:r>
          </a:p>
        </p:txBody>
      </p:sp>
      <p:sp>
        <p:nvSpPr>
          <p:cNvPr id="3" name="文本占位符 2"/>
          <p:cNvSpPr>
            <a:spLocks noGrp="1"/>
          </p:cNvSpPr>
          <p:nvPr>
            <p:ph type="body" idx="1" hasCustomPrompt="1"/>
            <p:custDataLst>
              <p:tags r:id="rId8"/>
            </p:custDataLst>
          </p:nvPr>
        </p:nvSpPr>
        <p:spPr>
          <a:xfrm>
            <a:off x="6767863" y="3559142"/>
            <a:ext cx="5130000" cy="594000"/>
          </a:xfrm>
        </p:spPr>
        <p:txBody>
          <a:bodyPr lIns="90000" tIns="46800" rIns="90000" bIns="46800">
            <a:normAutofit/>
          </a:bodyPr>
          <a:lstStyle>
            <a:lvl1pPr marL="0" indent="0" eaLnBrk="1" fontAlgn="auto" latinLnBrk="0" hangingPunct="1">
              <a:buNone/>
              <a:defRPr kumimoji="0" lang="zh-CN" altLang="en-US" sz="1400" b="0" i="0" u="none" strike="noStrike" kern="1200" cap="none" spc="150" normalizeH="0" baseline="0" noProof="1">
                <a:solidFill>
                  <a:schemeClr val="bg1"/>
                </a:solidFill>
                <a:uFillTx/>
                <a:latin typeface="Microsoft YaHei" panose="020B0503020204020204" pitchFamily="34" charset="-122"/>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ppt_w*1.125000"/>
                                          </p:val>
                                        </p:tav>
                                        <p:tav tm="100000">
                                          <p:val>
                                            <p:strVal val="#ppt_x"/>
                                          </p:val>
                                        </p:tav>
                                      </p:tavLst>
                                    </p:anim>
                                    <p:animEffect transition="in" filter="wipe(right)">
                                      <p:cBhvr>
                                        <p:cTn id="8" dur="1000"/>
                                        <p:tgtEl>
                                          <p:spTgt spid="12"/>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2" grpId="1"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9" name="任意多边形: 形状 8"/>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400">
                <a:solidFill>
                  <a:schemeClr val="tx1">
                    <a:lumMod val="85000"/>
                    <a:lumOff val="15000"/>
                  </a:schemeClr>
                </a:solidFill>
                <a:latin typeface="Microsoft YaHei" panose="020B0503020204020204" pitchFamily="34" charset="-122"/>
                <a:ea typeface="Microsoft YaHei" panose="020B0503020204020204" pitchFamily="34" charset="-122"/>
              </a:defRPr>
            </a:lvl1pPr>
            <a:lvl2pPr>
              <a:defRPr sz="1400">
                <a:solidFill>
                  <a:schemeClr val="tx1">
                    <a:lumMod val="85000"/>
                    <a:lumOff val="15000"/>
                  </a:schemeClr>
                </a:solidFill>
                <a:latin typeface="Microsoft YaHei" panose="020B0503020204020204" pitchFamily="34" charset="-122"/>
                <a:ea typeface="Microsoft YaHei" panose="020B0503020204020204" pitchFamily="34" charset="-122"/>
              </a:defRPr>
            </a:lvl2pPr>
            <a:lvl3pPr>
              <a:defRPr sz="1400">
                <a:solidFill>
                  <a:schemeClr val="tx1">
                    <a:lumMod val="85000"/>
                    <a:lumOff val="15000"/>
                  </a:schemeClr>
                </a:solidFill>
                <a:latin typeface="Microsoft YaHei" panose="020B0503020204020204" pitchFamily="34" charset="-122"/>
                <a:ea typeface="Microsoft YaHei" panose="020B0503020204020204" pitchFamily="34" charset="-122"/>
              </a:defRPr>
            </a:lvl3pPr>
            <a:lvl4pPr>
              <a:defRPr sz="1400">
                <a:solidFill>
                  <a:schemeClr val="tx1">
                    <a:lumMod val="85000"/>
                    <a:lumOff val="15000"/>
                  </a:schemeClr>
                </a:solidFill>
                <a:latin typeface="Microsoft YaHei" panose="020B0503020204020204" pitchFamily="34" charset="-122"/>
                <a:ea typeface="Microsoft YaHei" panose="020B0503020204020204" pitchFamily="34" charset="-122"/>
              </a:defRPr>
            </a:lvl4pPr>
            <a:lvl5pPr>
              <a:defRPr sz="1400">
                <a:solidFill>
                  <a:schemeClr val="tx1">
                    <a:lumMod val="85000"/>
                    <a:lumOff val="15000"/>
                  </a:schemeClr>
                </a:solidFill>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2020/6/6</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2020/6/6</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custDataLst>
              <p:tags r:id="rId1"/>
            </p:custDataLst>
          </p:nvPr>
        </p:nvPicPr>
        <p:blipFill rotWithShape="1">
          <a:blip r:embed="rId7" cstate="print">
            <a:extLst>
              <a:ext uri="{28A0092B-C50C-407E-A947-70E740481C1C}">
                <a14:useLocalDpi xmlns:a14="http://schemas.microsoft.com/office/drawing/2010/main" val="0"/>
              </a:ext>
            </a:extLst>
          </a:blip>
          <a:srcRect t="717" r="62187"/>
          <a:stretch>
            <a:fillRect/>
          </a:stretch>
        </p:blipFill>
        <p:spPr>
          <a:xfrm>
            <a:off x="0" y="0"/>
            <a:ext cx="4610100" cy="6858000"/>
          </a:xfrm>
          <a:prstGeom prst="rect">
            <a:avLst/>
          </a:prstGeom>
        </p:spPr>
      </p:pic>
      <p:sp>
        <p:nvSpPr>
          <p:cNvPr id="2" name="标题 1"/>
          <p:cNvSpPr>
            <a:spLocks noGrp="1"/>
          </p:cNvSpPr>
          <p:nvPr>
            <p:ph type="title"/>
            <p:custDataLst>
              <p:tags r:id="rId2"/>
            </p:custDataLst>
          </p:nvPr>
        </p:nvSpPr>
        <p:spPr>
          <a:xfrm>
            <a:off x="4724400" y="443230"/>
            <a:ext cx="6797719"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2020/6/6</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2020/6/6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1"/>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2020/6/6</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143698" y="0"/>
            <a:ext cx="11904604" cy="6852125"/>
            <a:chOff x="143698" y="0"/>
            <a:chExt cx="11904604" cy="6852125"/>
          </a:xfrm>
        </p:grpSpPr>
        <p:sp>
          <p:nvSpPr>
            <p:cNvPr id="14" name="矩形 13"/>
            <p:cNvSpPr/>
            <p:nvPr userDrawn="1">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形状 14"/>
            <p:cNvSpPr/>
            <p:nvPr userDrawn="1">
              <p:custDataLst>
                <p:tags r:id="rId8"/>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16" name="任意多边形: 形状 15"/>
            <p:cNvSpPr/>
            <p:nvPr userDrawn="1">
              <p:custDataLst>
                <p:tags r:id="rId9"/>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竖排标题 1"/>
          <p:cNvSpPr>
            <a:spLocks noGrp="1"/>
          </p:cNvSpPr>
          <p:nvPr>
            <p:ph type="title" orient="vert"/>
            <p:custDataLst>
              <p:tags r:id="rId2"/>
            </p:custDataLst>
          </p:nvPr>
        </p:nvSpPr>
        <p:spPr>
          <a:xfrm>
            <a:off x="10571135" y="952508"/>
            <a:ext cx="950984" cy="5388907"/>
          </a:xfrm>
          <a:noFill/>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a:noFill/>
        </p:spPr>
        <p:txBody>
          <a:bodyPr vert="eaVert"/>
          <a:lstStyle>
            <a:lvl1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1pPr>
            <a:lvl2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2pPr>
            <a:lvl3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3pPr>
            <a:lvl4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4pPr>
            <a:lvl5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2020/6/6</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2020/6/6</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hemeOverride" Target="../theme/themeOverride1.xml"/><Relationship Id="rId6" Type="http://schemas.openxmlformats.org/officeDocument/2006/relationships/slideLayout" Target="../slideLayouts/slideLayout1.xml"/><Relationship Id="rId5" Type="http://schemas.openxmlformats.org/officeDocument/2006/relationships/tags" Target="../tags/tag142.xml"/><Relationship Id="rId4" Type="http://schemas.openxmlformats.org/officeDocument/2006/relationships/tags" Target="../tags/tag14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84.xml"/><Relationship Id="rId7" Type="http://schemas.openxmlformats.org/officeDocument/2006/relationships/notesSlide" Target="../notesSlides/notesSlide3.xml"/><Relationship Id="rId2" Type="http://schemas.openxmlformats.org/officeDocument/2006/relationships/tags" Target="../tags/tag183.xml"/><Relationship Id="rId1" Type="http://schemas.openxmlformats.org/officeDocument/2006/relationships/themeOverride" Target="../theme/themeOverride10.xml"/><Relationship Id="rId6" Type="http://schemas.openxmlformats.org/officeDocument/2006/relationships/slideLayout" Target="../slideLayouts/slideLayout17.xml"/><Relationship Id="rId5" Type="http://schemas.openxmlformats.org/officeDocument/2006/relationships/tags" Target="../tags/tag186.xml"/><Relationship Id="rId4" Type="http://schemas.openxmlformats.org/officeDocument/2006/relationships/tags" Target="../tags/tag185.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hemeOverride" Target="../theme/themeOverride11.xml"/><Relationship Id="rId5" Type="http://schemas.openxmlformats.org/officeDocument/2006/relationships/slideLayout" Target="../slideLayouts/slideLayout18.xml"/><Relationship Id="rId4" Type="http://schemas.openxmlformats.org/officeDocument/2006/relationships/tags" Target="../tags/tag189.xml"/></Relationships>
</file>

<file path=ppt/slides/_rels/slide12.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hemeOverride" Target="../theme/themeOverride12.xml"/><Relationship Id="rId6" Type="http://schemas.openxmlformats.org/officeDocument/2006/relationships/image" Target="../media/image8.png"/><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hemeOverride" Target="../theme/themeOverride13.xml"/><Relationship Id="rId6" Type="http://schemas.openxmlformats.org/officeDocument/2006/relationships/image" Target="../media/image9.png"/><Relationship Id="rId5" Type="http://schemas.openxmlformats.org/officeDocument/2006/relationships/notesSlide" Target="../notesSlides/notesSlide5.xml"/><Relationship Id="rId4"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nehashis1.github.io/" TargetMode="Externa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hemeOverride" Target="../theme/themeOverride14.xml"/><Relationship Id="rId5" Type="http://schemas.openxmlformats.org/officeDocument/2006/relationships/slideLayout" Target="../slideLayouts/slideLayout18.xml"/><Relationship Id="rId4" Type="http://schemas.openxmlformats.org/officeDocument/2006/relationships/tags" Target="../tags/tag196.xml"/></Relationships>
</file>

<file path=ppt/slides/_rels/slide16.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hemeOverride" Target="../theme/themeOverride15.xml"/><Relationship Id="rId5" Type="http://schemas.openxmlformats.org/officeDocument/2006/relationships/slideLayout" Target="../slideLayouts/slideLayout18.xml"/><Relationship Id="rId4" Type="http://schemas.openxmlformats.org/officeDocument/2006/relationships/tags" Target="../tags/tag199.xml"/></Relationships>
</file>

<file path=ppt/slides/_rels/slide17.xml.rels><?xml version="1.0" encoding="UTF-8" standalone="yes"?>
<Relationships xmlns="http://schemas.openxmlformats.org/package/2006/relationships"><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hemeOverride" Target="../theme/themeOverride16.xml"/><Relationship Id="rId4"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slideLayout" Target="../slideLayouts/slideLayout6.xml"/><Relationship Id="rId2" Type="http://schemas.openxmlformats.org/officeDocument/2006/relationships/tags" Target="../tags/tag143.xml"/><Relationship Id="rId16" Type="http://schemas.openxmlformats.org/officeDocument/2006/relationships/tags" Target="../tags/tag157.xml"/><Relationship Id="rId1" Type="http://schemas.openxmlformats.org/officeDocument/2006/relationships/themeOverride" Target="../theme/themeOverride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s/_rels/slide3.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hemeOverride" Target="../theme/themeOverride3.xml"/><Relationship Id="rId6" Type="http://schemas.openxmlformats.org/officeDocument/2006/relationships/slideLayout" Target="../slideLayouts/slideLayout3.xml"/><Relationship Id="rId5" Type="http://schemas.openxmlformats.org/officeDocument/2006/relationships/tags" Target="../tags/tag161.xml"/><Relationship Id="rId4" Type="http://schemas.openxmlformats.org/officeDocument/2006/relationships/tags" Target="../tags/tag160.xml"/></Relationships>
</file>

<file path=ppt/slides/_rels/slide4.xml.rels><?xml version="1.0" encoding="UTF-8" standalone="yes"?>
<Relationships xmlns="http://schemas.openxmlformats.org/package/2006/relationships"><Relationship Id="rId3" Type="http://schemas.openxmlformats.org/officeDocument/2006/relationships/tags" Target="../tags/tag163.xml"/><Relationship Id="rId7" Type="http://schemas.openxmlformats.org/officeDocument/2006/relationships/image" Target="../media/image2.jpeg"/><Relationship Id="rId2" Type="http://schemas.openxmlformats.org/officeDocument/2006/relationships/tags" Target="../tags/tag162.xml"/><Relationship Id="rId1" Type="http://schemas.openxmlformats.org/officeDocument/2006/relationships/themeOverride" Target="../theme/themeOverride4.xml"/><Relationship Id="rId6" Type="http://schemas.openxmlformats.org/officeDocument/2006/relationships/slideLayout" Target="../slideLayouts/slideLayout7.xml"/><Relationship Id="rId5" Type="http://schemas.openxmlformats.org/officeDocument/2006/relationships/tags" Target="../tags/tag165.xml"/><Relationship Id="rId4" Type="http://schemas.openxmlformats.org/officeDocument/2006/relationships/tags" Target="../tags/tag164.xml"/></Relationships>
</file>

<file path=ppt/slides/_rels/slide5.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hemeOverride" Target="../theme/themeOverride5.xml"/><Relationship Id="rId6" Type="http://schemas.openxmlformats.org/officeDocument/2006/relationships/notesSlide" Target="../notesSlides/notesSlide1.xml"/><Relationship Id="rId5" Type="http://schemas.openxmlformats.org/officeDocument/2006/relationships/slideLayout" Target="../slideLayouts/slideLayout13.xml"/><Relationship Id="rId4" Type="http://schemas.openxmlformats.org/officeDocument/2006/relationships/tags" Target="../tags/tag168.xml"/></Relationships>
</file>

<file path=ppt/slides/_rels/slide6.xml.rels><?xml version="1.0" encoding="UTF-8" standalone="yes"?>
<Relationships xmlns="http://schemas.openxmlformats.org/package/2006/relationships"><Relationship Id="rId3" Type="http://schemas.openxmlformats.org/officeDocument/2006/relationships/tags" Target="../tags/tag170.xml"/><Relationship Id="rId7" Type="http://schemas.openxmlformats.org/officeDocument/2006/relationships/image" Target="../media/image3.jpeg"/><Relationship Id="rId2" Type="http://schemas.openxmlformats.org/officeDocument/2006/relationships/tags" Target="../tags/tag169.xml"/><Relationship Id="rId1" Type="http://schemas.openxmlformats.org/officeDocument/2006/relationships/themeOverride" Target="../theme/themeOverride6.xml"/><Relationship Id="rId6" Type="http://schemas.openxmlformats.org/officeDocument/2006/relationships/slideLayout" Target="../slideLayouts/slideLayout14.xml"/><Relationship Id="rId5" Type="http://schemas.openxmlformats.org/officeDocument/2006/relationships/tags" Target="../tags/tag172.xml"/><Relationship Id="rId4" Type="http://schemas.openxmlformats.org/officeDocument/2006/relationships/tags" Target="../tags/tag171.xml"/></Relationships>
</file>

<file path=ppt/slides/_rels/slide7.xml.rels><?xml version="1.0" encoding="UTF-8" standalone="yes"?>
<Relationships xmlns="http://schemas.openxmlformats.org/package/2006/relationships"><Relationship Id="rId3" Type="http://schemas.openxmlformats.org/officeDocument/2006/relationships/tags" Target="../tags/tag174.xml"/><Relationship Id="rId7" Type="http://schemas.openxmlformats.org/officeDocument/2006/relationships/image" Target="../media/image4.jpeg"/><Relationship Id="rId2" Type="http://schemas.openxmlformats.org/officeDocument/2006/relationships/tags" Target="../tags/tag173.xml"/><Relationship Id="rId1" Type="http://schemas.openxmlformats.org/officeDocument/2006/relationships/themeOverride" Target="../theme/themeOverride7.xml"/><Relationship Id="rId6" Type="http://schemas.openxmlformats.org/officeDocument/2006/relationships/slideLayout" Target="../slideLayouts/slideLayout15.xml"/><Relationship Id="rId5" Type="http://schemas.openxmlformats.org/officeDocument/2006/relationships/tags" Target="../tags/tag176.xml"/><Relationship Id="rId4" Type="http://schemas.openxmlformats.org/officeDocument/2006/relationships/tags" Target="../tags/tag175.xml"/></Relationships>
</file>

<file path=ppt/slides/_rels/slide8.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hemeOverride" Target="../theme/themeOverride8.xml"/><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ags" Target="../tags/tag179.xml"/></Relationships>
</file>

<file path=ppt/slides/_rels/slide9.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hemeOverride" Target="../theme/themeOverride9.xml"/><Relationship Id="rId6" Type="http://schemas.openxmlformats.org/officeDocument/2006/relationships/image" Target="../media/image5.png"/><Relationship Id="rId5" Type="http://schemas.openxmlformats.org/officeDocument/2006/relationships/slideLayout" Target="../slideLayouts/slideLayout17.xml"/><Relationship Id="rId4" Type="http://schemas.openxmlformats.org/officeDocument/2006/relationships/tags" Target="../tags/tag1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3"/>
            </p:custDataLst>
          </p:nvPr>
        </p:nvSpPr>
        <p:spPr>
          <a:xfrm>
            <a:off x="196850" y="1338911"/>
            <a:ext cx="9569512" cy="1277606"/>
          </a:xfrm>
        </p:spPr>
        <p:txBody>
          <a:bodyPr>
            <a:normAutofit fontScale="90000"/>
          </a:bodyPr>
          <a:lstStyle/>
          <a:p>
            <a:r>
              <a:rPr lang="en-IN" altLang="en-US" spc="-200" dirty="0">
                <a:solidFill>
                  <a:schemeClr val="tx1">
                    <a:lumMod val="85000"/>
                    <a:lumOff val="15000"/>
                  </a:schemeClr>
                </a:solidFill>
                <a:uFillTx/>
                <a:latin typeface="Arial" panose="020B0604020202020204" pitchFamily="34" charset="0"/>
                <a:ea typeface="汉仪旗黑-85S" panose="00020600040101010101" pitchFamily="18" charset="-122"/>
              </a:rPr>
              <a:t>Walmart Store Weekly Sales Forecasting</a:t>
            </a:r>
          </a:p>
        </p:txBody>
      </p:sp>
      <p:sp>
        <p:nvSpPr>
          <p:cNvPr id="3" name="副标题 2"/>
          <p:cNvSpPr>
            <a:spLocks noGrp="1"/>
          </p:cNvSpPr>
          <p:nvPr>
            <p:ph type="subTitle" idx="1"/>
            <p:custDataLst>
              <p:tags r:id="rId4"/>
            </p:custDataLst>
          </p:nvPr>
        </p:nvSpPr>
        <p:spPr/>
        <p:txBody>
          <a:bodyPr>
            <a:normAutofit fontScale="95000" lnSpcReduction="10000"/>
          </a:bodyPr>
          <a:lstStyle/>
          <a:p>
            <a:r>
              <a:rPr lang="en-IN" altLang="en-US">
                <a:solidFill>
                  <a:schemeClr val="tx1">
                    <a:lumMod val="85000"/>
                    <a:lumOff val="15000"/>
                  </a:schemeClr>
                </a:solidFill>
                <a:uFillTx/>
                <a:latin typeface="Arial" panose="020B0604020202020204" pitchFamily="34" charset="0"/>
              </a:rPr>
              <a:t>By-:	</a:t>
            </a:r>
          </a:p>
        </p:txBody>
      </p:sp>
      <p:sp>
        <p:nvSpPr>
          <p:cNvPr id="5" name="文本占位符 4"/>
          <p:cNvSpPr>
            <a:spLocks noGrp="1"/>
          </p:cNvSpPr>
          <p:nvPr>
            <p:ph type="body" sz="quarter" idx="13"/>
            <p:custDataLst>
              <p:tags r:id="rId5"/>
            </p:custDataLst>
          </p:nvPr>
        </p:nvSpPr>
        <p:spPr>
          <a:xfrm>
            <a:off x="1240155" y="3392170"/>
            <a:ext cx="3232785" cy="1512570"/>
          </a:xfrm>
        </p:spPr>
        <p:txBody>
          <a:bodyPr>
            <a:noAutofit/>
          </a:bodyPr>
          <a:lstStyle/>
          <a:p>
            <a:r>
              <a:rPr lang="en-IN" altLang="en-US" sz="1200" b="1" spc="200" dirty="0">
                <a:solidFill>
                  <a:schemeClr val="tx1">
                    <a:lumMod val="85000"/>
                    <a:lumOff val="15000"/>
                  </a:schemeClr>
                </a:solidFill>
                <a:uFillTx/>
                <a:latin typeface="Arial" panose="020B0604020202020204" pitchFamily="34" charset="0"/>
              </a:rPr>
              <a:t>Abhinav Athankar-1705003</a:t>
            </a:r>
          </a:p>
          <a:p>
            <a:r>
              <a:rPr lang="en-IN" altLang="en-US" sz="1200" b="1" spc="200" dirty="0">
                <a:solidFill>
                  <a:schemeClr val="tx1">
                    <a:lumMod val="85000"/>
                    <a:lumOff val="15000"/>
                  </a:schemeClr>
                </a:solidFill>
                <a:uFillTx/>
                <a:latin typeface="Arial" panose="020B0604020202020204" pitchFamily="34" charset="0"/>
              </a:rPr>
              <a:t>Snehashis Hansda-1705177</a:t>
            </a:r>
          </a:p>
          <a:p>
            <a:r>
              <a:rPr lang="en-IN" altLang="en-US" sz="1200" b="1" spc="200" dirty="0">
                <a:solidFill>
                  <a:schemeClr val="tx1">
                    <a:lumMod val="85000"/>
                    <a:lumOff val="15000"/>
                  </a:schemeClr>
                </a:solidFill>
                <a:uFillTx/>
                <a:latin typeface="Arial" panose="020B0604020202020204" pitchFamily="34" charset="0"/>
              </a:rPr>
              <a:t>Ruchit Bansal-1705162</a:t>
            </a:r>
          </a:p>
          <a:p>
            <a:r>
              <a:rPr lang="en-IN" altLang="en-US" sz="1200" b="1" spc="200" dirty="0">
                <a:solidFill>
                  <a:schemeClr val="tx1">
                    <a:lumMod val="85000"/>
                    <a:lumOff val="15000"/>
                  </a:schemeClr>
                </a:solidFill>
                <a:uFillTx/>
                <a:latin typeface="Arial" panose="020B0604020202020204" pitchFamily="34" charset="0"/>
              </a:rPr>
              <a:t>Vishwasheel Dwivedi-1705285</a:t>
            </a: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normAutofit/>
          </a:bodyPr>
          <a:lstStyle/>
          <a:p>
            <a:r>
              <a:rPr lang="en-IN" altLang="en-US">
                <a:solidFill>
                  <a:schemeClr val="tx1">
                    <a:lumMod val="85000"/>
                    <a:lumOff val="15000"/>
                  </a:schemeClr>
                </a:solidFill>
              </a:rPr>
              <a:t>Sample Datas</a:t>
            </a:r>
          </a:p>
        </p:txBody>
      </p:sp>
      <p:sp>
        <p:nvSpPr>
          <p:cNvPr id="4" name="文本占位符 3"/>
          <p:cNvSpPr>
            <a:spLocks noGrp="1"/>
          </p:cNvSpPr>
          <p:nvPr>
            <p:ph type="body" sz="quarter" idx="15"/>
            <p:custDataLst>
              <p:tags r:id="rId4"/>
            </p:custDataLst>
          </p:nvPr>
        </p:nvSpPr>
        <p:spPr/>
        <p:txBody>
          <a:bodyPr>
            <a:noAutofit/>
          </a:bodyPr>
          <a:lstStyle/>
          <a:p>
            <a:pPr marL="0" indent="0">
              <a:buNone/>
            </a:pPr>
            <a:r>
              <a:rPr lang="en-US" altLang="zh-CN" b="1" dirty="0">
                <a:solidFill>
                  <a:schemeClr val="tx1">
                    <a:lumMod val="85000"/>
                    <a:lumOff val="15000"/>
                  </a:schemeClr>
                </a:solidFill>
              </a:rPr>
              <a:t>test.csv</a:t>
            </a:r>
            <a:r>
              <a:rPr lang="en-US" altLang="zh-CN" dirty="0">
                <a:solidFill>
                  <a:schemeClr val="tx1">
                    <a:lumMod val="85000"/>
                    <a:lumOff val="15000"/>
                  </a:schemeClr>
                </a:solidFill>
              </a:rPr>
              <a:t>: This file includes details about the stores and departments. It also denotes the date indicating the week and IsHoliday which indicates if that week is a special holiday week. </a:t>
            </a:r>
          </a:p>
        </p:txBody>
      </p:sp>
      <p:sp>
        <p:nvSpPr>
          <p:cNvPr id="6" name="文本占位符 5"/>
          <p:cNvSpPr>
            <a:spLocks noGrp="1"/>
          </p:cNvSpPr>
          <p:nvPr>
            <p:ph type="body" sz="quarter" idx="16"/>
            <p:custDataLst>
              <p:tags r:id="rId5"/>
            </p:custDataLst>
          </p:nvPr>
        </p:nvSpPr>
        <p:spPr>
          <a:xfrm>
            <a:off x="6249670" y="4368800"/>
            <a:ext cx="5367655" cy="2915920"/>
          </a:xfrm>
        </p:spPr>
        <p:txBody>
          <a:bodyPr>
            <a:noAutofit/>
          </a:bodyPr>
          <a:lstStyle/>
          <a:p>
            <a:pPr marL="0" indent="0">
              <a:buNone/>
            </a:pPr>
            <a:r>
              <a:rPr lang="en-US" altLang="zh-CN" sz="1200" dirty="0">
                <a:solidFill>
                  <a:schemeClr val="tx1">
                    <a:lumMod val="85000"/>
                    <a:lumOff val="15000"/>
                  </a:schemeClr>
                </a:solidFill>
              </a:rPr>
              <a:t>train.csv: Here we will find the past training data which include the following fields.</a:t>
            </a:r>
          </a:p>
          <a:p>
            <a:pPr marL="0" indent="0">
              <a:buNone/>
            </a:pPr>
            <a:r>
              <a:rPr lang="en-US" altLang="zh-CN" sz="1200" dirty="0">
                <a:solidFill>
                  <a:schemeClr val="tx1">
                    <a:lumMod val="85000"/>
                    <a:lumOff val="15000"/>
                  </a:schemeClr>
                </a:solidFill>
              </a:rPr>
              <a:t>Store: Indicates the store number. </a:t>
            </a:r>
          </a:p>
          <a:p>
            <a:pPr marL="0" indent="0">
              <a:buNone/>
            </a:pPr>
            <a:r>
              <a:rPr lang="en-US" altLang="zh-CN" sz="1200" dirty="0">
                <a:solidFill>
                  <a:schemeClr val="tx1">
                    <a:lumMod val="85000"/>
                    <a:lumOff val="15000"/>
                  </a:schemeClr>
                </a:solidFill>
              </a:rPr>
              <a:t>Department: Indicates the department number.</a:t>
            </a:r>
          </a:p>
          <a:p>
            <a:pPr marL="0" indent="0">
              <a:buNone/>
            </a:pPr>
            <a:r>
              <a:rPr lang="en-US" altLang="zh-CN" sz="1200" dirty="0">
                <a:solidFill>
                  <a:schemeClr val="tx1">
                    <a:lumMod val="85000"/>
                    <a:lumOff val="15000"/>
                  </a:schemeClr>
                </a:solidFill>
              </a:rPr>
              <a:t>Date: This field indicates the week in which the event held. </a:t>
            </a:r>
          </a:p>
          <a:p>
            <a:pPr marL="0" indent="0">
              <a:buNone/>
            </a:pPr>
            <a:r>
              <a:rPr lang="en-US" altLang="zh-CN" sz="1200" dirty="0">
                <a:solidFill>
                  <a:schemeClr val="tx1">
                    <a:lumMod val="85000"/>
                    <a:lumOff val="15000"/>
                  </a:schemeClr>
                </a:solidFill>
              </a:rPr>
              <a:t>Weekly_Sales: This field denotes the sales done in a week for that given department.</a:t>
            </a:r>
          </a:p>
          <a:p>
            <a:pPr marL="0" indent="0">
              <a:buNone/>
            </a:pPr>
            <a:endParaRPr lang="en-US" altLang="zh-CN" sz="1200" dirty="0">
              <a:solidFill>
                <a:schemeClr val="tx1">
                  <a:lumMod val="85000"/>
                  <a:lumOff val="15000"/>
                </a:schemeClr>
              </a:solidFill>
            </a:endParaRPr>
          </a:p>
        </p:txBody>
      </p:sp>
      <p:pic>
        <p:nvPicPr>
          <p:cNvPr id="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t="11424" b="4668"/>
          <a:stretch>
            <a:fillRect/>
          </a:stretch>
        </p:blipFill>
        <p:spPr>
          <a:xfrm>
            <a:off x="572135" y="1663700"/>
            <a:ext cx="4720590" cy="2705100"/>
          </a:xfrm>
          <a:prstGeom prst="rect">
            <a:avLst/>
          </a:prstGeom>
          <a:noFill/>
          <a:ln>
            <a:noFill/>
          </a:ln>
        </p:spPr>
      </p:pic>
      <p:pic>
        <p:nvPicPr>
          <p:cNvPr id="9" name="Picture 7"/>
          <p:cNvPicPr>
            <a:picLocks noGrp="1" noChangeAspect="1" noChangeArrowheads="1"/>
          </p:cNvPicPr>
          <p:nvPr>
            <p:ph sz="quarter" idx="14"/>
          </p:nvPr>
        </p:nvPicPr>
        <p:blipFill>
          <a:blip r:embed="rId9" cstate="print">
            <a:extLst>
              <a:ext uri="{28A0092B-C50C-407E-A947-70E740481C1C}">
                <a14:useLocalDpi xmlns:a14="http://schemas.microsoft.com/office/drawing/2010/main" val="0"/>
              </a:ext>
            </a:extLst>
          </a:blip>
          <a:srcRect t="11424" b="4471"/>
          <a:stretch>
            <a:fillRect/>
          </a:stretch>
        </p:blipFill>
        <p:spPr>
          <a:xfrm>
            <a:off x="6396355" y="1663700"/>
            <a:ext cx="4899660" cy="2635885"/>
          </a:xfrm>
          <a:prstGeom prst="rect">
            <a:avLst/>
          </a:prstGeom>
          <a:noFill/>
          <a:ln>
            <a:noFill/>
          </a:ln>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3"/>
            </p:custDataLst>
          </p:nvPr>
        </p:nvSpPr>
        <p:spPr>
          <a:xfrm>
            <a:off x="1522800" y="1349360"/>
            <a:ext cx="9144000" cy="2386800"/>
          </a:xfrm>
        </p:spPr>
        <p:txBody>
          <a:bodyPr>
            <a:normAutofit/>
          </a:bodyPr>
          <a:lstStyle/>
          <a:p>
            <a:r>
              <a:rPr lang="en-IN" altLang="en-US">
                <a:solidFill>
                  <a:schemeClr val="tx1">
                    <a:lumMod val="85000"/>
                    <a:lumOff val="15000"/>
                  </a:schemeClr>
                </a:solidFill>
              </a:rPr>
              <a:t>Random Forest Regressor</a:t>
            </a:r>
          </a:p>
        </p:txBody>
      </p:sp>
      <p:sp>
        <p:nvSpPr>
          <p:cNvPr id="8" name="文本占位符 7"/>
          <p:cNvSpPr>
            <a:spLocks noGrp="1"/>
          </p:cNvSpPr>
          <p:nvPr>
            <p:ph type="body" sz="quarter" idx="13"/>
            <p:custDataLst>
              <p:tags r:id="rId4"/>
            </p:custDataLst>
          </p:nvPr>
        </p:nvSpPr>
        <p:spPr>
          <a:xfrm>
            <a:off x="1522413" y="3872960"/>
            <a:ext cx="9144000" cy="1656000"/>
          </a:xfrm>
        </p:spPr>
        <p:txBody>
          <a:bodyPr>
            <a:noAutofit/>
          </a:bodyPr>
          <a:lstStyle/>
          <a:p>
            <a:pPr marL="0" indent="0" algn="just">
              <a:buNone/>
            </a:pPr>
            <a:r>
              <a:rPr lang="en-US" altLang="zh-CN">
                <a:solidFill>
                  <a:schemeClr val="tx1">
                    <a:lumMod val="85000"/>
                    <a:lumOff val="15000"/>
                  </a:schemeClr>
                </a:solidFill>
              </a:rPr>
              <a:t>The Random Forest Regression method is best used when we want to increase our accuracy by increasing the randomness in the taking the subset of features. The original dataset is converted to bootstrap dataset where a subset of values is inherited in random manner and then a decision tree is constructed. The more the trees the more random it becomes by Random Forest regression.</a:t>
            </a: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a:xfrm>
            <a:off x="1281430" y="464820"/>
            <a:ext cx="9626600" cy="1045210"/>
          </a:xfrm>
        </p:spPr>
        <p:txBody>
          <a:bodyPr>
            <a:noAutofit/>
          </a:bodyPr>
          <a:lstStyle/>
          <a:p>
            <a:r>
              <a:rPr lang="en-IN" altLang="en-US" sz="1400" u="sng">
                <a:solidFill>
                  <a:schemeClr val="tx1">
                    <a:lumMod val="85000"/>
                    <a:lumOff val="15000"/>
                  </a:schemeClr>
                </a:solidFill>
              </a:rPr>
              <a:t>The data fields used through this architecture are store, date, department, temperature, fuel_price, Is_Holiday, Size, CPI, Unemployment. The algorithm was made into effect by Python’s Random ForestRegressor method in scikit-learn class.</a:t>
            </a:r>
          </a:p>
        </p:txBody>
      </p:sp>
      <p:pic>
        <p:nvPicPr>
          <p:cNvPr id="2" name="Picture 3"/>
          <p:cNvPicPr>
            <a:picLocks noGrp="1" noChangeAspect="1"/>
          </p:cNvPicPr>
          <p:nvPr>
            <p:ph sz="quarter" idx="13"/>
          </p:nvPr>
        </p:nvPicPr>
        <p:blipFill>
          <a:blip r:embed="rId6" cstate="print">
            <a:extLst>
              <a:ext uri="{28A0092B-C50C-407E-A947-70E740481C1C}">
                <a14:useLocalDpi xmlns:a14="http://schemas.microsoft.com/office/drawing/2010/main" val="0"/>
              </a:ext>
            </a:extLst>
          </a:blip>
          <a:stretch>
            <a:fillRect/>
          </a:stretch>
        </p:blipFill>
        <p:spPr>
          <a:xfrm>
            <a:off x="2710180" y="1604645"/>
            <a:ext cx="6767830" cy="423100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noAutofit/>
          </a:bodyPr>
          <a:lstStyle/>
          <a:p>
            <a:r>
              <a:rPr lang="en-IN" altLang="en-US" dirty="0">
                <a:solidFill>
                  <a:schemeClr val="tx1">
                    <a:lumMod val="85000"/>
                    <a:lumOff val="15000"/>
                  </a:schemeClr>
                </a:solidFill>
              </a:rPr>
              <a:t>Implementation</a:t>
            </a:r>
          </a:p>
        </p:txBody>
      </p:sp>
      <p:pic>
        <p:nvPicPr>
          <p:cNvPr id="3" name="Picture 4"/>
          <p:cNvPicPr>
            <a:picLocks noGrp="1" noChangeAspect="1" noChangeArrowheads="1"/>
          </p:cNvPicPr>
          <p:nvPr>
            <p:ph sz="quarter" idx="13"/>
          </p:nvPr>
        </p:nvPicPr>
        <p:blipFill>
          <a:blip r:embed="rId6" cstate="print">
            <a:extLst>
              <a:ext uri="{28A0092B-C50C-407E-A947-70E740481C1C}">
                <a14:useLocalDpi xmlns:a14="http://schemas.microsoft.com/office/drawing/2010/main" val="0"/>
              </a:ext>
            </a:extLst>
          </a:blip>
          <a:srcRect/>
          <a:stretch>
            <a:fillRect/>
          </a:stretch>
        </p:blipFill>
        <p:spPr>
          <a:xfrm>
            <a:off x="0" y="679565"/>
            <a:ext cx="12192000" cy="5660276"/>
          </a:xfrm>
          <a:prstGeom prst="rect">
            <a:avLst/>
          </a:prstGeom>
          <a:noFill/>
          <a:ln>
            <a:noFill/>
          </a:ln>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6EB5-CA64-4A53-B454-FFB5F6614301}"/>
              </a:ext>
            </a:extLst>
          </p:cNvPr>
          <p:cNvSpPr>
            <a:spLocks noGrp="1"/>
          </p:cNvSpPr>
          <p:nvPr>
            <p:ph type="title"/>
          </p:nvPr>
        </p:nvSpPr>
        <p:spPr/>
        <p:txBody>
          <a:bodyPr/>
          <a:lstStyle/>
          <a:p>
            <a:r>
              <a:rPr lang="en-US" dirty="0"/>
              <a:t>Implementation cont..</a:t>
            </a:r>
          </a:p>
        </p:txBody>
      </p:sp>
      <p:sp>
        <p:nvSpPr>
          <p:cNvPr id="3" name="Content Placeholder 2">
            <a:extLst>
              <a:ext uri="{FF2B5EF4-FFF2-40B4-BE49-F238E27FC236}">
                <a16:creationId xmlns:a16="http://schemas.microsoft.com/office/drawing/2014/main" id="{A5002200-F50E-4AD0-8ADB-F2BE072052C1}"/>
              </a:ext>
            </a:extLst>
          </p:cNvPr>
          <p:cNvSpPr>
            <a:spLocks noGrp="1"/>
          </p:cNvSpPr>
          <p:nvPr>
            <p:ph sz="quarter" idx="13"/>
          </p:nvPr>
        </p:nvSpPr>
        <p:spPr/>
        <p:txBody>
          <a:bodyPr/>
          <a:lstStyle/>
          <a:p>
            <a:endParaRPr lang="en-US"/>
          </a:p>
        </p:txBody>
      </p:sp>
      <p:sp>
        <p:nvSpPr>
          <p:cNvPr id="4" name="Content Placeholder 3">
            <a:extLst>
              <a:ext uri="{FF2B5EF4-FFF2-40B4-BE49-F238E27FC236}">
                <a16:creationId xmlns:a16="http://schemas.microsoft.com/office/drawing/2014/main" id="{4433020D-4053-4B33-BBD8-03C2732EEF9C}"/>
              </a:ext>
            </a:extLst>
          </p:cNvPr>
          <p:cNvSpPr>
            <a:spLocks noGrp="1"/>
          </p:cNvSpPr>
          <p:nvPr>
            <p:ph sz="quarter" idx="14"/>
          </p:nvPr>
        </p:nvSpPr>
        <p:spPr/>
        <p:txBody>
          <a:bodyPr/>
          <a:lstStyle/>
          <a:p>
            <a:endParaRPr lang="en-US"/>
          </a:p>
        </p:txBody>
      </p:sp>
      <p:sp>
        <p:nvSpPr>
          <p:cNvPr id="5" name="Text Placeholder 4">
            <a:extLst>
              <a:ext uri="{FF2B5EF4-FFF2-40B4-BE49-F238E27FC236}">
                <a16:creationId xmlns:a16="http://schemas.microsoft.com/office/drawing/2014/main" id="{313E7A4F-44E8-493B-91C1-550EB0D6F181}"/>
              </a:ext>
            </a:extLst>
          </p:cNvPr>
          <p:cNvSpPr>
            <a:spLocks noGrp="1"/>
          </p:cNvSpPr>
          <p:nvPr>
            <p:ph type="body" sz="quarter" idx="15"/>
          </p:nvPr>
        </p:nvSpPr>
        <p:spPr>
          <a:xfrm>
            <a:off x="579600" y="6178436"/>
            <a:ext cx="5342400" cy="441964"/>
          </a:xfrm>
        </p:spPr>
        <p:txBody>
          <a:bodyPr>
            <a:normAutofit/>
          </a:bodyPr>
          <a:lstStyle/>
          <a:p>
            <a:pPr marL="0" indent="0">
              <a:buNone/>
            </a:pPr>
            <a:r>
              <a:rPr lang="en-US" dirty="0">
                <a:solidFill>
                  <a:schemeClr val="tx1"/>
                </a:solidFill>
                <a:hlinkClick r:id="rId2">
                  <a:extLst>
                    <a:ext uri="{A12FA001-AC4F-418D-AE19-62706E023703}">
                      <ahyp:hlinkClr xmlns:ahyp="http://schemas.microsoft.com/office/drawing/2018/hyperlinkcolor" val="tx"/>
                    </a:ext>
                  </a:extLst>
                </a:hlinkClick>
              </a:rPr>
              <a:t>Full Implementation: </a:t>
            </a:r>
            <a:r>
              <a:rPr lang="en-US" dirty="0">
                <a:solidFill>
                  <a:srgbClr val="658BD5"/>
                </a:solidFill>
                <a:hlinkClick r:id="rId2">
                  <a:extLst>
                    <a:ext uri="{A12FA001-AC4F-418D-AE19-62706E023703}">
                      <ahyp:hlinkClr xmlns:ahyp="http://schemas.microsoft.com/office/drawing/2018/hyperlinkcolor" val="tx"/>
                    </a:ext>
                  </a:extLst>
                </a:hlinkClick>
              </a:rPr>
              <a:t>https://snehashis1.github.io/</a:t>
            </a:r>
            <a:endParaRPr lang="en-US" dirty="0"/>
          </a:p>
        </p:txBody>
      </p:sp>
      <p:sp>
        <p:nvSpPr>
          <p:cNvPr id="6" name="Text Placeholder 5">
            <a:extLst>
              <a:ext uri="{FF2B5EF4-FFF2-40B4-BE49-F238E27FC236}">
                <a16:creationId xmlns:a16="http://schemas.microsoft.com/office/drawing/2014/main" id="{8094CD09-FEE0-4C43-86EB-487713A41AD4}"/>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5824DE7A-5AF3-4C07-94D5-C51946C5A2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 y="679564"/>
            <a:ext cx="12192000" cy="5212080"/>
          </a:xfrm>
          <a:prstGeom prst="rect">
            <a:avLst/>
          </a:prstGeom>
          <a:noFill/>
          <a:ln>
            <a:noFill/>
          </a:ln>
        </p:spPr>
      </p:pic>
    </p:spTree>
    <p:extLst>
      <p:ext uri="{BB962C8B-B14F-4D97-AF65-F5344CB8AC3E}">
        <p14:creationId xmlns:p14="http://schemas.microsoft.com/office/powerpoint/2010/main" val="97899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3"/>
            </p:custDataLst>
          </p:nvPr>
        </p:nvSpPr>
        <p:spPr>
          <a:xfrm>
            <a:off x="1522800" y="1168385"/>
            <a:ext cx="9144000" cy="1219215"/>
          </a:xfrm>
        </p:spPr>
        <p:txBody>
          <a:bodyPr>
            <a:normAutofit/>
          </a:bodyPr>
          <a:lstStyle/>
          <a:p>
            <a:r>
              <a:rPr lang="en-IN" altLang="en-US" dirty="0">
                <a:solidFill>
                  <a:schemeClr val="tx1">
                    <a:lumMod val="85000"/>
                    <a:lumOff val="15000"/>
                  </a:schemeClr>
                </a:solidFill>
              </a:rPr>
              <a:t>Result and Discussion</a:t>
            </a:r>
          </a:p>
        </p:txBody>
      </p:sp>
      <p:sp>
        <p:nvSpPr>
          <p:cNvPr id="8" name="文本占位符 7"/>
          <p:cNvSpPr>
            <a:spLocks noGrp="1"/>
          </p:cNvSpPr>
          <p:nvPr>
            <p:ph type="body" sz="quarter" idx="13"/>
            <p:custDataLst>
              <p:tags r:id="rId4"/>
            </p:custDataLst>
          </p:nvPr>
        </p:nvSpPr>
        <p:spPr>
          <a:xfrm>
            <a:off x="1524000" y="2889345"/>
            <a:ext cx="9144000" cy="1656000"/>
          </a:xfrm>
        </p:spPr>
        <p:txBody>
          <a:bodyPr>
            <a:noAutofit/>
          </a:bodyPr>
          <a:lstStyle/>
          <a:p>
            <a:pPr marL="0" indent="0" algn="just">
              <a:buNone/>
            </a:pPr>
            <a:r>
              <a:rPr lang="en-US" altLang="zh-CN" dirty="0">
                <a:solidFill>
                  <a:schemeClr val="tx1">
                    <a:lumMod val="85000"/>
                    <a:lumOff val="15000"/>
                  </a:schemeClr>
                </a:solidFill>
              </a:rPr>
              <a:t>The purpose of this project was to help Walmart to gauge the demand for products. It will help in Inventory Management. It will also help the finance team to accurately budget the coming weeks and months. Proper Inventory Management ensures that there’s no problem related to product shortage. </a:t>
            </a:r>
          </a:p>
          <a:p>
            <a:pPr marL="0" indent="0" algn="just">
              <a:buNone/>
            </a:pPr>
            <a:r>
              <a:rPr lang="en-US" altLang="zh-CN" dirty="0">
                <a:solidFill>
                  <a:schemeClr val="tx1">
                    <a:lumMod val="85000"/>
                    <a:lumOff val="15000"/>
                  </a:schemeClr>
                </a:solidFill>
              </a:rPr>
              <a:t>We plan on implementing similar tactics to provide services to small and medium size for proper inventory management. Further, with regard to current dataset, Walmart can analyze the entire stores data around the US for even more accurate prediction. This can also be used to motivate employees by giving them achievable sales targets. </a:t>
            </a: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3"/>
            </p:custDataLst>
          </p:nvPr>
        </p:nvSpPr>
        <p:spPr>
          <a:xfrm>
            <a:off x="1522800" y="1168385"/>
            <a:ext cx="9144000" cy="1229375"/>
          </a:xfrm>
        </p:spPr>
        <p:txBody>
          <a:bodyPr>
            <a:normAutofit/>
          </a:bodyPr>
          <a:lstStyle/>
          <a:p>
            <a:r>
              <a:rPr lang="en-IN" altLang="en-US" dirty="0">
                <a:solidFill>
                  <a:schemeClr val="tx1">
                    <a:lumMod val="85000"/>
                    <a:lumOff val="15000"/>
                  </a:schemeClr>
                </a:solidFill>
              </a:rPr>
              <a:t>Conclusion</a:t>
            </a:r>
          </a:p>
        </p:txBody>
      </p:sp>
      <p:sp>
        <p:nvSpPr>
          <p:cNvPr id="8" name="文本占位符 7"/>
          <p:cNvSpPr>
            <a:spLocks noGrp="1"/>
          </p:cNvSpPr>
          <p:nvPr>
            <p:ph type="body" sz="quarter" idx="13"/>
            <p:custDataLst>
              <p:tags r:id="rId4"/>
            </p:custDataLst>
          </p:nvPr>
        </p:nvSpPr>
        <p:spPr>
          <a:xfrm>
            <a:off x="1522413" y="3224625"/>
            <a:ext cx="9144000" cy="1656000"/>
          </a:xfrm>
        </p:spPr>
        <p:txBody>
          <a:bodyPr>
            <a:noAutofit/>
          </a:bodyPr>
          <a:lstStyle/>
          <a:p>
            <a:pPr marL="0" indent="0" algn="just">
              <a:buNone/>
            </a:pPr>
            <a:r>
              <a:rPr lang="en-US" altLang="zh-CN" dirty="0">
                <a:solidFill>
                  <a:schemeClr val="tx1">
                    <a:lumMod val="85000"/>
                    <a:lumOff val="15000"/>
                  </a:schemeClr>
                </a:solidFill>
              </a:rPr>
              <a:t>In conclusion, we find that our regression equation is quite accurate (99% accuracy) in predicting the weekly sales. Walmart can use it to forecast the sales better. Stores try to attract customers by providing special offers, and if the product is well-suited for the customer, then it can make maximum profit. </a:t>
            </a: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normAutofit fontScale="90000"/>
          </a:bodyPr>
          <a:lstStyle/>
          <a:p>
            <a:r>
              <a:rPr lang="en-US" altLang="zh-CN" dirty="0"/>
              <a:t>THANK-YOU</a:t>
            </a:r>
            <a:endParaRPr lang="zh-CN" altLang="en-US" dirty="0"/>
          </a:p>
        </p:txBody>
      </p:sp>
    </p:spTree>
    <p:custDataLst>
      <p:tags r:id="rId2"/>
    </p:custDataLst>
  </p:cSld>
  <p:clrMapOvr>
    <a:masterClrMapping/>
  </p:clrMapOvr>
  <p:transition advTm="0">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a:spLocks noChangeArrowheads="1"/>
          </p:cNvSpPr>
          <p:nvPr>
            <p:custDataLst>
              <p:tags r:id="rId3"/>
            </p:custDataLst>
          </p:nvPr>
        </p:nvSpPr>
        <p:spPr bwMode="auto">
          <a:xfrm>
            <a:off x="6851650" y="873749"/>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IN" altLang="en-US" sz="19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Introduction</a:t>
            </a:r>
          </a:p>
        </p:txBody>
      </p:sp>
      <p:sp>
        <p:nvSpPr>
          <p:cNvPr id="20" name="文本框 19"/>
          <p:cNvSpPr txBox="1"/>
          <p:nvPr>
            <p:custDataLst>
              <p:tags r:id="rId4"/>
            </p:custDataLst>
          </p:nvPr>
        </p:nvSpPr>
        <p:spPr>
          <a:xfrm>
            <a:off x="5920740" y="77343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01</a:t>
            </a:r>
          </a:p>
        </p:txBody>
      </p:sp>
      <p:sp>
        <p:nvSpPr>
          <p:cNvPr id="16" name="文本框 13"/>
          <p:cNvSpPr txBox="1">
            <a:spLocks noChangeArrowheads="1"/>
          </p:cNvSpPr>
          <p:nvPr>
            <p:custDataLst>
              <p:tags r:id="rId5"/>
            </p:custDataLst>
          </p:nvPr>
        </p:nvSpPr>
        <p:spPr bwMode="auto">
          <a:xfrm>
            <a:off x="6851650" y="1867535"/>
            <a:ext cx="5374005"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80000" lnSpcReduction="1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IN"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Problem statement and Project Planning</a:t>
            </a:r>
          </a:p>
        </p:txBody>
      </p:sp>
      <p:sp>
        <p:nvSpPr>
          <p:cNvPr id="17" name="文本框 16"/>
          <p:cNvSpPr txBox="1"/>
          <p:nvPr>
            <p:custDataLst>
              <p:tags r:id="rId6"/>
            </p:custDataLst>
          </p:nvPr>
        </p:nvSpPr>
        <p:spPr>
          <a:xfrm>
            <a:off x="5920740" y="177038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02</a:t>
            </a:r>
          </a:p>
        </p:txBody>
      </p:sp>
      <p:sp>
        <p:nvSpPr>
          <p:cNvPr id="19" name="文本框 13"/>
          <p:cNvSpPr txBox="1">
            <a:spLocks noChangeArrowheads="1"/>
          </p:cNvSpPr>
          <p:nvPr>
            <p:custDataLst>
              <p:tags r:id="rId7"/>
            </p:custDataLst>
          </p:nvPr>
        </p:nvSpPr>
        <p:spPr bwMode="auto">
          <a:xfrm>
            <a:off x="6851650" y="2863850"/>
            <a:ext cx="4577715"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18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Random Forest Regressor</a:t>
            </a:r>
          </a:p>
        </p:txBody>
      </p:sp>
      <p:sp>
        <p:nvSpPr>
          <p:cNvPr id="21" name="文本框 20"/>
          <p:cNvSpPr txBox="1"/>
          <p:nvPr>
            <p:custDataLst>
              <p:tags r:id="rId8"/>
            </p:custDataLst>
          </p:nvPr>
        </p:nvSpPr>
        <p:spPr>
          <a:xfrm>
            <a:off x="5920740" y="2766695"/>
            <a:ext cx="99822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03</a:t>
            </a:r>
          </a:p>
        </p:txBody>
      </p:sp>
      <p:sp>
        <p:nvSpPr>
          <p:cNvPr id="26" name="文本框 13"/>
          <p:cNvSpPr txBox="1">
            <a:spLocks noChangeArrowheads="1"/>
          </p:cNvSpPr>
          <p:nvPr>
            <p:custDataLst>
              <p:tags r:id="rId9"/>
            </p:custDataLst>
          </p:nvPr>
        </p:nvSpPr>
        <p:spPr bwMode="auto">
          <a:xfrm>
            <a:off x="6851650" y="386110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19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Implementation</a:t>
            </a:r>
            <a:r>
              <a:rPr lang="en-US" altLang="zh-CN" sz="18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	</a:t>
            </a:r>
          </a:p>
        </p:txBody>
      </p:sp>
      <p:sp>
        <p:nvSpPr>
          <p:cNvPr id="27" name="文本框 26"/>
          <p:cNvSpPr txBox="1"/>
          <p:nvPr>
            <p:custDataLst>
              <p:tags r:id="rId10"/>
            </p:custDataLst>
          </p:nvPr>
        </p:nvSpPr>
        <p:spPr>
          <a:xfrm>
            <a:off x="5920740" y="376364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04</a:t>
            </a:r>
          </a:p>
        </p:txBody>
      </p:sp>
      <p:sp>
        <p:nvSpPr>
          <p:cNvPr id="23" name="文本框 13"/>
          <p:cNvSpPr txBox="1">
            <a:spLocks noChangeArrowheads="1"/>
          </p:cNvSpPr>
          <p:nvPr>
            <p:custDataLst>
              <p:tags r:id="rId11"/>
            </p:custDataLst>
          </p:nvPr>
        </p:nvSpPr>
        <p:spPr bwMode="auto">
          <a:xfrm>
            <a:off x="6851650" y="4857115"/>
            <a:ext cx="4114800"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19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Result and Discussion</a:t>
            </a:r>
          </a:p>
        </p:txBody>
      </p:sp>
      <p:sp>
        <p:nvSpPr>
          <p:cNvPr id="24" name="文本框 23"/>
          <p:cNvSpPr txBox="1"/>
          <p:nvPr>
            <p:custDataLst>
              <p:tags r:id="rId12"/>
            </p:custDataLst>
          </p:nvPr>
        </p:nvSpPr>
        <p:spPr>
          <a:xfrm>
            <a:off x="5920740" y="475996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05</a:t>
            </a:r>
          </a:p>
        </p:txBody>
      </p:sp>
      <p:sp>
        <p:nvSpPr>
          <p:cNvPr id="29" name="文本框 13"/>
          <p:cNvSpPr txBox="1">
            <a:spLocks noChangeArrowheads="1"/>
          </p:cNvSpPr>
          <p:nvPr>
            <p:custDataLst>
              <p:tags r:id="rId13"/>
            </p:custDataLst>
          </p:nvPr>
        </p:nvSpPr>
        <p:spPr bwMode="auto">
          <a:xfrm>
            <a:off x="6851650" y="585373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IN" altLang="en-US" sz="19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Conclusion</a:t>
            </a:r>
          </a:p>
        </p:txBody>
      </p:sp>
      <p:sp>
        <p:nvSpPr>
          <p:cNvPr id="30" name="文本框 29"/>
          <p:cNvSpPr txBox="1"/>
          <p:nvPr>
            <p:custDataLst>
              <p:tags r:id="rId14"/>
            </p:custDataLst>
          </p:nvPr>
        </p:nvSpPr>
        <p:spPr>
          <a:xfrm>
            <a:off x="5920740" y="575627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06</a:t>
            </a:r>
          </a:p>
        </p:txBody>
      </p:sp>
      <p:sp>
        <p:nvSpPr>
          <p:cNvPr id="18" name="矩形 17"/>
          <p:cNvSpPr/>
          <p:nvPr>
            <p:custDataLst>
              <p:tags r:id="rId15"/>
            </p:custDataLst>
          </p:nvPr>
        </p:nvSpPr>
        <p:spPr>
          <a:xfrm>
            <a:off x="2957442" y="3472815"/>
            <a:ext cx="2797351" cy="997585"/>
          </a:xfrm>
          <a:prstGeom prst="rect">
            <a:avLst/>
          </a:prstGeom>
        </p:spPr>
        <p:txBody>
          <a:bodyPr vert="horz" wrap="square" lIns="90000" tIns="46800" rIns="90000" bIns="46800">
            <a:normAutofit fontScale="62500" lnSpcReduction="20000"/>
          </a:bodyPr>
          <a:lstStyle/>
          <a:p>
            <a:pPr algn="dist" defTabSz="1215390"/>
            <a:r>
              <a:rPr lang="en-US" altLang="zh-CN" sz="5700" spc="100" dirty="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rPr>
              <a:t>CONTENTS</a:t>
            </a:r>
          </a:p>
        </p:txBody>
      </p:sp>
      <p:cxnSp>
        <p:nvCxnSpPr>
          <p:cNvPr id="25" name="直接连接符 24"/>
          <p:cNvCxnSpPr/>
          <p:nvPr>
            <p:custDataLst>
              <p:tags r:id="rId16"/>
            </p:custDataLst>
          </p:nvPr>
        </p:nvCxnSpPr>
        <p:spPr>
          <a:xfrm>
            <a:off x="3665556" y="4025564"/>
            <a:ext cx="13811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0" dur="1000" fill="hold"/>
                                        <p:tgtEl>
                                          <p:spTgt spid="2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5"/>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p:tgtEl>
                                          <p:spTgt spid="18"/>
                                        </p:tgtEl>
                                        <p:attrNameLst>
                                          <p:attrName>ppt_y</p:attrName>
                                        </p:attrNameLst>
                                      </p:cBhvr>
                                      <p:tavLst>
                                        <p:tav tm="0">
                                          <p:val>
                                            <p:strVal val="#ppt_y+#ppt_h*1.125000"/>
                                          </p:val>
                                        </p:tav>
                                        <p:tav tm="100000">
                                          <p:val>
                                            <p:strVal val="#ppt_y"/>
                                          </p:val>
                                        </p:tav>
                                      </p:tavLst>
                                    </p:anim>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3"/>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01</a:t>
            </a:r>
          </a:p>
        </p:txBody>
      </p:sp>
      <p:sp>
        <p:nvSpPr>
          <p:cNvPr id="10" name="标题 9"/>
          <p:cNvSpPr>
            <a:spLocks noGrp="1"/>
          </p:cNvSpPr>
          <p:nvPr>
            <p:ph type="title"/>
            <p:custDataLst>
              <p:tags r:id="rId4"/>
            </p:custDataLst>
          </p:nvPr>
        </p:nvSpPr>
        <p:spPr>
          <a:xfrm>
            <a:off x="6767863" y="2862903"/>
            <a:ext cx="6694636" cy="696239"/>
          </a:xfrm>
        </p:spPr>
        <p:txBody>
          <a:bodyPr>
            <a:normAutofit/>
          </a:bodyPr>
          <a:lstStyle/>
          <a:p>
            <a:r>
              <a:rPr lang="en-IN" altLang="en-US" spc="200" dirty="0">
                <a:solidFill>
                  <a:schemeClr val="bg1"/>
                </a:solidFill>
                <a:uFillTx/>
                <a:latin typeface="Arial" panose="020B0604020202020204" pitchFamily="34" charset="0"/>
                <a:ea typeface="汉仪旗黑-85S" panose="00020600040101010101" pitchFamily="18" charset="-122"/>
              </a:rPr>
              <a:t>Introduction</a:t>
            </a:r>
          </a:p>
        </p:txBody>
      </p:sp>
      <p:sp>
        <p:nvSpPr>
          <p:cNvPr id="11" name="文本占位符 10"/>
          <p:cNvSpPr>
            <a:spLocks noGrp="1"/>
          </p:cNvSpPr>
          <p:nvPr>
            <p:ph type="body" idx="1"/>
            <p:custDataLst>
              <p:tags r:id="rId5"/>
            </p:custDataLst>
          </p:nvPr>
        </p:nvSpPr>
        <p:spPr>
          <a:xfrm>
            <a:off x="6682105" y="3397250"/>
            <a:ext cx="5130165" cy="945515"/>
          </a:xfrm>
        </p:spPr>
        <p:txBody>
          <a:bodyPr>
            <a:noAutofit/>
          </a:bodyPr>
          <a:lstStyle/>
          <a:p>
            <a:pPr algn="just">
              <a:spcAft>
                <a:spcPts val="800"/>
              </a:spcAft>
            </a:pPr>
            <a:r>
              <a:rPr lang="en-US" altLang="zh-CN" sz="1200" spc="0" dirty="0">
                <a:ln w="3175">
                  <a:noFill/>
                  <a:prstDash val="dash"/>
                </a:ln>
                <a:latin typeface="Arial" panose="020B0604020202020204" pitchFamily="34" charset="0"/>
                <a:cs typeface="Microsoft YaHei" panose="020B0503020204020204" pitchFamily="34" charset="-122"/>
              </a:rPr>
              <a:t>During the ideation process, we realized that our minds are inclined towards business and analytics. The challenge of modelling retail data is the need to make decision based on limited history. Different festive seasons comes every year, so does the chance to see how strategic decision impacts the business. </a:t>
            </a:r>
          </a:p>
        </p:txBody>
      </p:sp>
    </p:spTree>
    <p:custDataLst>
      <p:tags r:id="rId2"/>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userDrawn="1">
            <p:custDataLst>
              <p:tags r:id="rId3"/>
            </p:custDataLst>
          </p:nvPr>
        </p:nvSpPr>
        <p:spPr>
          <a:xfrm>
            <a:off x="608664" y="5202434"/>
            <a:ext cx="10973399" cy="1043940"/>
          </a:xfrm>
          <a:prstGeom prst="rect">
            <a:avLst/>
          </a:prstGeom>
          <a:noFill/>
          <a:ln w="3175">
            <a:noFill/>
            <a:prstDash val="dash"/>
          </a:ln>
        </p:spPr>
        <p:txBody>
          <a:bodyPr wrap="square" lIns="90000" tIns="46800" rIns="90000" bIns="46800" anchor="t" anchorCtr="0"/>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sz="14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The aim of this project is to enable category managers of Wamart to check the weekly sales of the departments. Analys is includes the effect of markdowns on the sales and the extent of effect on the sales by f</a:t>
            </a:r>
            <a:r>
              <a:rPr lang="en-IN" altLang="en-US" sz="14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u</a:t>
            </a:r>
            <a:r>
              <a:rPr sz="14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el prices, temperature, unemployment, CPI etc. has been a</a:t>
            </a:r>
            <a:r>
              <a:rPr lang="en-IN" altLang="en-US" sz="14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nalyzed</a:t>
            </a:r>
            <a:r>
              <a:rPr sz="14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 using simple </a:t>
            </a:r>
            <a:r>
              <a:rPr lang="en-IN" altLang="en-US" sz="14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random forest</a:t>
            </a:r>
            <a:r>
              <a:rPr sz="14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 regression models. The user interface for this project is user friendly </a:t>
            </a:r>
            <a:r>
              <a:rPr lang="en-IN" altLang="en-US" sz="1400" spc="0" dirty="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a:t>
            </a:r>
          </a:p>
        </p:txBody>
      </p:sp>
      <p:sp>
        <p:nvSpPr>
          <p:cNvPr id="7" name="Title 6"/>
          <p:cNvSpPr txBox="1"/>
          <p:nvPr userDrawn="1">
            <p:custDataLst>
              <p:tags r:id="rId4"/>
            </p:custDataLst>
          </p:nvPr>
        </p:nvSpPr>
        <p:spPr>
          <a:xfrm>
            <a:off x="609299" y="4486088"/>
            <a:ext cx="10973399" cy="565146"/>
          </a:xfrm>
          <a:prstGeom prst="rect">
            <a:avLst/>
          </a:prstGeom>
          <a:noFill/>
          <a:ln w="3175">
            <a:noFill/>
            <a:prstDash val="dash"/>
          </a:ln>
        </p:spPr>
        <p:txBody>
          <a:bodyPr wrap="square" lIns="90000" tIns="46800" rIns="90000" bIns="468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IN" altLang="en-US" sz="3200" b="1" spc="0">
                <a:ln w="3175">
                  <a:noFill/>
                  <a:prstDash val="dash"/>
                </a:ln>
                <a:solidFill>
                  <a:schemeClr val="tx1">
                    <a:lumMod val="85000"/>
                    <a:lumOff val="15000"/>
                  </a:schemeClr>
                </a:solidFill>
                <a:uFillTx/>
                <a:latin typeface="Arial" panose="020B0604020202020204" pitchFamily="34" charset="0"/>
                <a:ea typeface="Microsoft YaHei" panose="020B0503020204020204" pitchFamily="34" charset="-122"/>
                <a:cs typeface="Microsoft YaHei" panose="020B0503020204020204" pitchFamily="34" charset="-122"/>
              </a:rPr>
              <a:t>Note-:</a:t>
            </a:r>
          </a:p>
        </p:txBody>
      </p:sp>
      <p:pic>
        <p:nvPicPr>
          <p:cNvPr id="2" name="图片 1" descr="D:\Users\Desktop\高清模板图\商务图\25.jpg25"/>
          <p:cNvPicPr>
            <a:picLocks noChangeAspect="1"/>
          </p:cNvPicPr>
          <p:nvPr>
            <p:custDataLst>
              <p:tags r:id="rId5"/>
            </p:custDataLst>
          </p:nvPr>
        </p:nvPicPr>
        <p:blipFill>
          <a:blip r:embed="rId7"/>
          <a:srcRect r="-98"/>
          <a:stretch>
            <a:fillRect/>
          </a:stretch>
        </p:blipFill>
        <p:spPr>
          <a:xfrm>
            <a:off x="608328" y="443230"/>
            <a:ext cx="10974070" cy="351599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a:xfrm>
            <a:off x="1281430" y="913920"/>
            <a:ext cx="9626400" cy="723600"/>
          </a:xfrm>
        </p:spPr>
        <p:txBody>
          <a:bodyPr>
            <a:normAutofit/>
          </a:bodyPr>
          <a:lstStyle/>
          <a:p>
            <a:r>
              <a:rPr lang="en-IN" altLang="en-US" dirty="0">
                <a:solidFill>
                  <a:schemeClr val="tx1">
                    <a:lumMod val="85000"/>
                    <a:lumOff val="15000"/>
                  </a:schemeClr>
                </a:solidFill>
              </a:rPr>
              <a:t>Intro</a:t>
            </a:r>
            <a:r>
              <a:rPr lang="en-IN" altLang="en-US" dirty="0"/>
              <a:t>duction</a:t>
            </a:r>
            <a:endParaRPr lang="en-IN" altLang="en-US" dirty="0">
              <a:solidFill>
                <a:schemeClr val="tx1">
                  <a:lumMod val="85000"/>
                  <a:lumOff val="15000"/>
                </a:schemeClr>
              </a:solidFill>
            </a:endParaRPr>
          </a:p>
        </p:txBody>
      </p:sp>
      <p:sp>
        <p:nvSpPr>
          <p:cNvPr id="4" name="内容占位符 3"/>
          <p:cNvSpPr>
            <a:spLocks noGrp="1"/>
          </p:cNvSpPr>
          <p:nvPr>
            <p:ph sz="quarter" idx="13"/>
            <p:custDataLst>
              <p:tags r:id="rId4"/>
            </p:custDataLst>
          </p:nvPr>
        </p:nvSpPr>
        <p:spPr>
          <a:xfrm>
            <a:off x="1281430" y="1798955"/>
            <a:ext cx="9626600" cy="4503420"/>
          </a:xfrm>
        </p:spPr>
        <p:txBody>
          <a:bodyPr>
            <a:noAutofit/>
          </a:bodyPr>
          <a:lstStyle/>
          <a:p>
            <a:pPr marL="0" indent="0">
              <a:lnSpc>
                <a:spcPct val="150000"/>
              </a:lnSpc>
              <a:buNone/>
            </a:pPr>
            <a:r>
              <a:rPr lang="en-US" altLang="zh-CN" dirty="0"/>
              <a:t>We live in a competitive world which thrives to win. Data-driven decision making is reliable</a:t>
            </a:r>
          </a:p>
          <a:p>
            <a:pPr marL="0" indent="0">
              <a:lnSpc>
                <a:spcPct val="150000"/>
              </a:lnSpc>
              <a:buNone/>
            </a:pPr>
            <a:r>
              <a:rPr lang="en-US" altLang="zh-CN" dirty="0"/>
              <a:t>strategy for business decision. Forecasting is used across wide array of domain to make</a:t>
            </a:r>
          </a:p>
          <a:p>
            <a:pPr marL="0" indent="0">
              <a:lnSpc>
                <a:spcPct val="150000"/>
              </a:lnSpc>
              <a:buNone/>
            </a:pPr>
            <a:r>
              <a:rPr lang="en-US" altLang="zh-CN" dirty="0"/>
              <a:t>informed estimates that are predictive in determining the direction of future trends. Sales</a:t>
            </a:r>
          </a:p>
          <a:p>
            <a:pPr marL="0" indent="0">
              <a:lnSpc>
                <a:spcPct val="150000"/>
              </a:lnSpc>
              <a:buNone/>
            </a:pPr>
            <a:r>
              <a:rPr lang="en-US" altLang="zh-CN" dirty="0"/>
              <a:t>forecasting uses historical data to identify trends in order to make data-driven decision which</a:t>
            </a:r>
          </a:p>
          <a:p>
            <a:pPr marL="0" indent="0">
              <a:lnSpc>
                <a:spcPct val="150000"/>
              </a:lnSpc>
              <a:buNone/>
            </a:pPr>
            <a:r>
              <a:rPr lang="en-US" altLang="zh-CN" dirty="0"/>
              <a:t>could lead to huge Hypermarkets are also very competitive in nature. They run promotional markdown event throughout the year. These events attract customers in huge number. When holidays like Christmas and Thanksgiving approaches, sales are sky rocketing. This project aims to predict the weekly sales of stores using the dataset of Walmart, which contains historical markdown data of 45 stores, located in different regions. This project will build and deploy Machine Learning algorithm namely, Random Forest Regressor to predict the weekly sales of the stores.In addition, this project will use the most common visualization techniques used in the field of data science like heatmap and bar chart, to name a few.</a:t>
            </a: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3"/>
            </p:custDataLst>
          </p:nvPr>
        </p:nvSpPr>
        <p:spPr/>
        <p:txBody>
          <a:bodyPr>
            <a:normAutofit fontScale="90000"/>
          </a:bodyPr>
          <a:lstStyle/>
          <a:p>
            <a:r>
              <a:rPr lang="en-IN" altLang="en-US">
                <a:solidFill>
                  <a:schemeClr val="tx1">
                    <a:lumMod val="85000"/>
                    <a:lumOff val="15000"/>
                  </a:schemeClr>
                </a:solidFill>
              </a:rPr>
              <a:t>Problem Statement</a:t>
            </a:r>
          </a:p>
        </p:txBody>
      </p:sp>
      <p:sp>
        <p:nvSpPr>
          <p:cNvPr id="5" name="文本占位符 4"/>
          <p:cNvSpPr>
            <a:spLocks noGrp="1"/>
          </p:cNvSpPr>
          <p:nvPr>
            <p:ph type="body" sz="quarter" idx="13"/>
            <p:custDataLst>
              <p:tags r:id="rId4"/>
            </p:custDataLst>
          </p:nvPr>
        </p:nvSpPr>
        <p:spPr/>
        <p:txBody>
          <a:bodyPr>
            <a:normAutofit/>
          </a:bodyPr>
          <a:lstStyle/>
          <a:p>
            <a:pPr marL="0" indent="0">
              <a:buNone/>
            </a:pPr>
            <a:r>
              <a:rPr lang="en-US" altLang="zh-CN" dirty="0">
                <a:solidFill>
                  <a:schemeClr val="tx1">
                    <a:lumMod val="85000"/>
                    <a:lumOff val="15000"/>
                  </a:schemeClr>
                </a:solidFill>
              </a:rPr>
              <a:t>Walmart runs major promotional markdown events every year. Walmart has provided historical data for 45 stores located in different regions. These markdown events include</a:t>
            </a:r>
          </a:p>
          <a:p>
            <a:pPr marL="0" indent="0">
              <a:buNone/>
            </a:pPr>
            <a:r>
              <a:rPr lang="en-US" altLang="zh-CN" dirty="0">
                <a:solidFill>
                  <a:schemeClr val="tx1">
                    <a:lumMod val="85000"/>
                    <a:lumOff val="15000"/>
                  </a:schemeClr>
                </a:solidFill>
              </a:rPr>
              <a:t>prominent holidays namely, Thanksgiving and Christmas. These markdowns are known to</a:t>
            </a:r>
          </a:p>
          <a:p>
            <a:pPr marL="0" indent="0">
              <a:buNone/>
            </a:pPr>
            <a:r>
              <a:rPr lang="en-US" altLang="zh-CN" dirty="0">
                <a:solidFill>
                  <a:schemeClr val="tx1">
                    <a:lumMod val="85000"/>
                    <a:lumOff val="15000"/>
                  </a:schemeClr>
                </a:solidFill>
              </a:rPr>
              <a:t>affect sales, but it of utmost importance to predict which department of the stores are affected</a:t>
            </a:r>
          </a:p>
          <a:p>
            <a:pPr marL="0" indent="0">
              <a:buNone/>
            </a:pPr>
            <a:r>
              <a:rPr lang="en-US" altLang="zh-CN" dirty="0">
                <a:solidFill>
                  <a:schemeClr val="tx1">
                    <a:lumMod val="85000"/>
                    <a:lumOff val="15000"/>
                  </a:schemeClr>
                </a:solidFill>
              </a:rPr>
              <a:t>and to what extent.</a:t>
            </a:r>
          </a:p>
        </p:txBody>
      </p:sp>
      <p:pic>
        <p:nvPicPr>
          <p:cNvPr id="3" name="内容占位符 2" descr="analysis-coffee-communication-1493370"/>
          <p:cNvPicPr>
            <a:picLocks noGrp="1" noChangeAspect="1"/>
          </p:cNvPicPr>
          <p:nvPr>
            <p:ph sz="quarter" idx="14"/>
            <p:custDataLst>
              <p:tags r:id="rId5"/>
            </p:custDataLst>
          </p:nvPr>
        </p:nvPicPr>
        <p:blipFill>
          <a:blip r:embed="rId7"/>
          <a:stretch>
            <a:fillRect/>
          </a:stretch>
        </p:blipFill>
        <p:spPr>
          <a:xfrm>
            <a:off x="5100638" y="770400"/>
            <a:ext cx="6767901" cy="50868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normAutofit/>
          </a:bodyPr>
          <a:lstStyle/>
          <a:p>
            <a:r>
              <a:rPr lang="en-IN" altLang="en-US">
                <a:solidFill>
                  <a:schemeClr val="tx1">
                    <a:lumMod val="85000"/>
                    <a:lumOff val="15000"/>
                  </a:schemeClr>
                </a:solidFill>
              </a:rPr>
              <a:t>Project Planning</a:t>
            </a:r>
          </a:p>
        </p:txBody>
      </p:sp>
      <p:sp>
        <p:nvSpPr>
          <p:cNvPr id="6" name="文本占位符 5"/>
          <p:cNvSpPr>
            <a:spLocks noGrp="1"/>
          </p:cNvSpPr>
          <p:nvPr>
            <p:ph type="body" sz="quarter" idx="13"/>
            <p:custDataLst>
              <p:tags r:id="rId4"/>
            </p:custDataLst>
          </p:nvPr>
        </p:nvSpPr>
        <p:spPr/>
        <p:txBody>
          <a:bodyPr/>
          <a:lstStyle/>
          <a:p>
            <a:pPr marL="0" indent="0">
              <a:buNone/>
            </a:pPr>
            <a:r>
              <a:rPr lang="en-IN" altLang="en-US">
                <a:solidFill>
                  <a:schemeClr val="tx1">
                    <a:lumMod val="85000"/>
                    <a:lumOff val="15000"/>
                  </a:schemeClr>
                </a:solidFill>
              </a:rPr>
              <a:t>We have merged the data files generated from the past to our convinience for analyzing and planned accordingly.</a:t>
            </a:r>
          </a:p>
        </p:txBody>
      </p:sp>
      <p:pic>
        <p:nvPicPr>
          <p:cNvPr id="3" name="内容占位符 2" descr="D:\Users\Desktop\高清模板图\商务图\america-analysis-cellphone-926987.jpgamerica-analysis-cellphone-926987"/>
          <p:cNvPicPr>
            <a:picLocks noGrp="1" noChangeAspect="1"/>
          </p:cNvPicPr>
          <p:nvPr>
            <p:ph sz="quarter" idx="14"/>
            <p:custDataLst>
              <p:tags r:id="rId5"/>
            </p:custDataLst>
          </p:nvPr>
        </p:nvPicPr>
        <p:blipFill rotWithShape="1">
          <a:blip r:embed="rId7"/>
          <a:srcRect/>
          <a:stretch>
            <a:fillRect/>
          </a:stretch>
        </p:blipFill>
        <p:spPr>
          <a:xfrm>
            <a:off x="612000" y="2808288"/>
            <a:ext cx="10975974" cy="3430587"/>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a:xfrm>
            <a:off x="1281630" y="523395"/>
            <a:ext cx="9626400" cy="723600"/>
          </a:xfrm>
        </p:spPr>
        <p:txBody>
          <a:bodyPr>
            <a:normAutofit/>
          </a:bodyPr>
          <a:lstStyle/>
          <a:p>
            <a:r>
              <a:rPr lang="en-IN" altLang="en-US" u="sng" dirty="0">
                <a:solidFill>
                  <a:schemeClr val="tx1">
                    <a:lumMod val="85000"/>
                    <a:lumOff val="15000"/>
                  </a:schemeClr>
                </a:solidFill>
              </a:rPr>
              <a:t>Methodology used to analyse problem</a:t>
            </a:r>
          </a:p>
        </p:txBody>
      </p:sp>
      <p:sp>
        <p:nvSpPr>
          <p:cNvPr id="4" name="内容占位符 3"/>
          <p:cNvSpPr>
            <a:spLocks noGrp="1"/>
          </p:cNvSpPr>
          <p:nvPr>
            <p:ph sz="quarter" idx="13"/>
            <p:custDataLst>
              <p:tags r:id="rId4"/>
            </p:custDataLst>
          </p:nvPr>
        </p:nvSpPr>
        <p:spPr>
          <a:xfrm>
            <a:off x="1281430" y="1332230"/>
            <a:ext cx="9626600" cy="4503420"/>
          </a:xfrm>
        </p:spPr>
        <p:txBody>
          <a:bodyPr>
            <a:noAutofit/>
          </a:bodyPr>
          <a:lstStyle/>
          <a:p>
            <a:pPr marL="0" indent="0">
              <a:lnSpc>
                <a:spcPct val="150000"/>
              </a:lnSpc>
              <a:buNone/>
            </a:pPr>
            <a:r>
              <a:rPr lang="en-US" altLang="zh-CN" dirty="0"/>
              <a:t>1. Initially analyzed the problem to understand what kind of machine learning problem is this, i.e. </a:t>
            </a:r>
          </a:p>
          <a:p>
            <a:pPr marL="0" indent="0">
              <a:lnSpc>
                <a:spcPct val="150000"/>
              </a:lnSpc>
              <a:buNone/>
            </a:pPr>
            <a:r>
              <a:rPr lang="en-US" altLang="zh-CN" dirty="0"/>
              <a:t>Supervised or Unsupervised.</a:t>
            </a:r>
          </a:p>
          <a:p>
            <a:pPr marL="0" indent="0">
              <a:lnSpc>
                <a:spcPct val="150000"/>
              </a:lnSpc>
              <a:buNone/>
            </a:pPr>
            <a:r>
              <a:rPr lang="en-US" altLang="zh-CN" dirty="0"/>
              <a:t>2. Under Supervised learning, it falls under regression problem which can be easily solved with </a:t>
            </a:r>
          </a:p>
          <a:p>
            <a:pPr marL="0" indent="0">
              <a:lnSpc>
                <a:spcPct val="150000"/>
              </a:lnSpc>
              <a:buNone/>
            </a:pPr>
            <a:r>
              <a:rPr lang="en-US" altLang="zh-CN" dirty="0"/>
              <a:t>Random Forest Regression.</a:t>
            </a:r>
          </a:p>
          <a:p>
            <a:pPr marL="0" indent="0">
              <a:lnSpc>
                <a:spcPct val="150000"/>
              </a:lnSpc>
              <a:buNone/>
            </a:pPr>
            <a:r>
              <a:rPr lang="en-US" altLang="zh-CN" dirty="0"/>
              <a:t>We have used the dataset provided on Kaggle by Walmart for training and testing the model.</a:t>
            </a:r>
          </a:p>
          <a:p>
            <a:pPr marL="0" indent="0">
              <a:lnSpc>
                <a:spcPct val="150000"/>
              </a:lnSpc>
              <a:buNone/>
            </a:pPr>
            <a:r>
              <a:rPr lang="en-US" altLang="zh-CN" dirty="0"/>
              <a:t>Steps involved in training the dataset are as follows:</a:t>
            </a:r>
          </a:p>
          <a:p>
            <a:pPr marL="0" indent="0">
              <a:lnSpc>
                <a:spcPct val="150000"/>
              </a:lnSpc>
              <a:buNone/>
            </a:pPr>
            <a:r>
              <a:rPr lang="en-US" altLang="zh-CN" dirty="0"/>
              <a:t>1.Data pre-processing: Merging store data and features data with train and test.</a:t>
            </a:r>
          </a:p>
          <a:p>
            <a:pPr marL="0" indent="0">
              <a:lnSpc>
                <a:spcPct val="150000"/>
              </a:lnSpc>
              <a:buNone/>
            </a:pPr>
            <a:r>
              <a:rPr lang="en-US" altLang="zh-CN" dirty="0"/>
              <a:t>2.Data exploratory analysis through various visualizations. </a:t>
            </a:r>
          </a:p>
          <a:p>
            <a:pPr marL="0" indent="0">
              <a:lnSpc>
                <a:spcPct val="150000"/>
              </a:lnSpc>
              <a:buNone/>
            </a:pPr>
            <a:r>
              <a:rPr lang="en-US" altLang="zh-CN" dirty="0"/>
              <a:t>3.Treating the missing values.</a:t>
            </a:r>
          </a:p>
          <a:p>
            <a:pPr marL="0" indent="0">
              <a:lnSpc>
                <a:spcPct val="150000"/>
              </a:lnSpc>
              <a:buNone/>
            </a:pPr>
            <a:r>
              <a:rPr lang="en-US" altLang="zh-CN" dirty="0"/>
              <a:t>4.Feature extraction and selection.</a:t>
            </a:r>
          </a:p>
          <a:p>
            <a:pPr marL="0" indent="0">
              <a:lnSpc>
                <a:spcPct val="150000"/>
              </a:lnSpc>
              <a:buNone/>
            </a:pPr>
            <a:r>
              <a:rPr lang="en-US" altLang="zh-CN" dirty="0"/>
              <a:t>5.Training the regression model and checking its efficiency.</a:t>
            </a:r>
          </a:p>
          <a:p>
            <a:pPr marL="0" indent="0">
              <a:lnSpc>
                <a:spcPct val="150000"/>
              </a:lnSpc>
              <a:buNone/>
            </a:pPr>
            <a:r>
              <a:rPr lang="en-IN" altLang="en-US" dirty="0"/>
              <a:t>6.</a:t>
            </a:r>
            <a:r>
              <a:rPr lang="en-US" altLang="zh-CN" dirty="0"/>
              <a:t>Hosting the code on GitHub pages.</a:t>
            </a: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3"/>
            </p:custDataLst>
          </p:nvPr>
        </p:nvSpPr>
        <p:spPr/>
        <p:txBody>
          <a:bodyPr>
            <a:normAutofit/>
          </a:bodyPr>
          <a:lstStyle/>
          <a:p>
            <a:r>
              <a:rPr lang="en-IN" altLang="en-US">
                <a:solidFill>
                  <a:schemeClr val="tx1">
                    <a:lumMod val="85000"/>
                    <a:lumOff val="15000"/>
                  </a:schemeClr>
                </a:solidFill>
              </a:rPr>
              <a:t>System Architecture and Data set</a:t>
            </a:r>
          </a:p>
        </p:txBody>
      </p:sp>
      <p:sp>
        <p:nvSpPr>
          <p:cNvPr id="7" name="文本占位符 6"/>
          <p:cNvSpPr>
            <a:spLocks noGrp="1"/>
          </p:cNvSpPr>
          <p:nvPr>
            <p:ph type="body" sz="quarter" idx="15"/>
            <p:custDataLst>
              <p:tags r:id="rId4"/>
            </p:custDataLst>
          </p:nvPr>
        </p:nvSpPr>
        <p:spPr>
          <a:xfrm>
            <a:off x="5580380" y="1018540"/>
            <a:ext cx="6480175" cy="781050"/>
          </a:xfrm>
        </p:spPr>
        <p:txBody>
          <a:bodyPr>
            <a:noAutofit/>
          </a:bodyPr>
          <a:lstStyle/>
          <a:p>
            <a:pPr marL="0" indent="0">
              <a:buNone/>
            </a:pPr>
            <a:r>
              <a:rPr lang="en-US" altLang="zh-CN">
                <a:solidFill>
                  <a:schemeClr val="tx1">
                    <a:lumMod val="85000"/>
                    <a:lumOff val="15000"/>
                  </a:schemeClr>
                </a:solidFill>
              </a:rPr>
              <a:t>The dataset used for this project of predicting the sales of Walmart, world’s largest brick and mortar retailer.It incorporates data of 45 Walmart stores and its departments. The dataset has been derived from Kaggle.The files used in this project for analysis are features.csv, stores.csv, test.csv and train.csv </a:t>
            </a:r>
          </a:p>
          <a:p>
            <a:pPr marL="0" indent="0">
              <a:buNone/>
            </a:pPr>
            <a:r>
              <a:rPr lang="en-US" altLang="zh-CN">
                <a:solidFill>
                  <a:schemeClr val="tx1">
                    <a:lumMod val="85000"/>
                    <a:lumOff val="15000"/>
                  </a:schemeClr>
                </a:solidFill>
              </a:rPr>
              <a:t>features.csv: This file involves store and department details and various additional details about the activities occurred in that region. </a:t>
            </a:r>
          </a:p>
          <a:p>
            <a:pPr marL="0" indent="0">
              <a:buNone/>
            </a:pPr>
            <a:r>
              <a:rPr lang="en-US" altLang="zh-CN">
                <a:solidFill>
                  <a:schemeClr val="tx1">
                    <a:lumMod val="85000"/>
                    <a:lumOff val="15000"/>
                  </a:schemeClr>
                </a:solidFill>
              </a:rPr>
              <a:t>Store: Each store has a unique store number for identification purpose.</a:t>
            </a:r>
          </a:p>
          <a:p>
            <a:pPr marL="0" indent="0">
              <a:buNone/>
            </a:pPr>
            <a:r>
              <a:rPr lang="en-US" altLang="zh-CN">
                <a:solidFill>
                  <a:schemeClr val="tx1">
                    <a:lumMod val="85000"/>
                    <a:lumOff val="15000"/>
                  </a:schemeClr>
                </a:solidFill>
              </a:rPr>
              <a:t>Date: Signifies the date.</a:t>
            </a:r>
          </a:p>
          <a:p>
            <a:pPr marL="0" indent="0">
              <a:buNone/>
            </a:pPr>
            <a:r>
              <a:rPr lang="en-US" altLang="zh-CN">
                <a:solidFill>
                  <a:schemeClr val="tx1">
                    <a:lumMod val="85000"/>
                    <a:lumOff val="15000"/>
                  </a:schemeClr>
                </a:solidFill>
              </a:rPr>
              <a:t>Temperature: Signifies the avg temperature recorded.</a:t>
            </a:r>
          </a:p>
          <a:p>
            <a:pPr marL="0" indent="0">
              <a:buNone/>
            </a:pPr>
            <a:r>
              <a:rPr lang="en-US" altLang="zh-CN">
                <a:solidFill>
                  <a:schemeClr val="tx1">
                    <a:lumMod val="85000"/>
                    <a:lumOff val="15000"/>
                  </a:schemeClr>
                </a:solidFill>
              </a:rPr>
              <a:t>Fuel_Price: Signifies the cost of the fuel.</a:t>
            </a:r>
          </a:p>
          <a:p>
            <a:pPr marL="0" indent="0">
              <a:buNone/>
            </a:pPr>
            <a:r>
              <a:rPr lang="en-US" altLang="zh-CN">
                <a:solidFill>
                  <a:schemeClr val="tx1">
                    <a:lumMod val="85000"/>
                    <a:lumOff val="15000"/>
                  </a:schemeClr>
                </a:solidFill>
              </a:rPr>
              <a:t>MarkDown1-5: This includes the data about the promotional markdowns which Walmart is hosting. </a:t>
            </a:r>
          </a:p>
          <a:p>
            <a:pPr marL="0" indent="0">
              <a:buNone/>
            </a:pPr>
            <a:r>
              <a:rPr lang="en-US" altLang="zh-CN">
                <a:solidFill>
                  <a:schemeClr val="tx1">
                    <a:lumMod val="85000"/>
                    <a:lumOff val="15000"/>
                  </a:schemeClr>
                </a:solidFill>
              </a:rPr>
              <a:t>CPI: Signifies the customer price index.</a:t>
            </a:r>
          </a:p>
          <a:p>
            <a:pPr marL="0" indent="0">
              <a:buNone/>
            </a:pPr>
            <a:r>
              <a:rPr lang="en-US" altLang="zh-CN">
                <a:solidFill>
                  <a:schemeClr val="tx1">
                    <a:lumMod val="85000"/>
                    <a:lumOff val="15000"/>
                  </a:schemeClr>
                </a:solidFill>
              </a:rPr>
              <a:t>Unemployment: Signifies the rate of unemployment.</a:t>
            </a:r>
          </a:p>
        </p:txBody>
      </p:sp>
      <p:pic>
        <p:nvPicPr>
          <p:cNvPr id="2" name="Content Placeholder 1"/>
          <p:cNvPicPr>
            <a:picLocks noGrp="1" noChangeAspect="1" noChangeArrowheads="1"/>
          </p:cNvPicPr>
          <p:nvPr>
            <p:ph sz="quarter" idx="14"/>
          </p:nvPr>
        </p:nvPicPr>
        <p:blipFill>
          <a:blip r:embed="rId6">
            <a:extLst>
              <a:ext uri="{28A0092B-C50C-407E-A947-70E740481C1C}">
                <a14:useLocalDpi xmlns:a14="http://schemas.microsoft.com/office/drawing/2010/main" val="0"/>
              </a:ext>
            </a:extLst>
          </a:blip>
          <a:srcRect/>
          <a:stretch>
            <a:fillRect/>
          </a:stretch>
        </p:blipFill>
        <p:spPr>
          <a:xfrm>
            <a:off x="572135" y="1018540"/>
            <a:ext cx="3932555" cy="3336290"/>
          </a:xfrm>
          <a:prstGeom prst="rect">
            <a:avLst/>
          </a:prstGeom>
          <a:noFill/>
          <a:ln>
            <a:noFill/>
          </a:ln>
        </p:spPr>
      </p:pic>
    </p:spTree>
    <p:custDataLst>
      <p:tags r:id="rId2"/>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 name="KSO_WM_UNIT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 name="KSO_WM_UNIT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 name="KSO_WM_UNIT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 name="KSO_WM_UNIT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SLIDE_ID" val="custom2020260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6"/>
  <p:tag name="KSO_WM_SLIDE_LAYOUT" val="a_b"/>
  <p:tag name="KSO_WM_SLIDE_LAYOUT_CNT" val="1_3"/>
  <p:tag name="KSO_WM_TEMPLATE_THUMBS_INDEX" val="1、6、7、14、15"/>
  <p:tag name="KSO_WM_TEMPLATE_MASTER_THUMB_INDEX" val="1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Department Work Report"/>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06_1*a*1"/>
  <p:tag name="KSO_WM_TEMPLATE_CATEGORY" val="custom"/>
  <p:tag name="KSO_WM_TEMPLATE_INDEX" val="20202606"/>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2606_1*b*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4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2"/>
  <p:tag name="KSO_WM_UNIT_ID" val="custom20202606_1*b*2"/>
  <p:tag name="KSO_WM_TEMPLATE_CATEGORY" val="custom"/>
  <p:tag name="KSO_WM_TEMPLATE_INDEX" val="20202606"/>
  <p:tag name="KSO_WM_UNIT_LAYERLEVEL" val="1"/>
  <p:tag name="KSO_WM_TAG_VERSION" val="1.0"/>
  <p:tag name="KSO_WM_BEAUTIFY_FLAG" val="#wm#"/>
  <p:tag name="KSO_WM_UNIT_PRESET_TEXT" val="Reporter name"/>
</p:tagLst>
</file>

<file path=ppt/tags/tag143.xml><?xml version="1.0" encoding="utf-8"?>
<p:tagLst xmlns:a="http://schemas.openxmlformats.org/drawingml/2006/main" xmlns:r="http://schemas.openxmlformats.org/officeDocument/2006/relationships" xmlns:p="http://schemas.openxmlformats.org/presentationml/2006/main">
  <p:tag name="KSO_WM_SLIDE_ID" val="custom20202606_6"/>
  <p:tag name="KSO_WM_TEMPLATE_SUBCATEGORY" val="0"/>
  <p:tag name="KSO_WM_TEMPLATE_MASTER_TYPE" val="1"/>
  <p:tag name="KSO_WM_TEMPLATE_COLOR_TYPE" val="1"/>
  <p:tag name="KSO_WM_SLIDE_TYPE" val="contents"/>
  <p:tag name="KSO_WM_SLIDE_SUBTYPE" val="pureTxt"/>
  <p:tag name="KSO_WM_SLIDE_ITEM_CNT" val="6"/>
  <p:tag name="KSO_WM_SLIDE_INDEX" val="6"/>
  <p:tag name="KSO_WM_DIAGRAM_GROUP_CODE" val="m1-1"/>
  <p:tag name="KSO_WM_SLIDE_DIAGTYPE" val="m"/>
  <p:tag name="KSO_WM_TAG_VERSION" val="1.0"/>
  <p:tag name="KSO_WM_BEAUTIFY_FLAG" val="#wm#"/>
  <p:tag name="KSO_WM_TEMPLATE_CATEGORY" val="custom"/>
  <p:tag name="KSO_WM_TEMPLATE_INDEX" val="20202606"/>
  <p:tag name="KSO_WM_SLIDE_LAYOUT" val="a_b_m"/>
  <p:tag name="KSO_WM_SLIDE_LAYOUT_CNT" val="1_1_1"/>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2606_6*m_h_a*1_1_1"/>
  <p:tag name="KSO_WM_TEMPLATE_CATEGORY" val="custom"/>
  <p:tag name="KSO_WM_TEMPLATE_INDEX" val="20202606"/>
  <p:tag name="KSO_WM_UNIT_LAYERLEVEL" val="1_1_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2606_6*m_h_i*1_1_1"/>
  <p:tag name="KSO_WM_TEMPLATE_CATEGORY" val="custom"/>
  <p:tag name="KSO_WM_TEMPLATE_INDEX" val="20202606"/>
  <p:tag name="KSO_WM_UNIT_LAYERLEVEL" val="1_1_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2606_6*m_h_a*1_2_1"/>
  <p:tag name="KSO_WM_TEMPLATE_CATEGORY" val="custom"/>
  <p:tag name="KSO_WM_TEMPLATE_INDEX" val="20202606"/>
  <p:tag name="KSO_WM_UNIT_LAYERLEVEL" val="1_1_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2606_6*m_h_i*1_2_1"/>
  <p:tag name="KSO_WM_TEMPLATE_CATEGORY" val="custom"/>
  <p:tag name="KSO_WM_TEMPLATE_INDEX" val="20202606"/>
  <p:tag name="KSO_WM_UNIT_LAYERLEVEL" val="1_1_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2606_6*m_h_a*1_3_1"/>
  <p:tag name="KSO_WM_TEMPLATE_CATEGORY" val="custom"/>
  <p:tag name="KSO_WM_TEMPLATE_INDEX" val="20202606"/>
  <p:tag name="KSO_WM_UNIT_LAYERLEVEL" val="1_1_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2606_6*m_h_i*1_3_1"/>
  <p:tag name="KSO_WM_TEMPLATE_CATEGORY" val="custom"/>
  <p:tag name="KSO_WM_TEMPLATE_INDEX" val="20202606"/>
  <p:tag name="KSO_WM_UNIT_LAYERLEVEL" val="1_1_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2606_6*m_h_a*1_4_1"/>
  <p:tag name="KSO_WM_TEMPLATE_CATEGORY" val="custom"/>
  <p:tag name="KSO_WM_TEMPLATE_INDEX" val="20202606"/>
  <p:tag name="KSO_WM_UNIT_LAYERLEVEL" val="1_1_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202606_6*m_h_i*1_4_1"/>
  <p:tag name="KSO_WM_TEMPLATE_CATEGORY" val="custom"/>
  <p:tag name="KSO_WM_TEMPLATE_INDEX" val="20202606"/>
  <p:tag name="KSO_WM_UNIT_LAYERLEVEL" val="1_1_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202606_6*m_h_a*1_5_1"/>
  <p:tag name="KSO_WM_TEMPLATE_CATEGORY" val="custom"/>
  <p:tag name="KSO_WM_TEMPLATE_INDEX" val="20202606"/>
  <p:tag name="KSO_WM_UNIT_LAYERLEVEL" val="1_1_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202606_6*m_h_i*1_5_1"/>
  <p:tag name="KSO_WM_TEMPLATE_CATEGORY" val="custom"/>
  <p:tag name="KSO_WM_TEMPLATE_INDEX" val="20202606"/>
  <p:tag name="KSO_WM_UNIT_LAYERLEVEL" val="1_1_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custom20202606_6*m_h_a*1_6_1"/>
  <p:tag name="KSO_WM_TEMPLATE_CATEGORY" val="custom"/>
  <p:tag name="KSO_WM_TEMPLATE_INDEX" val="20202606"/>
  <p:tag name="KSO_WM_UNIT_LAYERLEVEL" val="1_1_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custom20202606_6*m_h_i*1_6_1"/>
  <p:tag name="KSO_WM_TEMPLATE_CATEGORY" val="custom"/>
  <p:tag name="KSO_WM_TEMPLATE_INDEX" val="20202606"/>
  <p:tag name="KSO_WM_UNIT_LAYERLEVEL" val="1_1_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2606_6*a*1"/>
  <p:tag name="KSO_WM_TEMPLATE_CATEGORY" val="custom"/>
  <p:tag name="KSO_WM_TEMPLATE_INDEX" val="20202606"/>
  <p:tag name="KSO_WM_UNIT_LAYERLEVEL" val="1"/>
  <p:tag name="KSO_WM_TAG_VERSION" val="1.0"/>
  <p:tag name="KSO_WM_BEAUTIFY_FLAG" val="#wm#"/>
  <p:tag name="KSO_WM_UNIT_PRESET_TEXT" val="CONTENTS"/>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2606_6*i*1"/>
  <p:tag name="KSO_WM_TEMPLATE_CATEGORY" val="custom"/>
  <p:tag name="KSO_WM_TEMPLATE_INDEX" val="20202606"/>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59.xml><?xml version="1.0" encoding="utf-8"?>
<p:tagLst xmlns:a="http://schemas.openxmlformats.org/drawingml/2006/main" xmlns:r="http://schemas.openxmlformats.org/officeDocument/2006/relationships"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6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ID" val="custom20202606_8"/>
  <p:tag name="KSO_WM_TEMPLATE_SUBCATEGORY" val="0"/>
  <p:tag name="KSO_WM_TEMPLATE_MASTER_TYPE" val="1"/>
  <p:tag name="KSO_WM_TEMPLATE_COLOR_TYPE" val="1"/>
  <p:tag name="KSO_WM_SLIDE_TYPE" val="text"/>
  <p:tag name="KSO_WM_SLIDE_SUBTYPE" val="picTxt"/>
  <p:tag name="KSO_WM_SLIDE_ITEM_CNT" val="0"/>
  <p:tag name="KSO_WM_SLIDE_INDEX" val="8"/>
  <p:tag name="KSO_WM_SLIDE_SIZE" val="864*457"/>
  <p:tag name="KSO_WM_SLIDE_POSITION" val="47*34"/>
  <p:tag name="KSO_WM_TAG_VERSION" val="1.0"/>
  <p:tag name="KSO_WM_BEAUTIFY_FLAG" val="#wm#"/>
  <p:tag name="KSO_WM_TEMPLATE_CATEGORY" val="custom"/>
  <p:tag name="KSO_WM_TEMPLATE_INDEX" val="20202606"/>
  <p:tag name="KSO_WM_SLIDE_LAYOUT" val="a_d_f"/>
  <p:tag name="KSO_WM_SLIDE_LAYOUT_CNT" val="1_1_1"/>
</p:tagLst>
</file>

<file path=ppt/tags/tag163.xml><?xml version="1.0" encoding="utf-8"?>
<p:tagLst xmlns:a="http://schemas.openxmlformats.org/drawingml/2006/main" xmlns:r="http://schemas.openxmlformats.org/officeDocument/2006/relationships"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06_8*f*1"/>
  <p:tag name="KSO_WM_TEMPLATE_CATEGORY" val="custom"/>
  <p:tag name="KSO_WM_TEMPLATE_INDEX" val="20202606"/>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6_8*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65.xml><?xml version="1.0" encoding="utf-8"?>
<p:tagLst xmlns:a="http://schemas.openxmlformats.org/drawingml/2006/main" xmlns:r="http://schemas.openxmlformats.org/officeDocument/2006/relationships" xmlns:p="http://schemas.openxmlformats.org/presentationml/2006/main">
  <p:tag name="KSO_WM_UNIT_VALUE" val="976*3046"/>
  <p:tag name="KSO_WM_UNIT_HIGHLIGHT" val="0"/>
  <p:tag name="KSO_WM_UNIT_COMPATIBLE" val="0"/>
  <p:tag name="KSO_WM_UNIT_DIAGRAM_ISNUMVISUAL" val="0"/>
  <p:tag name="KSO_WM_UNIT_DIAGRAM_ISREFERUNIT" val="0"/>
  <p:tag name="KSO_WM_UNIT_TYPE" val="d"/>
  <p:tag name="KSO_WM_UNIT_INDEX" val="1"/>
  <p:tag name="KSO_WM_UNIT_ID" val="custom20202606_8*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68.xml><?xml version="1.0" encoding="utf-8"?>
<p:tagLst xmlns:a="http://schemas.openxmlformats.org/drawingml/2006/main" xmlns:r="http://schemas.openxmlformats.org/officeDocument/2006/relationships"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ID" val="custom20202606_10"/>
  <p:tag name="KSO_WM_TEMPLATE_SUBCATEGORY" val="0"/>
  <p:tag name="KSO_WM_TEMPLATE_MASTER_TYPE" val="1"/>
  <p:tag name="KSO_WM_TEMPLATE_COLOR_TYPE" val="1"/>
  <p:tag name="KSO_WM_SLIDE_TYPE" val="text"/>
  <p:tag name="KSO_WM_SLIDE_SUBTYPE" val="picTxt"/>
  <p:tag name="KSO_WM_SLIDE_ITEM_CNT" val="0"/>
  <p:tag name="KSO_WM_SLIDE_INDEX" val="10"/>
  <p:tag name="KSO_WM_SLIDE_SIZE" val="888*400"/>
  <p:tag name="KSO_WM_SLIDE_POSITION" val="45*60"/>
  <p:tag name="KSO_WM_TAG_VERSION" val="1.0"/>
  <p:tag name="KSO_WM_BEAUTIFY_FLAG" val="#wm#"/>
  <p:tag name="KSO_WM_TEMPLATE_CATEGORY" val="custom"/>
  <p:tag name="KSO_WM_TEMPLATE_INDEX" val="20202606"/>
  <p:tag name="KSO_WM_SLIDE_LAYOUT" val="a_d_f"/>
  <p:tag name="KSO_WM_SLIDE_LAYOUT_CNT" val="1_1_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06_10*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71.xml><?xml version="1.0" encoding="utf-8"?>
<p:tagLst xmlns:a="http://schemas.openxmlformats.org/drawingml/2006/main" xmlns:r="http://schemas.openxmlformats.org/officeDocument/2006/relationships" xmlns:p="http://schemas.openxmlformats.org/presentationml/2006/main">
  <p:tag name="KSO_WM_UNIT_NOCLEAR" val="0"/>
  <p:tag name="KSO_WM_UNIT_VALUE" val="216"/>
  <p:tag name="KSO_WM_UNIT_HIGHLIGHT" val="0"/>
  <p:tag name="KSO_WM_UNIT_COMPATIBLE" val="0"/>
  <p:tag name="KSO_WM_UNIT_DIAGRAM_ISNUMVISUAL" val="0"/>
  <p:tag name="KSO_WM_UNIT_DIAGRAM_ISREFERUNIT" val="0"/>
  <p:tag name="KSO_WM_UNIT_TYPE" val="f"/>
  <p:tag name="KSO_WM_UNIT_INDEX" val="1"/>
  <p:tag name="KSO_WM_UNIT_ID" val="custom20202606_10*f*1"/>
  <p:tag name="KSO_WM_TEMPLATE_CATEGORY" val="custom"/>
  <p:tag name="KSO_WM_TEMPLATE_INDEX" val="20202606"/>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72.xml><?xml version="1.0" encoding="utf-8"?>
<p:tagLst xmlns:a="http://schemas.openxmlformats.org/drawingml/2006/main" xmlns:r="http://schemas.openxmlformats.org/officeDocument/2006/relationships" xmlns:p="http://schemas.openxmlformats.org/presentationml/2006/main">
  <p:tag name="KSO_WM_UNIT_VALUE" val="1412*1878"/>
  <p:tag name="KSO_WM_UNIT_HIGHLIGHT" val="0"/>
  <p:tag name="KSO_WM_UNIT_COMPATIBLE" val="0"/>
  <p:tag name="KSO_WM_UNIT_DIAGRAM_ISNUMVISUAL" val="0"/>
  <p:tag name="KSO_WM_UNIT_DIAGRAM_ISREFERUNIT" val="0"/>
  <p:tag name="KSO_WM_UNIT_TYPE" val="d"/>
  <p:tag name="KSO_WM_UNIT_INDEX" val="1"/>
  <p:tag name="KSO_WM_UNIT_ID" val="custom20202606_10*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ID" val="custom20202606_11"/>
  <p:tag name="KSO_WM_TEMPLATE_SUBCATEGORY" val="0"/>
  <p:tag name="KSO_WM_TEMPLATE_MASTER_TYPE" val="1"/>
  <p:tag name="KSO_WM_TEMPLATE_COLOR_TYPE" val="1"/>
  <p:tag name="KSO_WM_SLIDE_TYPE" val="text"/>
  <p:tag name="KSO_WM_SLIDE_SUBTYPE" val="picTxt"/>
  <p:tag name="KSO_WM_SLIDE_ITEM_CNT" val="0"/>
  <p:tag name="KSO_WM_SLIDE_INDEX" val="11"/>
  <p:tag name="KSO_WM_SLIDE_SIZE" val="864*430"/>
  <p:tag name="KSO_WM_SLIDE_POSITION" val="48*61"/>
  <p:tag name="KSO_WM_TAG_VERSION" val="1.0"/>
  <p:tag name="KSO_WM_BEAUTIFY_FLAG" val="#wm#"/>
  <p:tag name="KSO_WM_TEMPLATE_CATEGORY" val="custom"/>
  <p:tag name="KSO_WM_TEMPLATE_INDEX" val="20202606"/>
  <p:tag name="KSO_WM_SLIDE_LAYOUT" val="a_d_f"/>
  <p:tag name="KSO_WM_SLIDE_LAYOUT_CNT" val="1_1_1"/>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6_11*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75.xml><?xml version="1.0" encoding="utf-8"?>
<p:tagLst xmlns:a="http://schemas.openxmlformats.org/drawingml/2006/main" xmlns:r="http://schemas.openxmlformats.org/officeDocument/2006/relationships" xmlns:p="http://schemas.openxmlformats.org/presentationml/2006/main">
  <p:tag name="KSO_WM_UNIT_NOCLEAR" val="0"/>
  <p:tag name="KSO_WM_UNIT_VALUE" val="106"/>
  <p:tag name="KSO_WM_UNIT_HIGHLIGHT" val="0"/>
  <p:tag name="KSO_WM_UNIT_COMPATIBLE" val="0"/>
  <p:tag name="KSO_WM_UNIT_DIAGRAM_ISNUMVISUAL" val="0"/>
  <p:tag name="KSO_WM_UNIT_DIAGRAM_ISREFERUNIT" val="0"/>
  <p:tag name="KSO_WM_UNIT_TYPE" val="f"/>
  <p:tag name="KSO_WM_UNIT_INDEX" val="1"/>
  <p:tag name="KSO_WM_UNIT_ID" val="custom20202606_11*f*1"/>
  <p:tag name="KSO_WM_TEMPLATE_CATEGORY" val="custom"/>
  <p:tag name="KSO_WM_TEMPLATE_INDEX" val="20202606"/>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76.xml><?xml version="1.0" encoding="utf-8"?>
<p:tagLst xmlns:a="http://schemas.openxmlformats.org/drawingml/2006/main" xmlns:r="http://schemas.openxmlformats.org/officeDocument/2006/relationships" xmlns:p="http://schemas.openxmlformats.org/presentationml/2006/main">
  <p:tag name="KSO_WM_UNIT_VALUE" val="952*3046"/>
  <p:tag name="KSO_WM_UNIT_HIGHLIGHT" val="0"/>
  <p:tag name="KSO_WM_UNIT_COMPATIBLE" val="0"/>
  <p:tag name="KSO_WM_UNIT_DIAGRAM_ISNUMVISUAL" val="0"/>
  <p:tag name="KSO_WM_UNIT_DIAGRAM_ISREFERUNIT" val="0"/>
  <p:tag name="KSO_WM_UNIT_TYPE" val="d"/>
  <p:tag name="KSO_WM_UNIT_INDEX" val="1"/>
  <p:tag name="KSO_WM_UNIT_ID" val="custom20202606_11*d*1"/>
  <p:tag name="KSO_WM_TEMPLATE_CATEGORY" val="custom"/>
  <p:tag name="KSO_WM_TEMPLATE_INDEX" val="20202606"/>
  <p:tag name="KSO_WM_UNIT_SUPPORT_UNIT_TYPE" val="[&quot;all&quot;]"/>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79.xml><?xml version="1.0" encoding="utf-8"?>
<p:tagLst xmlns:a="http://schemas.openxmlformats.org/drawingml/2006/main" xmlns:r="http://schemas.openxmlformats.org/officeDocument/2006/relationships"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ID" val="custom20202606_12"/>
  <p:tag name="KSO_WM_TEMPLATE_SUBCATEGORY" val="0"/>
  <p:tag name="KSO_WM_TEMPLATE_MASTER_TYPE" val="1"/>
  <p:tag name="KSO_WM_TEMPLATE_COLOR_TYPE" val="1"/>
  <p:tag name="KSO_WM_SLIDE_TYPE" val="text"/>
  <p:tag name="KSO_WM_SLIDE_SUBTYPE" val="picTxt"/>
  <p:tag name="KSO_WM_SLIDE_ITEM_CNT" val="0"/>
  <p:tag name="KSO_WM_SLIDE_INDEX" val="12"/>
  <p:tag name="KSO_WM_SLIDE_SIZE" val="866*434"/>
  <p:tag name="KSO_WM_SLIDE_POSITION" val="46*52"/>
  <p:tag name="KSO_WM_TAG_VERSION" val="1.0"/>
  <p:tag name="KSO_WM_BEAUTIFY_FLAG" val="#wm#"/>
  <p:tag name="KSO_WM_TEMPLATE_CATEGORY" val="custom"/>
  <p:tag name="KSO_WM_TEMPLATE_INDEX" val="20202606"/>
  <p:tag name="KSO_WM_SLIDE_LAYOUT" val="a_d_f"/>
  <p:tag name="KSO_WM_SLIDE_LAYOUT_CNT" val="1_1_1"/>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6_12*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82.xml><?xml version="1.0" encoding="utf-8"?>
<p:tagLst xmlns:a="http://schemas.openxmlformats.org/drawingml/2006/main" xmlns:r="http://schemas.openxmlformats.org/officeDocument/2006/relationships" xmlns:p="http://schemas.openxmlformats.org/presentationml/2006/main">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custom20202606_12*f*1"/>
  <p:tag name="KSO_WM_TEMPLATE_CATEGORY" val="custom"/>
  <p:tag name="KSO_WM_TEMPLATE_INDEX" val="20202606"/>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83.xml><?xml version="1.0" encoding="utf-8"?>
<p:tagLst xmlns:a="http://schemas.openxmlformats.org/drawingml/2006/main" xmlns:r="http://schemas.openxmlformats.org/officeDocument/2006/relationships" xmlns:p="http://schemas.openxmlformats.org/presentationml/2006/main">
  <p:tag name="KSO_WM_SLIDE_ID" val="custom20202606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71*422"/>
  <p:tag name="KSO_WM_SLIDE_POSITION" val="45*18"/>
  <p:tag name="KSO_WM_TAG_VERSION" val="1.0"/>
  <p:tag name="KSO_WM_BEAUTIFY_FLAG" val="#wm#"/>
  <p:tag name="KSO_WM_TEMPLATE_CATEGORY" val="custom"/>
  <p:tag name="KSO_WM_TEMPLATE_INDEX" val="20202606"/>
  <p:tag name="KSO_WM_SLIDE_LAYOUT" val="a_d_f"/>
  <p:tag name="KSO_WM_SLIDE_LAYOUT_CNT" val="1_2_2"/>
</p:tagLst>
</file>

<file path=ppt/tags/tag184.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06_13*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85.xml><?xml version="1.0" encoding="utf-8"?>
<p:tagLst xmlns:a="http://schemas.openxmlformats.org/drawingml/2006/main" xmlns:r="http://schemas.openxmlformats.org/officeDocument/2006/relationships" xmlns:p="http://schemas.openxmlformats.org/presentationml/2006/main">
  <p:tag name="KSO_WM_UNIT_NOCLEAR" val="0"/>
  <p:tag name="KSO_WM_UNIT_VALUE" val="58"/>
  <p:tag name="KSO_WM_UNIT_HIGHLIGHT" val="0"/>
  <p:tag name="KSO_WM_UNIT_COMPATIBLE" val="0"/>
  <p:tag name="KSO_WM_UNIT_DIAGRAM_ISNUMVISUAL" val="0"/>
  <p:tag name="KSO_WM_UNIT_DIAGRAM_ISREFERUNIT" val="0"/>
  <p:tag name="KSO_WM_UNIT_TYPE" val="f"/>
  <p:tag name="KSO_WM_UNIT_INDEX" val="1"/>
  <p:tag name="KSO_WM_UNIT_ID" val="custom20202606_13*f*1"/>
  <p:tag name="KSO_WM_TEMPLATE_CATEGORY" val="custom"/>
  <p:tag name="KSO_WM_TEMPLATE_INDEX" val="20202606"/>
  <p:tag name="KSO_WM_UNIT_LAYERLEVEL" val="1"/>
  <p:tag name="KSO_WM_TAG_VERSION" val="1.0"/>
  <p:tag name="KSO_WM_BEAUTIFY_FLAG" val="#wm#"/>
  <p:tag name="KSO_WM_UNIT_PRESET_TEXT" val="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Lst>
</file>

<file path=ppt/tags/tag186.xml><?xml version="1.0" encoding="utf-8"?>
<p:tagLst xmlns:a="http://schemas.openxmlformats.org/drawingml/2006/main" xmlns:r="http://schemas.openxmlformats.org/officeDocument/2006/relationships" xmlns:p="http://schemas.openxmlformats.org/presentationml/2006/main">
  <p:tag name="KSO_WM_UNIT_NOCLEAR" val="0"/>
  <p:tag name="KSO_WM_UNIT_VALUE" val="58"/>
  <p:tag name="KSO_WM_UNIT_HIGHLIGHT" val="0"/>
  <p:tag name="KSO_WM_UNIT_COMPATIBLE" val="0"/>
  <p:tag name="KSO_WM_UNIT_DIAGRAM_ISNUMVISUAL" val="0"/>
  <p:tag name="KSO_WM_UNIT_DIAGRAM_ISREFERUNIT" val="0"/>
  <p:tag name="KSO_WM_UNIT_TYPE" val="f"/>
  <p:tag name="KSO_WM_UNIT_INDEX" val="2"/>
  <p:tag name="KSO_WM_UNIT_ID" val="custom20202606_13*f*2"/>
  <p:tag name="KSO_WM_TEMPLATE_CATEGORY" val="custom"/>
  <p:tag name="KSO_WM_TEMPLATE_INDEX" val="20202606"/>
  <p:tag name="KSO_WM_UNIT_LAYERLEVEL" val="1"/>
  <p:tag name="KSO_WM_TAG_VERSION" val="1.0"/>
  <p:tag name="KSO_WM_BEAUTIFY_FLAG" val="#wm#"/>
  <p:tag name="KSO_WM_UNIT_PRESET_TEXT" val="Click here to add the text, the text is the extraction of your thought, in order to finally present the good effect of the release, please try to be concise and concise; if necessary, add or subtract the text as needed, so that the viewer can accurately understand the message you convey."/>
</p:tagLst>
</file>

<file path=ppt/tags/tag187.xml><?xml version="1.0" encoding="utf-8"?>
<p:tagLst xmlns:a="http://schemas.openxmlformats.org/drawingml/2006/main" xmlns:r="http://schemas.openxmlformats.org/officeDocument/2006/relationships" xmlns:p="http://schemas.openxmlformats.org/presentationml/2006/main">
  <p:tag name="KSO_WM_SLIDE_ID" val="custom20202606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8"/>
  <p:tag name="KSO_WM_SLIDE_POSITION" val="119*106"/>
  <p:tag name="KSO_WM_TAG_VERSION" val="1.0"/>
  <p:tag name="KSO_WM_BEAUTIFY_FLAG" val="#wm#"/>
  <p:tag name="KSO_WM_TEMPLATE_CATEGORY" val="custom"/>
  <p:tag name="KSO_WM_TEMPLATE_INDEX" val="20202606"/>
  <p:tag name="KSO_WM_SLIDE_LAYOUT" val="a_f"/>
  <p:tag name="KSO_WM_SLIDE_LAYOUT_CNT" val="1_1"/>
</p:tagLst>
</file>

<file path=ppt/tags/tag18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14*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89.xml><?xml version="1.0" encoding="utf-8"?>
<p:tagLst xmlns:a="http://schemas.openxmlformats.org/drawingml/2006/main" xmlns:r="http://schemas.openxmlformats.org/officeDocument/2006/relationships"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06_14*f*1"/>
  <p:tag name="KSO_WM_TEMPLATE_CATEGORY" val="custom"/>
  <p:tag name="KSO_WM_TEMPLATE_INDEX" val="20202606"/>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92.xml><?xml version="1.0" encoding="utf-8"?>
<p:tagLst xmlns:a="http://schemas.openxmlformats.org/drawingml/2006/main" xmlns:r="http://schemas.openxmlformats.org/officeDocument/2006/relationships" xmlns:p="http://schemas.openxmlformats.org/presentationml/2006/main">
  <p:tag name="KSO_WM_SLIDE_ID" val="custom20202606_13"/>
  <p:tag name="KSO_WM_TEMPLATE_SUBCATEGORY" val="0"/>
  <p:tag name="KSO_WM_TEMPLATE_MASTER_TYPE" val="1"/>
  <p:tag name="KSO_WM_TEMPLATE_COLOR_TYPE" val="1"/>
  <p:tag name="KSO_WM_SLIDE_TYPE" val="text"/>
  <p:tag name="KSO_WM_SLIDE_SUBTYPE" val="picTxt"/>
  <p:tag name="KSO_WM_SLIDE_ITEM_CNT" val="0"/>
  <p:tag name="KSO_WM_SLIDE_INDEX" val="13"/>
  <p:tag name="KSO_WM_SLIDE_SIZE" val="871*422"/>
  <p:tag name="KSO_WM_SLIDE_POSITION" val="45*18"/>
  <p:tag name="KSO_WM_TAG_VERSION" val="1.0"/>
  <p:tag name="KSO_WM_BEAUTIFY_FLAG" val="#wm#"/>
  <p:tag name="KSO_WM_TEMPLATE_CATEGORY" val="custom"/>
  <p:tag name="KSO_WM_TEMPLATE_INDEX" val="20202606"/>
  <p:tag name="KSO_WM_SLIDE_LAYOUT" val="a_d_f"/>
  <p:tag name="KSO_WM_SLIDE_LAYOUT_CNT" val="1_2_2"/>
</p:tagLst>
</file>

<file path=ppt/tags/tag19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custom20202606_13*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94.xml><?xml version="1.0" encoding="utf-8"?>
<p:tagLst xmlns:a="http://schemas.openxmlformats.org/drawingml/2006/main" xmlns:r="http://schemas.openxmlformats.org/officeDocument/2006/relationships" xmlns:p="http://schemas.openxmlformats.org/presentationml/2006/main">
  <p:tag name="KSO_WM_SLIDE_ID" val="custom20202606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8"/>
  <p:tag name="KSO_WM_SLIDE_POSITION" val="119*106"/>
  <p:tag name="KSO_WM_TAG_VERSION" val="1.0"/>
  <p:tag name="KSO_WM_BEAUTIFY_FLAG" val="#wm#"/>
  <p:tag name="KSO_WM_TEMPLATE_CATEGORY" val="custom"/>
  <p:tag name="KSO_WM_TEMPLATE_INDEX" val="20202606"/>
  <p:tag name="KSO_WM_SLIDE_LAYOUT" val="a_f"/>
  <p:tag name="KSO_WM_SLIDE_LAYOUT_CNT" val="1_1"/>
</p:tagLst>
</file>

<file path=ppt/tags/tag19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14*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96.xml><?xml version="1.0" encoding="utf-8"?>
<p:tagLst xmlns:a="http://schemas.openxmlformats.org/drawingml/2006/main" xmlns:r="http://schemas.openxmlformats.org/officeDocument/2006/relationships"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06_14*f*1"/>
  <p:tag name="KSO_WM_TEMPLATE_CATEGORY" val="custom"/>
  <p:tag name="KSO_WM_TEMPLATE_INDEX" val="20202606"/>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97.xml><?xml version="1.0" encoding="utf-8"?>
<p:tagLst xmlns:a="http://schemas.openxmlformats.org/drawingml/2006/main" xmlns:r="http://schemas.openxmlformats.org/officeDocument/2006/relationships" xmlns:p="http://schemas.openxmlformats.org/presentationml/2006/main">
  <p:tag name="KSO_WM_SLIDE_ID" val="custom20202606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8"/>
  <p:tag name="KSO_WM_SLIDE_POSITION" val="119*106"/>
  <p:tag name="KSO_WM_TAG_VERSION" val="1.0"/>
  <p:tag name="KSO_WM_BEAUTIFY_FLAG" val="#wm#"/>
  <p:tag name="KSO_WM_TEMPLATE_CATEGORY" val="custom"/>
  <p:tag name="KSO_WM_TEMPLATE_INDEX" val="20202606"/>
  <p:tag name="KSO_WM_SLIDE_LAYOUT" val="a_f"/>
  <p:tag name="KSO_WM_SLIDE_LAYOUT_CNT" val="1_1"/>
</p:tagLst>
</file>

<file path=ppt/tags/tag19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14*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99.xml><?xml version="1.0" encoding="utf-8"?>
<p:tagLst xmlns:a="http://schemas.openxmlformats.org/drawingml/2006/main" xmlns:r="http://schemas.openxmlformats.org/officeDocument/2006/relationships"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06_14*f*1"/>
  <p:tag name="KSO_WM_TEMPLATE_CATEGORY" val="custom"/>
  <p:tag name="KSO_WM_TEMPLATE_INDEX" val="20202606"/>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ID" val="custom20202606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606"/>
  <p:tag name="KSO_WM_SLIDE_LAYOUT" val="a_b"/>
  <p:tag name="KSO_WM_SLIDE_LAYOUT_CNT" val="1_1"/>
</p:tagLst>
</file>

<file path=ppt/tags/tag20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606_15*a*1"/>
  <p:tag name="KSO_WM_TEMPLATE_CATEGORY" val="custom"/>
  <p:tag name="KSO_WM_TEMPLATE_INDEX" val="20202606"/>
  <p:tag name="KSO_WM_UNIT_LAYERLEVEL" val="1"/>
  <p:tag name="KSO_WM_TAG_VERSION" val="1.0"/>
  <p:tag name="KSO_WM_BEAUTIFY_FLAG" val="#wm#"/>
  <p:tag name="KSO_WM_UNIT_PRESET_TEXT" val="谢谢观赏"/>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02606"/>
  <p:tag name="KSO_WM_TEMPLATE_THUMBS_INDEX" val="1、6、7、14、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LAYERLEVEL" val="1"/>
  <p:tag name="KSO_WM_TAG_VERSION" val="1.0"/>
  <p:tag name="KSO_WM_BEAUTIFY_FLAG" val="#wm#"/>
  <p:tag name="KSO_WM_SLIDE_BACKGROUND_TYPE" val="frame"/>
  <p:tag name="KSO_WM_SLIDE_BK_DARK_LIGHT" val="2"/>
  <p:tag name="KSO_WM_UNIT_BK_DARK_LIGHT"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LAYERLEVEL" val="1"/>
  <p:tag name="KSO_WM_TAG_VERSION" val="1.0"/>
  <p:tag name="KSO_WM_BEAUTIFY_FLAG" val="#wm#"/>
  <p:tag name="KSO_WM_SLIDE_BACKGROUND_TYPE" val="frame"/>
  <p:tag name="KSO_WM_SLIDE_BK_DARK_LIGHT" val="2"/>
  <p:tag name="KSO_WM_UNIT_BK_DARK_LIGHT"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2"/>
  <p:tag name="KSO_WM_UNIT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 name="KSO_WM_UNIT_BK_DARK_LIGHT" val="2"/>
</p:tagLst>
</file>

<file path=ppt/theme/theme1.xml><?xml version="1.0" encoding="utf-8"?>
<a:theme xmlns:a="http://schemas.openxmlformats.org/drawingml/2006/main" name="Office 主题​​">
  <a:themeElements>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en-US" altLang="zh-CN" sz="6000" spc="100" dirty="0">
            <a:solidFill>
              <a:schemeClr val="bg1"/>
            </a:solidFill>
            <a:uFillTx/>
            <a:latin typeface="Arial" panose="020B0604020202020204" pitchFamily="34" charset="0"/>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0.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8.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9.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1157</Words>
  <Application>Microsoft Office PowerPoint</Application>
  <PresentationFormat>Widescreen</PresentationFormat>
  <Paragraphs>84</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Microsoft YaHei</vt:lpstr>
      <vt:lpstr>Arial</vt:lpstr>
      <vt:lpstr>Calibri</vt:lpstr>
      <vt:lpstr>Office 主题​​</vt:lpstr>
      <vt:lpstr>Walmart Store Weekly Sales Forecasting</vt:lpstr>
      <vt:lpstr>PowerPoint Presentation</vt:lpstr>
      <vt:lpstr>Introduction</vt:lpstr>
      <vt:lpstr>PowerPoint Presentation</vt:lpstr>
      <vt:lpstr>Introduction</vt:lpstr>
      <vt:lpstr>Problem Statement</vt:lpstr>
      <vt:lpstr>Project Planning</vt:lpstr>
      <vt:lpstr>Methodology used to analyse problem</vt:lpstr>
      <vt:lpstr>System Architecture and Data set</vt:lpstr>
      <vt:lpstr>Sample Datas</vt:lpstr>
      <vt:lpstr>Random Forest Regressor</vt:lpstr>
      <vt:lpstr>The data fields used through this architecture are store, date, department, temperature, fuel_price, Is_Holiday, Size, CPI, Unemployment. The algorithm was made into effect by Python’s Random ForestRegressor method in scikit-learn class.</vt:lpstr>
      <vt:lpstr>Implementation</vt:lpstr>
      <vt:lpstr>Implementation cont..</vt:lpstr>
      <vt:lpstr>Result and Discussion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2019-09-18T08:56:00Z</dcterms:created>
  <dcterms:modified xsi:type="dcterms:W3CDTF">2020-06-06T04:53:26Z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