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7" r:id="rId2"/>
    <p:sldId id="274" r:id="rId3"/>
    <p:sldId id="259" r:id="rId4"/>
    <p:sldId id="275" r:id="rId5"/>
    <p:sldId id="281" r:id="rId6"/>
    <p:sldId id="276" r:id="rId7"/>
    <p:sldId id="279" r:id="rId8"/>
    <p:sldId id="283" r:id="rId9"/>
    <p:sldId id="278" r:id="rId10"/>
    <p:sldId id="284" r:id="rId11"/>
    <p:sldId id="285" r:id="rId12"/>
    <p:sldId id="286"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1"/>
    <p:restoredTop sz="94513"/>
  </p:normalViewPr>
  <p:slideViewPr>
    <p:cSldViewPr snapToGrid="0" snapToObjects="1" showGuides="1">
      <p:cViewPr varScale="1">
        <p:scale>
          <a:sx n="109" d="100"/>
          <a:sy n="109"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25322" y="82062"/>
            <a:ext cx="6638544" cy="3150225"/>
          </a:xfrm>
        </p:spPr>
        <p:txBody>
          <a:bodyPr/>
          <a:lstStyle/>
          <a:p>
            <a:r>
              <a:rPr lang="en-US" dirty="0" err="1"/>
              <a:t>Deepsign</a:t>
            </a:r>
            <a:r>
              <a:rPr lang="en-US" dirty="0"/>
              <a:t>: Deep on-line signature verification</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726831" y="3625714"/>
            <a:ext cx="7537939" cy="2028093"/>
          </a:xfrm>
        </p:spPr>
        <p:txBody>
          <a:bodyPr/>
          <a:lstStyle/>
          <a:p>
            <a:r>
              <a:rPr lang="en-US" dirty="0"/>
              <a:t>CSE666 - Project Presentation by</a:t>
            </a:r>
          </a:p>
          <a:p>
            <a:r>
              <a:rPr lang="en-US" dirty="0"/>
              <a:t>Sai Abhinav Reddy </a:t>
            </a:r>
            <a:r>
              <a:rPr lang="en-US" dirty="0" err="1"/>
              <a:t>Badinehal</a:t>
            </a:r>
            <a:r>
              <a:rPr lang="en-US" dirty="0"/>
              <a:t> - 50461810</a:t>
            </a:r>
          </a:p>
          <a:p>
            <a:r>
              <a:rPr lang="en-US" dirty="0"/>
              <a:t>Sai Sandeep </a:t>
            </a:r>
            <a:r>
              <a:rPr lang="en-US" dirty="0" err="1"/>
              <a:t>Lankisetty</a:t>
            </a:r>
            <a:r>
              <a:rPr lang="en-US" dirty="0"/>
              <a:t> - 50469202</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AE97-6FA6-8E02-1FF7-0B9440071C0D}"/>
              </a:ext>
            </a:extLst>
          </p:cNvPr>
          <p:cNvSpPr>
            <a:spLocks noGrp="1"/>
          </p:cNvSpPr>
          <p:nvPr>
            <p:ph type="title"/>
          </p:nvPr>
        </p:nvSpPr>
        <p:spPr>
          <a:xfrm>
            <a:off x="559425" y="1194816"/>
            <a:ext cx="6951472" cy="590931"/>
          </a:xfrm>
        </p:spPr>
        <p:txBody>
          <a:bodyPr/>
          <a:lstStyle/>
          <a:p>
            <a:r>
              <a:rPr lang="en-US" dirty="0"/>
              <a:t>Experiment Results</a:t>
            </a:r>
          </a:p>
        </p:txBody>
      </p:sp>
      <p:sp>
        <p:nvSpPr>
          <p:cNvPr id="4" name="Footer Placeholder 3">
            <a:extLst>
              <a:ext uri="{FF2B5EF4-FFF2-40B4-BE49-F238E27FC236}">
                <a16:creationId xmlns:a16="http://schemas.microsoft.com/office/drawing/2014/main" id="{34ED5C8C-E2C4-B2EA-70C0-50439D657A4D}"/>
              </a:ext>
            </a:extLst>
          </p:cNvPr>
          <p:cNvSpPr>
            <a:spLocks noGrp="1"/>
          </p:cNvSpPr>
          <p:nvPr>
            <p:ph type="ftr" sz="quarter" idx="10"/>
          </p:nvPr>
        </p:nvSpPr>
        <p:spPr/>
        <p:txBody>
          <a:bodyPr/>
          <a:lstStyle/>
          <a:p>
            <a:fld id="{EB53C135-CEC6-A548-8917-8F7FEB82358B}" type="slidenum">
              <a:rPr lang="en-US" smtClean="0"/>
              <a:pPr/>
              <a:t>10</a:t>
            </a:fld>
            <a:endParaRPr lang="en-US" dirty="0"/>
          </a:p>
        </p:txBody>
      </p:sp>
      <p:pic>
        <p:nvPicPr>
          <p:cNvPr id="6" name="Picture 5" descr="A picture containing text, line, diagram, screenshot&#10;&#10;Description automatically generated">
            <a:extLst>
              <a:ext uri="{FF2B5EF4-FFF2-40B4-BE49-F238E27FC236}">
                <a16:creationId xmlns:a16="http://schemas.microsoft.com/office/drawing/2014/main" id="{3D29BA62-8780-A0EC-362B-0D2BEE829395}"/>
              </a:ext>
            </a:extLst>
          </p:cNvPr>
          <p:cNvPicPr>
            <a:picLocks noChangeAspect="1"/>
          </p:cNvPicPr>
          <p:nvPr/>
        </p:nvPicPr>
        <p:blipFill>
          <a:blip r:embed="rId2"/>
          <a:stretch>
            <a:fillRect/>
          </a:stretch>
        </p:blipFill>
        <p:spPr>
          <a:xfrm>
            <a:off x="6946900" y="1789684"/>
            <a:ext cx="5245100" cy="3873500"/>
          </a:xfrm>
          <a:prstGeom prst="rect">
            <a:avLst/>
          </a:prstGeom>
        </p:spPr>
      </p:pic>
      <p:graphicFrame>
        <p:nvGraphicFramePr>
          <p:cNvPr id="10" name="Content Placeholder 9">
            <a:extLst>
              <a:ext uri="{FF2B5EF4-FFF2-40B4-BE49-F238E27FC236}">
                <a16:creationId xmlns:a16="http://schemas.microsoft.com/office/drawing/2014/main" id="{1FD05B58-B90D-6EC5-D177-C6DA885F1DF9}"/>
              </a:ext>
            </a:extLst>
          </p:cNvPr>
          <p:cNvGraphicFramePr>
            <a:graphicFrameLocks noGrp="1"/>
          </p:cNvGraphicFramePr>
          <p:nvPr>
            <p:ph idx="1"/>
            <p:extLst>
              <p:ext uri="{D42A27DB-BD31-4B8C-83A1-F6EECF244321}">
                <p14:modId xmlns:p14="http://schemas.microsoft.com/office/powerpoint/2010/main" val="1358574931"/>
              </p:ext>
            </p:extLst>
          </p:nvPr>
        </p:nvGraphicFramePr>
        <p:xfrm>
          <a:off x="429618" y="2117979"/>
          <a:ext cx="6513999" cy="3873500"/>
        </p:xfrm>
        <a:graphic>
          <a:graphicData uri="http://schemas.openxmlformats.org/drawingml/2006/table">
            <a:tbl>
              <a:tblPr firstRow="1" firstCol="1" bandRow="1">
                <a:tableStyleId>{5C22544A-7EE6-4342-B048-85BDC9FD1C3A}</a:tableStyleId>
              </a:tblPr>
              <a:tblGrid>
                <a:gridCol w="838037">
                  <a:extLst>
                    <a:ext uri="{9D8B030D-6E8A-4147-A177-3AD203B41FA5}">
                      <a16:colId xmlns:a16="http://schemas.microsoft.com/office/drawing/2014/main" val="786644837"/>
                    </a:ext>
                  </a:extLst>
                </a:gridCol>
                <a:gridCol w="955056">
                  <a:extLst>
                    <a:ext uri="{9D8B030D-6E8A-4147-A177-3AD203B41FA5}">
                      <a16:colId xmlns:a16="http://schemas.microsoft.com/office/drawing/2014/main" val="2635331952"/>
                    </a:ext>
                  </a:extLst>
                </a:gridCol>
                <a:gridCol w="804351">
                  <a:extLst>
                    <a:ext uri="{9D8B030D-6E8A-4147-A177-3AD203B41FA5}">
                      <a16:colId xmlns:a16="http://schemas.microsoft.com/office/drawing/2014/main" val="2204930341"/>
                    </a:ext>
                  </a:extLst>
                </a:gridCol>
                <a:gridCol w="643597">
                  <a:extLst>
                    <a:ext uri="{9D8B030D-6E8A-4147-A177-3AD203B41FA5}">
                      <a16:colId xmlns:a16="http://schemas.microsoft.com/office/drawing/2014/main" val="2578357521"/>
                    </a:ext>
                  </a:extLst>
                </a:gridCol>
                <a:gridCol w="634734">
                  <a:extLst>
                    <a:ext uri="{9D8B030D-6E8A-4147-A177-3AD203B41FA5}">
                      <a16:colId xmlns:a16="http://schemas.microsoft.com/office/drawing/2014/main" val="3390828"/>
                    </a:ext>
                  </a:extLst>
                </a:gridCol>
                <a:gridCol w="634734">
                  <a:extLst>
                    <a:ext uri="{9D8B030D-6E8A-4147-A177-3AD203B41FA5}">
                      <a16:colId xmlns:a16="http://schemas.microsoft.com/office/drawing/2014/main" val="2783444117"/>
                    </a:ext>
                  </a:extLst>
                </a:gridCol>
                <a:gridCol w="1001745">
                  <a:extLst>
                    <a:ext uri="{9D8B030D-6E8A-4147-A177-3AD203B41FA5}">
                      <a16:colId xmlns:a16="http://schemas.microsoft.com/office/drawing/2014/main" val="4048978991"/>
                    </a:ext>
                  </a:extLst>
                </a:gridCol>
                <a:gridCol w="1001745">
                  <a:extLst>
                    <a:ext uri="{9D8B030D-6E8A-4147-A177-3AD203B41FA5}">
                      <a16:colId xmlns:a16="http://schemas.microsoft.com/office/drawing/2014/main" val="3946071360"/>
                    </a:ext>
                  </a:extLst>
                </a:gridCol>
              </a:tblGrid>
              <a:tr h="546816">
                <a:tc rowSpan="2">
                  <a:txBody>
                    <a:bodyPr/>
                    <a:lstStyle/>
                    <a:p>
                      <a:pPr algn="ctr">
                        <a:lnSpc>
                          <a:spcPct val="107000"/>
                        </a:lnSpc>
                        <a:spcAft>
                          <a:spcPts val="800"/>
                        </a:spcAft>
                      </a:pPr>
                      <a:r>
                        <a:rPr lang="en-IN" sz="1200" dirty="0">
                          <a:effectLst/>
                        </a:rPr>
                        <a:t>Study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a:effectLst/>
                        </a:rPr>
                        <a:t>Classifiers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07000"/>
                        </a:lnSpc>
                        <a:spcAft>
                          <a:spcPts val="800"/>
                        </a:spcAft>
                      </a:pPr>
                      <a:r>
                        <a:rPr lang="en-IN" sz="1200">
                          <a:effectLst/>
                        </a:rPr>
                        <a:t>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gridSpan="3">
                  <a:txBody>
                    <a:bodyPr/>
                    <a:lstStyle/>
                    <a:p>
                      <a:pPr algn="ctr">
                        <a:lnSpc>
                          <a:spcPct val="107000"/>
                        </a:lnSpc>
                        <a:spcAft>
                          <a:spcPts val="800"/>
                        </a:spcAft>
                      </a:pPr>
                      <a:r>
                        <a:rPr lang="en-IN" sz="1200">
                          <a:effectLst/>
                        </a:rPr>
                        <a:t>Experimental Protocol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algn="ctr">
                        <a:lnSpc>
                          <a:spcPct val="107000"/>
                        </a:lnSpc>
                        <a:spcAft>
                          <a:spcPts val="800"/>
                        </a:spcAft>
                      </a:pPr>
                      <a:r>
                        <a:rPr lang="en-IN" sz="1200">
                          <a:effectLst/>
                        </a:rPr>
                        <a:t>Performance in EER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0656821"/>
                  </a:ext>
                </a:extLst>
              </a:tr>
              <a:tr h="546816">
                <a:tc vMerge="1">
                  <a:txBody>
                    <a:bodyPr/>
                    <a:lstStyle/>
                    <a:p>
                      <a:endParaRPr lang="en-US"/>
                    </a:p>
                  </a:txBody>
                  <a:tcPr/>
                </a:tc>
                <a:tc vMerge="1">
                  <a:txBody>
                    <a:bodyPr/>
                    <a:lstStyle/>
                    <a:p>
                      <a:endParaRPr lang="en-US"/>
                    </a:p>
                  </a:txBody>
                  <a:tcPr/>
                </a:tc>
                <a:tc>
                  <a:txBody>
                    <a:bodyPr/>
                    <a:lstStyle/>
                    <a:p>
                      <a:pPr algn="ctr">
                        <a:lnSpc>
                          <a:spcPct val="107000"/>
                        </a:lnSpc>
                        <a:spcAft>
                          <a:spcPts val="80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#Users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#Train Users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#Train Sig.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130492620"/>
                  </a:ext>
                </a:extLst>
              </a:tr>
              <a:tr h="748661">
                <a:tc>
                  <a:txBody>
                    <a:bodyPr/>
                    <a:lstStyle/>
                    <a:p>
                      <a:pPr algn="ctr">
                        <a:lnSpc>
                          <a:spcPct val="107000"/>
                        </a:lnSpc>
                        <a:spcAft>
                          <a:spcPts val="800"/>
                        </a:spcAft>
                      </a:pPr>
                      <a:r>
                        <a:rPr lang="en-IN" sz="1200">
                          <a:effectLst/>
                        </a:rPr>
                        <a:t>Lai and Jin (2018)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GARU + DTW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dirty="0" err="1">
                          <a:effectLst/>
                        </a:rPr>
                        <a:t>Mobisig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Finger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Skilled = 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8368611"/>
                  </a:ext>
                </a:extLst>
              </a:tr>
              <a:tr h="546816">
                <a:tc>
                  <a:txBody>
                    <a:bodyPr/>
                    <a:lstStyle/>
                    <a:p>
                      <a:pPr algn="ctr">
                        <a:lnSpc>
                          <a:spcPct val="107000"/>
                        </a:lnSpc>
                        <a:spcAft>
                          <a:spcPts val="800"/>
                        </a:spcAft>
                      </a:pPr>
                      <a:r>
                        <a:rPr lang="en-IN" sz="1200">
                          <a:effectLst/>
                        </a:rPr>
                        <a:t>Li et al. (2019)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LSTM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Mobisig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Finger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Skilled = 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6553134"/>
                  </a:ext>
                </a:extLst>
              </a:tr>
              <a:tr h="494769">
                <a:tc rowSpan="2">
                  <a:txBody>
                    <a:bodyPr/>
                    <a:lstStyle/>
                    <a:p>
                      <a:pPr algn="ctr">
                        <a:lnSpc>
                          <a:spcPct val="107000"/>
                        </a:lnSpc>
                        <a:spcAft>
                          <a:spcPts val="800"/>
                        </a:spcAft>
                      </a:pPr>
                      <a:r>
                        <a:rPr lang="en-IN" sz="1200" dirty="0">
                          <a:effectLst/>
                        </a:rPr>
                        <a:t>R. </a:t>
                      </a:r>
                      <a:r>
                        <a:rPr lang="en-IN" sz="1200" dirty="0" err="1">
                          <a:effectLst/>
                        </a:rPr>
                        <a:t>Tolsana</a:t>
                      </a:r>
                      <a:r>
                        <a:rPr lang="en-IN" sz="1200" dirty="0">
                          <a:effectLst/>
                        </a:rPr>
                        <a:t>(2021)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dirty="0">
                          <a:effectLst/>
                        </a:rPr>
                        <a:t>TA-RNN’s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a:effectLst/>
                        </a:rPr>
                        <a:t>DeepSignDB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a:effectLst/>
                        </a:rPr>
                        <a:t>1526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a:effectLst/>
                        </a:rPr>
                        <a:t>1084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200" dirty="0">
                          <a:effectLst/>
                        </a:rPr>
                        <a:t>Finger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Skilled = 13.8%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7496986"/>
                  </a:ext>
                </a:extLst>
              </a:tr>
              <a:tr h="49476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Skilled = 11.3%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9779886"/>
                  </a:ext>
                </a:extLst>
              </a:tr>
              <a:tr h="494853">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Our 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TA-RNN’s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Mobisig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Finger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b="1" dirty="0">
                          <a:effectLst/>
                        </a:rPr>
                        <a:t>Skilled= 9.03%</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7538594"/>
                  </a:ext>
                </a:extLst>
              </a:tr>
            </a:tbl>
          </a:graphicData>
        </a:graphic>
      </p:graphicFrame>
    </p:spTree>
    <p:extLst>
      <p:ext uri="{BB962C8B-B14F-4D97-AF65-F5344CB8AC3E}">
        <p14:creationId xmlns:p14="http://schemas.microsoft.com/office/powerpoint/2010/main" val="143565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DA03-8AB8-46AA-B7B3-9E82CDDCF440}"/>
              </a:ext>
            </a:extLst>
          </p:cNvPr>
          <p:cNvSpPr>
            <a:spLocks noGrp="1"/>
          </p:cNvSpPr>
          <p:nvPr>
            <p:ph type="title"/>
          </p:nvPr>
        </p:nvSpPr>
        <p:spPr/>
        <p:txBody>
          <a:bodyPr/>
          <a:lstStyle/>
          <a:p>
            <a:r>
              <a:rPr lang="en-US" dirty="0"/>
              <a:t>Conclusion and Future Scope</a:t>
            </a:r>
          </a:p>
        </p:txBody>
      </p:sp>
      <p:sp>
        <p:nvSpPr>
          <p:cNvPr id="3" name="Content Placeholder 2">
            <a:extLst>
              <a:ext uri="{FF2B5EF4-FFF2-40B4-BE49-F238E27FC236}">
                <a16:creationId xmlns:a16="http://schemas.microsoft.com/office/drawing/2014/main" id="{C5DF06FF-C4BD-AC1D-75F9-B7DA0A561ACD}"/>
              </a:ext>
            </a:extLst>
          </p:cNvPr>
          <p:cNvSpPr>
            <a:spLocks noGrp="1"/>
          </p:cNvSpPr>
          <p:nvPr>
            <p:ph idx="1"/>
          </p:nvPr>
        </p:nvSpPr>
        <p:spPr>
          <a:xfrm>
            <a:off x="594594" y="2351526"/>
            <a:ext cx="9925226" cy="2865244"/>
          </a:xfrm>
        </p:spPr>
        <p:txBody>
          <a:bodyPr/>
          <a:lstStyle/>
          <a:p>
            <a:r>
              <a:rPr lang="en-US" dirty="0"/>
              <a:t>We were able to achieve the EER value less than 10 with fewer training samples when compared with previous state of art methods.</a:t>
            </a:r>
          </a:p>
          <a:p>
            <a:r>
              <a:rPr lang="en-US" dirty="0"/>
              <a:t>For future we would like to use this model and perform the transfer learning approach on </a:t>
            </a:r>
            <a:r>
              <a:rPr lang="en-US" dirty="0" err="1"/>
              <a:t>DeepSignDb</a:t>
            </a:r>
            <a:r>
              <a:rPr lang="en-US" dirty="0"/>
              <a:t> and improve its results against the finger scenarios.</a:t>
            </a:r>
          </a:p>
        </p:txBody>
      </p:sp>
      <p:sp>
        <p:nvSpPr>
          <p:cNvPr id="4" name="Footer Placeholder 3">
            <a:extLst>
              <a:ext uri="{FF2B5EF4-FFF2-40B4-BE49-F238E27FC236}">
                <a16:creationId xmlns:a16="http://schemas.microsoft.com/office/drawing/2014/main" id="{BB768255-C7E3-6D34-3679-02FF12ADB949}"/>
              </a:ext>
            </a:extLst>
          </p:cNvPr>
          <p:cNvSpPr>
            <a:spLocks noGrp="1"/>
          </p:cNvSpPr>
          <p:nvPr>
            <p:ph type="ftr" sz="quarter" idx="10"/>
          </p:nvPr>
        </p:nvSpPr>
        <p:spPr/>
        <p:txBody>
          <a:bodyPr/>
          <a:lstStyle/>
          <a:p>
            <a:fld id="{EB53C135-CEC6-A548-8917-8F7FEB82358B}" type="slidenum">
              <a:rPr lang="en-US" smtClean="0"/>
              <a:pPr/>
              <a:t>11</a:t>
            </a:fld>
            <a:endParaRPr lang="en-US" dirty="0"/>
          </a:p>
        </p:txBody>
      </p:sp>
    </p:spTree>
    <p:extLst>
      <p:ext uri="{BB962C8B-B14F-4D97-AF65-F5344CB8AC3E}">
        <p14:creationId xmlns:p14="http://schemas.microsoft.com/office/powerpoint/2010/main" val="122186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D231-9F34-09E0-4300-166A06C5A093}"/>
              </a:ext>
            </a:extLst>
          </p:cNvPr>
          <p:cNvSpPr>
            <a:spLocks noGrp="1"/>
          </p:cNvSpPr>
          <p:nvPr>
            <p:ph type="title"/>
          </p:nvPr>
        </p:nvSpPr>
        <p:spPr>
          <a:xfrm>
            <a:off x="350793" y="1432250"/>
            <a:ext cx="6951472" cy="590931"/>
          </a:xfrm>
        </p:spPr>
        <p:txBody>
          <a:bodyPr/>
          <a:lstStyle/>
          <a:p>
            <a:r>
              <a:rPr lang="en-US" dirty="0"/>
              <a:t>References</a:t>
            </a:r>
          </a:p>
        </p:txBody>
      </p:sp>
      <p:sp>
        <p:nvSpPr>
          <p:cNvPr id="3" name="Content Placeholder 2">
            <a:extLst>
              <a:ext uri="{FF2B5EF4-FFF2-40B4-BE49-F238E27FC236}">
                <a16:creationId xmlns:a16="http://schemas.microsoft.com/office/drawing/2014/main" id="{D681F412-00B9-A63F-6AC9-84F2FCD2F565}"/>
              </a:ext>
            </a:extLst>
          </p:cNvPr>
          <p:cNvSpPr>
            <a:spLocks noGrp="1"/>
          </p:cNvSpPr>
          <p:nvPr>
            <p:ph idx="1"/>
          </p:nvPr>
        </p:nvSpPr>
        <p:spPr>
          <a:xfrm>
            <a:off x="350793" y="2023181"/>
            <a:ext cx="11490413" cy="4296593"/>
          </a:xfrm>
        </p:spPr>
        <p:txBody>
          <a:bodyPr/>
          <a:lstStyle/>
          <a:p>
            <a:pPr algn="l" rtl="0"/>
            <a:r>
              <a:rPr lang="en-IN" b="0" i="0" dirty="0">
                <a:solidFill>
                  <a:srgbClr val="5D6879"/>
                </a:solidFill>
                <a:effectLst/>
                <a:latin typeface="Arial" panose="020B0604020202020204" pitchFamily="34" charset="0"/>
              </a:rPr>
              <a:t>R. </a:t>
            </a:r>
            <a:r>
              <a:rPr lang="en-IN" b="0" i="0" dirty="0" err="1">
                <a:solidFill>
                  <a:srgbClr val="5D6879"/>
                </a:solidFill>
                <a:effectLst/>
                <a:latin typeface="Arial" panose="020B0604020202020204" pitchFamily="34" charset="0"/>
              </a:rPr>
              <a:t>Tolosana</a:t>
            </a:r>
            <a:r>
              <a:rPr lang="en-IN" b="0" i="0" dirty="0">
                <a:solidFill>
                  <a:srgbClr val="5D6879"/>
                </a:solidFill>
                <a:effectLst/>
                <a:latin typeface="Arial" panose="020B0604020202020204" pitchFamily="34" charset="0"/>
              </a:rPr>
              <a:t>, R. Vera-Rodriguez, J. </a:t>
            </a:r>
            <a:r>
              <a:rPr lang="en-IN" b="0" i="0" dirty="0" err="1">
                <a:solidFill>
                  <a:srgbClr val="5D6879"/>
                </a:solidFill>
                <a:effectLst/>
                <a:latin typeface="Arial" panose="020B0604020202020204" pitchFamily="34" charset="0"/>
              </a:rPr>
              <a:t>Fierrez</a:t>
            </a:r>
            <a:r>
              <a:rPr lang="en-IN" b="0" i="0" dirty="0">
                <a:solidFill>
                  <a:srgbClr val="5D6879"/>
                </a:solidFill>
                <a:effectLst/>
                <a:latin typeface="Arial" panose="020B0604020202020204" pitchFamily="34" charset="0"/>
              </a:rPr>
              <a:t>, and J. Ortega-</a:t>
            </a:r>
            <a:r>
              <a:rPr lang="en-IN" b="0" i="0" dirty="0" err="1">
                <a:solidFill>
                  <a:srgbClr val="5D6879"/>
                </a:solidFill>
                <a:effectLst/>
                <a:latin typeface="Arial" panose="020B0604020202020204" pitchFamily="34" charset="0"/>
              </a:rPr>
              <a:t>Garcia,“Exploring</a:t>
            </a:r>
            <a:r>
              <a:rPr lang="en-IN" b="0" i="0" dirty="0">
                <a:solidFill>
                  <a:srgbClr val="5D6879"/>
                </a:solidFill>
                <a:effectLst/>
                <a:latin typeface="Arial" panose="020B0604020202020204" pitchFamily="34" charset="0"/>
              </a:rPr>
              <a:t> recurrent neural networks for on-line handwritten signature</a:t>
            </a:r>
            <a:r>
              <a:rPr lang="en-IN" dirty="0">
                <a:solidFill>
                  <a:srgbClr val="5D6879"/>
                </a:solidFill>
                <a:latin typeface="Lato" panose="020F0502020204030204" pitchFamily="34" charset="0"/>
              </a:rPr>
              <a:t> </a:t>
            </a:r>
            <a:r>
              <a:rPr lang="en-IN" b="0" i="0" dirty="0">
                <a:solidFill>
                  <a:srgbClr val="5D6879"/>
                </a:solidFill>
                <a:effectLst/>
                <a:latin typeface="Arial" panose="020B0604020202020204" pitchFamily="34" charset="0"/>
              </a:rPr>
              <a:t>biometrics,” IEEE Access, vol. 6, pp. 5128–5138, 2018.</a:t>
            </a:r>
            <a:endParaRPr lang="en-IN" dirty="0">
              <a:solidFill>
                <a:srgbClr val="5D6879"/>
              </a:solidFill>
              <a:latin typeface="Lato" panose="020F0502020204030204" pitchFamily="34" charset="0"/>
            </a:endParaRPr>
          </a:p>
          <a:p>
            <a:pPr algn="l" rtl="0"/>
            <a:r>
              <a:rPr lang="en-IN" b="0" i="0" dirty="0">
                <a:solidFill>
                  <a:srgbClr val="5D6879"/>
                </a:solidFill>
                <a:effectLst/>
                <a:latin typeface="Arial" panose="020B0604020202020204" pitchFamily="34" charset="0"/>
              </a:rPr>
              <a:t> S. Lai and L. </a:t>
            </a:r>
            <a:r>
              <a:rPr lang="en-IN" b="0" i="0" dirty="0" err="1">
                <a:solidFill>
                  <a:srgbClr val="5D6879"/>
                </a:solidFill>
                <a:effectLst/>
                <a:latin typeface="Arial" panose="020B0604020202020204" pitchFamily="34" charset="0"/>
              </a:rPr>
              <a:t>Jin</a:t>
            </a:r>
            <a:r>
              <a:rPr lang="en-IN" b="0" i="0" dirty="0">
                <a:solidFill>
                  <a:srgbClr val="5D6879"/>
                </a:solidFill>
                <a:effectLst/>
                <a:latin typeface="Arial" panose="020B0604020202020204" pitchFamily="34" charset="0"/>
              </a:rPr>
              <a:t>, “Recurrent adaptation networks for online signature verification,” IEEE Trans. Inf. Forensics Security, vol. 14, pp.1624–1637, 2019.</a:t>
            </a:r>
            <a:endParaRPr lang="en-IN" dirty="0">
              <a:solidFill>
                <a:srgbClr val="5D6879"/>
              </a:solidFill>
              <a:latin typeface="Lato" panose="020F0502020204030204" pitchFamily="34" charset="0"/>
            </a:endParaRPr>
          </a:p>
          <a:p>
            <a:pPr algn="l" rtl="0"/>
            <a:r>
              <a:rPr lang="en-IN" b="0" i="0" dirty="0">
                <a:solidFill>
                  <a:srgbClr val="5D6879"/>
                </a:solidFill>
                <a:effectLst/>
                <a:latin typeface="Arial" panose="020B0604020202020204" pitchFamily="34" charset="0"/>
              </a:rPr>
              <a:t> A. </a:t>
            </a:r>
            <a:r>
              <a:rPr lang="en-IN" b="0" i="0" dirty="0" err="1">
                <a:solidFill>
                  <a:srgbClr val="5D6879"/>
                </a:solidFill>
                <a:effectLst/>
                <a:latin typeface="Arial" panose="020B0604020202020204" pitchFamily="34" charset="0"/>
              </a:rPr>
              <a:t>Hefny</a:t>
            </a:r>
            <a:r>
              <a:rPr lang="en-IN" b="0" i="0" dirty="0">
                <a:solidFill>
                  <a:srgbClr val="5D6879"/>
                </a:solidFill>
                <a:effectLst/>
                <a:latin typeface="Arial" panose="020B0604020202020204" pitchFamily="34" charset="0"/>
              </a:rPr>
              <a:t> and M. </a:t>
            </a:r>
            <a:r>
              <a:rPr lang="en-IN" b="0" i="0" dirty="0" err="1">
                <a:solidFill>
                  <a:srgbClr val="5D6879"/>
                </a:solidFill>
                <a:effectLst/>
                <a:latin typeface="Arial" panose="020B0604020202020204" pitchFamily="34" charset="0"/>
              </a:rPr>
              <a:t>Moustafa</a:t>
            </a:r>
            <a:r>
              <a:rPr lang="en-IN" b="0" i="0" dirty="0">
                <a:solidFill>
                  <a:srgbClr val="5D6879"/>
                </a:solidFill>
                <a:effectLst/>
                <a:latin typeface="Arial" panose="020B0604020202020204" pitchFamily="34" charset="0"/>
              </a:rPr>
              <a:t>, “Online signature verification using deep</a:t>
            </a:r>
            <a:r>
              <a:rPr lang="en-IN" dirty="0">
                <a:solidFill>
                  <a:srgbClr val="5D6879"/>
                </a:solidFill>
                <a:latin typeface="Lato" panose="020F0502020204030204" pitchFamily="34" charset="0"/>
              </a:rPr>
              <a:t> </a:t>
            </a:r>
            <a:r>
              <a:rPr lang="en-IN" b="0" i="0" dirty="0">
                <a:solidFill>
                  <a:srgbClr val="5D6879"/>
                </a:solidFill>
                <a:effectLst/>
                <a:latin typeface="Arial" panose="020B0604020202020204" pitchFamily="34" charset="0"/>
              </a:rPr>
              <a:t>learning and feature representation using </a:t>
            </a:r>
            <a:r>
              <a:rPr lang="en-IN" b="0" i="0" dirty="0" err="1">
                <a:solidFill>
                  <a:srgbClr val="5D6879"/>
                </a:solidFill>
                <a:effectLst/>
                <a:latin typeface="Arial" panose="020B0604020202020204" pitchFamily="34" charset="0"/>
              </a:rPr>
              <a:t>legendre</a:t>
            </a:r>
            <a:r>
              <a:rPr lang="en-IN" b="0" i="0" dirty="0">
                <a:solidFill>
                  <a:srgbClr val="5D6879"/>
                </a:solidFill>
                <a:effectLst/>
                <a:latin typeface="Arial" panose="020B0604020202020204" pitchFamily="34" charset="0"/>
              </a:rPr>
              <a:t> polynomial coefficients,” in Proc. Int. Conf. Adv. Mach. Learn. Technol. Appl., 2019,pp.689697.</a:t>
            </a:r>
            <a:endParaRPr lang="en-IN" dirty="0">
              <a:solidFill>
                <a:srgbClr val="5D6879"/>
              </a:solidFill>
              <a:latin typeface="Lato" panose="020F0502020204030204" pitchFamily="34" charset="0"/>
            </a:endParaRPr>
          </a:p>
          <a:p>
            <a:pPr algn="l" rtl="0"/>
            <a:r>
              <a:rPr lang="en-IN" b="0" i="0" dirty="0">
                <a:solidFill>
                  <a:srgbClr val="5D6879"/>
                </a:solidFill>
                <a:effectLst/>
                <a:latin typeface="Arial" panose="020B0604020202020204" pitchFamily="34" charset="0"/>
              </a:rPr>
              <a:t>C. Li et al., “A stroke-based RNN for writer-independent online signature verification,” in Proc. Int. Conf. Doc. Anal. </a:t>
            </a:r>
            <a:r>
              <a:rPr lang="en-IN" b="0" i="0" dirty="0" err="1">
                <a:solidFill>
                  <a:srgbClr val="5D6879"/>
                </a:solidFill>
                <a:effectLst/>
                <a:latin typeface="Arial" panose="020B0604020202020204" pitchFamily="34" charset="0"/>
              </a:rPr>
              <a:t>Recognit</a:t>
            </a:r>
            <a:r>
              <a:rPr lang="en-IN" b="0" i="0" dirty="0">
                <a:solidFill>
                  <a:srgbClr val="5D6879"/>
                </a:solidFill>
                <a:effectLst/>
                <a:latin typeface="Arial" panose="020B0604020202020204" pitchFamily="34" charset="0"/>
              </a:rPr>
              <a:t>. (ICDAR),2019, pp. 526–532.</a:t>
            </a:r>
            <a:endParaRPr lang="en-IN" dirty="0">
              <a:solidFill>
                <a:srgbClr val="5D6879"/>
              </a:solidFill>
              <a:latin typeface="Lato" panose="020F0502020204030204" pitchFamily="34" charset="0"/>
            </a:endParaRPr>
          </a:p>
          <a:p>
            <a:pPr algn="l" rtl="0"/>
            <a:r>
              <a:rPr lang="en-IN" b="0" i="0" dirty="0">
                <a:solidFill>
                  <a:srgbClr val="5D6879"/>
                </a:solidFill>
                <a:effectLst/>
                <a:latin typeface="Arial" panose="020B0604020202020204" pitchFamily="34" charset="0"/>
              </a:rPr>
              <a:t>R. </a:t>
            </a:r>
            <a:r>
              <a:rPr lang="en-IN" b="0" i="0" dirty="0" err="1">
                <a:solidFill>
                  <a:srgbClr val="5D6879"/>
                </a:solidFill>
                <a:effectLst/>
                <a:latin typeface="Arial" panose="020B0604020202020204" pitchFamily="34" charset="0"/>
              </a:rPr>
              <a:t>Tolosana</a:t>
            </a:r>
            <a:r>
              <a:rPr lang="en-IN" b="0" i="0" dirty="0">
                <a:solidFill>
                  <a:srgbClr val="5D6879"/>
                </a:solidFill>
                <a:effectLst/>
                <a:latin typeface="Arial" panose="020B0604020202020204" pitchFamily="34" charset="0"/>
              </a:rPr>
              <a:t>, R. Vera-Rodriguez, J. </a:t>
            </a:r>
            <a:r>
              <a:rPr lang="en-IN" b="0" i="0" dirty="0" err="1">
                <a:solidFill>
                  <a:srgbClr val="5D6879"/>
                </a:solidFill>
                <a:effectLst/>
                <a:latin typeface="Arial" panose="020B0604020202020204" pitchFamily="34" charset="0"/>
              </a:rPr>
              <a:t>Fierrez</a:t>
            </a:r>
            <a:r>
              <a:rPr lang="en-IN" b="0" i="0" dirty="0">
                <a:solidFill>
                  <a:srgbClr val="5D6879"/>
                </a:solidFill>
                <a:effectLst/>
                <a:latin typeface="Arial" panose="020B0604020202020204" pitchFamily="34" charset="0"/>
              </a:rPr>
              <a:t>, A. Morales, and J. Ortega Garcia, “Do you need more data? the </a:t>
            </a:r>
            <a:r>
              <a:rPr lang="en-IN" b="0" i="0" dirty="0" err="1">
                <a:solidFill>
                  <a:srgbClr val="5D6879"/>
                </a:solidFill>
                <a:effectLst/>
                <a:latin typeface="Arial" panose="020B0604020202020204" pitchFamily="34" charset="0"/>
              </a:rPr>
              <a:t>DeepSignDB</a:t>
            </a:r>
            <a:r>
              <a:rPr lang="en-IN" b="0" i="0" dirty="0">
                <a:solidFill>
                  <a:srgbClr val="5D6879"/>
                </a:solidFill>
                <a:effectLst/>
                <a:latin typeface="Arial" panose="020B0604020202020204" pitchFamily="34" charset="0"/>
              </a:rPr>
              <a:t> on-line handwritten</a:t>
            </a:r>
            <a:r>
              <a:rPr lang="en-IN" dirty="0">
                <a:solidFill>
                  <a:srgbClr val="5D6879"/>
                </a:solidFill>
                <a:latin typeface="Lato" panose="020F0502020204030204" pitchFamily="34" charset="0"/>
              </a:rPr>
              <a:t> </a:t>
            </a:r>
            <a:r>
              <a:rPr lang="en-IN" b="0" i="0" dirty="0">
                <a:solidFill>
                  <a:srgbClr val="5D6879"/>
                </a:solidFill>
                <a:effectLst/>
                <a:latin typeface="Arial" panose="020B0604020202020204" pitchFamily="34" charset="0"/>
              </a:rPr>
              <a:t>signature biometric database,” in Proc. Int. Conf. Doc. Anal. </a:t>
            </a:r>
            <a:r>
              <a:rPr lang="en-IN" b="0" i="0" dirty="0" err="1">
                <a:solidFill>
                  <a:srgbClr val="5D6879"/>
                </a:solidFill>
                <a:effectLst/>
                <a:latin typeface="Arial" panose="020B0604020202020204" pitchFamily="34" charset="0"/>
              </a:rPr>
              <a:t>Recognit</a:t>
            </a:r>
            <a:r>
              <a:rPr lang="en-IN" b="0" i="0" dirty="0">
                <a:solidFill>
                  <a:srgbClr val="5D6879"/>
                </a:solidFill>
                <a:effectLst/>
                <a:latin typeface="Arial" panose="020B0604020202020204" pitchFamily="34" charset="0"/>
              </a:rPr>
              <a:t>.</a:t>
            </a:r>
            <a:br>
              <a:rPr lang="en-IN" b="0" i="0" dirty="0">
                <a:solidFill>
                  <a:srgbClr val="5D6879"/>
                </a:solidFill>
                <a:effectLst/>
                <a:latin typeface="Lato" panose="020F0502020204030204" pitchFamily="34" charset="0"/>
              </a:rPr>
            </a:br>
            <a:r>
              <a:rPr lang="en-IN" b="0" i="0" dirty="0">
                <a:solidFill>
                  <a:srgbClr val="5D6879"/>
                </a:solidFill>
                <a:effectLst/>
                <a:latin typeface="Arial" panose="020B0604020202020204" pitchFamily="34" charset="0"/>
              </a:rPr>
              <a:t>(ICDAR), 2019, pp. 1143–1148.</a:t>
            </a:r>
            <a:endParaRPr lang="en-US" dirty="0"/>
          </a:p>
        </p:txBody>
      </p:sp>
      <p:sp>
        <p:nvSpPr>
          <p:cNvPr id="4" name="Footer Placeholder 3">
            <a:extLst>
              <a:ext uri="{FF2B5EF4-FFF2-40B4-BE49-F238E27FC236}">
                <a16:creationId xmlns:a16="http://schemas.microsoft.com/office/drawing/2014/main" id="{F8DAF110-13F3-A5F8-BBC6-3FB9979D6898}"/>
              </a:ext>
            </a:extLst>
          </p:cNvPr>
          <p:cNvSpPr>
            <a:spLocks noGrp="1"/>
          </p:cNvSpPr>
          <p:nvPr>
            <p:ph type="ftr" sz="quarter" idx="10"/>
          </p:nvPr>
        </p:nvSpPr>
        <p:spPr/>
        <p:txBody>
          <a:bodyPr/>
          <a:lstStyle/>
          <a:p>
            <a:fld id="{EB53C135-CEC6-A548-8917-8F7FEB82358B}" type="slidenum">
              <a:rPr lang="en-US" smtClean="0"/>
              <a:pPr/>
              <a:t>12</a:t>
            </a:fld>
            <a:endParaRPr lang="en-US" dirty="0"/>
          </a:p>
        </p:txBody>
      </p:sp>
    </p:spTree>
    <p:extLst>
      <p:ext uri="{BB962C8B-B14F-4D97-AF65-F5344CB8AC3E}">
        <p14:creationId xmlns:p14="http://schemas.microsoft.com/office/powerpoint/2010/main" val="119891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5976DA-5E97-DFE7-3CDA-B9E8E169DA40}"/>
              </a:ext>
            </a:extLst>
          </p:cNvPr>
          <p:cNvSpPr>
            <a:spLocks noGrp="1"/>
          </p:cNvSpPr>
          <p:nvPr>
            <p:ph type="ftr" sz="quarter" idx="10"/>
          </p:nvPr>
        </p:nvSpPr>
        <p:spPr/>
        <p:txBody>
          <a:bodyPr/>
          <a:lstStyle/>
          <a:p>
            <a:fld id="{EB53C135-CEC6-A548-8917-8F7FEB82358B}" type="slidenum">
              <a:rPr lang="en-US" smtClean="0"/>
              <a:pPr/>
              <a:t>13</a:t>
            </a:fld>
            <a:endParaRPr lang="en-US" dirty="0"/>
          </a:p>
        </p:txBody>
      </p:sp>
      <p:pic>
        <p:nvPicPr>
          <p:cNvPr id="1026" name="Picture 2" descr="Thank U Sticker by Rylsee for iOS &amp; Android | GIPHY">
            <a:extLst>
              <a:ext uri="{FF2B5EF4-FFF2-40B4-BE49-F238E27FC236}">
                <a16:creationId xmlns:a16="http://schemas.microsoft.com/office/drawing/2014/main" id="{7CCB029A-2ECF-FACC-475D-0DADC0E53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403" y="1810016"/>
            <a:ext cx="6096000" cy="42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4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tion Divider Title">
            <a:extLst>
              <a:ext uri="{FF2B5EF4-FFF2-40B4-BE49-F238E27FC236}">
                <a16:creationId xmlns:a16="http://schemas.microsoft.com/office/drawing/2014/main" id="{F57E7746-DDC4-614A-A7D1-B72950AB5208}"/>
              </a:ext>
            </a:extLst>
          </p:cNvPr>
          <p:cNvSpPr>
            <a:spLocks noGrp="1"/>
          </p:cNvSpPr>
          <p:nvPr>
            <p:ph type="subTitle" idx="1"/>
          </p:nvPr>
        </p:nvSpPr>
        <p:spPr>
          <a:xfrm>
            <a:off x="82062" y="3658500"/>
            <a:ext cx="5754155" cy="1176094"/>
          </a:xfrm>
        </p:spPr>
        <p:txBody>
          <a:bodyPr/>
          <a:lstStyle/>
          <a:p>
            <a:r>
              <a:rPr lang="en-IN" sz="1800" dirty="0">
                <a:effectLst/>
                <a:latin typeface="Times"/>
              </a:rPr>
              <a:t>IEEE TRANSACTIONS ON BIOMETRICS, BEHAVIOR, AND IDENTITY SCIENCE, VOL. 3, NO. 2, APRIL 2021 </a:t>
            </a:r>
            <a:endParaRPr lang="en-IN" dirty="0"/>
          </a:p>
          <a:p>
            <a:endParaRPr lang="en-US" dirty="0"/>
          </a:p>
        </p:txBody>
      </p:sp>
      <p:sp>
        <p:nvSpPr>
          <p:cNvPr id="2" name="TextBox 1">
            <a:extLst>
              <a:ext uri="{FF2B5EF4-FFF2-40B4-BE49-F238E27FC236}">
                <a16:creationId xmlns:a16="http://schemas.microsoft.com/office/drawing/2014/main" id="{0D5A4B12-41ED-053C-7371-A134BDD6F556}"/>
              </a:ext>
            </a:extLst>
          </p:cNvPr>
          <p:cNvSpPr txBox="1"/>
          <p:nvPr/>
        </p:nvSpPr>
        <p:spPr>
          <a:xfrm>
            <a:off x="0" y="1688124"/>
            <a:ext cx="7969817" cy="923330"/>
          </a:xfrm>
          <a:prstGeom prst="rect">
            <a:avLst/>
          </a:prstGeom>
          <a:noFill/>
        </p:spPr>
        <p:txBody>
          <a:bodyPr wrap="square" rtlCol="0">
            <a:spAutoFit/>
          </a:bodyPr>
          <a:lstStyle/>
          <a:p>
            <a:r>
              <a:rPr lang="en-IN" sz="1800" dirty="0">
                <a:solidFill>
                  <a:schemeClr val="bg1"/>
                </a:solidFill>
                <a:effectLst/>
                <a:latin typeface="Times"/>
              </a:rPr>
              <a:t>Ruben Tolosana , Ruben Vera-Rodriguez , Julian Fierrez , </a:t>
            </a:r>
            <a:r>
              <a:rPr lang="en-IN" sz="1800" i="1" dirty="0">
                <a:solidFill>
                  <a:schemeClr val="bg1"/>
                </a:solidFill>
                <a:effectLst/>
                <a:latin typeface="Times"/>
              </a:rPr>
              <a:t>Member, IEEE</a:t>
            </a:r>
            <a:r>
              <a:rPr lang="en-IN" sz="1800" dirty="0">
                <a:solidFill>
                  <a:schemeClr val="bg1"/>
                </a:solidFill>
                <a:effectLst/>
                <a:latin typeface="Times"/>
              </a:rPr>
              <a:t>, </a:t>
            </a:r>
          </a:p>
          <a:p>
            <a:r>
              <a:rPr lang="en-IN" sz="1800" dirty="0">
                <a:solidFill>
                  <a:schemeClr val="bg1"/>
                </a:solidFill>
                <a:effectLst/>
                <a:latin typeface="Times"/>
              </a:rPr>
              <a:t>and Javier Ortega-Garcia, </a:t>
            </a:r>
            <a:r>
              <a:rPr lang="en-IN" sz="1800" i="1" dirty="0">
                <a:solidFill>
                  <a:schemeClr val="bg1"/>
                </a:solidFill>
                <a:effectLst/>
                <a:latin typeface="Times"/>
              </a:rPr>
              <a:t>Fellow, IEEE </a:t>
            </a:r>
            <a:endParaRPr lang="en-IN" dirty="0">
              <a:solidFill>
                <a:schemeClr val="bg1"/>
              </a:solidFill>
            </a:endParaRPr>
          </a:p>
          <a:p>
            <a:endParaRPr lang="en-US" dirty="0"/>
          </a:p>
        </p:txBody>
      </p:sp>
      <p:sp>
        <p:nvSpPr>
          <p:cNvPr id="8" name="TextBox 7">
            <a:extLst>
              <a:ext uri="{FF2B5EF4-FFF2-40B4-BE49-F238E27FC236}">
                <a16:creationId xmlns:a16="http://schemas.microsoft.com/office/drawing/2014/main" id="{5D12B0E1-B4A2-496E-5970-784273E75266}"/>
              </a:ext>
            </a:extLst>
          </p:cNvPr>
          <p:cNvSpPr txBox="1"/>
          <p:nvPr/>
        </p:nvSpPr>
        <p:spPr>
          <a:xfrm>
            <a:off x="0" y="1024347"/>
            <a:ext cx="5169876" cy="369332"/>
          </a:xfrm>
          <a:prstGeom prst="rect">
            <a:avLst/>
          </a:prstGeom>
          <a:noFill/>
        </p:spPr>
        <p:txBody>
          <a:bodyPr wrap="square" rtlCol="0">
            <a:spAutoFit/>
          </a:bodyPr>
          <a:lstStyle/>
          <a:p>
            <a:r>
              <a:rPr lang="en-US" u="sng" dirty="0">
                <a:solidFill>
                  <a:schemeClr val="bg1"/>
                </a:solidFill>
              </a:rPr>
              <a:t>AUTHORS:</a:t>
            </a:r>
          </a:p>
        </p:txBody>
      </p:sp>
      <p:sp>
        <p:nvSpPr>
          <p:cNvPr id="10" name="TextBox 9">
            <a:extLst>
              <a:ext uri="{FF2B5EF4-FFF2-40B4-BE49-F238E27FC236}">
                <a16:creationId xmlns:a16="http://schemas.microsoft.com/office/drawing/2014/main" id="{FE7A0FFA-B5C7-305B-5D8D-494727F3EC75}"/>
              </a:ext>
            </a:extLst>
          </p:cNvPr>
          <p:cNvSpPr txBox="1"/>
          <p:nvPr/>
        </p:nvSpPr>
        <p:spPr>
          <a:xfrm>
            <a:off x="0" y="3059668"/>
            <a:ext cx="1955421" cy="369332"/>
          </a:xfrm>
          <a:prstGeom prst="rect">
            <a:avLst/>
          </a:prstGeom>
          <a:noFill/>
        </p:spPr>
        <p:txBody>
          <a:bodyPr wrap="square" rtlCol="0">
            <a:spAutoFit/>
          </a:bodyPr>
          <a:lstStyle/>
          <a:p>
            <a:r>
              <a:rPr lang="en-US" u="sng" dirty="0">
                <a:solidFill>
                  <a:schemeClr val="bg1"/>
                </a:solidFill>
              </a:rPr>
              <a:t>PUBLISHED:</a:t>
            </a:r>
          </a:p>
        </p:txBody>
      </p:sp>
    </p:spTree>
    <p:extLst>
      <p:ext uri="{BB962C8B-B14F-4D97-AF65-F5344CB8AC3E}">
        <p14:creationId xmlns:p14="http://schemas.microsoft.com/office/powerpoint/2010/main" val="124635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91789" y="1295399"/>
            <a:ext cx="6951472" cy="590931"/>
          </a:xfrm>
        </p:spPr>
        <p:txBody>
          <a:bodyPr/>
          <a:lstStyle/>
          <a:p>
            <a:r>
              <a:rPr lang="en-US" dirty="0"/>
              <a:t>Problem Being Solved</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285573" y="2033016"/>
            <a:ext cx="11050642" cy="4379507"/>
          </a:xfrm>
        </p:spPr>
        <p:txBody>
          <a:bodyPr/>
          <a:lstStyle/>
          <a:p>
            <a:r>
              <a:rPr lang="en-US" dirty="0"/>
              <a:t>Verifying On-line handwritten signatures using Deep Learning methods is challenging task because of scarcity of publicly available data.</a:t>
            </a:r>
          </a:p>
          <a:p>
            <a:r>
              <a:rPr lang="en-US" dirty="0"/>
              <a:t>Though Traditional Machine learning methods exist we know what deep learning methods can do and how advanced they are in other biometrics such as Face, Finger etc.,</a:t>
            </a:r>
          </a:p>
          <a:p>
            <a:r>
              <a:rPr lang="en-US" dirty="0"/>
              <a:t>So, here we want to use Deep learning methods to verify the online signatures.</a:t>
            </a:r>
          </a:p>
          <a:p>
            <a:endParaRPr lang="en-US" dirty="0"/>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73A9-E1B8-DBF1-F5DF-DDC1CE56B0A5}"/>
              </a:ext>
            </a:extLst>
          </p:cNvPr>
          <p:cNvSpPr>
            <a:spLocks noGrp="1"/>
          </p:cNvSpPr>
          <p:nvPr>
            <p:ph type="title"/>
          </p:nvPr>
        </p:nvSpPr>
        <p:spPr>
          <a:xfrm>
            <a:off x="502920" y="1558231"/>
            <a:ext cx="6951472" cy="590931"/>
          </a:xfrm>
        </p:spPr>
        <p:txBody>
          <a:bodyPr/>
          <a:lstStyle/>
          <a:p>
            <a:r>
              <a:rPr lang="en-US" dirty="0"/>
              <a:t>Related Research Work</a:t>
            </a:r>
          </a:p>
        </p:txBody>
      </p:sp>
      <p:sp>
        <p:nvSpPr>
          <p:cNvPr id="3" name="Content Placeholder 2">
            <a:extLst>
              <a:ext uri="{FF2B5EF4-FFF2-40B4-BE49-F238E27FC236}">
                <a16:creationId xmlns:a16="http://schemas.microsoft.com/office/drawing/2014/main" id="{22F9DC58-57CC-25A0-29DD-2F5F2B21B15B}"/>
              </a:ext>
            </a:extLst>
          </p:cNvPr>
          <p:cNvSpPr>
            <a:spLocks noGrp="1"/>
          </p:cNvSpPr>
          <p:nvPr>
            <p:ph idx="1"/>
          </p:nvPr>
        </p:nvSpPr>
        <p:spPr>
          <a:xfrm>
            <a:off x="502920" y="2351525"/>
            <a:ext cx="10792734" cy="3968249"/>
          </a:xfrm>
        </p:spPr>
        <p:txBody>
          <a:bodyPr/>
          <a:lstStyle/>
          <a:p>
            <a:r>
              <a:rPr lang="en-IN" sz="1800" dirty="0">
                <a:effectLst/>
                <a:latin typeface="Times"/>
              </a:rPr>
              <a:t>R. </a:t>
            </a:r>
            <a:r>
              <a:rPr lang="en-IN" sz="1800" dirty="0" err="1">
                <a:effectLst/>
                <a:latin typeface="Times"/>
              </a:rPr>
              <a:t>Tolosana</a:t>
            </a:r>
            <a:r>
              <a:rPr lang="en-IN" sz="1800" dirty="0">
                <a:effectLst/>
                <a:latin typeface="Times"/>
              </a:rPr>
              <a:t>, R. Vera-Rodriguez, J. </a:t>
            </a:r>
            <a:r>
              <a:rPr lang="en-IN" sz="1800" dirty="0" err="1">
                <a:effectLst/>
                <a:latin typeface="Times"/>
              </a:rPr>
              <a:t>Fierrez</a:t>
            </a:r>
            <a:r>
              <a:rPr lang="en-IN" sz="1800" dirty="0">
                <a:effectLst/>
                <a:latin typeface="Times"/>
              </a:rPr>
              <a:t>, and J. Ortega-Garcia, “Exploring recurrent neural networks for on-line handwritten signature biometrics,” </a:t>
            </a:r>
            <a:r>
              <a:rPr lang="en-IN" sz="1800" i="1" dirty="0">
                <a:effectLst/>
                <a:latin typeface="Times"/>
              </a:rPr>
              <a:t>IEEE Access</a:t>
            </a:r>
            <a:r>
              <a:rPr lang="en-IN" sz="1800" dirty="0">
                <a:effectLst/>
                <a:latin typeface="Times"/>
              </a:rPr>
              <a:t>, vol. 6, pp. 5128–5138, 2018. </a:t>
            </a:r>
          </a:p>
          <a:p>
            <a:pPr lvl="1"/>
            <a:r>
              <a:rPr lang="en-IN" dirty="0">
                <a:latin typeface="Times"/>
              </a:rPr>
              <a:t>This paper discusses the Siamese architecture for verification of online-handwritten signatures using BGRU which is base for our paper. </a:t>
            </a:r>
            <a:endParaRPr lang="en-IN" dirty="0">
              <a:effectLst/>
              <a:latin typeface="Times"/>
            </a:endParaRPr>
          </a:p>
          <a:p>
            <a:r>
              <a:rPr lang="en-IN" sz="1800" dirty="0">
                <a:effectLst/>
                <a:latin typeface="Times"/>
              </a:rPr>
              <a:t>S. Lai and L. </a:t>
            </a:r>
            <a:r>
              <a:rPr lang="en-IN" sz="1800" dirty="0" err="1">
                <a:effectLst/>
                <a:latin typeface="Times"/>
              </a:rPr>
              <a:t>Jin</a:t>
            </a:r>
            <a:r>
              <a:rPr lang="en-IN" sz="1800" dirty="0">
                <a:effectLst/>
                <a:latin typeface="Times"/>
              </a:rPr>
              <a:t>, “Recurrent adaptation networks for online signature verification,” </a:t>
            </a:r>
            <a:r>
              <a:rPr lang="en-IN" sz="1800" i="1" dirty="0">
                <a:effectLst/>
                <a:latin typeface="Times"/>
              </a:rPr>
              <a:t>IEEE Trans. Inf. Forensics Security</a:t>
            </a:r>
            <a:r>
              <a:rPr lang="en-IN" sz="1800" dirty="0">
                <a:effectLst/>
                <a:latin typeface="Times"/>
              </a:rPr>
              <a:t>, vol. 14, pp. 1624–1637, 2019. </a:t>
            </a:r>
          </a:p>
          <a:p>
            <a:pPr lvl="1"/>
            <a:r>
              <a:rPr lang="en-IN" dirty="0">
                <a:latin typeface="Times New Roman" panose="02020603050405020304" pitchFamily="18" charset="0"/>
                <a:cs typeface="Times New Roman" panose="02020603050405020304" pitchFamily="18" charset="0"/>
              </a:rPr>
              <a:t>This paper presents a novel approach for online signature verification using Recurrent Adaptation Networks (RANs) on MOBISIG dataset. The method aims to improve the performance and robustness of signature verification systems by addressing challenges like forgery, intra-class variations, and limited enrolment data.</a:t>
            </a:r>
          </a:p>
        </p:txBody>
      </p:sp>
      <p:sp>
        <p:nvSpPr>
          <p:cNvPr id="4" name="Footer Placeholder 3">
            <a:extLst>
              <a:ext uri="{FF2B5EF4-FFF2-40B4-BE49-F238E27FC236}">
                <a16:creationId xmlns:a16="http://schemas.microsoft.com/office/drawing/2014/main" id="{48185CE8-B466-C054-C8F1-4A5A84D95D9D}"/>
              </a:ext>
            </a:extLst>
          </p:cNvPr>
          <p:cNvSpPr>
            <a:spLocks noGrp="1"/>
          </p:cNvSpPr>
          <p:nvPr>
            <p:ph type="ftr" sz="quarter" idx="10"/>
          </p:nvPr>
        </p:nvSpPr>
        <p:spPr/>
        <p:txBody>
          <a:bodyPr/>
          <a:lstStyle/>
          <a:p>
            <a:fld id="{EB53C135-CEC6-A548-8917-8F7FEB82358B}" type="slidenum">
              <a:rPr lang="en-US" smtClean="0"/>
              <a:pPr/>
              <a:t>4</a:t>
            </a:fld>
            <a:endParaRPr lang="en-US" dirty="0"/>
          </a:p>
        </p:txBody>
      </p:sp>
    </p:spTree>
    <p:extLst>
      <p:ext uri="{BB962C8B-B14F-4D97-AF65-F5344CB8AC3E}">
        <p14:creationId xmlns:p14="http://schemas.microsoft.com/office/powerpoint/2010/main" val="83938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B7734-29C2-36E5-A631-605108A728D3}"/>
              </a:ext>
            </a:extLst>
          </p:cNvPr>
          <p:cNvSpPr>
            <a:spLocks noGrp="1"/>
          </p:cNvSpPr>
          <p:nvPr>
            <p:ph idx="1"/>
          </p:nvPr>
        </p:nvSpPr>
        <p:spPr>
          <a:xfrm>
            <a:off x="250405" y="1430131"/>
            <a:ext cx="11097534" cy="5072205"/>
          </a:xfrm>
        </p:spPr>
        <p:txBody>
          <a:bodyPr/>
          <a:lstStyle/>
          <a:p>
            <a:r>
              <a:rPr lang="en-IN" sz="1800" dirty="0">
                <a:effectLst/>
                <a:latin typeface="Times"/>
              </a:rPr>
              <a:t>A. </a:t>
            </a:r>
            <a:r>
              <a:rPr lang="en-IN" sz="1800" dirty="0" err="1">
                <a:effectLst/>
                <a:latin typeface="Times"/>
              </a:rPr>
              <a:t>Hefny</a:t>
            </a:r>
            <a:r>
              <a:rPr lang="en-IN" sz="1800" dirty="0">
                <a:effectLst/>
                <a:latin typeface="Times"/>
              </a:rPr>
              <a:t> and M. </a:t>
            </a:r>
            <a:r>
              <a:rPr lang="en-IN" sz="1800" dirty="0" err="1">
                <a:effectLst/>
                <a:latin typeface="Times"/>
              </a:rPr>
              <a:t>Moustafa</a:t>
            </a:r>
            <a:r>
              <a:rPr lang="en-IN" sz="1800" dirty="0">
                <a:effectLst/>
                <a:latin typeface="Times"/>
              </a:rPr>
              <a:t>, “Online signature verification using deep learning and feature representation using </a:t>
            </a:r>
            <a:r>
              <a:rPr lang="en-IN" sz="1800" dirty="0" err="1">
                <a:effectLst/>
                <a:latin typeface="Times"/>
              </a:rPr>
              <a:t>legendre</a:t>
            </a:r>
            <a:r>
              <a:rPr lang="en-IN" sz="1800" dirty="0">
                <a:effectLst/>
                <a:latin typeface="Times"/>
              </a:rPr>
              <a:t> polynomial coefficients,” in </a:t>
            </a:r>
            <a:r>
              <a:rPr lang="en-IN" sz="1800" i="1" dirty="0">
                <a:effectLst/>
                <a:latin typeface="Times"/>
              </a:rPr>
              <a:t>Proc. Int. Conf. Adv. Mach. Learn. Technol. Appl.</a:t>
            </a:r>
            <a:r>
              <a:rPr lang="en-IN" sz="1800" dirty="0">
                <a:effectLst/>
                <a:latin typeface="Times"/>
              </a:rPr>
              <a:t>, 2019, pp. 689–697. </a:t>
            </a:r>
            <a:endParaRPr lang="en-IN" dirty="0"/>
          </a:p>
          <a:p>
            <a:pPr lvl="1"/>
            <a:r>
              <a:rPr lang="en-US" dirty="0">
                <a:latin typeface="Times New Roman" panose="02020603050405020304" pitchFamily="18" charset="0"/>
                <a:cs typeface="Times New Roman" panose="02020603050405020304" pitchFamily="18" charset="0"/>
              </a:rPr>
              <a:t>This paper proposes a new approach for online signature verification using a combination of deep learning techniques and Legendre Polynomial Coefficients (LPC) for feature representation. The primary objective is to enhance the performance of signature verification systems by effectively handling forgery attempts and intra-class variations.</a:t>
            </a:r>
          </a:p>
          <a:p>
            <a:r>
              <a:rPr lang="en-IN" b="0" i="0" dirty="0">
                <a:effectLst/>
                <a:latin typeface="Times New Roman" panose="02020603050405020304" pitchFamily="18" charset="0"/>
                <a:cs typeface="Times New Roman" panose="02020603050405020304" pitchFamily="18" charset="0"/>
              </a:rPr>
              <a:t>C. Li et al., “A stroke-based RNN for writer-independent online sig-nature verification,” in Proc. Int. Conf. Doc. Anal. </a:t>
            </a:r>
            <a:r>
              <a:rPr lang="en-IN" b="0" i="0" dirty="0" err="1">
                <a:effectLst/>
                <a:latin typeface="Times New Roman" panose="02020603050405020304" pitchFamily="18" charset="0"/>
                <a:cs typeface="Times New Roman" panose="02020603050405020304" pitchFamily="18" charset="0"/>
              </a:rPr>
              <a:t>Recognit</a:t>
            </a:r>
            <a:r>
              <a:rPr lang="en-IN" b="0" i="0" dirty="0">
                <a:effectLst/>
                <a:latin typeface="Times New Roman" panose="02020603050405020304" pitchFamily="18" charset="0"/>
                <a:cs typeface="Times New Roman" panose="02020603050405020304" pitchFamily="18" charset="0"/>
              </a:rPr>
              <a:t>. (ICDAR),2019, pp. 526–532.</a:t>
            </a:r>
          </a:p>
          <a:p>
            <a:pPr lvl="1"/>
            <a:r>
              <a:rPr lang="en-US" dirty="0">
                <a:latin typeface="Times New Roman" panose="02020603050405020304" pitchFamily="18" charset="0"/>
                <a:cs typeface="Times New Roman" panose="02020603050405020304" pitchFamily="18" charset="0"/>
              </a:rPr>
              <a:t> This paper makes use of stroke-level data to accurately and reliably capture the temporal and spatial properties of signatures.</a:t>
            </a:r>
          </a:p>
        </p:txBody>
      </p:sp>
      <p:sp>
        <p:nvSpPr>
          <p:cNvPr id="4" name="Footer Placeholder 3">
            <a:extLst>
              <a:ext uri="{FF2B5EF4-FFF2-40B4-BE49-F238E27FC236}">
                <a16:creationId xmlns:a16="http://schemas.microsoft.com/office/drawing/2014/main" id="{3CF81175-5D3F-A561-EB14-E0F2722E3B6D}"/>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181857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9432-B883-62B2-39C2-5313B2B42DF9}"/>
              </a:ext>
            </a:extLst>
          </p:cNvPr>
          <p:cNvSpPr>
            <a:spLocks noGrp="1"/>
          </p:cNvSpPr>
          <p:nvPr>
            <p:ph type="title"/>
          </p:nvPr>
        </p:nvSpPr>
        <p:spPr>
          <a:xfrm>
            <a:off x="355912" y="1204150"/>
            <a:ext cx="6951472" cy="590931"/>
          </a:xfrm>
        </p:spPr>
        <p:txBody>
          <a:bodyPr/>
          <a:lstStyle/>
          <a:p>
            <a:r>
              <a:rPr lang="en-US" dirty="0"/>
              <a:t>Our Approach – (TA-RNN)</a:t>
            </a:r>
          </a:p>
        </p:txBody>
      </p:sp>
      <p:sp>
        <p:nvSpPr>
          <p:cNvPr id="3" name="Content Placeholder 2">
            <a:extLst>
              <a:ext uri="{FF2B5EF4-FFF2-40B4-BE49-F238E27FC236}">
                <a16:creationId xmlns:a16="http://schemas.microsoft.com/office/drawing/2014/main" id="{86E548C0-3AEC-133A-7501-D0DFFDA6DEE3}"/>
              </a:ext>
            </a:extLst>
          </p:cNvPr>
          <p:cNvSpPr>
            <a:spLocks noGrp="1"/>
          </p:cNvSpPr>
          <p:nvPr>
            <p:ph idx="1"/>
          </p:nvPr>
        </p:nvSpPr>
        <p:spPr>
          <a:xfrm>
            <a:off x="348409" y="3745523"/>
            <a:ext cx="3384922" cy="1408219"/>
          </a:xfrm>
        </p:spPr>
        <p:txBody>
          <a:bodyPr/>
          <a:lstStyle/>
          <a:p>
            <a:r>
              <a:rPr lang="en-US" dirty="0"/>
              <a:t>Time-Functions Alignment</a:t>
            </a:r>
          </a:p>
          <a:p>
            <a:r>
              <a:rPr lang="en-US" dirty="0"/>
              <a:t>Recurrent Neural Networks</a:t>
            </a:r>
          </a:p>
        </p:txBody>
      </p:sp>
      <p:sp>
        <p:nvSpPr>
          <p:cNvPr id="4" name="Footer Placeholder 3">
            <a:extLst>
              <a:ext uri="{FF2B5EF4-FFF2-40B4-BE49-F238E27FC236}">
                <a16:creationId xmlns:a16="http://schemas.microsoft.com/office/drawing/2014/main" id="{EFBA5711-FC0A-5A81-3F47-D9A523C5440E}"/>
              </a:ext>
            </a:extLst>
          </p:cNvPr>
          <p:cNvSpPr>
            <a:spLocks noGrp="1"/>
          </p:cNvSpPr>
          <p:nvPr>
            <p:ph type="ftr" sz="quarter" idx="10"/>
          </p:nvPr>
        </p:nvSpPr>
        <p:spPr/>
        <p:txBody>
          <a:bodyPr/>
          <a:lstStyle/>
          <a:p>
            <a:fld id="{EB53C135-CEC6-A548-8917-8F7FEB82358B}" type="slidenum">
              <a:rPr lang="en-US" smtClean="0"/>
              <a:pPr/>
              <a:t>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A28AD83-848B-755E-AA93-7205C99297E0}"/>
              </a:ext>
            </a:extLst>
          </p:cNvPr>
          <p:cNvPicPr>
            <a:picLocks noChangeAspect="1"/>
          </p:cNvPicPr>
          <p:nvPr/>
        </p:nvPicPr>
        <p:blipFill>
          <a:blip r:embed="rId2"/>
          <a:stretch>
            <a:fillRect/>
          </a:stretch>
        </p:blipFill>
        <p:spPr>
          <a:xfrm>
            <a:off x="3764445" y="2161349"/>
            <a:ext cx="7441111" cy="3840439"/>
          </a:xfrm>
          <a:prstGeom prst="rect">
            <a:avLst/>
          </a:prstGeom>
        </p:spPr>
      </p:pic>
    </p:spTree>
    <p:extLst>
      <p:ext uri="{BB962C8B-B14F-4D97-AF65-F5344CB8AC3E}">
        <p14:creationId xmlns:p14="http://schemas.microsoft.com/office/powerpoint/2010/main" val="420288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1BDD-5ABD-8164-871E-FCFF1106066C}"/>
              </a:ext>
            </a:extLst>
          </p:cNvPr>
          <p:cNvSpPr>
            <a:spLocks noGrp="1"/>
          </p:cNvSpPr>
          <p:nvPr>
            <p:ph type="title"/>
          </p:nvPr>
        </p:nvSpPr>
        <p:spPr>
          <a:xfrm>
            <a:off x="512533" y="1238355"/>
            <a:ext cx="10515600" cy="590931"/>
          </a:xfrm>
        </p:spPr>
        <p:txBody>
          <a:bodyPr/>
          <a:lstStyle/>
          <a:p>
            <a:r>
              <a:rPr lang="en-US" dirty="0"/>
              <a:t>MOBISIG Database Description</a:t>
            </a:r>
          </a:p>
        </p:txBody>
      </p:sp>
      <p:sp>
        <p:nvSpPr>
          <p:cNvPr id="6" name="Content Placeholder 5">
            <a:extLst>
              <a:ext uri="{FF2B5EF4-FFF2-40B4-BE49-F238E27FC236}">
                <a16:creationId xmlns:a16="http://schemas.microsoft.com/office/drawing/2014/main" id="{95ABF17B-7881-AF20-0AA3-B93B9E8598F2}"/>
              </a:ext>
            </a:extLst>
          </p:cNvPr>
          <p:cNvSpPr>
            <a:spLocks noGrp="1"/>
          </p:cNvSpPr>
          <p:nvPr>
            <p:ph sz="quarter" idx="4"/>
          </p:nvPr>
        </p:nvSpPr>
        <p:spPr>
          <a:xfrm>
            <a:off x="619681" y="2070871"/>
            <a:ext cx="9016687" cy="4590533"/>
          </a:xfrm>
        </p:spPr>
        <p:txBody>
          <a:bodyPr/>
          <a:lstStyle/>
          <a:p>
            <a:r>
              <a:rPr lang="en-US" dirty="0"/>
              <a:t>The data obtained here is inputted using Finger.</a:t>
            </a:r>
          </a:p>
          <a:p>
            <a:r>
              <a:rPr lang="en-US" dirty="0"/>
              <a:t>There are 83 users present here</a:t>
            </a:r>
          </a:p>
          <a:p>
            <a:r>
              <a:rPr lang="en-US" dirty="0"/>
              <a:t>It contains 45 genuine and 20 forgeries samples per user.</a:t>
            </a:r>
          </a:p>
          <a:p>
            <a:r>
              <a:rPr lang="en-US" dirty="0"/>
              <a:t>Here all the signatures are recorded in 3 sessions. In each session 15 genuine signatures were recorded and in last two sessions 10 each forgery signatures were recorded.</a:t>
            </a:r>
          </a:p>
          <a:p>
            <a:r>
              <a:rPr lang="en-US" dirty="0"/>
              <a:t>Each file in dataset contains discrete values of </a:t>
            </a:r>
            <a:r>
              <a:rPr lang="en-US" dirty="0" err="1"/>
              <a:t>x,y,t,pressure,f,vx,vy,ax,ay,az</a:t>
            </a:r>
            <a:r>
              <a:rPr lang="en-US" dirty="0"/>
              <a:t>, </a:t>
            </a:r>
            <a:r>
              <a:rPr lang="en-US" dirty="0" err="1"/>
              <a:t>gx,gy,gz</a:t>
            </a:r>
            <a:r>
              <a:rPr lang="en-US" dirty="0"/>
              <a:t>.</a:t>
            </a:r>
          </a:p>
          <a:p>
            <a:r>
              <a:rPr lang="en-US" dirty="0"/>
              <a:t>Each data points are collected using Nexus 9 tablet.</a:t>
            </a:r>
          </a:p>
        </p:txBody>
      </p:sp>
      <p:sp>
        <p:nvSpPr>
          <p:cNvPr id="7" name="Footer Placeholder 6">
            <a:extLst>
              <a:ext uri="{FF2B5EF4-FFF2-40B4-BE49-F238E27FC236}">
                <a16:creationId xmlns:a16="http://schemas.microsoft.com/office/drawing/2014/main" id="{9FAC4DF1-E5E2-1C1C-B945-F5D7BA4C9377}"/>
              </a:ext>
            </a:extLst>
          </p:cNvPr>
          <p:cNvSpPr>
            <a:spLocks noGrp="1"/>
          </p:cNvSpPr>
          <p:nvPr>
            <p:ph type="ftr" sz="quarter" idx="10"/>
          </p:nvPr>
        </p:nvSpPr>
        <p:spPr/>
        <p:txBody>
          <a:bodyPr/>
          <a:lstStyle/>
          <a:p>
            <a:fld id="{EB53C135-CEC6-A548-8917-8F7FEB82358B}" type="slidenum">
              <a:rPr lang="en-US" smtClean="0"/>
              <a:pPr/>
              <a:t>7</a:t>
            </a:fld>
            <a:endParaRPr lang="en-US" dirty="0"/>
          </a:p>
        </p:txBody>
      </p:sp>
    </p:spTree>
    <p:extLst>
      <p:ext uri="{BB962C8B-B14F-4D97-AF65-F5344CB8AC3E}">
        <p14:creationId xmlns:p14="http://schemas.microsoft.com/office/powerpoint/2010/main" val="93016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FA4F-7739-E773-B3E1-77842EDAA3C2}"/>
              </a:ext>
            </a:extLst>
          </p:cNvPr>
          <p:cNvSpPr>
            <a:spLocks noGrp="1"/>
          </p:cNvSpPr>
          <p:nvPr>
            <p:ph type="title"/>
          </p:nvPr>
        </p:nvSpPr>
        <p:spPr>
          <a:xfrm>
            <a:off x="627028" y="1513458"/>
            <a:ext cx="6951472" cy="590931"/>
          </a:xfrm>
        </p:spPr>
        <p:txBody>
          <a:bodyPr/>
          <a:lstStyle/>
          <a:p>
            <a:r>
              <a:rPr lang="en-US" dirty="0"/>
              <a:t>Experiment Protocol</a:t>
            </a:r>
          </a:p>
        </p:txBody>
      </p:sp>
      <p:sp>
        <p:nvSpPr>
          <p:cNvPr id="3" name="Content Placeholder 2">
            <a:extLst>
              <a:ext uri="{FF2B5EF4-FFF2-40B4-BE49-F238E27FC236}">
                <a16:creationId xmlns:a16="http://schemas.microsoft.com/office/drawing/2014/main" id="{3EAA593A-C588-BA01-2FF0-659E5CD6F39F}"/>
              </a:ext>
            </a:extLst>
          </p:cNvPr>
          <p:cNvSpPr>
            <a:spLocks noGrp="1"/>
          </p:cNvSpPr>
          <p:nvPr>
            <p:ph idx="1"/>
          </p:nvPr>
        </p:nvSpPr>
        <p:spPr>
          <a:xfrm>
            <a:off x="566928" y="2286952"/>
            <a:ext cx="10882298" cy="4215384"/>
          </a:xfrm>
        </p:spPr>
        <p:txBody>
          <a:bodyPr/>
          <a:lstStyle/>
          <a:p>
            <a:r>
              <a:rPr lang="en-US" dirty="0"/>
              <a:t>We have divided the </a:t>
            </a:r>
            <a:r>
              <a:rPr lang="en-US" dirty="0" err="1"/>
              <a:t>mobisig</a:t>
            </a:r>
            <a:r>
              <a:rPr lang="en-US" dirty="0"/>
              <a:t> dataset of 83 users into development and evaluation data. So that development data consists of 70 users and evaluation data consists of 13 users.</a:t>
            </a:r>
          </a:p>
          <a:p>
            <a:r>
              <a:rPr lang="en-US" dirty="0"/>
              <a:t>We have followed some key aspects such as we trained the model with four number of training samples where it contains equal number of genuine as well as equal number of forgeries by considering skilled forgery impostor scenarios.</a:t>
            </a:r>
          </a:p>
          <a:p>
            <a:r>
              <a:rPr lang="en-US" dirty="0"/>
              <a:t>Trained the model with genuine-genuine comparisons as well as genuine-forgery comparisons to make the model robust against the skilled forgeries.</a:t>
            </a:r>
          </a:p>
          <a:p>
            <a:r>
              <a:rPr lang="en-US" dirty="0"/>
              <a:t>Finally, the model was tested on those unseen 13 users to check the performance.</a:t>
            </a:r>
          </a:p>
        </p:txBody>
      </p:sp>
      <p:sp>
        <p:nvSpPr>
          <p:cNvPr id="4" name="Footer Placeholder 3">
            <a:extLst>
              <a:ext uri="{FF2B5EF4-FFF2-40B4-BE49-F238E27FC236}">
                <a16:creationId xmlns:a16="http://schemas.microsoft.com/office/drawing/2014/main" id="{1DADC35B-B3FB-3115-E361-17ED85207CC2}"/>
              </a:ext>
            </a:extLst>
          </p:cNvPr>
          <p:cNvSpPr>
            <a:spLocks noGrp="1"/>
          </p:cNvSpPr>
          <p:nvPr>
            <p:ph type="ftr" sz="quarter" idx="10"/>
          </p:nvPr>
        </p:nvSpPr>
        <p:spPr/>
        <p:txBody>
          <a:bodyPr/>
          <a:lstStyle/>
          <a:p>
            <a:fld id="{EB53C135-CEC6-A548-8917-8F7FEB82358B}" type="slidenum">
              <a:rPr lang="en-US" smtClean="0"/>
              <a:pPr/>
              <a:t>8</a:t>
            </a:fld>
            <a:endParaRPr lang="en-US" dirty="0"/>
          </a:p>
        </p:txBody>
      </p:sp>
    </p:spTree>
    <p:extLst>
      <p:ext uri="{BB962C8B-B14F-4D97-AF65-F5344CB8AC3E}">
        <p14:creationId xmlns:p14="http://schemas.microsoft.com/office/powerpoint/2010/main" val="11847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D846-1EA0-CA45-E042-DBEDFAF114E3}"/>
              </a:ext>
            </a:extLst>
          </p:cNvPr>
          <p:cNvSpPr>
            <a:spLocks noGrp="1"/>
          </p:cNvSpPr>
          <p:nvPr>
            <p:ph type="title"/>
          </p:nvPr>
        </p:nvSpPr>
        <p:spPr/>
        <p:txBody>
          <a:bodyPr/>
          <a:lstStyle/>
          <a:p>
            <a:r>
              <a:rPr lang="en-US" dirty="0"/>
              <a:t>Evaluation Metric - EER</a:t>
            </a:r>
          </a:p>
        </p:txBody>
      </p:sp>
      <p:sp>
        <p:nvSpPr>
          <p:cNvPr id="3" name="Content Placeholder 2">
            <a:extLst>
              <a:ext uri="{FF2B5EF4-FFF2-40B4-BE49-F238E27FC236}">
                <a16:creationId xmlns:a16="http://schemas.microsoft.com/office/drawing/2014/main" id="{267400C4-F114-BC4F-17C9-CA6BED1BE252}"/>
              </a:ext>
            </a:extLst>
          </p:cNvPr>
          <p:cNvSpPr>
            <a:spLocks noGrp="1"/>
          </p:cNvSpPr>
          <p:nvPr>
            <p:ph idx="1"/>
          </p:nvPr>
        </p:nvSpPr>
        <p:spPr>
          <a:xfrm>
            <a:off x="566928" y="2185416"/>
            <a:ext cx="5529072" cy="3968249"/>
          </a:xfrm>
        </p:spPr>
        <p:txBody>
          <a:bodyPr/>
          <a:lstStyle/>
          <a:p>
            <a:r>
              <a:rPr lang="en-US" u="sng" dirty="0"/>
              <a:t>Equal Error Rate (EER): </a:t>
            </a:r>
            <a:r>
              <a:rPr lang="en-US" dirty="0"/>
              <a:t>It is a point where the False Acceptance Rate (FAR) and False Rejection Rate (FRR) are equal.</a:t>
            </a:r>
          </a:p>
          <a:p>
            <a:r>
              <a:rPr lang="en-US" dirty="0"/>
              <a:t>Lower the EER, better the performance of the model.</a:t>
            </a:r>
          </a:p>
          <a:p>
            <a:r>
              <a:rPr lang="en-US" dirty="0"/>
              <a:t>This metric is commonly used in biometric and pattern recognition systems.</a:t>
            </a:r>
          </a:p>
        </p:txBody>
      </p:sp>
      <p:sp>
        <p:nvSpPr>
          <p:cNvPr id="4" name="Footer Placeholder 3">
            <a:extLst>
              <a:ext uri="{FF2B5EF4-FFF2-40B4-BE49-F238E27FC236}">
                <a16:creationId xmlns:a16="http://schemas.microsoft.com/office/drawing/2014/main" id="{C8282EF2-501B-75D6-A10A-1061C3DB7A4D}"/>
              </a:ext>
            </a:extLst>
          </p:cNvPr>
          <p:cNvSpPr>
            <a:spLocks noGrp="1"/>
          </p:cNvSpPr>
          <p:nvPr>
            <p:ph type="ftr" sz="quarter" idx="10"/>
          </p:nvPr>
        </p:nvSpPr>
        <p:spPr/>
        <p:txBody>
          <a:bodyPr/>
          <a:lstStyle/>
          <a:p>
            <a:fld id="{EB53C135-CEC6-A548-8917-8F7FEB82358B}" type="slidenum">
              <a:rPr lang="en-US" smtClean="0"/>
              <a:pPr/>
              <a:t>9</a:t>
            </a:fld>
            <a:endParaRPr lang="en-US" dirty="0"/>
          </a:p>
        </p:txBody>
      </p:sp>
      <p:pic>
        <p:nvPicPr>
          <p:cNvPr id="1026" name="Picture 2" descr="Which is more important? Accuracy or Acceptability? by Wentz Wu,  CISSP/ISSMP/ISSAP/ISSEP,CCSP,CSSLP,CISM,PMP,CBAPWentz Wu">
            <a:extLst>
              <a:ext uri="{FF2B5EF4-FFF2-40B4-BE49-F238E27FC236}">
                <a16:creationId xmlns:a16="http://schemas.microsoft.com/office/drawing/2014/main" id="{0F8861D4-3355-9CC6-4E4C-64D38F280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760" y="1795081"/>
            <a:ext cx="5593080" cy="396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8851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4835</TotalTime>
  <Words>1089</Words>
  <Application>Microsoft Macintosh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Regular</vt:lpstr>
      <vt:lpstr>Calibri</vt:lpstr>
      <vt:lpstr>Georgia</vt:lpstr>
      <vt:lpstr>Lato</vt:lpstr>
      <vt:lpstr>System Font Regular</vt:lpstr>
      <vt:lpstr>Times</vt:lpstr>
      <vt:lpstr>Times New Roman</vt:lpstr>
      <vt:lpstr>Office Theme</vt:lpstr>
      <vt:lpstr>Deepsign: Deep on-line signature verification</vt:lpstr>
      <vt:lpstr>PowerPoint Presentation</vt:lpstr>
      <vt:lpstr>Problem Being Solved</vt:lpstr>
      <vt:lpstr>Related Research Work</vt:lpstr>
      <vt:lpstr>PowerPoint Presentation</vt:lpstr>
      <vt:lpstr>Our Approach – (TA-RNN)</vt:lpstr>
      <vt:lpstr>MOBISIG Database Description</vt:lpstr>
      <vt:lpstr>Experiment Protocol</vt:lpstr>
      <vt:lpstr>Evaluation Metric - EER</vt:lpstr>
      <vt:lpstr>Experiment Results</vt:lpstr>
      <vt:lpstr>Conclusion and Future Scope</vt:lpstr>
      <vt:lpstr>References</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Sai Abhinav Reddy Badinehal</cp:lastModifiedBy>
  <cp:revision>90</cp:revision>
  <dcterms:created xsi:type="dcterms:W3CDTF">2019-04-04T19:20:28Z</dcterms:created>
  <dcterms:modified xsi:type="dcterms:W3CDTF">2023-05-21T14:16:08Z</dcterms:modified>
  <cp:category/>
</cp:coreProperties>
</file>