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73" r:id="rId14"/>
    <p:sldId id="268" r:id="rId15"/>
    <p:sldId id="269" r:id="rId16"/>
    <p:sldId id="270" r:id="rId17"/>
    <p:sldId id="271" r:id="rId18"/>
    <p:sldId id="272" r:id="rId19"/>
    <p:sldId id="274" r:id="rId20"/>
    <p:sldId id="275" r:id="rId21"/>
    <p:sldId id="276" r:id="rId22"/>
  </p:sldIdLst>
  <p:sldSz cx="9144000" cy="6858000" type="screen4x3"/>
  <p:notesSz cx="6858000" cy="9144000"/>
  <p:embeddedFontLst>
    <p:embeddedFont>
      <p:font typeface="Archivo Narrow" panose="020B060402020202020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3173" autoAdjust="0"/>
  </p:normalViewPr>
  <p:slideViewPr>
    <p:cSldViewPr snapToGrid="0">
      <p:cViewPr>
        <p:scale>
          <a:sx n="79" d="100"/>
          <a:sy n="79" d="100"/>
        </p:scale>
        <p:origin x="1594" y="77"/>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27770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99129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91787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09777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13467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a:t>The wider the gap between the training score and the cross validation score, the more likely your model is overfitting (high variance).</a:t>
            </a:r>
          </a:p>
          <a:p>
            <a:r>
              <a:rPr lang="en-IN" dirty="0"/>
              <a:t>If the score is low in both training and cross-validation sets, this is an indication that our model is underfitting (high bias)</a:t>
            </a:r>
          </a:p>
        </p:txBody>
      </p:sp>
    </p:spTree>
    <p:extLst>
      <p:ext uri="{BB962C8B-B14F-4D97-AF65-F5344CB8AC3E}">
        <p14:creationId xmlns:p14="http://schemas.microsoft.com/office/powerpoint/2010/main" val="4115320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MISSION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b="0" i="0" u="none" strike="noStrike" cap="non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VISION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Excellence and Service</a:t>
            </a:r>
            <a:endParaRPr sz="1100" b="0" i="0" u="none" strike="noStrike" cap="non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CORE   VALUES</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Faith in God |  Moral Uprightness</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 Love of Fellow Beings   </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Social Responsibility | Pursuit of Excellence</a:t>
            </a:r>
            <a:endParaRPr sz="1100" b="0" i="0" u="none" strike="noStrike" cap="non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93" name="Google Shape;93;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defRPr/>
            </a:lvl1pPr>
            <a:lvl2pPr marL="914400" lvl="1" indent="-342900" algn="ctr">
              <a:lnSpc>
                <a:spcPct val="100000"/>
              </a:lnSpc>
              <a:spcBef>
                <a:spcPts val="600"/>
              </a:spcBef>
              <a:spcAft>
                <a:spcPts val="0"/>
              </a:spcAft>
              <a:buClr>
                <a:srgbClr val="000000"/>
              </a:buClr>
              <a:buSzPts val="1800"/>
              <a:buChar char="○"/>
              <a:defRPr/>
            </a:lvl2pPr>
            <a:lvl3pPr marL="1371600" lvl="2" indent="-342900" algn="ctr">
              <a:lnSpc>
                <a:spcPct val="100000"/>
              </a:lnSpc>
              <a:spcBef>
                <a:spcPts val="600"/>
              </a:spcBef>
              <a:spcAft>
                <a:spcPts val="0"/>
              </a:spcAft>
              <a:buClr>
                <a:srgbClr val="000000"/>
              </a:buClr>
              <a:buSzPts val="1800"/>
              <a:buChar char="■"/>
              <a:defRPr/>
            </a:lvl3pPr>
            <a:lvl4pPr marL="1828800" lvl="3" indent="-342900" algn="ctr">
              <a:lnSpc>
                <a:spcPct val="100000"/>
              </a:lnSpc>
              <a:spcBef>
                <a:spcPts val="600"/>
              </a:spcBef>
              <a:spcAft>
                <a:spcPts val="0"/>
              </a:spcAft>
              <a:buClr>
                <a:srgbClr val="000000"/>
              </a:buClr>
              <a:buSzPts val="1800"/>
              <a:buChar char="●"/>
              <a:defRPr/>
            </a:lvl4pPr>
            <a:lvl5pPr marL="2286000" lvl="4" indent="-342900" algn="ctr">
              <a:lnSpc>
                <a:spcPct val="100000"/>
              </a:lnSpc>
              <a:spcBef>
                <a:spcPts val="600"/>
              </a:spcBef>
              <a:spcAft>
                <a:spcPts val="0"/>
              </a:spcAft>
              <a:buClr>
                <a:srgbClr val="000000"/>
              </a:buClr>
              <a:buSzPts val="1800"/>
              <a:buChar char="○"/>
              <a:defRPr/>
            </a:lvl5pPr>
            <a:lvl6pPr marL="2743200" lvl="5" indent="-342900" algn="ctr">
              <a:lnSpc>
                <a:spcPct val="100000"/>
              </a:lnSpc>
              <a:spcBef>
                <a:spcPts val="600"/>
              </a:spcBef>
              <a:spcAft>
                <a:spcPts val="0"/>
              </a:spcAft>
              <a:buClr>
                <a:srgbClr val="000000"/>
              </a:buClr>
              <a:buSzPts val="1800"/>
              <a:buChar char="■"/>
              <a:defRPr/>
            </a:lvl6pPr>
            <a:lvl7pPr marL="3200400" lvl="6" indent="-342900" algn="ctr">
              <a:lnSpc>
                <a:spcPct val="100000"/>
              </a:lnSpc>
              <a:spcBef>
                <a:spcPts val="600"/>
              </a:spcBef>
              <a:spcAft>
                <a:spcPts val="0"/>
              </a:spcAft>
              <a:buClr>
                <a:srgbClr val="000000"/>
              </a:buClr>
              <a:buSzPts val="1800"/>
              <a:buChar char="●"/>
              <a:defRPr/>
            </a:lvl7pPr>
            <a:lvl8pPr marL="3657600" lvl="7" indent="-342900" algn="ctr">
              <a:lnSpc>
                <a:spcPct val="100000"/>
              </a:lnSpc>
              <a:spcBef>
                <a:spcPts val="600"/>
              </a:spcBef>
              <a:spcAft>
                <a:spcPts val="0"/>
              </a:spcAft>
              <a:buClr>
                <a:srgbClr val="000000"/>
              </a:buClr>
              <a:buSzPts val="1800"/>
              <a:buChar char="○"/>
              <a:defRPr/>
            </a:lvl8pPr>
            <a:lvl9pPr marL="4114800" lvl="8" indent="-342900" algn="ctr">
              <a:lnSpc>
                <a:spcPct val="100000"/>
              </a:lnSpc>
              <a:spcBef>
                <a:spcPts val="600"/>
              </a:spcBef>
              <a:spcAft>
                <a:spcPts val="600"/>
              </a:spcAft>
              <a:buClr>
                <a:srgbClr val="000000"/>
              </a:buClr>
              <a:buSzPts val="1800"/>
              <a:buChar char="■"/>
              <a:defRPr/>
            </a:lvl9pPr>
          </a:lstStyle>
          <a:p>
            <a:endParaRPr/>
          </a:p>
        </p:txBody>
      </p:sp>
      <p:sp>
        <p:nvSpPr>
          <p:cNvPr id="94" name="Google Shape;94;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5" name="Google Shape;95;p1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02" name="Google Shape;102;p1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23" name="Google Shape;23;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4" name="Google Shape;24;p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4"/>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32" name="Google Shape;32;p4"/>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33" name="Google Shape;33;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 name="Google Shape;34;p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36" name="Google Shape;36;p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1" name="Google Shape;41;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2" name="Google Shape;42;p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9" name="Google Shape;49;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0" name="Google Shape;50;p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58" name="Google Shape;5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9" name="Google Shape;59;p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6" name="Google Shape;66;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67" name="Google Shape;67;p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5" name="Google Shape;75;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a:endParaRPr/>
          </a:p>
        </p:txBody>
      </p:sp>
      <p:sp>
        <p:nvSpPr>
          <p:cNvPr id="76" name="Google Shape;76;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77" name="Google Shape;77;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8" name="Google Shape;78;p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85" name="Google Shape;85;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6" name="Google Shape;86;p1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txBox="1">
            <a:spLocks noGrp="1"/>
          </p:cNvSpPr>
          <p:nvPr>
            <p:ph type="ctrTitle"/>
          </p:nvPr>
        </p:nvSpPr>
        <p:spPr>
          <a:xfrm>
            <a:off x="467550" y="1106125"/>
            <a:ext cx="8520600" cy="227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endParaRPr sz="1100" b="0">
              <a:solidFill>
                <a:schemeClr val="dk1"/>
              </a:solidFill>
              <a:latin typeface="Arial"/>
              <a:ea typeface="Arial"/>
              <a:cs typeface="Arial"/>
              <a:sym typeface="Arial"/>
            </a:endParaRPr>
          </a:p>
          <a:p>
            <a:pPr marL="0" lvl="0" indent="0" algn="ctr" rtl="0">
              <a:lnSpc>
                <a:spcPct val="100000"/>
              </a:lnSpc>
              <a:spcBef>
                <a:spcPts val="0"/>
              </a:spcBef>
              <a:spcAft>
                <a:spcPts val="0"/>
              </a:spcAft>
              <a:buClr>
                <a:srgbClr val="000000"/>
              </a:buClr>
              <a:buSzPts val="3600"/>
              <a:buNone/>
            </a:pPr>
            <a:r>
              <a:rPr lang="en-GB" sz="3100">
                <a:solidFill>
                  <a:schemeClr val="dk1"/>
                </a:solidFill>
                <a:latin typeface="Times New Roman"/>
                <a:ea typeface="Times New Roman"/>
                <a:cs typeface="Times New Roman"/>
                <a:sym typeface="Times New Roman"/>
              </a:rPr>
              <a:t>IMBALANCED BANKING DATASET</a:t>
            </a:r>
            <a:endParaRPr sz="31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None/>
            </a:pPr>
            <a:r>
              <a:rPr lang="en-GB" sz="1800" b="0">
                <a:solidFill>
                  <a:schemeClr val="dk1"/>
                </a:solidFill>
                <a:latin typeface="Times New Roman"/>
                <a:ea typeface="Times New Roman"/>
                <a:cs typeface="Times New Roman"/>
                <a:sym typeface="Times New Roman"/>
              </a:rPr>
              <a:t>   Exploring the challenges and solutions in dealing with imbalanced banking datasets.</a:t>
            </a:r>
            <a:endParaRPr sz="1800" b="0">
              <a:solidFill>
                <a:schemeClr val="dk1"/>
              </a:solidFill>
              <a:latin typeface="Times New Roman"/>
              <a:ea typeface="Times New Roman"/>
              <a:cs typeface="Times New Roman"/>
              <a:sym typeface="Times New Roman"/>
            </a:endParaRPr>
          </a:p>
          <a:p>
            <a:pPr marL="0" lvl="0" indent="0" algn="ctr" rtl="0">
              <a:lnSpc>
                <a:spcPct val="100000"/>
              </a:lnSpc>
              <a:spcBef>
                <a:spcPts val="1200"/>
              </a:spcBef>
              <a:spcAft>
                <a:spcPts val="0"/>
              </a:spcAft>
              <a:buClr>
                <a:srgbClr val="000000"/>
              </a:buClr>
              <a:buSzPts val="3600"/>
              <a:buNone/>
            </a:pPr>
            <a:endParaRPr/>
          </a:p>
        </p:txBody>
      </p:sp>
      <p:sp>
        <p:nvSpPr>
          <p:cNvPr id="112" name="Google Shape;112;p13"/>
          <p:cNvSpPr txBox="1">
            <a:spLocks noGrp="1"/>
          </p:cNvSpPr>
          <p:nvPr>
            <p:ph type="subTitle" idx="1"/>
          </p:nvPr>
        </p:nvSpPr>
        <p:spPr>
          <a:xfrm>
            <a:off x="311700" y="3257201"/>
            <a:ext cx="8520600" cy="90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MANASHWY PADHI</a:t>
            </a:r>
            <a:r>
              <a:rPr lang="en-GB" sz="1800">
                <a:latin typeface="Times New Roman"/>
                <a:ea typeface="Times New Roman"/>
                <a:cs typeface="Times New Roman"/>
                <a:sym typeface="Times New Roman"/>
              </a:rPr>
              <a:t> (2348528)</a:t>
            </a: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BAMMIDI ABHINAV</a:t>
            </a:r>
            <a:r>
              <a:rPr lang="en-GB" sz="1800">
                <a:latin typeface="Times New Roman"/>
                <a:ea typeface="Times New Roman"/>
                <a:cs typeface="Times New Roman"/>
                <a:sym typeface="Times New Roman"/>
              </a:rPr>
              <a:t> (2348508)</a:t>
            </a:r>
            <a:br>
              <a:rPr lang="en-GB" sz="1800">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NANDITHA.S </a:t>
            </a:r>
            <a:r>
              <a:rPr lang="en-GB" sz="1800">
                <a:latin typeface="Times New Roman"/>
                <a:ea typeface="Times New Roman"/>
                <a:cs typeface="Times New Roman"/>
                <a:sym typeface="Times New Roman"/>
              </a:rPr>
              <a:t>(2348536)</a:t>
            </a:r>
            <a:br>
              <a:rPr lang="en-GB"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GB" sz="2100" b="1">
                <a:latin typeface="Times New Roman"/>
                <a:ea typeface="Times New Roman"/>
                <a:cs typeface="Times New Roman"/>
                <a:sym typeface="Times New Roman"/>
              </a:rPr>
              <a:t>Department of Computer Science)</a:t>
            </a:r>
            <a:endParaRPr sz="21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GB" sz="2100" b="1">
                <a:latin typeface="Times New Roman"/>
                <a:ea typeface="Times New Roman"/>
                <a:cs typeface="Times New Roman"/>
                <a:sym typeface="Times New Roman"/>
              </a:rPr>
              <a:t>Christ (Deemed-to-be-University</a:t>
            </a:r>
            <a:endParaRPr sz="21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GB" sz="2100" b="1">
                <a:latin typeface="Times New Roman"/>
                <a:ea typeface="Times New Roman"/>
                <a:cs typeface="Times New Roman"/>
                <a:sym typeface="Times New Roman"/>
              </a:rPr>
              <a:t>Banglore, India</a:t>
            </a:r>
            <a:endParaRPr sz="21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1900" b="1"/>
          </a:p>
          <a:p>
            <a:pPr marL="0" lvl="0" indent="0" algn="ctr" rtl="0">
              <a:lnSpc>
                <a:spcPct val="100000"/>
              </a:lnSpc>
              <a:spcBef>
                <a:spcPts val="0"/>
              </a:spcBef>
              <a:spcAft>
                <a:spcPts val="0"/>
              </a:spcAft>
              <a:buClr>
                <a:srgbClr val="000000"/>
              </a:buClr>
              <a:buSzPts val="2800"/>
              <a:buNone/>
            </a:pPr>
            <a:endParaRPr sz="19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6E034B-CBED-6E87-1DA8-E8D613856DB6}"/>
              </a:ext>
            </a:extLst>
          </p:cNvPr>
          <p:cNvSpPr>
            <a:spLocks noGrp="1"/>
          </p:cNvSpPr>
          <p:nvPr>
            <p:ph type="body" idx="1"/>
          </p:nvPr>
        </p:nvSpPr>
        <p:spPr>
          <a:xfrm>
            <a:off x="5352288" y="593366"/>
            <a:ext cx="3480012" cy="5699467"/>
          </a:xfrm>
        </p:spPr>
        <p:txBody>
          <a:bodyPr/>
          <a:lstStyle/>
          <a:p>
            <a:pPr algn="ctr"/>
            <a:r>
              <a:rPr lang="en-IN" b="1" dirty="0">
                <a:latin typeface="Times New Roman" panose="02020603050405020304" pitchFamily="18" charset="0"/>
                <a:cs typeface="Times New Roman" panose="02020603050405020304" pitchFamily="18" charset="0"/>
              </a:rPr>
              <a:t>Anomaly Detection : </a:t>
            </a:r>
            <a:r>
              <a:rPr lang="en-IN" dirty="0">
                <a:latin typeface="Times New Roman" panose="02020603050405020304" pitchFamily="18" charset="0"/>
                <a:cs typeface="Times New Roman" panose="02020603050405020304" pitchFamily="18" charset="0"/>
              </a:rPr>
              <a:t>Main aim is to remove “extreme outliers” from features that have a high correlation within our classes. This will have a positive impact on the accuracy of out models.</a:t>
            </a:r>
          </a:p>
          <a:p>
            <a:pPr algn="ctr"/>
            <a:r>
              <a:rPr lang="en-IN" b="1" dirty="0">
                <a:latin typeface="Times New Roman" panose="02020603050405020304" pitchFamily="18" charset="0"/>
                <a:cs typeface="Times New Roman" panose="02020603050405020304" pitchFamily="18" charset="0"/>
              </a:rPr>
              <a:t>IQR: </a:t>
            </a:r>
            <a:r>
              <a:rPr lang="en-IN" dirty="0">
                <a:latin typeface="Times New Roman" panose="02020603050405020304" pitchFamily="18" charset="0"/>
                <a:cs typeface="Times New Roman" panose="02020603050405020304" pitchFamily="18" charset="0"/>
              </a:rPr>
              <a:t>We calculate this by the difference between 75</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and 25</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percentiles. We create a threshold beyond the 75</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and 25</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percentile that in case some instance pass this threshold, the instance will be deleted.</a:t>
            </a:r>
          </a:p>
        </p:txBody>
      </p:sp>
      <p:pic>
        <p:nvPicPr>
          <p:cNvPr id="5" name="Picture 4">
            <a:extLst>
              <a:ext uri="{FF2B5EF4-FFF2-40B4-BE49-F238E27FC236}">
                <a16:creationId xmlns:a16="http://schemas.microsoft.com/office/drawing/2014/main" id="{956F4159-0FA5-7EA8-749C-F7F92C797CEA}"/>
              </a:ext>
            </a:extLst>
          </p:cNvPr>
          <p:cNvPicPr>
            <a:picLocks noChangeAspect="1"/>
          </p:cNvPicPr>
          <p:nvPr/>
        </p:nvPicPr>
        <p:blipFill>
          <a:blip r:embed="rId3"/>
          <a:stretch>
            <a:fillRect/>
          </a:stretch>
        </p:blipFill>
        <p:spPr>
          <a:xfrm>
            <a:off x="0" y="418083"/>
            <a:ext cx="5692551" cy="5699468"/>
          </a:xfrm>
          <a:prstGeom prst="rect">
            <a:avLst/>
          </a:prstGeom>
        </p:spPr>
      </p:pic>
    </p:spTree>
    <p:extLst>
      <p:ext uri="{BB962C8B-B14F-4D97-AF65-F5344CB8AC3E}">
        <p14:creationId xmlns:p14="http://schemas.microsoft.com/office/powerpoint/2010/main" val="3349965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659107-82F6-A8DB-015E-46098DEE2EE9}"/>
              </a:ext>
            </a:extLst>
          </p:cNvPr>
          <p:cNvSpPr>
            <a:spLocks noGrp="1"/>
          </p:cNvSpPr>
          <p:nvPr>
            <p:ph type="body" idx="1"/>
          </p:nvPr>
        </p:nvSpPr>
        <p:spPr>
          <a:xfrm>
            <a:off x="311700" y="472929"/>
            <a:ext cx="8594556" cy="2956071"/>
          </a:xfrm>
        </p:spPr>
        <p:txBody>
          <a:bodyPr/>
          <a:lstStyle/>
          <a:p>
            <a:pPr marL="88900" indent="0">
              <a:buNone/>
            </a:pPr>
            <a:r>
              <a:rPr lang="en-IN" b="1" dirty="0"/>
              <a:t>Summary:</a:t>
            </a:r>
            <a:endParaRPr lang="en-IN" b="1" dirty="0">
              <a:latin typeface="Times New Roman" panose="02020603050405020304" pitchFamily="18" charset="0"/>
              <a:cs typeface="Times New Roman" panose="02020603050405020304" pitchFamily="18" charset="0"/>
            </a:endParaRPr>
          </a:p>
          <a:p>
            <a:pPr marL="88900" indent="0">
              <a:buNone/>
            </a:pPr>
            <a:r>
              <a:rPr lang="en-IN" dirty="0">
                <a:latin typeface="Times New Roman" panose="02020603050405020304" pitchFamily="18" charset="0"/>
                <a:cs typeface="Times New Roman" panose="02020603050405020304" pitchFamily="18" charset="0"/>
              </a:rPr>
              <a:t>We start by visualising distribution of the features, we are going to eliminate some of the outliers. V14 is the only feature that has Gaussian distribution compared to the features V12 and V10.</a:t>
            </a:r>
          </a:p>
          <a:p>
            <a:pPr marL="88900" indent="0">
              <a:buNone/>
            </a:pPr>
            <a:r>
              <a:rPr lang="en-IN" dirty="0">
                <a:latin typeface="Times New Roman" panose="02020603050405020304" pitchFamily="18" charset="0"/>
                <a:cs typeface="Times New Roman" panose="02020603050405020304" pitchFamily="18" charset="0"/>
              </a:rPr>
              <a:t>We create conditional dropping stating that if the “threshold” is exceeded in both extremes, the instances will be removed, and visualize it through boxplot.</a:t>
            </a:r>
          </a:p>
          <a:p>
            <a:pPr marL="88900" indent="0">
              <a:buNone/>
            </a:pPr>
            <a:r>
              <a:rPr lang="en-IN" dirty="0">
                <a:latin typeface="Times New Roman" panose="02020603050405020304" pitchFamily="18" charset="0"/>
                <a:cs typeface="Times New Roman" panose="02020603050405020304" pitchFamily="18" charset="0"/>
              </a:rPr>
              <a:t>After implementing outlier reduction, our accuracy increased by over 3%.</a:t>
            </a:r>
          </a:p>
        </p:txBody>
      </p:sp>
      <p:pic>
        <p:nvPicPr>
          <p:cNvPr id="5" name="Picture 4">
            <a:extLst>
              <a:ext uri="{FF2B5EF4-FFF2-40B4-BE49-F238E27FC236}">
                <a16:creationId xmlns:a16="http://schemas.microsoft.com/office/drawing/2014/main" id="{C0A4B6B2-9339-E69B-3A21-1234A3D97F34}"/>
              </a:ext>
            </a:extLst>
          </p:cNvPr>
          <p:cNvPicPr>
            <a:picLocks noChangeAspect="1"/>
          </p:cNvPicPr>
          <p:nvPr/>
        </p:nvPicPr>
        <p:blipFill>
          <a:blip r:embed="rId2"/>
          <a:stretch>
            <a:fillRect/>
          </a:stretch>
        </p:blipFill>
        <p:spPr>
          <a:xfrm>
            <a:off x="237744" y="3686242"/>
            <a:ext cx="8668512" cy="2585357"/>
          </a:xfrm>
          <a:prstGeom prst="rect">
            <a:avLst/>
          </a:prstGeom>
        </p:spPr>
      </p:pic>
    </p:spTree>
    <p:extLst>
      <p:ext uri="{BB962C8B-B14F-4D97-AF65-F5344CB8AC3E}">
        <p14:creationId xmlns:p14="http://schemas.microsoft.com/office/powerpoint/2010/main" val="211887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4626-C038-5E5D-DC06-0B43BC6997B7}"/>
              </a:ext>
            </a:extLst>
          </p:cNvPr>
          <p:cNvSpPr>
            <a:spLocks noGrp="1"/>
          </p:cNvSpPr>
          <p:nvPr>
            <p:ph type="title"/>
          </p:nvPr>
        </p:nvSpPr>
        <p:spPr>
          <a:xfrm>
            <a:off x="0" y="337335"/>
            <a:ext cx="8520600" cy="763500"/>
          </a:xfrm>
        </p:spPr>
        <p:txBody>
          <a:bodyPr/>
          <a:lstStyle/>
          <a:p>
            <a:r>
              <a:rPr lang="en-IN" dirty="0"/>
              <a:t>Dimensionality Reduction and Clustering:</a:t>
            </a:r>
          </a:p>
        </p:txBody>
      </p:sp>
      <p:sp>
        <p:nvSpPr>
          <p:cNvPr id="3" name="Text Placeholder 2">
            <a:extLst>
              <a:ext uri="{FF2B5EF4-FFF2-40B4-BE49-F238E27FC236}">
                <a16:creationId xmlns:a16="http://schemas.microsoft.com/office/drawing/2014/main" id="{8E7BE94D-1452-81A8-D88D-E6F157AD3C7F}"/>
              </a:ext>
            </a:extLst>
          </p:cNvPr>
          <p:cNvSpPr>
            <a:spLocks noGrp="1"/>
          </p:cNvSpPr>
          <p:nvPr>
            <p:ph type="body" idx="1"/>
          </p:nvPr>
        </p:nvSpPr>
        <p:spPr>
          <a:xfrm>
            <a:off x="0" y="805113"/>
            <a:ext cx="8520600" cy="4555200"/>
          </a:xfrm>
        </p:spPr>
        <p:txBody>
          <a:bodyPr/>
          <a:lstStyle/>
          <a:p>
            <a:r>
              <a:rPr lang="en-IN" dirty="0"/>
              <a:t>Understanding t-SNE (t-distributed Stochastic Neighbour Embedding) is an unsupervised non-linear dimensionality reduction technique for data exploration and visualising high dimensional data. This algorithm allows us to separate data that cannot be separated by a straight line.</a:t>
            </a:r>
          </a:p>
          <a:p>
            <a:r>
              <a:rPr lang="en-IN" dirty="0">
                <a:sym typeface="Wingdings" panose="05000000000000000000" pitchFamily="2" charset="2"/>
              </a:rPr>
              <a:t>Determine the similarity between all points in the data.</a:t>
            </a:r>
          </a:p>
          <a:p>
            <a:r>
              <a:rPr lang="en-IN" dirty="0">
                <a:sym typeface="Wingdings" panose="05000000000000000000" pitchFamily="2" charset="2"/>
              </a:rPr>
              <a:t>Scale the likelihoods to sum up to one.</a:t>
            </a:r>
          </a:p>
          <a:p>
            <a:r>
              <a:rPr lang="en-IN" dirty="0">
                <a:sym typeface="Wingdings" panose="05000000000000000000" pitchFamily="2" charset="2"/>
              </a:rPr>
              <a:t>Matrix of similarity scores.</a:t>
            </a:r>
          </a:p>
          <a:p>
            <a:r>
              <a:rPr lang="en-IN" dirty="0">
                <a:sym typeface="Wingdings" panose="05000000000000000000" pitchFamily="2" charset="2"/>
              </a:rPr>
              <a:t>t-Distributed similarity</a:t>
            </a:r>
          </a:p>
          <a:p>
            <a:endParaRPr lang="en-IN" dirty="0">
              <a:sym typeface="Wingdings" panose="05000000000000000000" pitchFamily="2" charset="2"/>
            </a:endParaRPr>
          </a:p>
          <a:p>
            <a:endParaRPr lang="en-IN" dirty="0"/>
          </a:p>
        </p:txBody>
      </p:sp>
      <p:pic>
        <p:nvPicPr>
          <p:cNvPr id="5" name="Picture 4">
            <a:extLst>
              <a:ext uri="{FF2B5EF4-FFF2-40B4-BE49-F238E27FC236}">
                <a16:creationId xmlns:a16="http://schemas.microsoft.com/office/drawing/2014/main" id="{73CE0A4E-443F-16BE-4CBF-0DE21C265A1A}"/>
              </a:ext>
            </a:extLst>
          </p:cNvPr>
          <p:cNvPicPr>
            <a:picLocks noChangeAspect="1"/>
          </p:cNvPicPr>
          <p:nvPr/>
        </p:nvPicPr>
        <p:blipFill>
          <a:blip r:embed="rId2"/>
          <a:stretch>
            <a:fillRect/>
          </a:stretch>
        </p:blipFill>
        <p:spPr>
          <a:xfrm>
            <a:off x="0" y="3577981"/>
            <a:ext cx="9144000" cy="2693618"/>
          </a:xfrm>
          <a:prstGeom prst="rect">
            <a:avLst/>
          </a:prstGeom>
        </p:spPr>
      </p:pic>
    </p:spTree>
    <p:extLst>
      <p:ext uri="{BB962C8B-B14F-4D97-AF65-F5344CB8AC3E}">
        <p14:creationId xmlns:p14="http://schemas.microsoft.com/office/powerpoint/2010/main" val="180571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8B3-7FA4-7F5F-65C0-079EC14119A6}"/>
              </a:ext>
            </a:extLst>
          </p:cNvPr>
          <p:cNvSpPr>
            <a:spLocks noGrp="1"/>
          </p:cNvSpPr>
          <p:nvPr>
            <p:ph type="title"/>
          </p:nvPr>
        </p:nvSpPr>
        <p:spPr/>
        <p:txBody>
          <a:bodyPr/>
          <a:lstStyle/>
          <a:p>
            <a:r>
              <a:rPr lang="en-IN" dirty="0"/>
              <a:t>Cross Validation and Overfitting Mistake:</a:t>
            </a:r>
          </a:p>
        </p:txBody>
      </p:sp>
      <p:sp>
        <p:nvSpPr>
          <p:cNvPr id="4" name="Text Placeholder 3">
            <a:extLst>
              <a:ext uri="{FF2B5EF4-FFF2-40B4-BE49-F238E27FC236}">
                <a16:creationId xmlns:a16="http://schemas.microsoft.com/office/drawing/2014/main" id="{BF412111-0F15-B6C9-B357-5BAA88D49246}"/>
              </a:ext>
            </a:extLst>
          </p:cNvPr>
          <p:cNvSpPr>
            <a:spLocks noGrp="1"/>
          </p:cNvSpPr>
          <p:nvPr>
            <p:ph type="body" idx="1"/>
          </p:nvPr>
        </p:nvSpPr>
        <p:spPr>
          <a:xfrm>
            <a:off x="335166" y="1356867"/>
            <a:ext cx="8520600" cy="1958953"/>
          </a:xfrm>
        </p:spPr>
        <p:txBody>
          <a:bodyPr/>
          <a:lstStyle/>
          <a:p>
            <a:r>
              <a:rPr lang="en-IN" dirty="0">
                <a:latin typeface="Times New Roman" panose="02020603050405020304" pitchFamily="18" charset="0"/>
                <a:cs typeface="Times New Roman" panose="02020603050405020304" pitchFamily="18" charset="0"/>
              </a:rPr>
              <a:t>One should always under sample or oversample the data before cross validating because you will be directly influencing the validation set before implementing cross-validation causing a "data leakage" problem. The model should not be tested or validated on synthetic data. In the following section you will see amazing precision and recall scores but in reality our data is overfitting.</a:t>
            </a:r>
          </a:p>
          <a:p>
            <a:r>
              <a:rPr lang="en-IN" dirty="0">
                <a:latin typeface="Times New Roman" panose="02020603050405020304" pitchFamily="18" charset="0"/>
                <a:cs typeface="Times New Roman" panose="02020603050405020304" pitchFamily="18" charset="0"/>
              </a:rPr>
              <a:t>As you see above, SMOTE occurs "during" cross validation and not "prior" to the cross validation process. Synthetic data are created only for the training set without affecting the validation set.</a:t>
            </a:r>
          </a:p>
        </p:txBody>
      </p:sp>
      <p:pic>
        <p:nvPicPr>
          <p:cNvPr id="7" name="Picture 6">
            <a:extLst>
              <a:ext uri="{FF2B5EF4-FFF2-40B4-BE49-F238E27FC236}">
                <a16:creationId xmlns:a16="http://schemas.microsoft.com/office/drawing/2014/main" id="{D37EB101-6367-83A9-B15D-1576F085F330}"/>
              </a:ext>
            </a:extLst>
          </p:cNvPr>
          <p:cNvPicPr>
            <a:picLocks noChangeAspect="1"/>
          </p:cNvPicPr>
          <p:nvPr/>
        </p:nvPicPr>
        <p:blipFill>
          <a:blip r:embed="rId3"/>
          <a:stretch>
            <a:fillRect/>
          </a:stretch>
        </p:blipFill>
        <p:spPr>
          <a:xfrm>
            <a:off x="958376" y="2869667"/>
            <a:ext cx="3613624" cy="3229042"/>
          </a:xfrm>
          <a:prstGeom prst="rect">
            <a:avLst/>
          </a:prstGeom>
        </p:spPr>
      </p:pic>
      <p:pic>
        <p:nvPicPr>
          <p:cNvPr id="9" name="Picture 8">
            <a:extLst>
              <a:ext uri="{FF2B5EF4-FFF2-40B4-BE49-F238E27FC236}">
                <a16:creationId xmlns:a16="http://schemas.microsoft.com/office/drawing/2014/main" id="{35866E53-26C1-1D03-277B-A65F3BD69C7F}"/>
              </a:ext>
            </a:extLst>
          </p:cNvPr>
          <p:cNvPicPr>
            <a:picLocks noChangeAspect="1"/>
          </p:cNvPicPr>
          <p:nvPr/>
        </p:nvPicPr>
        <p:blipFill>
          <a:blip r:embed="rId4"/>
          <a:stretch>
            <a:fillRect/>
          </a:stretch>
        </p:blipFill>
        <p:spPr>
          <a:xfrm>
            <a:off x="4941280" y="2882756"/>
            <a:ext cx="3545206" cy="3215953"/>
          </a:xfrm>
          <a:prstGeom prst="rect">
            <a:avLst/>
          </a:prstGeom>
        </p:spPr>
      </p:pic>
    </p:spTree>
    <p:extLst>
      <p:ext uri="{BB962C8B-B14F-4D97-AF65-F5344CB8AC3E}">
        <p14:creationId xmlns:p14="http://schemas.microsoft.com/office/powerpoint/2010/main" val="65343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57C-7C5C-EB50-371B-74C56B42B06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Classifiers (Under-sampling):</a:t>
            </a:r>
          </a:p>
        </p:txBody>
      </p:sp>
      <p:sp>
        <p:nvSpPr>
          <p:cNvPr id="3" name="Text Placeholder 2">
            <a:extLst>
              <a:ext uri="{FF2B5EF4-FFF2-40B4-BE49-F238E27FC236}">
                <a16:creationId xmlns:a16="http://schemas.microsoft.com/office/drawing/2014/main" id="{B1FB206C-291D-DCF8-B8B3-C089A7082BC3}"/>
              </a:ext>
            </a:extLst>
          </p:cNvPr>
          <p:cNvSpPr>
            <a:spLocks noGrp="1"/>
          </p:cNvSpPr>
          <p:nvPr>
            <p:ph type="body" idx="1"/>
          </p:nvPr>
        </p:nvSpPr>
        <p:spPr/>
        <p:txBody>
          <a:bodyPr/>
          <a:lstStyle/>
          <a:p>
            <a:pPr marL="88900" indent="0">
              <a:buNone/>
            </a:pPr>
            <a:r>
              <a:rPr lang="en-IN" dirty="0">
                <a:latin typeface="Times New Roman" panose="02020603050405020304" pitchFamily="18" charset="0"/>
                <a:cs typeface="Times New Roman" panose="02020603050405020304" pitchFamily="18" charset="0"/>
              </a:rPr>
              <a:t>We are using four different classifiers and decide which classifier will be more effective in detecting fraud transactions. Before that, we have to split our data into training and testing sets.</a:t>
            </a:r>
          </a:p>
          <a:p>
            <a:pPr marL="88900" indent="0">
              <a:buNone/>
            </a:pPr>
            <a:r>
              <a:rPr lang="en-IN" b="1" dirty="0">
                <a:latin typeface="Times New Roman" panose="02020603050405020304" pitchFamily="18" charset="0"/>
                <a:cs typeface="Times New Roman" panose="02020603050405020304" pitchFamily="18" charset="0"/>
              </a:rPr>
              <a:t>Accuracy Scores:</a:t>
            </a:r>
          </a:p>
          <a:p>
            <a:r>
              <a:rPr lang="en-IN" b="0" i="0" dirty="0" err="1">
                <a:solidFill>
                  <a:schemeClr val="tx1"/>
                </a:solidFill>
                <a:effectLst/>
                <a:latin typeface="Times New Roman" panose="02020603050405020304" pitchFamily="18" charset="0"/>
                <a:cs typeface="Times New Roman" panose="02020603050405020304" pitchFamily="18" charset="0"/>
              </a:rPr>
              <a:t>LogisticRegression</a:t>
            </a:r>
            <a:r>
              <a:rPr lang="en-IN" b="0" i="0" dirty="0">
                <a:solidFill>
                  <a:schemeClr val="tx1"/>
                </a:solidFill>
                <a:effectLst/>
                <a:latin typeface="Times New Roman" panose="02020603050405020304" pitchFamily="18" charset="0"/>
                <a:cs typeface="Times New Roman" panose="02020603050405020304" pitchFamily="18" charset="0"/>
              </a:rPr>
              <a:t> Has a training score of 94.0 % accuracy score</a:t>
            </a:r>
          </a:p>
          <a:p>
            <a:r>
              <a:rPr lang="en-IN" b="0" i="0" dirty="0" err="1">
                <a:solidFill>
                  <a:schemeClr val="tx1"/>
                </a:solidFill>
                <a:effectLst/>
                <a:latin typeface="Times New Roman" panose="02020603050405020304" pitchFamily="18" charset="0"/>
                <a:cs typeface="Times New Roman" panose="02020603050405020304" pitchFamily="18" charset="0"/>
              </a:rPr>
              <a:t>KNeighborsClassifier</a:t>
            </a:r>
            <a:r>
              <a:rPr lang="en-IN" b="0" i="0" dirty="0">
                <a:solidFill>
                  <a:schemeClr val="tx1"/>
                </a:solidFill>
                <a:effectLst/>
                <a:latin typeface="Times New Roman" panose="02020603050405020304" pitchFamily="18" charset="0"/>
                <a:cs typeface="Times New Roman" panose="02020603050405020304" pitchFamily="18" charset="0"/>
              </a:rPr>
              <a:t> Has a training score of 93.0 % accuracy score</a:t>
            </a:r>
          </a:p>
          <a:p>
            <a:r>
              <a:rPr lang="en-IN" b="0" i="0" dirty="0">
                <a:solidFill>
                  <a:schemeClr val="tx1"/>
                </a:solidFill>
                <a:effectLst/>
                <a:latin typeface="Times New Roman" panose="02020603050405020304" pitchFamily="18" charset="0"/>
                <a:cs typeface="Times New Roman" panose="02020603050405020304" pitchFamily="18" charset="0"/>
              </a:rPr>
              <a:t>SVC Has a training score of 93.0 % accuracy score</a:t>
            </a:r>
          </a:p>
          <a:p>
            <a:r>
              <a:rPr lang="en-IN" b="0" i="0" dirty="0" err="1">
                <a:solidFill>
                  <a:schemeClr val="tx1"/>
                </a:solidFill>
                <a:effectLst/>
                <a:latin typeface="Times New Roman" panose="02020603050405020304" pitchFamily="18" charset="0"/>
                <a:cs typeface="Times New Roman" panose="02020603050405020304" pitchFamily="18" charset="0"/>
              </a:rPr>
              <a:t>DecisionTreeClassifier</a:t>
            </a:r>
            <a:r>
              <a:rPr lang="en-IN" b="0" i="0" dirty="0">
                <a:solidFill>
                  <a:schemeClr val="tx1"/>
                </a:solidFill>
                <a:effectLst/>
                <a:latin typeface="Times New Roman" panose="02020603050405020304" pitchFamily="18" charset="0"/>
                <a:cs typeface="Times New Roman" panose="02020603050405020304" pitchFamily="18" charset="0"/>
              </a:rPr>
              <a:t> Has a training score of 92.0 % accuracy score</a:t>
            </a:r>
          </a:p>
          <a:p>
            <a:pPr marL="88900" indent="0">
              <a:buNone/>
            </a:pPr>
            <a:r>
              <a:rPr lang="en-IN" b="1" dirty="0">
                <a:solidFill>
                  <a:schemeClr val="tx1"/>
                </a:solidFill>
                <a:latin typeface="Times New Roman" panose="02020603050405020304" pitchFamily="18" charset="0"/>
                <a:cs typeface="Times New Roman" panose="02020603050405020304" pitchFamily="18" charset="0"/>
              </a:rPr>
              <a:t>Cross-Validation Scores:</a:t>
            </a:r>
          </a:p>
          <a:p>
            <a:r>
              <a:rPr lang="en-IN" dirty="0">
                <a:solidFill>
                  <a:schemeClr val="tx1"/>
                </a:solidFill>
                <a:latin typeface="Times New Roman" panose="02020603050405020304" pitchFamily="18" charset="0"/>
                <a:cs typeface="Times New Roman" panose="02020603050405020304" pitchFamily="18" charset="0"/>
              </a:rPr>
              <a:t>Logistic Regression Cross Validation Score:  93.68%</a:t>
            </a:r>
          </a:p>
          <a:p>
            <a:r>
              <a:rPr lang="en-IN" dirty="0" err="1">
                <a:solidFill>
                  <a:schemeClr val="tx1"/>
                </a:solidFill>
                <a:latin typeface="Times New Roman" panose="02020603050405020304" pitchFamily="18" charset="0"/>
                <a:cs typeface="Times New Roman" panose="02020603050405020304" pitchFamily="18" charset="0"/>
              </a:rPr>
              <a:t>Knears</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Neighbors</a:t>
            </a:r>
            <a:r>
              <a:rPr lang="en-IN" dirty="0">
                <a:solidFill>
                  <a:schemeClr val="tx1"/>
                </a:solidFill>
                <a:latin typeface="Times New Roman" panose="02020603050405020304" pitchFamily="18" charset="0"/>
                <a:cs typeface="Times New Roman" panose="02020603050405020304" pitchFamily="18" charset="0"/>
              </a:rPr>
              <a:t> Cross Validation Score 93.55%</a:t>
            </a:r>
          </a:p>
          <a:p>
            <a:r>
              <a:rPr lang="en-IN" dirty="0">
                <a:solidFill>
                  <a:schemeClr val="tx1"/>
                </a:solidFill>
                <a:latin typeface="Times New Roman" panose="02020603050405020304" pitchFamily="18" charset="0"/>
                <a:cs typeface="Times New Roman" panose="02020603050405020304" pitchFamily="18" charset="0"/>
              </a:rPr>
              <a:t>Support Vector Classifier Cross Validation Score 93.55%</a:t>
            </a:r>
          </a:p>
          <a:p>
            <a:r>
              <a:rPr lang="en-IN" dirty="0" err="1">
                <a:solidFill>
                  <a:schemeClr val="tx1"/>
                </a:solidFill>
                <a:latin typeface="Times New Roman" panose="02020603050405020304" pitchFamily="18" charset="0"/>
                <a:cs typeface="Times New Roman" panose="02020603050405020304" pitchFamily="18" charset="0"/>
              </a:rPr>
              <a:t>DecisionTree</a:t>
            </a:r>
            <a:r>
              <a:rPr lang="en-IN" dirty="0">
                <a:solidFill>
                  <a:schemeClr val="tx1"/>
                </a:solidFill>
                <a:latin typeface="Times New Roman" panose="02020603050405020304" pitchFamily="18" charset="0"/>
                <a:cs typeface="Times New Roman" panose="02020603050405020304" pitchFamily="18" charset="0"/>
              </a:rPr>
              <a:t> Classifier Cross Validation Score 92.34%</a:t>
            </a:r>
          </a:p>
        </p:txBody>
      </p:sp>
    </p:spTree>
    <p:extLst>
      <p:ext uri="{BB962C8B-B14F-4D97-AF65-F5344CB8AC3E}">
        <p14:creationId xmlns:p14="http://schemas.microsoft.com/office/powerpoint/2010/main" val="279504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919F-E333-8A0B-F5A9-413918126467}"/>
              </a:ext>
            </a:extLst>
          </p:cNvPr>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NearMiss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Undersampling</a:t>
            </a:r>
            <a:r>
              <a:rPr lang="en-IN" dirty="0">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36011DDE-5074-31B9-A52A-F67208CF2022}"/>
              </a:ext>
            </a:extLst>
          </p:cNvPr>
          <p:cNvSpPr>
            <a:spLocks noGrp="1"/>
          </p:cNvSpPr>
          <p:nvPr>
            <p:ph type="body" idx="1"/>
          </p:nvPr>
        </p:nvSpPr>
        <p:spPr/>
        <p:txBody>
          <a:bodyPr/>
          <a:lstStyle/>
          <a:p>
            <a:pPr marL="88900" indent="0">
              <a:buNone/>
            </a:pPr>
            <a:r>
              <a:rPr lang="en-IN" dirty="0">
                <a:latin typeface="Times New Roman" panose="02020603050405020304" pitchFamily="18" charset="0"/>
                <a:cs typeface="Times New Roman" panose="02020603050405020304" pitchFamily="18" charset="0"/>
              </a:rPr>
              <a:t>Near Miss refers to a collection of under-sampling methods that select examples based on the distance of majority class examples to minority class examples.</a:t>
            </a:r>
          </a:p>
          <a:p>
            <a:pPr marL="8890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NearMiss-1: Majority class examples with minimum average distance to three closest minority class examples.</a:t>
            </a:r>
          </a:p>
          <a:p>
            <a:r>
              <a:rPr lang="en-IN" dirty="0">
                <a:latin typeface="Times New Roman" panose="02020603050405020304" pitchFamily="18" charset="0"/>
                <a:cs typeface="Times New Roman" panose="02020603050405020304" pitchFamily="18" charset="0"/>
              </a:rPr>
              <a:t>NearMiss-2: Majority class examples with minimum average distance to three furthest minority class examples.</a:t>
            </a:r>
          </a:p>
          <a:p>
            <a:r>
              <a:rPr lang="en-IN" dirty="0">
                <a:latin typeface="Times New Roman" panose="02020603050405020304" pitchFamily="18" charset="0"/>
                <a:cs typeface="Times New Roman" panose="02020603050405020304" pitchFamily="18" charset="0"/>
              </a:rPr>
              <a:t>NearMiss-3: Majority class examples with minimum distance to each minority class example.</a:t>
            </a:r>
          </a:p>
        </p:txBody>
      </p:sp>
    </p:spTree>
    <p:extLst>
      <p:ext uri="{BB962C8B-B14F-4D97-AF65-F5344CB8AC3E}">
        <p14:creationId xmlns:p14="http://schemas.microsoft.com/office/powerpoint/2010/main" val="1897190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F68B-DFE6-3B0C-D17A-F0847E7E1FF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Learning Curve for Classifiers:</a:t>
            </a:r>
          </a:p>
        </p:txBody>
      </p:sp>
      <p:pic>
        <p:nvPicPr>
          <p:cNvPr id="5" name="Picture 4">
            <a:extLst>
              <a:ext uri="{FF2B5EF4-FFF2-40B4-BE49-F238E27FC236}">
                <a16:creationId xmlns:a16="http://schemas.microsoft.com/office/drawing/2014/main" id="{43A12BE0-99C7-6774-C67B-264150BBCCAD}"/>
              </a:ext>
            </a:extLst>
          </p:cNvPr>
          <p:cNvPicPr>
            <a:picLocks noChangeAspect="1"/>
          </p:cNvPicPr>
          <p:nvPr/>
        </p:nvPicPr>
        <p:blipFill>
          <a:blip r:embed="rId2"/>
          <a:stretch>
            <a:fillRect/>
          </a:stretch>
        </p:blipFill>
        <p:spPr>
          <a:xfrm>
            <a:off x="1115568" y="1198812"/>
            <a:ext cx="6912864" cy="4936548"/>
          </a:xfrm>
          <a:prstGeom prst="rect">
            <a:avLst/>
          </a:prstGeom>
        </p:spPr>
      </p:pic>
    </p:spTree>
    <p:extLst>
      <p:ext uri="{BB962C8B-B14F-4D97-AF65-F5344CB8AC3E}">
        <p14:creationId xmlns:p14="http://schemas.microsoft.com/office/powerpoint/2010/main" val="343982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F065-6614-14BA-0605-6C08B829F48F}"/>
              </a:ext>
            </a:extLst>
          </p:cNvPr>
          <p:cNvSpPr>
            <a:spLocks noGrp="1"/>
          </p:cNvSpPr>
          <p:nvPr>
            <p:ph type="title"/>
          </p:nvPr>
        </p:nvSpPr>
        <p:spPr>
          <a:xfrm>
            <a:off x="0" y="384417"/>
            <a:ext cx="8520600" cy="763500"/>
          </a:xfrm>
        </p:spPr>
        <p:txBody>
          <a:bodyPr/>
          <a:lstStyle/>
          <a:p>
            <a:r>
              <a:rPr lang="en-IN" dirty="0">
                <a:latin typeface="Times New Roman" panose="02020603050405020304" pitchFamily="18" charset="0"/>
                <a:cs typeface="Times New Roman" panose="02020603050405020304" pitchFamily="18" charset="0"/>
              </a:rPr>
              <a:t>ROC Curves for the </a:t>
            </a:r>
            <a:r>
              <a:rPr lang="en-IN" dirty="0" err="1">
                <a:latin typeface="Times New Roman" panose="02020603050405020304" pitchFamily="18" charset="0"/>
                <a:cs typeface="Times New Roman" panose="02020603050405020304" pitchFamily="18" charset="0"/>
              </a:rPr>
              <a:t>Classfiers</a:t>
            </a:r>
            <a:r>
              <a:rPr lang="en-IN" dirty="0">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95B3762D-02D6-CEF6-E2B8-018B59496D7D}"/>
              </a:ext>
            </a:extLst>
          </p:cNvPr>
          <p:cNvSpPr>
            <a:spLocks noGrp="1"/>
          </p:cNvSpPr>
          <p:nvPr>
            <p:ph type="body" idx="1"/>
          </p:nvPr>
        </p:nvSpPr>
        <p:spPr>
          <a:xfrm>
            <a:off x="0" y="766167"/>
            <a:ext cx="8520600" cy="2237645"/>
          </a:xfrm>
        </p:spPr>
        <p:txBody>
          <a:bodyPr/>
          <a:lstStyle/>
          <a:p>
            <a:r>
              <a:rPr lang="en-IN" dirty="0">
                <a:latin typeface="Times New Roman" panose="02020603050405020304" pitchFamily="18" charset="0"/>
                <a:cs typeface="Times New Roman" panose="02020603050405020304" pitchFamily="18" charset="0"/>
              </a:rPr>
              <a:t>Logistic Regression:  0.9739825633976051</a:t>
            </a:r>
          </a:p>
          <a:p>
            <a:r>
              <a:rPr lang="en-IN" dirty="0" err="1">
                <a:latin typeface="Times New Roman" panose="02020603050405020304" pitchFamily="18" charset="0"/>
                <a:cs typeface="Times New Roman" panose="02020603050405020304" pitchFamily="18" charset="0"/>
              </a:rPr>
              <a:t>KNears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0.9342763086495677</a:t>
            </a:r>
          </a:p>
          <a:p>
            <a:r>
              <a:rPr lang="en-IN" dirty="0">
                <a:latin typeface="Times New Roman" panose="02020603050405020304" pitchFamily="18" charset="0"/>
                <a:cs typeface="Times New Roman" panose="02020603050405020304" pitchFamily="18" charset="0"/>
              </a:rPr>
              <a:t>Support Vector Classifier:  0.9683970625474804</a:t>
            </a:r>
          </a:p>
          <a:p>
            <a:r>
              <a:rPr lang="en-IN" dirty="0">
                <a:latin typeface="Times New Roman" panose="02020603050405020304" pitchFamily="18" charset="0"/>
                <a:cs typeface="Times New Roman" panose="02020603050405020304" pitchFamily="18" charset="0"/>
              </a:rPr>
              <a:t>Decision Tree Classifier:  0.9217414897080636</a:t>
            </a:r>
          </a:p>
          <a:p>
            <a:pPr marL="88900" indent="0">
              <a:buNone/>
            </a:pPr>
            <a:r>
              <a:rPr lang="en-IN" dirty="0">
                <a:latin typeface="Times New Roman" panose="02020603050405020304" pitchFamily="18" charset="0"/>
                <a:cs typeface="Times New Roman" panose="02020603050405020304" pitchFamily="18" charset="0"/>
              </a:rPr>
              <a:t>As we can see from the graph and metrics, Logistic Regression appears it me more accurate that the other three in most cases.</a:t>
            </a:r>
          </a:p>
          <a:p>
            <a:pPr marL="88900" indent="0">
              <a:buNone/>
            </a:pPr>
            <a:endParaRPr lang="en-IN" dirty="0">
              <a:latin typeface="Times New Roman" panose="02020603050405020304" pitchFamily="18" charset="0"/>
              <a:cs typeface="Times New Roman" panose="02020603050405020304" pitchFamily="18" charset="0"/>
            </a:endParaRPr>
          </a:p>
          <a:p>
            <a:pPr marL="88900" indent="0">
              <a:buNone/>
            </a:pPr>
            <a:endParaRPr lang="en-IN" dirty="0"/>
          </a:p>
        </p:txBody>
      </p:sp>
      <p:pic>
        <p:nvPicPr>
          <p:cNvPr id="5" name="Picture 4">
            <a:extLst>
              <a:ext uri="{FF2B5EF4-FFF2-40B4-BE49-F238E27FC236}">
                <a16:creationId xmlns:a16="http://schemas.microsoft.com/office/drawing/2014/main" id="{8F5B41CA-D3DD-8B7B-25E5-007BD87C1E65}"/>
              </a:ext>
            </a:extLst>
          </p:cNvPr>
          <p:cNvPicPr>
            <a:picLocks noChangeAspect="1"/>
          </p:cNvPicPr>
          <p:nvPr/>
        </p:nvPicPr>
        <p:blipFill>
          <a:blip r:embed="rId3"/>
          <a:stretch>
            <a:fillRect/>
          </a:stretch>
        </p:blipFill>
        <p:spPr>
          <a:xfrm>
            <a:off x="1639824" y="3003812"/>
            <a:ext cx="5864352" cy="3267787"/>
          </a:xfrm>
          <a:prstGeom prst="rect">
            <a:avLst/>
          </a:prstGeom>
        </p:spPr>
      </p:pic>
    </p:spTree>
    <p:extLst>
      <p:ext uri="{BB962C8B-B14F-4D97-AF65-F5344CB8AC3E}">
        <p14:creationId xmlns:p14="http://schemas.microsoft.com/office/powerpoint/2010/main" val="3411574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C7FE-A98D-B48E-29DC-46F70FB1AADD}"/>
              </a:ext>
            </a:extLst>
          </p:cNvPr>
          <p:cNvSpPr>
            <a:spLocks noGrp="1"/>
          </p:cNvSpPr>
          <p:nvPr>
            <p:ph type="title"/>
          </p:nvPr>
        </p:nvSpPr>
        <p:spPr/>
        <p:txBody>
          <a:bodyPr/>
          <a:lstStyle/>
          <a:p>
            <a:r>
              <a:rPr lang="en-IN" dirty="0"/>
              <a:t>SMOTE – Synthetic Minority Over-Sampling Technique:</a:t>
            </a:r>
          </a:p>
        </p:txBody>
      </p:sp>
      <p:sp>
        <p:nvSpPr>
          <p:cNvPr id="3" name="Text Placeholder 2">
            <a:extLst>
              <a:ext uri="{FF2B5EF4-FFF2-40B4-BE49-F238E27FC236}">
                <a16:creationId xmlns:a16="http://schemas.microsoft.com/office/drawing/2014/main" id="{81D3EC84-C5DB-F603-09FD-97CCCE69EE55}"/>
              </a:ext>
            </a:extLst>
          </p:cNvPr>
          <p:cNvSpPr>
            <a:spLocks noGrp="1"/>
          </p:cNvSpPr>
          <p:nvPr>
            <p:ph type="body" idx="1"/>
          </p:nvPr>
        </p:nvSpPr>
        <p:spPr>
          <a:xfrm>
            <a:off x="311700" y="1151399"/>
            <a:ext cx="8520600" cy="5113233"/>
          </a:xfrm>
        </p:spPr>
        <p:txBody>
          <a:bodyPr/>
          <a:lstStyle/>
          <a:p>
            <a:pPr marL="88900" indent="0">
              <a:buNone/>
            </a:pPr>
            <a:r>
              <a:rPr lang="en-IN" dirty="0">
                <a:latin typeface="Times New Roman" panose="02020603050405020304" pitchFamily="18" charset="0"/>
                <a:cs typeface="Times New Roman" panose="02020603050405020304" pitchFamily="18" charset="0"/>
              </a:rPr>
              <a:t>It creates new synthetic points in order to have an equal balance of the classes.</a:t>
            </a:r>
          </a:p>
          <a:p>
            <a:pPr marL="88900" indent="0">
              <a:buNone/>
            </a:pPr>
            <a:r>
              <a:rPr lang="en-IN" b="1" dirty="0">
                <a:latin typeface="Times New Roman" panose="02020603050405020304" pitchFamily="18" charset="0"/>
                <a:cs typeface="Times New Roman" panose="02020603050405020304" pitchFamily="18" charset="0"/>
              </a:rPr>
              <a:t>Understanding SMOTE:</a:t>
            </a:r>
          </a:p>
          <a:p>
            <a:r>
              <a:rPr lang="en-IN" b="1" dirty="0">
                <a:latin typeface="Times New Roman" panose="02020603050405020304" pitchFamily="18" charset="0"/>
                <a:cs typeface="Times New Roman" panose="02020603050405020304" pitchFamily="18" charset="0"/>
              </a:rPr>
              <a:t>Solving the Class Imbalance:</a:t>
            </a:r>
            <a:r>
              <a:rPr lang="en-IN" dirty="0">
                <a:latin typeface="Times New Roman" panose="02020603050405020304" pitchFamily="18" charset="0"/>
                <a:cs typeface="Times New Roman" panose="02020603050405020304" pitchFamily="18" charset="0"/>
              </a:rPr>
              <a:t> SMOTE creates synthetic points from the minority class in order to reach an equal balance between the minority and majority class.</a:t>
            </a:r>
          </a:p>
          <a:p>
            <a:r>
              <a:rPr lang="en-IN" b="1" dirty="0">
                <a:latin typeface="Times New Roman" panose="02020603050405020304" pitchFamily="18" charset="0"/>
                <a:cs typeface="Times New Roman" panose="02020603050405020304" pitchFamily="18" charset="0"/>
              </a:rPr>
              <a:t>Location of the synthetic points:</a:t>
            </a:r>
            <a:r>
              <a:rPr lang="en-IN" dirty="0">
                <a:latin typeface="Times New Roman" panose="02020603050405020304" pitchFamily="18" charset="0"/>
                <a:cs typeface="Times New Roman" panose="02020603050405020304" pitchFamily="18" charset="0"/>
              </a:rPr>
              <a:t> SMOTE picks the distance between the closest neighbours of the minority class, in between these distances it creates synthetic points.</a:t>
            </a:r>
          </a:p>
          <a:p>
            <a:r>
              <a:rPr lang="en-IN" b="1" dirty="0">
                <a:latin typeface="Times New Roman" panose="02020603050405020304" pitchFamily="18" charset="0"/>
                <a:cs typeface="Times New Roman" panose="02020603050405020304" pitchFamily="18" charset="0"/>
              </a:rPr>
              <a:t>Final Effect:</a:t>
            </a:r>
            <a:r>
              <a:rPr lang="en-IN" dirty="0">
                <a:latin typeface="Times New Roman" panose="02020603050405020304" pitchFamily="18" charset="0"/>
                <a:cs typeface="Times New Roman" panose="02020603050405020304" pitchFamily="18" charset="0"/>
              </a:rPr>
              <a:t> More information is retained since we didn't have to delete any rows unlike in random under-sampling.</a:t>
            </a:r>
          </a:p>
          <a:p>
            <a:r>
              <a:rPr lang="en-IN" b="1" dirty="0">
                <a:latin typeface="Times New Roman" panose="02020603050405020304" pitchFamily="18" charset="0"/>
                <a:cs typeface="Times New Roman" panose="02020603050405020304" pitchFamily="18" charset="0"/>
              </a:rPr>
              <a:t>Accuracy &amp; Time Trade-off:</a:t>
            </a:r>
            <a:r>
              <a:rPr lang="en-IN" dirty="0">
                <a:latin typeface="Times New Roman" panose="02020603050405020304" pitchFamily="18" charset="0"/>
                <a:cs typeface="Times New Roman" panose="02020603050405020304" pitchFamily="18" charset="0"/>
              </a:rPr>
              <a:t> Although it is likely that SMOTE will be more accurate than random under-sampling, it will take more time to train since no rows are eliminated as previously stated.</a:t>
            </a:r>
          </a:p>
        </p:txBody>
      </p:sp>
    </p:spTree>
    <p:extLst>
      <p:ext uri="{BB962C8B-B14F-4D97-AF65-F5344CB8AC3E}">
        <p14:creationId xmlns:p14="http://schemas.microsoft.com/office/powerpoint/2010/main" val="3534550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5BF690-6DC9-A735-6F95-2DF5379CBF33}"/>
              </a:ext>
            </a:extLst>
          </p:cNvPr>
          <p:cNvSpPr>
            <a:spLocks noGrp="1"/>
          </p:cNvSpPr>
          <p:nvPr>
            <p:ph type="body" idx="1"/>
          </p:nvPr>
        </p:nvSpPr>
        <p:spPr>
          <a:xfrm>
            <a:off x="226356" y="586401"/>
            <a:ext cx="8520600" cy="2611754"/>
          </a:xfrm>
        </p:spPr>
        <p:txBody>
          <a:bodyPr/>
          <a:lstStyle/>
          <a:p>
            <a:r>
              <a:rPr lang="en-IN" b="1" dirty="0">
                <a:latin typeface="Times New Roman" panose="02020603050405020304" pitchFamily="18" charset="0"/>
                <a:cs typeface="Times New Roman" panose="02020603050405020304" pitchFamily="18" charset="0"/>
              </a:rPr>
              <a:t>Over-Sampling: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Length of X (train): 227846 | Length of y (train): 227846</a:t>
            </a:r>
          </a:p>
          <a:p>
            <a:r>
              <a:rPr lang="en-IN" dirty="0">
                <a:latin typeface="Times New Roman" panose="02020603050405020304" pitchFamily="18" charset="0"/>
                <a:cs typeface="Times New Roman" panose="02020603050405020304" pitchFamily="18" charset="0"/>
              </a:rPr>
              <a:t>Length of X (test): 56961 | Length of y (test): 56961</a:t>
            </a:r>
          </a:p>
          <a:p>
            <a:r>
              <a:rPr lang="en-IN" dirty="0">
                <a:latin typeface="Times New Roman" panose="02020603050405020304" pitchFamily="18" charset="0"/>
                <a:cs typeface="Times New Roman" panose="02020603050405020304" pitchFamily="18" charset="0"/>
              </a:rPr>
              <a:t>accuracy: 0.970730395067546</a:t>
            </a:r>
          </a:p>
          <a:p>
            <a:r>
              <a:rPr lang="en-IN" dirty="0">
                <a:latin typeface="Times New Roman" panose="02020603050405020304" pitchFamily="18" charset="0"/>
                <a:cs typeface="Times New Roman" panose="02020603050405020304" pitchFamily="18" charset="0"/>
              </a:rPr>
              <a:t>precision: 0.06454210498137644</a:t>
            </a:r>
          </a:p>
          <a:p>
            <a:r>
              <a:rPr lang="en-IN" dirty="0">
                <a:latin typeface="Times New Roman" panose="02020603050405020304" pitchFamily="18" charset="0"/>
                <a:cs typeface="Times New Roman" panose="02020603050405020304" pitchFamily="18" charset="0"/>
              </a:rPr>
              <a:t>recall: 0.9137617656604998</a:t>
            </a:r>
          </a:p>
          <a:p>
            <a:r>
              <a:rPr lang="en-IN" dirty="0">
                <a:latin typeface="Times New Roman" panose="02020603050405020304" pitchFamily="18" charset="0"/>
                <a:cs typeface="Times New Roman" panose="02020603050405020304" pitchFamily="18" charset="0"/>
              </a:rPr>
              <a:t>f1: 0.11947686493828971</a:t>
            </a:r>
          </a:p>
        </p:txBody>
      </p:sp>
      <p:pic>
        <p:nvPicPr>
          <p:cNvPr id="8" name="Picture 7">
            <a:extLst>
              <a:ext uri="{FF2B5EF4-FFF2-40B4-BE49-F238E27FC236}">
                <a16:creationId xmlns:a16="http://schemas.microsoft.com/office/drawing/2014/main" id="{818248AB-1C8E-809D-F17B-BB9D67FE933E}"/>
              </a:ext>
            </a:extLst>
          </p:cNvPr>
          <p:cNvPicPr>
            <a:picLocks noChangeAspect="1"/>
          </p:cNvPicPr>
          <p:nvPr/>
        </p:nvPicPr>
        <p:blipFill>
          <a:blip r:embed="rId3"/>
          <a:stretch>
            <a:fillRect/>
          </a:stretch>
        </p:blipFill>
        <p:spPr>
          <a:xfrm>
            <a:off x="2145792" y="3198155"/>
            <a:ext cx="5437632" cy="3073444"/>
          </a:xfrm>
          <a:prstGeom prst="rect">
            <a:avLst/>
          </a:prstGeom>
        </p:spPr>
      </p:pic>
    </p:spTree>
    <p:extLst>
      <p:ext uri="{BB962C8B-B14F-4D97-AF65-F5344CB8AC3E}">
        <p14:creationId xmlns:p14="http://schemas.microsoft.com/office/powerpoint/2010/main" val="326740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body" idx="1"/>
          </p:nvPr>
        </p:nvSpPr>
        <p:spPr>
          <a:xfrm>
            <a:off x="86700" y="0"/>
            <a:ext cx="9057300" cy="58803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550">
              <a:solidFill>
                <a:srgbClr val="808080"/>
              </a:solidFill>
              <a:highlight>
                <a:srgbClr val="1F1F1F"/>
              </a:highlight>
              <a:latin typeface="Courier New"/>
              <a:ea typeface="Courier New"/>
              <a:cs typeface="Courier New"/>
              <a:sym typeface="Courier New"/>
            </a:endParaRPr>
          </a:p>
          <a:p>
            <a:pPr marL="0" lvl="0" indent="0" algn="l" rtl="0">
              <a:lnSpc>
                <a:spcPct val="115000"/>
              </a:lnSpc>
              <a:spcBef>
                <a:spcPts val="800"/>
              </a:spcBef>
              <a:spcAft>
                <a:spcPts val="0"/>
              </a:spcAft>
              <a:buNone/>
            </a:pPr>
            <a:r>
              <a:rPr lang="en-GB" sz="3050" b="1">
                <a:solidFill>
                  <a:schemeClr val="accent2"/>
                </a:solidFill>
                <a:highlight>
                  <a:srgbClr val="FFFFFF"/>
                </a:highlight>
                <a:latin typeface="Times New Roman"/>
                <a:ea typeface="Times New Roman"/>
                <a:cs typeface="Times New Roman"/>
                <a:sym typeface="Times New Roman"/>
              </a:rPr>
              <a:t>Scaling and Distributing</a:t>
            </a:r>
            <a:endParaRPr sz="305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GB" sz="1950">
                <a:solidFill>
                  <a:schemeClr val="accent2"/>
                </a:solidFill>
                <a:highlight>
                  <a:srgbClr val="FFFFFF"/>
                </a:highlight>
                <a:latin typeface="Times New Roman"/>
                <a:ea typeface="Times New Roman"/>
                <a:cs typeface="Times New Roman"/>
                <a:sym typeface="Times New Roman"/>
              </a:rPr>
              <a:t>To ensure uniformity, we will scale the columns representing Time and Amount along with the other columns. Additionally, we will create a sub-sample of the dataframe that includes an equal number of Fraud and Non-Fraud cases. This balanced approach will assist our algorithms in effectively identifying patterns that determine the fraudulent nature of a transaction</a:t>
            </a:r>
            <a:endParaRPr sz="195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GB" sz="1850">
                <a:solidFill>
                  <a:schemeClr val="accent2"/>
                </a:solidFill>
                <a:highlight>
                  <a:srgbClr val="FFFFFF"/>
                </a:highlight>
                <a:latin typeface="Times New Roman"/>
                <a:ea typeface="Times New Roman"/>
                <a:cs typeface="Times New Roman"/>
                <a:sym typeface="Times New Roman"/>
              </a:rPr>
              <a:t>Subsample will be a dataframe with a </a:t>
            </a:r>
            <a:r>
              <a:rPr lang="en-GB" sz="1850" b="1">
                <a:solidFill>
                  <a:schemeClr val="accent2"/>
                </a:solidFill>
                <a:highlight>
                  <a:srgbClr val="FFFFFF"/>
                </a:highlight>
                <a:latin typeface="Times New Roman"/>
                <a:ea typeface="Times New Roman"/>
                <a:cs typeface="Times New Roman"/>
                <a:sym typeface="Times New Roman"/>
              </a:rPr>
              <a:t>50/50 </a:t>
            </a:r>
            <a:r>
              <a:rPr lang="en-GB" sz="1850">
                <a:solidFill>
                  <a:schemeClr val="accent2"/>
                </a:solidFill>
                <a:highlight>
                  <a:srgbClr val="FFFFFF"/>
                </a:highlight>
                <a:latin typeface="Times New Roman"/>
                <a:ea typeface="Times New Roman"/>
                <a:cs typeface="Times New Roman"/>
                <a:sym typeface="Times New Roman"/>
              </a:rPr>
              <a:t>ratio of fraud and non-fraud transactions. </a:t>
            </a:r>
            <a:endParaRPr sz="185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None/>
            </a:pPr>
            <a:r>
              <a:rPr lang="en-GB" sz="1850">
                <a:solidFill>
                  <a:schemeClr val="accent2"/>
                </a:solidFill>
                <a:highlight>
                  <a:srgbClr val="FFFFFF"/>
                </a:highlight>
                <a:latin typeface="Times New Roman"/>
                <a:ea typeface="Times New Roman"/>
                <a:cs typeface="Times New Roman"/>
                <a:sym typeface="Times New Roman"/>
              </a:rPr>
              <a:t>Issues of using original dataframe:</a:t>
            </a:r>
            <a:endParaRPr sz="1850">
              <a:solidFill>
                <a:schemeClr val="accent2"/>
              </a:solidFill>
              <a:highlight>
                <a:srgbClr val="FFFFFF"/>
              </a:highlight>
              <a:latin typeface="Times New Roman"/>
              <a:ea typeface="Times New Roman"/>
              <a:cs typeface="Times New Roman"/>
              <a:sym typeface="Times New Roman"/>
            </a:endParaRPr>
          </a:p>
          <a:p>
            <a:pPr marL="457200" lvl="0" indent="-349250" algn="l" rtl="0">
              <a:lnSpc>
                <a:spcPct val="115000"/>
              </a:lnSpc>
              <a:spcBef>
                <a:spcPts val="700"/>
              </a:spcBef>
              <a:spcAft>
                <a:spcPts val="0"/>
              </a:spcAft>
              <a:buClr>
                <a:schemeClr val="accent2"/>
              </a:buClr>
              <a:buSzPts val="1900"/>
              <a:buFont typeface="Roboto"/>
              <a:buChar char="●"/>
            </a:pPr>
            <a:r>
              <a:rPr lang="en-GB" sz="1900" b="1">
                <a:solidFill>
                  <a:schemeClr val="accent2"/>
                </a:solidFill>
                <a:highlight>
                  <a:srgbClr val="FFFFFF"/>
                </a:highlight>
                <a:latin typeface="Times New Roman"/>
                <a:ea typeface="Times New Roman"/>
                <a:cs typeface="Times New Roman"/>
                <a:sym typeface="Times New Roman"/>
              </a:rPr>
              <a:t>Overfitting: </a:t>
            </a:r>
            <a:r>
              <a:rPr lang="en-GB" sz="1900">
                <a:solidFill>
                  <a:schemeClr val="accent2"/>
                </a:solidFill>
                <a:highlight>
                  <a:srgbClr val="FFFFFF"/>
                </a:highlight>
                <a:latin typeface="Times New Roman"/>
                <a:ea typeface="Times New Roman"/>
                <a:cs typeface="Times New Roman"/>
                <a:sym typeface="Times New Roman"/>
              </a:rPr>
              <a:t>Our classification models will assume that in most cases there are no frauds! What we want for our model is to be certain when a fraud occurs.</a:t>
            </a:r>
            <a:endParaRPr sz="1900">
              <a:solidFill>
                <a:schemeClr val="accent2"/>
              </a:solidFill>
              <a:highlight>
                <a:srgbClr val="FFFFFF"/>
              </a:highlight>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accent2"/>
              </a:buClr>
              <a:buSzPts val="1900"/>
              <a:buFont typeface="Roboto"/>
              <a:buChar char="●"/>
            </a:pPr>
            <a:r>
              <a:rPr lang="en-GB" sz="1900" b="1">
                <a:solidFill>
                  <a:schemeClr val="accent2"/>
                </a:solidFill>
                <a:highlight>
                  <a:srgbClr val="FFFFFF"/>
                </a:highlight>
                <a:latin typeface="Times New Roman"/>
                <a:ea typeface="Times New Roman"/>
                <a:cs typeface="Times New Roman"/>
                <a:sym typeface="Times New Roman"/>
              </a:rPr>
              <a:t>Wrong Correlations:</a:t>
            </a:r>
            <a:r>
              <a:rPr lang="en-GB" sz="1900">
                <a:solidFill>
                  <a:schemeClr val="accent2"/>
                </a:solidFill>
                <a:highlight>
                  <a:srgbClr val="FFFFFF"/>
                </a:highlight>
                <a:latin typeface="Times New Roman"/>
                <a:ea typeface="Times New Roman"/>
                <a:cs typeface="Times New Roman"/>
                <a:sym typeface="Times New Roman"/>
              </a:rPr>
              <a:t> Although we don't know what the "V" features stand for, it will be useful to understand how each of this features influence the result (Fraud or No Fraud) by having an imbalance dataframe we are not able to see the true correlations between the class and features.</a:t>
            </a:r>
            <a:endParaRPr sz="1900">
              <a:solidFill>
                <a:schemeClr val="accent2"/>
              </a:solidFill>
              <a:highlight>
                <a:srgbClr val="FFFFFF"/>
              </a:highlight>
              <a:latin typeface="Times New Roman"/>
              <a:ea typeface="Times New Roman"/>
              <a:cs typeface="Times New Roman"/>
              <a:sym typeface="Times New Roman"/>
            </a:endParaRPr>
          </a:p>
          <a:p>
            <a:pPr marL="457200" lvl="0" indent="0" algn="l" rtl="0">
              <a:lnSpc>
                <a:spcPct val="115000"/>
              </a:lnSpc>
              <a:spcBef>
                <a:spcPts val="600"/>
              </a:spcBef>
              <a:spcAft>
                <a:spcPts val="0"/>
              </a:spcAft>
              <a:buNone/>
            </a:pPr>
            <a:endParaRPr sz="1900" b="1">
              <a:solidFill>
                <a:schemeClr val="accent2"/>
              </a:solidFill>
              <a:highlight>
                <a:srgbClr val="FFFFFF"/>
              </a:highlight>
              <a:latin typeface="Times New Roman"/>
              <a:ea typeface="Times New Roman"/>
              <a:cs typeface="Times New Roman"/>
              <a:sym typeface="Times New Roman"/>
            </a:endParaRPr>
          </a:p>
          <a:p>
            <a:pPr marL="0" lvl="0" indent="0" algn="l" rtl="0">
              <a:lnSpc>
                <a:spcPct val="135714"/>
              </a:lnSpc>
              <a:spcBef>
                <a:spcPts val="500"/>
              </a:spcBef>
              <a:spcAft>
                <a:spcPts val="0"/>
              </a:spcAft>
              <a:buNone/>
            </a:pPr>
            <a:endParaRPr sz="215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19D27D-3CD3-C280-6033-4DC83080591B}"/>
              </a:ext>
            </a:extLst>
          </p:cNvPr>
          <p:cNvPicPr>
            <a:picLocks noChangeAspect="1"/>
          </p:cNvPicPr>
          <p:nvPr/>
        </p:nvPicPr>
        <p:blipFill>
          <a:blip r:embed="rId2"/>
          <a:stretch>
            <a:fillRect/>
          </a:stretch>
        </p:blipFill>
        <p:spPr>
          <a:xfrm>
            <a:off x="-16551" y="686915"/>
            <a:ext cx="9160551" cy="5484169"/>
          </a:xfrm>
          <a:prstGeom prst="rect">
            <a:avLst/>
          </a:prstGeom>
        </p:spPr>
      </p:pic>
    </p:spTree>
    <p:extLst>
      <p:ext uri="{BB962C8B-B14F-4D97-AF65-F5344CB8AC3E}">
        <p14:creationId xmlns:p14="http://schemas.microsoft.com/office/powerpoint/2010/main" val="4117904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971D-E042-F323-F0DB-5CF7226DF3D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Classification Reports of all the Classifiers:</a:t>
            </a:r>
          </a:p>
        </p:txBody>
      </p:sp>
      <p:pic>
        <p:nvPicPr>
          <p:cNvPr id="5" name="Picture 4">
            <a:extLst>
              <a:ext uri="{FF2B5EF4-FFF2-40B4-BE49-F238E27FC236}">
                <a16:creationId xmlns:a16="http://schemas.microsoft.com/office/drawing/2014/main" id="{83890B5C-65C7-7A91-C440-6CAA0CF7B3AA}"/>
              </a:ext>
            </a:extLst>
          </p:cNvPr>
          <p:cNvPicPr>
            <a:picLocks noChangeAspect="1"/>
          </p:cNvPicPr>
          <p:nvPr/>
        </p:nvPicPr>
        <p:blipFill>
          <a:blip r:embed="rId3"/>
          <a:stretch>
            <a:fillRect/>
          </a:stretch>
        </p:blipFill>
        <p:spPr>
          <a:xfrm>
            <a:off x="152017" y="3672175"/>
            <a:ext cx="4290432" cy="1806097"/>
          </a:xfrm>
          <a:prstGeom prst="rect">
            <a:avLst/>
          </a:prstGeom>
        </p:spPr>
      </p:pic>
      <p:pic>
        <p:nvPicPr>
          <p:cNvPr id="7" name="Picture 6">
            <a:extLst>
              <a:ext uri="{FF2B5EF4-FFF2-40B4-BE49-F238E27FC236}">
                <a16:creationId xmlns:a16="http://schemas.microsoft.com/office/drawing/2014/main" id="{6FB4822D-4326-B732-9AAC-F77D81539B50}"/>
              </a:ext>
            </a:extLst>
          </p:cNvPr>
          <p:cNvPicPr>
            <a:picLocks noChangeAspect="1"/>
          </p:cNvPicPr>
          <p:nvPr/>
        </p:nvPicPr>
        <p:blipFill>
          <a:blip r:embed="rId4"/>
          <a:stretch>
            <a:fillRect/>
          </a:stretch>
        </p:blipFill>
        <p:spPr>
          <a:xfrm>
            <a:off x="2297233" y="1600042"/>
            <a:ext cx="4549534" cy="1828958"/>
          </a:xfrm>
          <a:prstGeom prst="rect">
            <a:avLst/>
          </a:prstGeom>
        </p:spPr>
      </p:pic>
      <p:pic>
        <p:nvPicPr>
          <p:cNvPr id="9" name="Picture 8">
            <a:extLst>
              <a:ext uri="{FF2B5EF4-FFF2-40B4-BE49-F238E27FC236}">
                <a16:creationId xmlns:a16="http://schemas.microsoft.com/office/drawing/2014/main" id="{140EC384-7F74-288D-8AB3-E58EE42B7832}"/>
              </a:ext>
            </a:extLst>
          </p:cNvPr>
          <p:cNvPicPr>
            <a:picLocks noChangeAspect="1"/>
          </p:cNvPicPr>
          <p:nvPr/>
        </p:nvPicPr>
        <p:blipFill>
          <a:blip r:embed="rId5"/>
          <a:stretch>
            <a:fillRect/>
          </a:stretch>
        </p:blipFill>
        <p:spPr>
          <a:xfrm>
            <a:off x="4701553" y="3672175"/>
            <a:ext cx="4275190" cy="1828958"/>
          </a:xfrm>
          <a:prstGeom prst="rect">
            <a:avLst/>
          </a:prstGeom>
        </p:spPr>
      </p:pic>
    </p:spTree>
    <p:extLst>
      <p:ext uri="{BB962C8B-B14F-4D97-AF65-F5344CB8AC3E}">
        <p14:creationId xmlns:p14="http://schemas.microsoft.com/office/powerpoint/2010/main" val="291851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75750" y="505800"/>
            <a:ext cx="8992500" cy="3101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pic>
        <p:nvPicPr>
          <p:cNvPr id="123" name="Google Shape;123;p15"/>
          <p:cNvPicPr preferRelativeResize="0"/>
          <p:nvPr/>
        </p:nvPicPr>
        <p:blipFill rotWithShape="1">
          <a:blip r:embed="rId3">
            <a:alphaModFix/>
          </a:blip>
          <a:srcRect l="8033" t="33826" r="775" b="21172"/>
          <a:stretch/>
        </p:blipFill>
        <p:spPr>
          <a:xfrm>
            <a:off x="0" y="505788"/>
            <a:ext cx="8886800" cy="2788925"/>
          </a:xfrm>
          <a:prstGeom prst="rect">
            <a:avLst/>
          </a:prstGeom>
          <a:noFill/>
          <a:ln>
            <a:noFill/>
          </a:ln>
        </p:spPr>
      </p:pic>
      <p:sp>
        <p:nvSpPr>
          <p:cNvPr id="124" name="Google Shape;124;p15"/>
          <p:cNvSpPr txBox="1"/>
          <p:nvPr/>
        </p:nvSpPr>
        <p:spPr>
          <a:xfrm>
            <a:off x="4717100" y="3913600"/>
            <a:ext cx="4169700" cy="27810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600"/>
              </a:spcBef>
              <a:spcAft>
                <a:spcPts val="0"/>
              </a:spcAft>
              <a:buClr>
                <a:schemeClr val="accent2"/>
              </a:buClr>
              <a:buSzPts val="1600"/>
              <a:buFont typeface="Roboto"/>
              <a:buChar char="●"/>
            </a:pPr>
            <a:r>
              <a:rPr lang="en-GB" sz="1600" b="1">
                <a:solidFill>
                  <a:schemeClr val="accent2"/>
                </a:solidFill>
                <a:highlight>
                  <a:srgbClr val="FFFFFF"/>
                </a:highlight>
                <a:latin typeface="Times New Roman"/>
                <a:ea typeface="Times New Roman"/>
                <a:cs typeface="Times New Roman"/>
                <a:sym typeface="Times New Roman"/>
              </a:rPr>
              <a:t>Scaled amount </a:t>
            </a:r>
            <a:r>
              <a:rPr lang="en-GB" sz="1600">
                <a:solidFill>
                  <a:schemeClr val="accent2"/>
                </a:solidFill>
                <a:highlight>
                  <a:srgbClr val="FFFFFF"/>
                </a:highlight>
                <a:latin typeface="Times New Roman"/>
                <a:ea typeface="Times New Roman"/>
                <a:cs typeface="Times New Roman"/>
                <a:sym typeface="Times New Roman"/>
              </a:rPr>
              <a:t>and </a:t>
            </a:r>
            <a:r>
              <a:rPr lang="en-GB" sz="1600" b="1">
                <a:solidFill>
                  <a:schemeClr val="accent2"/>
                </a:solidFill>
                <a:highlight>
                  <a:srgbClr val="FFFFFF"/>
                </a:highlight>
                <a:latin typeface="Times New Roman"/>
                <a:ea typeface="Times New Roman"/>
                <a:cs typeface="Times New Roman"/>
                <a:sym typeface="Times New Roman"/>
              </a:rPr>
              <a:t>scaled time </a:t>
            </a:r>
            <a:r>
              <a:rPr lang="en-GB" sz="1600">
                <a:solidFill>
                  <a:schemeClr val="accent2"/>
                </a:solidFill>
                <a:highlight>
                  <a:srgbClr val="FFFFFF"/>
                </a:highlight>
                <a:latin typeface="Times New Roman"/>
                <a:ea typeface="Times New Roman"/>
                <a:cs typeface="Times New Roman"/>
                <a:sym typeface="Times New Roman"/>
              </a:rPr>
              <a:t>are the columns with scaled values.</a:t>
            </a:r>
            <a:endParaRPr sz="1600">
              <a:solidFill>
                <a:schemeClr val="accent2"/>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accent2"/>
              </a:buClr>
              <a:buSzPts val="1600"/>
              <a:buFont typeface="Roboto"/>
              <a:buChar char="●"/>
            </a:pPr>
            <a:r>
              <a:rPr lang="en-GB" sz="1600">
                <a:solidFill>
                  <a:schemeClr val="accent2"/>
                </a:solidFill>
                <a:highlight>
                  <a:srgbClr val="FFFFFF"/>
                </a:highlight>
                <a:latin typeface="Times New Roman"/>
                <a:ea typeface="Times New Roman"/>
                <a:cs typeface="Times New Roman"/>
                <a:sym typeface="Times New Roman"/>
              </a:rPr>
              <a:t>There are </a:t>
            </a:r>
            <a:r>
              <a:rPr lang="en-GB" sz="1600" b="1">
                <a:solidFill>
                  <a:schemeClr val="accent2"/>
                </a:solidFill>
                <a:highlight>
                  <a:srgbClr val="FFFFFF"/>
                </a:highlight>
                <a:latin typeface="Times New Roman"/>
                <a:ea typeface="Times New Roman"/>
                <a:cs typeface="Times New Roman"/>
                <a:sym typeface="Times New Roman"/>
              </a:rPr>
              <a:t>492 cases </a:t>
            </a:r>
            <a:r>
              <a:rPr lang="en-GB" sz="1600">
                <a:solidFill>
                  <a:schemeClr val="accent2"/>
                </a:solidFill>
                <a:highlight>
                  <a:srgbClr val="FFFFFF"/>
                </a:highlight>
                <a:latin typeface="Times New Roman"/>
                <a:ea typeface="Times New Roman"/>
                <a:cs typeface="Times New Roman"/>
                <a:sym typeface="Times New Roman"/>
              </a:rPr>
              <a:t>of fraud in the dataset so that can randomly get 492 cases of non-fraud to create our new sub dataframe.</a:t>
            </a:r>
            <a:endParaRPr sz="1600">
              <a:solidFill>
                <a:schemeClr val="accent2"/>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accent2"/>
              </a:buClr>
              <a:buSzPts val="1600"/>
              <a:buFont typeface="Roboto"/>
              <a:buChar char="●"/>
            </a:pPr>
            <a:r>
              <a:rPr lang="en-GB" sz="1600">
                <a:solidFill>
                  <a:schemeClr val="accent2"/>
                </a:solidFill>
                <a:highlight>
                  <a:srgbClr val="FFFFFF"/>
                </a:highlight>
                <a:latin typeface="Times New Roman"/>
                <a:ea typeface="Times New Roman"/>
                <a:cs typeface="Times New Roman"/>
                <a:sym typeface="Times New Roman"/>
              </a:rPr>
              <a:t>We concat the 492 cases of fraud and non fraud, </a:t>
            </a:r>
            <a:r>
              <a:rPr lang="en-GB" sz="1600" b="1">
                <a:solidFill>
                  <a:schemeClr val="accent2"/>
                </a:solidFill>
                <a:highlight>
                  <a:srgbClr val="FFFFFF"/>
                </a:highlight>
                <a:latin typeface="Times New Roman"/>
                <a:ea typeface="Times New Roman"/>
                <a:cs typeface="Times New Roman"/>
                <a:sym typeface="Times New Roman"/>
              </a:rPr>
              <a:t>creating a new sub-sample.</a:t>
            </a:r>
            <a:endParaRPr sz="1600" b="1">
              <a:solidFill>
                <a:schemeClr val="accent2"/>
              </a:solidFill>
              <a:highlight>
                <a:srgbClr val="FFFFFF"/>
              </a:highlight>
              <a:latin typeface="Times New Roman"/>
              <a:ea typeface="Times New Roman"/>
              <a:cs typeface="Times New Roman"/>
              <a:sym typeface="Times New Roman"/>
            </a:endParaRPr>
          </a:p>
          <a:p>
            <a:pPr marL="0" lvl="0" indent="0" algn="l" rtl="0">
              <a:lnSpc>
                <a:spcPct val="135714"/>
              </a:lnSpc>
              <a:spcBef>
                <a:spcPts val="500"/>
              </a:spcBef>
              <a:spcAft>
                <a:spcPts val="0"/>
              </a:spcAft>
              <a:buClr>
                <a:schemeClr val="dk1"/>
              </a:buClr>
              <a:buSzPts val="1100"/>
              <a:buFont typeface="Arial"/>
              <a:buNone/>
            </a:pPr>
            <a:endParaRPr sz="1600">
              <a:solidFill>
                <a:srgbClr val="CCCCCC"/>
              </a:solidFill>
              <a:highlight>
                <a:srgbClr val="1F1F1F"/>
              </a:highlight>
              <a:latin typeface="Courier New"/>
              <a:ea typeface="Courier New"/>
              <a:cs typeface="Courier New"/>
              <a:sym typeface="Courier New"/>
            </a:endParaRPr>
          </a:p>
          <a:p>
            <a:pPr marL="0" lvl="0" indent="0" algn="l" rtl="0">
              <a:spcBef>
                <a:spcPts val="0"/>
              </a:spcBef>
              <a:spcAft>
                <a:spcPts val="0"/>
              </a:spcAft>
              <a:buNone/>
            </a:pPr>
            <a:endParaRPr>
              <a:latin typeface="Archivo Narrow"/>
              <a:ea typeface="Archivo Narrow"/>
              <a:cs typeface="Archivo Narrow"/>
              <a:sym typeface="Archivo Narrow"/>
            </a:endParaRPr>
          </a:p>
        </p:txBody>
      </p:sp>
      <p:pic>
        <p:nvPicPr>
          <p:cNvPr id="125" name="Google Shape;125;p15"/>
          <p:cNvPicPr preferRelativeResize="0"/>
          <p:nvPr/>
        </p:nvPicPr>
        <p:blipFill rotWithShape="1">
          <a:blip r:embed="rId4">
            <a:alphaModFix/>
          </a:blip>
          <a:srcRect l="8294" t="30075" r="50803" b="11717"/>
          <a:stretch/>
        </p:blipFill>
        <p:spPr>
          <a:xfrm>
            <a:off x="75750" y="3510650"/>
            <a:ext cx="4523475" cy="272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108700" y="0"/>
            <a:ext cx="9035400" cy="389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900" b="0">
              <a:solidFill>
                <a:srgbClr val="0F172A"/>
              </a:solidFill>
              <a:highlight>
                <a:schemeClr val="lt1"/>
              </a:highlight>
              <a:latin typeface="Times New Roman"/>
              <a:ea typeface="Times New Roman"/>
              <a:cs typeface="Times New Roman"/>
              <a:sym typeface="Times New Roman"/>
            </a:endParaRPr>
          </a:p>
          <a:p>
            <a:pPr marL="0" lvl="0" indent="0" algn="l" rtl="0">
              <a:lnSpc>
                <a:spcPct val="135714"/>
              </a:lnSpc>
              <a:spcBef>
                <a:spcPts val="0"/>
              </a:spcBef>
              <a:spcAft>
                <a:spcPts val="0"/>
              </a:spcAft>
              <a:buSzPts val="1100"/>
              <a:buNone/>
            </a:pPr>
            <a:r>
              <a:rPr lang="en-GB" sz="2400">
                <a:solidFill>
                  <a:schemeClr val="dk1"/>
                </a:solidFill>
                <a:highlight>
                  <a:schemeClr val="lt1"/>
                </a:highlight>
                <a:latin typeface="Times New Roman"/>
                <a:ea typeface="Times New Roman"/>
                <a:cs typeface="Times New Roman"/>
                <a:sym typeface="Times New Roman"/>
              </a:rPr>
              <a:t>Why Robust Scaler is good?</a:t>
            </a:r>
            <a:endParaRPr sz="2400">
              <a:solidFill>
                <a:schemeClr val="dk1"/>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100" b="0">
                <a:solidFill>
                  <a:srgbClr val="0F172A"/>
                </a:solidFill>
                <a:highlight>
                  <a:schemeClr val="lt1"/>
                </a:highlight>
                <a:latin typeface="Times New Roman"/>
                <a:ea typeface="Times New Roman"/>
                <a:cs typeface="Times New Roman"/>
                <a:sym typeface="Times New Roman"/>
              </a:rPr>
              <a:t>     The Robust Scaler uses the interquartile range (IQR) as a robust statistical measure. It scales the data based on the IQR, minimizing sensitivity to outliers.</a:t>
            </a: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100" b="0">
                <a:solidFill>
                  <a:srgbClr val="0F172A"/>
                </a:solidFill>
                <a:highlight>
                  <a:schemeClr val="lt1"/>
                </a:highlight>
                <a:latin typeface="Times New Roman"/>
                <a:ea typeface="Times New Roman"/>
                <a:cs typeface="Times New Roman"/>
                <a:sym typeface="Times New Roman"/>
              </a:rPr>
              <a:t>To achieve robustness, the Robust Scaler subtracts the median (a robust measure of central tendency) and divides by the IQR. This normalization process ensures that extreme values have less influence on the scaled data.</a:t>
            </a: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100" b="0">
                <a:solidFill>
                  <a:srgbClr val="0F172A"/>
                </a:solidFill>
                <a:highlight>
                  <a:schemeClr val="lt1"/>
                </a:highlight>
                <a:latin typeface="Times New Roman"/>
                <a:ea typeface="Times New Roman"/>
                <a:cs typeface="Times New Roman"/>
                <a:sym typeface="Times New Roman"/>
              </a:rPr>
              <a:t>By effectively reducing the impact of outliers, the Robust Scaler provides more reliable scaling for analysis and modeling purposes.</a:t>
            </a: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100" b="0">
                <a:solidFill>
                  <a:srgbClr val="0F172A"/>
                </a:solidFill>
                <a:highlight>
                  <a:schemeClr val="lt1"/>
                </a:highlight>
                <a:latin typeface="Times New Roman"/>
                <a:ea typeface="Times New Roman"/>
                <a:cs typeface="Times New Roman"/>
                <a:sym typeface="Times New Roman"/>
              </a:rPr>
              <a:t>The Robust Scaler is less affected by outliers, uses the IQR for scaling, subtracts the median, and divides by the IQR, resulting in less distortion of extreme values and improved suitability for analysis and modeling.</a:t>
            </a: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300" b="0">
                <a:solidFill>
                  <a:srgbClr val="0F172A"/>
                </a:solidFill>
                <a:highlight>
                  <a:schemeClr val="lt1"/>
                </a:highlight>
                <a:latin typeface="Roboto"/>
                <a:ea typeface="Roboto"/>
                <a:cs typeface="Roboto"/>
                <a:sym typeface="Roboto"/>
              </a:rPr>
              <a:t>                       </a:t>
            </a:r>
            <a:r>
              <a:rPr lang="en-GB" sz="2200" b="0">
                <a:solidFill>
                  <a:srgbClr val="0F172A"/>
                </a:solidFill>
                <a:highlight>
                  <a:schemeClr val="lt1"/>
                </a:highlight>
                <a:latin typeface="Times New Roman"/>
                <a:ea typeface="Times New Roman"/>
                <a:cs typeface="Times New Roman"/>
                <a:sym typeface="Times New Roman"/>
              </a:rPr>
              <a:t>  X_{scaled} = </a:t>
            </a:r>
            <a:r>
              <a:rPr lang="en-GB" sz="2200" b="0" u="sng">
                <a:solidFill>
                  <a:srgbClr val="0F172A"/>
                </a:solidFill>
                <a:highlight>
                  <a:schemeClr val="lt1"/>
                </a:highlight>
                <a:latin typeface="Times New Roman"/>
                <a:ea typeface="Times New Roman"/>
                <a:cs typeface="Times New Roman"/>
                <a:sym typeface="Times New Roman"/>
              </a:rPr>
              <a:t>{X - X_{median}}</a:t>
            </a:r>
            <a:endParaRPr sz="2200" b="0" u="sng">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200" b="0">
                <a:solidFill>
                  <a:srgbClr val="0F172A"/>
                </a:solidFill>
                <a:highlight>
                  <a:schemeClr val="lt1"/>
                </a:highlight>
                <a:latin typeface="Times New Roman"/>
                <a:ea typeface="Times New Roman"/>
                <a:cs typeface="Times New Roman"/>
                <a:sym typeface="Times New Roman"/>
              </a:rPr>
              <a:t>                                                        {IQR} </a:t>
            </a:r>
            <a:endParaRPr sz="22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2200" b="0">
              <a:solidFill>
                <a:srgbClr val="0F172A"/>
              </a:solidFill>
              <a:highlight>
                <a:srgbClr val="E2E8F0"/>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1900" b="0">
              <a:solidFill>
                <a:srgbClr val="0F172A"/>
              </a:solidFill>
              <a:highlight>
                <a:srgbClr val="E2E8F0"/>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0" y="401750"/>
            <a:ext cx="9144000" cy="568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SzPts val="1100"/>
              <a:buNone/>
            </a:pPr>
            <a:r>
              <a:rPr lang="en-GB" sz="2000" b="1">
                <a:solidFill>
                  <a:schemeClr val="accent2"/>
                </a:solidFill>
                <a:highlight>
                  <a:srgbClr val="FFFFFF"/>
                </a:highlight>
                <a:latin typeface="Times New Roman"/>
                <a:ea typeface="Times New Roman"/>
                <a:cs typeface="Times New Roman"/>
                <a:sym typeface="Times New Roman"/>
              </a:rPr>
              <a:t>Splitting the Data</a:t>
            </a: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100"/>
              <a:buNone/>
            </a:pP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100"/>
              <a:buNone/>
            </a:pP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100"/>
              <a:buNone/>
            </a:pP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100"/>
              <a:buNone/>
            </a:pP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100"/>
              <a:buNone/>
            </a:pP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0"/>
              </a:spcAft>
              <a:buSzPts val="2200"/>
              <a:buNone/>
            </a:pPr>
            <a:endParaRPr sz="1600">
              <a:solidFill>
                <a:srgbClr val="0F172A"/>
              </a:solidFill>
              <a:highlight>
                <a:schemeClr val="lt1"/>
              </a:highlight>
              <a:latin typeface="Times New Roman"/>
              <a:ea typeface="Times New Roman"/>
              <a:cs typeface="Times New Roman"/>
              <a:sym typeface="Times New Roman"/>
            </a:endParaRPr>
          </a:p>
          <a:p>
            <a:pPr marL="0" lvl="0" indent="0" algn="just" rtl="0">
              <a:lnSpc>
                <a:spcPct val="115000"/>
              </a:lnSpc>
              <a:spcBef>
                <a:spcPts val="1500"/>
              </a:spcBef>
              <a:spcAft>
                <a:spcPts val="0"/>
              </a:spcAft>
              <a:buSzPts val="2200"/>
              <a:buNone/>
            </a:pPr>
            <a:r>
              <a:rPr lang="en-GB" sz="1800" b="1">
                <a:solidFill>
                  <a:srgbClr val="0F172A"/>
                </a:solidFill>
                <a:highlight>
                  <a:schemeClr val="lt1"/>
                </a:highlight>
                <a:latin typeface="Times New Roman"/>
                <a:ea typeface="Times New Roman"/>
                <a:cs typeface="Times New Roman"/>
                <a:sym typeface="Times New Roman"/>
              </a:rPr>
              <a:t>K-fold cross-validation</a:t>
            </a:r>
            <a:r>
              <a:rPr lang="en-GB" sz="1800">
                <a:solidFill>
                  <a:srgbClr val="0F172A"/>
                </a:solidFill>
                <a:highlight>
                  <a:schemeClr val="lt1"/>
                </a:highlight>
                <a:latin typeface="Times New Roman"/>
                <a:ea typeface="Times New Roman"/>
                <a:cs typeface="Times New Roman"/>
                <a:sym typeface="Times New Roman"/>
              </a:rPr>
              <a:t> is a technique used for model evaluation and selection. It involves dividing the dataset into k subsets or folds of roughly equal size. The process then iterates k times, with each fold being used as a validation set while the remaining k-1 folds are used for training the model. </a:t>
            </a:r>
            <a:endParaRPr sz="1800">
              <a:solidFill>
                <a:srgbClr val="0F172A"/>
              </a:solidFill>
              <a:highlight>
                <a:schemeClr val="lt1"/>
              </a:highlight>
              <a:latin typeface="Times New Roman"/>
              <a:ea typeface="Times New Roman"/>
              <a:cs typeface="Times New Roman"/>
              <a:sym typeface="Times New Roman"/>
            </a:endParaRPr>
          </a:p>
          <a:p>
            <a:pPr marL="0" lvl="0" indent="0" algn="just" rtl="0">
              <a:lnSpc>
                <a:spcPct val="115000"/>
              </a:lnSpc>
              <a:spcBef>
                <a:spcPts val="1500"/>
              </a:spcBef>
              <a:spcAft>
                <a:spcPts val="0"/>
              </a:spcAft>
              <a:buSzPts val="2200"/>
              <a:buNone/>
            </a:pPr>
            <a:r>
              <a:rPr lang="en-GB" sz="1800" b="1">
                <a:solidFill>
                  <a:srgbClr val="0F172A"/>
                </a:solidFill>
                <a:highlight>
                  <a:schemeClr val="lt1"/>
                </a:highlight>
                <a:latin typeface="Times New Roman"/>
                <a:ea typeface="Times New Roman"/>
                <a:cs typeface="Times New Roman"/>
                <a:sym typeface="Times New Roman"/>
              </a:rPr>
              <a:t>Stratified k-fold </a:t>
            </a:r>
            <a:r>
              <a:rPr lang="en-GB" sz="1800">
                <a:solidFill>
                  <a:srgbClr val="0F172A"/>
                </a:solidFill>
                <a:highlight>
                  <a:schemeClr val="lt1"/>
                </a:highlight>
                <a:latin typeface="Times New Roman"/>
                <a:ea typeface="Times New Roman"/>
                <a:cs typeface="Times New Roman"/>
                <a:sym typeface="Times New Roman"/>
              </a:rPr>
              <a:t>ensures that each fold maintains the same class distribution as the original dataset, reducing the risk of biased evaluation results. K-fold divides the dataset into k subsets for training and validation, while stratified k-fold maintains the class distribution in each fold, making it suitable for imbalanced datasets.</a:t>
            </a:r>
            <a:endParaRPr sz="1800">
              <a:solidFill>
                <a:srgbClr val="0F172A"/>
              </a:solidFill>
              <a:highlight>
                <a:schemeClr val="lt1"/>
              </a:highlight>
              <a:latin typeface="Times New Roman"/>
              <a:ea typeface="Times New Roman"/>
              <a:cs typeface="Times New Roman"/>
              <a:sym typeface="Times New Roman"/>
            </a:endParaRPr>
          </a:p>
          <a:p>
            <a:pPr marL="0" lvl="0" indent="0" algn="just" rtl="0">
              <a:lnSpc>
                <a:spcPct val="115000"/>
              </a:lnSpc>
              <a:spcBef>
                <a:spcPts val="1500"/>
              </a:spcBef>
              <a:spcAft>
                <a:spcPts val="0"/>
              </a:spcAft>
              <a:buSzPts val="2200"/>
              <a:buNone/>
            </a:pPr>
            <a:endParaRPr sz="2000">
              <a:solidFill>
                <a:srgbClr val="0F172A"/>
              </a:solidFill>
              <a:highlight>
                <a:schemeClr val="lt1"/>
              </a:highlight>
              <a:latin typeface="Roboto"/>
              <a:ea typeface="Roboto"/>
              <a:cs typeface="Roboto"/>
              <a:sym typeface="Roboto"/>
            </a:endParaRPr>
          </a:p>
        </p:txBody>
      </p:sp>
      <p:pic>
        <p:nvPicPr>
          <p:cNvPr id="136" name="Google Shape;136;p17"/>
          <p:cNvPicPr preferRelativeResize="0"/>
          <p:nvPr/>
        </p:nvPicPr>
        <p:blipFill rotWithShape="1">
          <a:blip r:embed="rId3">
            <a:alphaModFix/>
          </a:blip>
          <a:srcRect l="20982" t="24062" r="21277" b="13210"/>
          <a:stretch/>
        </p:blipFill>
        <p:spPr>
          <a:xfrm>
            <a:off x="76800" y="907275"/>
            <a:ext cx="4884977" cy="2612575"/>
          </a:xfrm>
          <a:prstGeom prst="rect">
            <a:avLst/>
          </a:prstGeom>
          <a:noFill/>
          <a:ln>
            <a:noFill/>
          </a:ln>
        </p:spPr>
      </p:pic>
      <p:pic>
        <p:nvPicPr>
          <p:cNvPr id="137" name="Google Shape;137;p17"/>
          <p:cNvPicPr preferRelativeResize="0"/>
          <p:nvPr/>
        </p:nvPicPr>
        <p:blipFill rotWithShape="1">
          <a:blip r:embed="rId4">
            <a:alphaModFix/>
          </a:blip>
          <a:srcRect l="21700" t="25914" r="22570" b="12327"/>
          <a:stretch/>
        </p:blipFill>
        <p:spPr>
          <a:xfrm>
            <a:off x="4669825" y="815125"/>
            <a:ext cx="4397376" cy="261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4" name="Title 3">
            <a:extLst>
              <a:ext uri="{FF2B5EF4-FFF2-40B4-BE49-F238E27FC236}">
                <a16:creationId xmlns:a16="http://schemas.microsoft.com/office/drawing/2014/main" id="{E96D1D39-7E71-5A9D-AB49-B7E5DD652716}"/>
              </a:ext>
            </a:extLst>
          </p:cNvPr>
          <p:cNvSpPr>
            <a:spLocks noGrp="1"/>
          </p:cNvSpPr>
          <p:nvPr>
            <p:ph type="title"/>
          </p:nvPr>
        </p:nvSpPr>
        <p:spPr>
          <a:xfrm>
            <a:off x="311700" y="336162"/>
            <a:ext cx="8520600" cy="763500"/>
          </a:xfrm>
        </p:spPr>
        <p:txBody>
          <a:bodyPr/>
          <a:lstStyle/>
          <a:p>
            <a:r>
              <a:rPr lang="en-IN" dirty="0">
                <a:latin typeface="Times New Roman" panose="02020603050405020304" pitchFamily="18" charset="0"/>
                <a:cs typeface="Times New Roman" panose="02020603050405020304" pitchFamily="18" charset="0"/>
              </a:rPr>
              <a:t>Random Under-Sampling:</a:t>
            </a:r>
          </a:p>
        </p:txBody>
      </p:sp>
      <p:sp>
        <p:nvSpPr>
          <p:cNvPr id="5" name="Text Placeholder 4">
            <a:extLst>
              <a:ext uri="{FF2B5EF4-FFF2-40B4-BE49-F238E27FC236}">
                <a16:creationId xmlns:a16="http://schemas.microsoft.com/office/drawing/2014/main" id="{741EFBD5-3541-2358-17B2-0BF68B3E75A8}"/>
              </a:ext>
            </a:extLst>
          </p:cNvPr>
          <p:cNvSpPr>
            <a:spLocks noGrp="1"/>
          </p:cNvSpPr>
          <p:nvPr>
            <p:ph type="body" idx="1"/>
          </p:nvPr>
        </p:nvSpPr>
        <p:spPr>
          <a:xfrm>
            <a:off x="311699" y="977742"/>
            <a:ext cx="8710381" cy="2069071"/>
          </a:xfrm>
        </p:spPr>
        <p:txBody>
          <a:bodyPr/>
          <a:lstStyle/>
          <a:p>
            <a:pPr algn="just"/>
            <a:r>
              <a:rPr lang="en-IN" dirty="0">
                <a:latin typeface="Times New Roman" panose="02020603050405020304" pitchFamily="18" charset="0"/>
                <a:cs typeface="Times New Roman" panose="02020603050405020304" pitchFamily="18" charset="0"/>
              </a:rPr>
              <a:t>Consists of removing data in order to have a more balanced dataset and thus, avoid our models from getting overfitting.</a:t>
            </a:r>
          </a:p>
          <a:p>
            <a:pPr algn="just"/>
            <a:r>
              <a:rPr lang="en-IN" dirty="0">
                <a:latin typeface="Times New Roman" panose="02020603050405020304" pitchFamily="18" charset="0"/>
                <a:cs typeface="Times New Roman" panose="02020603050405020304" pitchFamily="18" charset="0"/>
              </a:rPr>
              <a:t>Find out how imbalanced our dataset is and then bring the non-fraud transactions to the same amount as fraud transactions, 492 in this case.</a:t>
            </a:r>
          </a:p>
          <a:p>
            <a:r>
              <a:rPr lang="en-IN" dirty="0">
                <a:latin typeface="Times New Roman" panose="02020603050405020304" pitchFamily="18" charset="0"/>
                <a:cs typeface="Times New Roman" panose="02020603050405020304" pitchFamily="18" charset="0"/>
              </a:rPr>
              <a:t>As we can see from the graph, both the classes are balanced after applying Random Under-Sampling</a:t>
            </a:r>
          </a:p>
        </p:txBody>
      </p:sp>
      <p:pic>
        <p:nvPicPr>
          <p:cNvPr id="7" name="Picture 6">
            <a:extLst>
              <a:ext uri="{FF2B5EF4-FFF2-40B4-BE49-F238E27FC236}">
                <a16:creationId xmlns:a16="http://schemas.microsoft.com/office/drawing/2014/main" id="{9A141832-4398-8BF6-C917-B2E107E3B8E2}"/>
              </a:ext>
            </a:extLst>
          </p:cNvPr>
          <p:cNvPicPr>
            <a:picLocks noChangeAspect="1"/>
          </p:cNvPicPr>
          <p:nvPr/>
        </p:nvPicPr>
        <p:blipFill>
          <a:blip r:embed="rId3"/>
          <a:stretch>
            <a:fillRect/>
          </a:stretch>
        </p:blipFill>
        <p:spPr>
          <a:xfrm>
            <a:off x="2262420" y="3168733"/>
            <a:ext cx="4808940" cy="3095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96B5-8123-530B-28B8-854F81423480}"/>
              </a:ext>
            </a:extLst>
          </p:cNvPr>
          <p:cNvSpPr>
            <a:spLocks noGrp="1"/>
          </p:cNvSpPr>
          <p:nvPr>
            <p:ph type="title"/>
          </p:nvPr>
        </p:nvSpPr>
        <p:spPr>
          <a:xfrm>
            <a:off x="0" y="512876"/>
            <a:ext cx="8520600" cy="763500"/>
          </a:xfrm>
        </p:spPr>
        <p:txBody>
          <a:bodyPr/>
          <a:lstStyle/>
          <a:p>
            <a:r>
              <a:rPr lang="en-IN" dirty="0">
                <a:latin typeface="Times New Roman" panose="02020603050405020304" pitchFamily="18" charset="0"/>
                <a:cs typeface="Times New Roman" panose="02020603050405020304" pitchFamily="18" charset="0"/>
              </a:rPr>
              <a:t>Correlation Matrices</a:t>
            </a:r>
          </a:p>
        </p:txBody>
      </p:sp>
      <p:sp>
        <p:nvSpPr>
          <p:cNvPr id="3" name="Text Placeholder 2">
            <a:extLst>
              <a:ext uri="{FF2B5EF4-FFF2-40B4-BE49-F238E27FC236}">
                <a16:creationId xmlns:a16="http://schemas.microsoft.com/office/drawing/2014/main" id="{69D03810-B258-8FE9-9FCD-690E58732437}"/>
              </a:ext>
            </a:extLst>
          </p:cNvPr>
          <p:cNvSpPr>
            <a:spLocks noGrp="1"/>
          </p:cNvSpPr>
          <p:nvPr>
            <p:ph type="body" idx="1"/>
          </p:nvPr>
        </p:nvSpPr>
        <p:spPr>
          <a:xfrm>
            <a:off x="311699" y="1031280"/>
            <a:ext cx="8520600" cy="3520571"/>
          </a:xfrm>
        </p:spPr>
        <p:txBody>
          <a:bodyPr/>
          <a:lstStyle/>
          <a:p>
            <a:r>
              <a:rPr lang="en-IN" dirty="0"/>
              <a:t>Correlation matrices are the essence of understanding our data.</a:t>
            </a:r>
          </a:p>
          <a:p>
            <a:r>
              <a:rPr lang="en-IN" dirty="0"/>
              <a:t>We want to know if there are features that heavily influence in whether a specific transaction is fraudulent or not.</a:t>
            </a:r>
          </a:p>
          <a:p>
            <a:r>
              <a:rPr lang="en-IN" dirty="0"/>
              <a:t>It is very important that we use the correct data frame, in this case the sub-samples in order to see which features have high positive or negative correlation with regards to fraudulent transactions.</a:t>
            </a:r>
          </a:p>
          <a:p>
            <a:endParaRPr lang="en-IN" dirty="0"/>
          </a:p>
        </p:txBody>
      </p:sp>
      <p:pic>
        <p:nvPicPr>
          <p:cNvPr id="5" name="Picture 4">
            <a:extLst>
              <a:ext uri="{FF2B5EF4-FFF2-40B4-BE49-F238E27FC236}">
                <a16:creationId xmlns:a16="http://schemas.microsoft.com/office/drawing/2014/main" id="{C4A7E586-986F-D153-85E9-D3D87F8BA667}"/>
              </a:ext>
            </a:extLst>
          </p:cNvPr>
          <p:cNvPicPr>
            <a:picLocks noChangeAspect="1"/>
          </p:cNvPicPr>
          <p:nvPr/>
        </p:nvPicPr>
        <p:blipFill>
          <a:blip r:embed="rId2"/>
          <a:stretch>
            <a:fillRect/>
          </a:stretch>
        </p:blipFill>
        <p:spPr>
          <a:xfrm>
            <a:off x="1407882" y="3260279"/>
            <a:ext cx="6328235" cy="2981221"/>
          </a:xfrm>
          <a:prstGeom prst="rect">
            <a:avLst/>
          </a:prstGeom>
        </p:spPr>
      </p:pic>
    </p:spTree>
    <p:extLst>
      <p:ext uri="{BB962C8B-B14F-4D97-AF65-F5344CB8AC3E}">
        <p14:creationId xmlns:p14="http://schemas.microsoft.com/office/powerpoint/2010/main" val="290571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B2A527-21B4-088F-FB40-2767AF008C43}"/>
              </a:ext>
            </a:extLst>
          </p:cNvPr>
          <p:cNvPicPr>
            <a:picLocks noChangeAspect="1"/>
          </p:cNvPicPr>
          <p:nvPr/>
        </p:nvPicPr>
        <p:blipFill>
          <a:blip r:embed="rId2"/>
          <a:stretch>
            <a:fillRect/>
          </a:stretch>
        </p:blipFill>
        <p:spPr>
          <a:xfrm>
            <a:off x="0" y="447779"/>
            <a:ext cx="6328235" cy="2981221"/>
          </a:xfrm>
          <a:prstGeom prst="rect">
            <a:avLst/>
          </a:prstGeom>
        </p:spPr>
      </p:pic>
      <p:pic>
        <p:nvPicPr>
          <p:cNvPr id="10" name="Picture 9">
            <a:extLst>
              <a:ext uri="{FF2B5EF4-FFF2-40B4-BE49-F238E27FC236}">
                <a16:creationId xmlns:a16="http://schemas.microsoft.com/office/drawing/2014/main" id="{1DBD8FFA-AA84-87EC-AF02-18C371963B68}"/>
              </a:ext>
            </a:extLst>
          </p:cNvPr>
          <p:cNvPicPr>
            <a:picLocks noChangeAspect="1"/>
          </p:cNvPicPr>
          <p:nvPr/>
        </p:nvPicPr>
        <p:blipFill>
          <a:blip r:embed="rId3"/>
          <a:stretch>
            <a:fillRect/>
          </a:stretch>
        </p:blipFill>
        <p:spPr>
          <a:xfrm>
            <a:off x="2869252" y="3242910"/>
            <a:ext cx="6274748" cy="3028689"/>
          </a:xfrm>
          <a:prstGeom prst="rect">
            <a:avLst/>
          </a:prstGeom>
        </p:spPr>
      </p:pic>
      <p:sp>
        <p:nvSpPr>
          <p:cNvPr id="12" name="TextBox 11">
            <a:extLst>
              <a:ext uri="{FF2B5EF4-FFF2-40B4-BE49-F238E27FC236}">
                <a16:creationId xmlns:a16="http://schemas.microsoft.com/office/drawing/2014/main" id="{BD7753EC-4E59-135E-E612-CC032F3B34B2}"/>
              </a:ext>
            </a:extLst>
          </p:cNvPr>
          <p:cNvSpPr txBox="1"/>
          <p:nvPr/>
        </p:nvSpPr>
        <p:spPr>
          <a:xfrm>
            <a:off x="6457361" y="1353613"/>
            <a:ext cx="2582944" cy="95410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As we can see, there are only a few features that are correlated to in the imbalanced dataset, and the heatmap is effectively empty.</a:t>
            </a:r>
          </a:p>
        </p:txBody>
      </p:sp>
      <p:sp>
        <p:nvSpPr>
          <p:cNvPr id="13" name="TextBox 12">
            <a:extLst>
              <a:ext uri="{FF2B5EF4-FFF2-40B4-BE49-F238E27FC236}">
                <a16:creationId xmlns:a16="http://schemas.microsoft.com/office/drawing/2014/main" id="{5377E6DD-17CF-5176-26BD-DDDDCC7D2F01}"/>
              </a:ext>
            </a:extLst>
          </p:cNvPr>
          <p:cNvSpPr txBox="1"/>
          <p:nvPr/>
        </p:nvSpPr>
        <p:spPr>
          <a:xfrm>
            <a:off x="292231" y="4064756"/>
            <a:ext cx="2577021" cy="116955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It is evident from this heatmap that there is a lot of correlation. We are effectively looking for regions that are ‘blue’ which signifies the correlation (1.0)</a:t>
            </a:r>
          </a:p>
        </p:txBody>
      </p:sp>
    </p:spTree>
    <p:extLst>
      <p:ext uri="{BB962C8B-B14F-4D97-AF65-F5344CB8AC3E}">
        <p14:creationId xmlns:p14="http://schemas.microsoft.com/office/powerpoint/2010/main" val="361759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775168-15FE-5C1E-3632-D4A329EC5B0A}"/>
              </a:ext>
            </a:extLst>
          </p:cNvPr>
          <p:cNvSpPr>
            <a:spLocks noGrp="1"/>
          </p:cNvSpPr>
          <p:nvPr>
            <p:ph type="body" idx="1"/>
          </p:nvPr>
        </p:nvSpPr>
        <p:spPr>
          <a:xfrm>
            <a:off x="311700" y="480831"/>
            <a:ext cx="8520600" cy="1201665"/>
          </a:xfrm>
        </p:spPr>
        <p:txBody>
          <a:bodyPr/>
          <a:lstStyle/>
          <a:p>
            <a:pPr marL="88900" indent="0">
              <a:buNone/>
            </a:pPr>
            <a:r>
              <a:rPr lang="en-IN" b="1" dirty="0">
                <a:latin typeface="Times New Roman" panose="02020603050405020304" pitchFamily="18" charset="0"/>
                <a:cs typeface="Times New Roman" panose="02020603050405020304" pitchFamily="18" charset="0"/>
              </a:rPr>
              <a:t>Summary:</a:t>
            </a:r>
          </a:p>
          <a:p>
            <a:pPr marL="88900" indent="0">
              <a:buNone/>
            </a:pPr>
            <a:r>
              <a:rPr lang="en-IN" b="1" dirty="0">
                <a:latin typeface="Times New Roman" panose="02020603050405020304" pitchFamily="18" charset="0"/>
                <a:cs typeface="Times New Roman" panose="02020603050405020304" pitchFamily="18" charset="0"/>
              </a:rPr>
              <a:t>Negative Correlation:</a:t>
            </a:r>
            <a:r>
              <a:rPr lang="en-IN" dirty="0">
                <a:latin typeface="Times New Roman" panose="02020603050405020304" pitchFamily="18" charset="0"/>
                <a:cs typeface="Times New Roman" panose="02020603050405020304" pitchFamily="18" charset="0"/>
              </a:rPr>
              <a:t> V17, V14, V12, an V10 are negatively correlated. </a:t>
            </a:r>
          </a:p>
          <a:p>
            <a:pPr marL="88900" indent="0">
              <a:buNone/>
            </a:pPr>
            <a:r>
              <a:rPr lang="en-IN" b="1" dirty="0">
                <a:latin typeface="Times New Roman" panose="02020603050405020304" pitchFamily="18" charset="0"/>
                <a:cs typeface="Times New Roman" panose="02020603050405020304" pitchFamily="18" charset="0"/>
              </a:rPr>
              <a:t>Positive Correlation:</a:t>
            </a:r>
            <a:r>
              <a:rPr lang="en-IN" dirty="0">
                <a:latin typeface="Times New Roman" panose="02020603050405020304" pitchFamily="18" charset="0"/>
                <a:cs typeface="Times New Roman" panose="02020603050405020304" pitchFamily="18" charset="0"/>
              </a:rPr>
              <a:t> V2, V4, V11, and V19 are positively correlated.</a:t>
            </a:r>
          </a:p>
        </p:txBody>
      </p:sp>
      <p:pic>
        <p:nvPicPr>
          <p:cNvPr id="5" name="Picture 4">
            <a:extLst>
              <a:ext uri="{FF2B5EF4-FFF2-40B4-BE49-F238E27FC236}">
                <a16:creationId xmlns:a16="http://schemas.microsoft.com/office/drawing/2014/main" id="{91DF359E-D827-88C0-D8A3-3B1E3E452C7E}"/>
              </a:ext>
            </a:extLst>
          </p:cNvPr>
          <p:cNvPicPr>
            <a:picLocks noChangeAspect="1"/>
          </p:cNvPicPr>
          <p:nvPr/>
        </p:nvPicPr>
        <p:blipFill>
          <a:blip r:embed="rId2"/>
          <a:stretch>
            <a:fillRect/>
          </a:stretch>
        </p:blipFill>
        <p:spPr>
          <a:xfrm>
            <a:off x="311700" y="1682495"/>
            <a:ext cx="8520600" cy="4474885"/>
          </a:xfrm>
          <a:prstGeom prst="rect">
            <a:avLst/>
          </a:prstGeom>
        </p:spPr>
      </p:pic>
    </p:spTree>
    <p:extLst>
      <p:ext uri="{BB962C8B-B14F-4D97-AF65-F5344CB8AC3E}">
        <p14:creationId xmlns:p14="http://schemas.microsoft.com/office/powerpoint/2010/main" val="256986227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1574</Words>
  <Application>Microsoft Office PowerPoint</Application>
  <PresentationFormat>On-screen Show (4:3)</PresentationFormat>
  <Paragraphs>108</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Georgia</vt:lpstr>
      <vt:lpstr>Archivo Narrow</vt:lpstr>
      <vt:lpstr>Courier New</vt:lpstr>
      <vt:lpstr>Roboto</vt:lpstr>
      <vt:lpstr>Times New Roman</vt:lpstr>
      <vt:lpstr>Simple Light</vt:lpstr>
      <vt:lpstr> IMBALANCED BANKING DATASET    Exploring the challenges and solutions in dealing with imbalanced banking datasets. </vt:lpstr>
      <vt:lpstr>PowerPoint Presentation</vt:lpstr>
      <vt:lpstr>PowerPoint Presentation</vt:lpstr>
      <vt:lpstr> Why Robust Scaler is good?      The Robust Scaler uses the interquartile range (IQR) as a robust statistical measure. It scales the data based on the IQR, minimizing sensitivity to outliers.  To achieve robustness, the Robust Scaler subtracts the median (a robust measure of central tendency) and divides by the IQR. This normalization process ensures that extreme values have less influence on the scaled data.  By effectively reducing the impact of outliers, the Robust Scaler provides more reliable scaling for analysis and modeling purposes.  The Robust Scaler is less affected by outliers, uses the IQR for scaling, subtracts the median, and divides by the IQR, resulting in less distortion of extreme values and improved suitability for analysis and modeling.                           X_{scaled} = {X - X_{median}}                                                         {IQR}   </vt:lpstr>
      <vt:lpstr>PowerPoint Presentation</vt:lpstr>
      <vt:lpstr>Random Under-Sampling:</vt:lpstr>
      <vt:lpstr>Correlation Matrices</vt:lpstr>
      <vt:lpstr>PowerPoint Presentation</vt:lpstr>
      <vt:lpstr>PowerPoint Presentation</vt:lpstr>
      <vt:lpstr>PowerPoint Presentation</vt:lpstr>
      <vt:lpstr>PowerPoint Presentation</vt:lpstr>
      <vt:lpstr>Dimensionality Reduction and Clustering:</vt:lpstr>
      <vt:lpstr>Cross Validation and Overfitting Mistake:</vt:lpstr>
      <vt:lpstr>Classifiers (Under-sampling):</vt:lpstr>
      <vt:lpstr>NearMiss Undersampling:</vt:lpstr>
      <vt:lpstr>Learning Curve for Classifiers:</vt:lpstr>
      <vt:lpstr>ROC Curves for the Classfiers:</vt:lpstr>
      <vt:lpstr>SMOTE – Synthetic Minority Over-Sampling Technique:</vt:lpstr>
      <vt:lpstr>PowerPoint Presentation</vt:lpstr>
      <vt:lpstr>PowerPoint Presentation</vt:lpstr>
      <vt:lpstr>Classification Reports of all the Classifiers: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IMBALANCED BANKING DATASET    Exploring the challenges and solutions in dealing with imbalanced banking datasets. </dc:title>
  <cp:lastModifiedBy>Abhinav Bammidi</cp:lastModifiedBy>
  <cp:revision>7</cp:revision>
  <dcterms:modified xsi:type="dcterms:W3CDTF">2023-10-09T04:33:34Z</dcterms:modified>
</cp:coreProperties>
</file>