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3" r:id="rId8"/>
    <p:sldId id="262" r:id="rId9"/>
    <p:sldId id="264" r:id="rId10"/>
  </p:sldIdLst>
  <p:sldSz cx="9144000" cy="6858000" type="screen4x3"/>
  <p:notesSz cx="6858000" cy="9144000"/>
  <p:embeddedFontLst>
    <p:embeddedFont>
      <p:font typeface="Archivo Narrow" panose="020B0604020202020204" charset="0"/>
      <p:regular r:id="rId12"/>
      <p:bold r:id="rId13"/>
      <p:italic r:id="rId14"/>
      <p:boldItalic r:id="rId15"/>
    </p:embeddedFont>
    <p:embeddedFont>
      <p:font typeface="Georgia" panose="02040502050405020303" pitchFamily="18"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4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0" y="1886797"/>
            <a:ext cx="8520600" cy="184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800"/>
              <a:buNone/>
              <a:defRPr sz="2800"/>
            </a:lvl1pPr>
            <a:lvl2pPr lvl="1" algn="ctr">
              <a:lnSpc>
                <a:spcPct val="100000"/>
              </a:lnSpc>
              <a:spcBef>
                <a:spcPts val="0"/>
              </a:spcBef>
              <a:spcAft>
                <a:spcPts val="0"/>
              </a:spcAft>
              <a:buClr>
                <a:srgbClr val="000000"/>
              </a:buClr>
              <a:buSzPts val="2800"/>
              <a:buNone/>
              <a:defRPr sz="2800"/>
            </a:lvl2pPr>
            <a:lvl3pPr lvl="2" algn="ctr">
              <a:lnSpc>
                <a:spcPct val="100000"/>
              </a:lnSpc>
              <a:spcBef>
                <a:spcPts val="0"/>
              </a:spcBef>
              <a:spcAft>
                <a:spcPts val="0"/>
              </a:spcAft>
              <a:buClr>
                <a:srgbClr val="000000"/>
              </a:buClr>
              <a:buSzPts val="2800"/>
              <a:buNone/>
              <a:defRPr sz="2800"/>
            </a:lvl3pPr>
            <a:lvl4pPr lvl="3" algn="ctr">
              <a:lnSpc>
                <a:spcPct val="100000"/>
              </a:lnSpc>
              <a:spcBef>
                <a:spcPts val="0"/>
              </a:spcBef>
              <a:spcAft>
                <a:spcPts val="0"/>
              </a:spcAft>
              <a:buClr>
                <a:srgbClr val="000000"/>
              </a:buClr>
              <a:buSzPts val="2800"/>
              <a:buNone/>
              <a:defRPr sz="2800"/>
            </a:lvl4pPr>
            <a:lvl5pPr lvl="4" algn="ctr">
              <a:lnSpc>
                <a:spcPct val="100000"/>
              </a:lnSpc>
              <a:spcBef>
                <a:spcPts val="0"/>
              </a:spcBef>
              <a:spcAft>
                <a:spcPts val="0"/>
              </a:spcAft>
              <a:buClr>
                <a:srgbClr val="000000"/>
              </a:buClr>
              <a:buSzPts val="2800"/>
              <a:buNone/>
              <a:defRPr sz="2800"/>
            </a:lvl5pPr>
            <a:lvl6pPr lvl="5" algn="ctr">
              <a:lnSpc>
                <a:spcPct val="100000"/>
              </a:lnSpc>
              <a:spcBef>
                <a:spcPts val="0"/>
              </a:spcBef>
              <a:spcAft>
                <a:spcPts val="0"/>
              </a:spcAft>
              <a:buClr>
                <a:srgbClr val="000000"/>
              </a:buClr>
              <a:buSzPts val="2800"/>
              <a:buNone/>
              <a:defRPr sz="2800"/>
            </a:lvl6pPr>
            <a:lvl7pPr lvl="6" algn="ctr">
              <a:lnSpc>
                <a:spcPct val="100000"/>
              </a:lnSpc>
              <a:spcBef>
                <a:spcPts val="0"/>
              </a:spcBef>
              <a:spcAft>
                <a:spcPts val="0"/>
              </a:spcAft>
              <a:buClr>
                <a:srgbClr val="000000"/>
              </a:buClr>
              <a:buSzPts val="2800"/>
              <a:buNone/>
              <a:defRPr sz="2800"/>
            </a:lvl7pPr>
            <a:lvl8pPr lvl="7" algn="ctr">
              <a:lnSpc>
                <a:spcPct val="100000"/>
              </a:lnSpc>
              <a:spcBef>
                <a:spcPts val="0"/>
              </a:spcBef>
              <a:spcAft>
                <a:spcPts val="0"/>
              </a:spcAft>
              <a:buClr>
                <a:srgbClr val="000000"/>
              </a:buClr>
              <a:buSzPts val="2800"/>
              <a:buNone/>
              <a:defRPr sz="2800"/>
            </a:lvl8pPr>
            <a:lvl9pPr lvl="8" algn="ctr">
              <a:lnSpc>
                <a:spcPct val="100000"/>
              </a:lnSpc>
              <a:spcBef>
                <a:spcPts val="0"/>
              </a:spcBef>
              <a:spcAft>
                <a:spcPts val="0"/>
              </a:spcAft>
              <a:buClr>
                <a:srgbClr val="000000"/>
              </a:buClr>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3" name="Google Shape;13;p2"/>
          <p:cNvSpPr/>
          <p:nvPr/>
        </p:nvSpPr>
        <p:spPr>
          <a:xfrm flipH="1">
            <a:off x="18" y="67300"/>
            <a:ext cx="9143982" cy="1420254"/>
          </a:xfrm>
          <a:prstGeom prst="flowChartDocumen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flipH="1">
            <a:off x="18" y="0"/>
            <a:ext cx="9143982" cy="1420254"/>
          </a:xfrm>
          <a:prstGeom prst="flowChartDocument">
            <a:avLst/>
          </a:prstGeom>
          <a:solidFill>
            <a:srgbClr val="0B53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11025" y="5919900"/>
            <a:ext cx="9155100" cy="9381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txBox="1"/>
          <p:nvPr/>
        </p:nvSpPr>
        <p:spPr>
          <a:xfrm>
            <a:off x="25" y="5919900"/>
            <a:ext cx="3572100"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1" i="0" u="none" strike="noStrike" cap="none">
                <a:solidFill>
                  <a:srgbClr val="FFFFFF"/>
                </a:solidFill>
                <a:latin typeface="Georgia"/>
                <a:ea typeface="Georgia"/>
                <a:cs typeface="Georgia"/>
                <a:sym typeface="Georgia"/>
              </a:rPr>
              <a:t>MISSION</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GB" sz="1100" b="0" i="0" u="none" strike="noStrike" cap="non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sz="1100" b="0" i="0" u="none" strike="noStrike" cap="none">
              <a:solidFill>
                <a:srgbClr val="FFFFFF"/>
              </a:solidFill>
              <a:latin typeface="Georgia"/>
              <a:ea typeface="Georgia"/>
              <a:cs typeface="Georgia"/>
              <a:sym typeface="Georgia"/>
            </a:endParaRPr>
          </a:p>
        </p:txBody>
      </p:sp>
      <p:sp>
        <p:nvSpPr>
          <p:cNvPr id="17" name="Google Shape;17;p2"/>
          <p:cNvSpPr txBox="1"/>
          <p:nvPr/>
        </p:nvSpPr>
        <p:spPr>
          <a:xfrm>
            <a:off x="3709075" y="5919900"/>
            <a:ext cx="2030700" cy="641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1" i="0" u="none" strike="noStrike" cap="none">
                <a:solidFill>
                  <a:srgbClr val="FFFFFF"/>
                </a:solidFill>
                <a:latin typeface="Georgia"/>
                <a:ea typeface="Georgia"/>
                <a:cs typeface="Georgia"/>
                <a:sym typeface="Georgia"/>
              </a:rPr>
              <a:t>VISION</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GB" sz="1100" b="0" i="0" u="none" strike="noStrike" cap="none">
                <a:solidFill>
                  <a:srgbClr val="FFFFFF"/>
                </a:solidFill>
                <a:latin typeface="Georgia"/>
                <a:ea typeface="Georgia"/>
                <a:cs typeface="Georgia"/>
                <a:sym typeface="Georgia"/>
              </a:rPr>
              <a:t>Excellence and Service</a:t>
            </a:r>
            <a:endParaRPr sz="1100" b="0" i="0" u="none" strike="noStrike" cap="none">
              <a:solidFill>
                <a:srgbClr val="FFFFFF"/>
              </a:solidFill>
              <a:latin typeface="Georgia"/>
              <a:ea typeface="Georgia"/>
              <a:cs typeface="Georgia"/>
              <a:sym typeface="Georgia"/>
            </a:endParaRPr>
          </a:p>
        </p:txBody>
      </p:sp>
      <p:sp>
        <p:nvSpPr>
          <p:cNvPr id="18" name="Google Shape;18;p2"/>
          <p:cNvSpPr txBox="1"/>
          <p:nvPr/>
        </p:nvSpPr>
        <p:spPr>
          <a:xfrm>
            <a:off x="6067875" y="5919900"/>
            <a:ext cx="2984400"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1" i="0" u="none" strike="noStrike" cap="none">
                <a:solidFill>
                  <a:srgbClr val="FFFFFF"/>
                </a:solidFill>
                <a:latin typeface="Georgia"/>
                <a:ea typeface="Georgia"/>
                <a:cs typeface="Georgia"/>
                <a:sym typeface="Georgia"/>
              </a:rPr>
              <a:t>CORE   VALUES</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GB" sz="1100" b="0" i="0" u="none" strike="noStrike" cap="none">
                <a:solidFill>
                  <a:srgbClr val="FFFFFF"/>
                </a:solidFill>
                <a:latin typeface="Georgia"/>
                <a:ea typeface="Georgia"/>
                <a:cs typeface="Georgia"/>
                <a:sym typeface="Georgia"/>
              </a:rPr>
              <a:t>Faith in God |  Moral Uprightness</a:t>
            </a:r>
            <a:br>
              <a:rPr lang="en-GB" sz="1100" b="0" i="0" u="none" strike="noStrike" cap="none">
                <a:solidFill>
                  <a:srgbClr val="FFFFFF"/>
                </a:solidFill>
                <a:latin typeface="Georgia"/>
                <a:ea typeface="Georgia"/>
                <a:cs typeface="Georgia"/>
                <a:sym typeface="Georgia"/>
              </a:rPr>
            </a:br>
            <a:r>
              <a:rPr lang="en-GB" sz="1100" b="0" i="0" u="none" strike="noStrike" cap="none">
                <a:solidFill>
                  <a:srgbClr val="FFFFFF"/>
                </a:solidFill>
                <a:latin typeface="Georgia"/>
                <a:ea typeface="Georgia"/>
                <a:cs typeface="Georgia"/>
                <a:sym typeface="Georgia"/>
              </a:rPr>
              <a:t> Love of Fellow Beings   </a:t>
            </a:r>
            <a:br>
              <a:rPr lang="en-GB" sz="1100" b="0" i="0" u="none" strike="noStrike" cap="none">
                <a:solidFill>
                  <a:srgbClr val="FFFFFF"/>
                </a:solidFill>
                <a:latin typeface="Georgia"/>
                <a:ea typeface="Georgia"/>
                <a:cs typeface="Georgia"/>
                <a:sym typeface="Georgia"/>
              </a:rPr>
            </a:br>
            <a:r>
              <a:rPr lang="en-GB" sz="1100" b="0" i="0" u="none" strike="noStrike" cap="none">
                <a:solidFill>
                  <a:srgbClr val="FFFFFF"/>
                </a:solidFill>
                <a:latin typeface="Georgia"/>
                <a:ea typeface="Georgia"/>
                <a:cs typeface="Georgia"/>
                <a:sym typeface="Georgia"/>
              </a:rPr>
              <a:t>Social Responsibility | Pursuit of Excellence</a:t>
            </a:r>
            <a:endParaRPr sz="1100" b="0" i="0" u="none" strike="noStrike" cap="none">
              <a:solidFill>
                <a:srgbClr val="FFFFFF"/>
              </a:solidFill>
              <a:latin typeface="Georgia"/>
              <a:ea typeface="Georgia"/>
              <a:cs typeface="Georgia"/>
              <a:sym typeface="Georgia"/>
            </a:endParaRPr>
          </a:p>
        </p:txBody>
      </p:sp>
      <p:pic>
        <p:nvPicPr>
          <p:cNvPr id="19" name="Google Shape;19;p2"/>
          <p:cNvPicPr preferRelativeResize="0"/>
          <p:nvPr/>
        </p:nvPicPr>
        <p:blipFill rotWithShape="1">
          <a:blip r:embed="rId2">
            <a:alphaModFix/>
          </a:blip>
          <a:srcRect/>
          <a:stretch/>
        </p:blipFill>
        <p:spPr>
          <a:xfrm>
            <a:off x="5943450" y="232167"/>
            <a:ext cx="2764676" cy="100220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311700" y="1474833"/>
            <a:ext cx="8520600" cy="2618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93" name="Google Shape;93;p11"/>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Autofit/>
          </a:bodyPr>
          <a:lstStyle>
            <a:lvl1pPr marL="457200" lvl="0" indent="-368300" algn="ctr">
              <a:lnSpc>
                <a:spcPct val="100000"/>
              </a:lnSpc>
              <a:spcBef>
                <a:spcPts val="0"/>
              </a:spcBef>
              <a:spcAft>
                <a:spcPts val="0"/>
              </a:spcAft>
              <a:buClr>
                <a:srgbClr val="000000"/>
              </a:buClr>
              <a:buSzPts val="2200"/>
              <a:buChar char="●"/>
              <a:defRPr/>
            </a:lvl1pPr>
            <a:lvl2pPr marL="914400" lvl="1" indent="-342900" algn="ctr">
              <a:lnSpc>
                <a:spcPct val="100000"/>
              </a:lnSpc>
              <a:spcBef>
                <a:spcPts val="600"/>
              </a:spcBef>
              <a:spcAft>
                <a:spcPts val="0"/>
              </a:spcAft>
              <a:buClr>
                <a:srgbClr val="000000"/>
              </a:buClr>
              <a:buSzPts val="1800"/>
              <a:buChar char="○"/>
              <a:defRPr/>
            </a:lvl2pPr>
            <a:lvl3pPr marL="1371600" lvl="2" indent="-342900" algn="ctr">
              <a:lnSpc>
                <a:spcPct val="100000"/>
              </a:lnSpc>
              <a:spcBef>
                <a:spcPts val="600"/>
              </a:spcBef>
              <a:spcAft>
                <a:spcPts val="0"/>
              </a:spcAft>
              <a:buClr>
                <a:srgbClr val="000000"/>
              </a:buClr>
              <a:buSzPts val="1800"/>
              <a:buChar char="■"/>
              <a:defRPr/>
            </a:lvl3pPr>
            <a:lvl4pPr marL="1828800" lvl="3" indent="-342900" algn="ctr">
              <a:lnSpc>
                <a:spcPct val="100000"/>
              </a:lnSpc>
              <a:spcBef>
                <a:spcPts val="600"/>
              </a:spcBef>
              <a:spcAft>
                <a:spcPts val="0"/>
              </a:spcAft>
              <a:buClr>
                <a:srgbClr val="000000"/>
              </a:buClr>
              <a:buSzPts val="1800"/>
              <a:buChar char="●"/>
              <a:defRPr/>
            </a:lvl4pPr>
            <a:lvl5pPr marL="2286000" lvl="4" indent="-342900" algn="ctr">
              <a:lnSpc>
                <a:spcPct val="100000"/>
              </a:lnSpc>
              <a:spcBef>
                <a:spcPts val="600"/>
              </a:spcBef>
              <a:spcAft>
                <a:spcPts val="0"/>
              </a:spcAft>
              <a:buClr>
                <a:srgbClr val="000000"/>
              </a:buClr>
              <a:buSzPts val="1800"/>
              <a:buChar char="○"/>
              <a:defRPr/>
            </a:lvl5pPr>
            <a:lvl6pPr marL="2743200" lvl="5" indent="-342900" algn="ctr">
              <a:lnSpc>
                <a:spcPct val="100000"/>
              </a:lnSpc>
              <a:spcBef>
                <a:spcPts val="600"/>
              </a:spcBef>
              <a:spcAft>
                <a:spcPts val="0"/>
              </a:spcAft>
              <a:buClr>
                <a:srgbClr val="000000"/>
              </a:buClr>
              <a:buSzPts val="1800"/>
              <a:buChar char="■"/>
              <a:defRPr/>
            </a:lvl6pPr>
            <a:lvl7pPr marL="3200400" lvl="6" indent="-342900" algn="ctr">
              <a:lnSpc>
                <a:spcPct val="100000"/>
              </a:lnSpc>
              <a:spcBef>
                <a:spcPts val="600"/>
              </a:spcBef>
              <a:spcAft>
                <a:spcPts val="0"/>
              </a:spcAft>
              <a:buClr>
                <a:srgbClr val="000000"/>
              </a:buClr>
              <a:buSzPts val="1800"/>
              <a:buChar char="●"/>
              <a:defRPr/>
            </a:lvl7pPr>
            <a:lvl8pPr marL="3657600" lvl="7" indent="-342900" algn="ctr">
              <a:lnSpc>
                <a:spcPct val="100000"/>
              </a:lnSpc>
              <a:spcBef>
                <a:spcPts val="600"/>
              </a:spcBef>
              <a:spcAft>
                <a:spcPts val="0"/>
              </a:spcAft>
              <a:buClr>
                <a:srgbClr val="000000"/>
              </a:buClr>
              <a:buSzPts val="1800"/>
              <a:buChar char="○"/>
              <a:defRPr/>
            </a:lvl8pPr>
            <a:lvl9pPr marL="4114800" lvl="8" indent="-342900" algn="ctr">
              <a:lnSpc>
                <a:spcPct val="100000"/>
              </a:lnSpc>
              <a:spcBef>
                <a:spcPts val="600"/>
              </a:spcBef>
              <a:spcAft>
                <a:spcPts val="600"/>
              </a:spcAft>
              <a:buClr>
                <a:srgbClr val="000000"/>
              </a:buClr>
              <a:buSzPts val="1800"/>
              <a:buChar char="■"/>
              <a:defRPr/>
            </a:lvl9pPr>
          </a:lstStyle>
          <a:p>
            <a:endParaRPr/>
          </a:p>
        </p:txBody>
      </p:sp>
      <p:sp>
        <p:nvSpPr>
          <p:cNvPr id="94" name="Google Shape;94;p1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95" name="Google Shape;95;p11"/>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1"/>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97" name="Google Shape;97;p11"/>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1"/>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1"/>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Google Shape;101;p1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02" name="Google Shape;102;p1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2"/>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104" name="Google Shape;104;p12"/>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2"/>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2"/>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3"/>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68300" algn="l">
              <a:lnSpc>
                <a:spcPct val="100000"/>
              </a:lnSpc>
              <a:spcBef>
                <a:spcPts val="0"/>
              </a:spcBef>
              <a:spcAft>
                <a:spcPts val="0"/>
              </a:spcAft>
              <a:buClr>
                <a:srgbClr val="000000"/>
              </a:buClr>
              <a:buSzPts val="2200"/>
              <a:buChar char="●"/>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a:endParaRPr/>
          </a:p>
        </p:txBody>
      </p:sp>
      <p:sp>
        <p:nvSpPr>
          <p:cNvPr id="23" name="Google Shape;23;p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24" name="Google Shape;24;p3"/>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26" name="Google Shape;26;p3"/>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 name="Google Shape;31;p4"/>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000000"/>
              </a:buClr>
              <a:buSzPts val="1400"/>
              <a:buChar char="●"/>
              <a:defRPr sz="14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endParaRPr/>
          </a:p>
        </p:txBody>
      </p:sp>
      <p:sp>
        <p:nvSpPr>
          <p:cNvPr id="32" name="Google Shape;32;p4"/>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000000"/>
              </a:buClr>
              <a:buSzPts val="1400"/>
              <a:buChar char="●"/>
              <a:defRPr sz="14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endParaRPr/>
          </a:p>
        </p:txBody>
      </p:sp>
      <p:sp>
        <p:nvSpPr>
          <p:cNvPr id="33" name="Google Shape;33;p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4" name="Google Shape;34;p4"/>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36" name="Google Shape;36;p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4"/>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1" name="Google Shape;41;p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42" name="Google Shape;42;p5"/>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5"/>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44" name="Google Shape;44;p5"/>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5"/>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9" name="Google Shape;49;p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50" name="Google Shape;50;p6"/>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6"/>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52" name="Google Shape;52;p6"/>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6"/>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7" name="Google Shape;57;p7"/>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rgbClr val="000000"/>
              </a:buClr>
              <a:buSzPts val="1200"/>
              <a:buChar char="●"/>
              <a:defRPr sz="12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endParaRPr/>
          </a:p>
        </p:txBody>
      </p:sp>
      <p:sp>
        <p:nvSpPr>
          <p:cNvPr id="58" name="Google Shape;58;p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59" name="Google Shape;59;p7"/>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7"/>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61" name="Google Shape;61;p7"/>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7"/>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7"/>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66" name="Google Shape;66;p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67" name="Google Shape;67;p8"/>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8"/>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69" name="Google Shape;69;p8"/>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8"/>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8"/>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2"/>
        <p:cNvGrpSpPr/>
        <p:nvPr/>
      </p:nvGrpSpPr>
      <p:grpSpPr>
        <a:xfrm>
          <a:off x="0" y="0"/>
          <a:ext cx="0" cy="0"/>
          <a:chOff x="0" y="0"/>
          <a:chExt cx="0" cy="0"/>
        </a:xfrm>
      </p:grpSpPr>
      <p:sp>
        <p:nvSpPr>
          <p:cNvPr id="73" name="Google Shape;73;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9"/>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75" name="Google Shape;75;p9"/>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100"/>
              <a:buNone/>
              <a:defRPr sz="2100"/>
            </a:lvl1pPr>
            <a:lvl2pPr lvl="1" algn="ctr">
              <a:lnSpc>
                <a:spcPct val="100000"/>
              </a:lnSpc>
              <a:spcBef>
                <a:spcPts val="0"/>
              </a:spcBef>
              <a:spcAft>
                <a:spcPts val="0"/>
              </a:spcAft>
              <a:buClr>
                <a:srgbClr val="000000"/>
              </a:buClr>
              <a:buSzPts val="2100"/>
              <a:buNone/>
              <a:defRPr sz="2100"/>
            </a:lvl2pPr>
            <a:lvl3pPr lvl="2" algn="ctr">
              <a:lnSpc>
                <a:spcPct val="100000"/>
              </a:lnSpc>
              <a:spcBef>
                <a:spcPts val="0"/>
              </a:spcBef>
              <a:spcAft>
                <a:spcPts val="0"/>
              </a:spcAft>
              <a:buClr>
                <a:srgbClr val="000000"/>
              </a:buClr>
              <a:buSzPts val="2100"/>
              <a:buNone/>
              <a:defRPr sz="2100"/>
            </a:lvl3pPr>
            <a:lvl4pPr lvl="3" algn="ctr">
              <a:lnSpc>
                <a:spcPct val="100000"/>
              </a:lnSpc>
              <a:spcBef>
                <a:spcPts val="0"/>
              </a:spcBef>
              <a:spcAft>
                <a:spcPts val="0"/>
              </a:spcAft>
              <a:buClr>
                <a:srgbClr val="000000"/>
              </a:buClr>
              <a:buSzPts val="2100"/>
              <a:buNone/>
              <a:defRPr sz="2100"/>
            </a:lvl4pPr>
            <a:lvl5pPr lvl="4" algn="ctr">
              <a:lnSpc>
                <a:spcPct val="100000"/>
              </a:lnSpc>
              <a:spcBef>
                <a:spcPts val="0"/>
              </a:spcBef>
              <a:spcAft>
                <a:spcPts val="0"/>
              </a:spcAft>
              <a:buClr>
                <a:srgbClr val="000000"/>
              </a:buClr>
              <a:buSzPts val="2100"/>
              <a:buNone/>
              <a:defRPr sz="2100"/>
            </a:lvl5pPr>
            <a:lvl6pPr lvl="5" algn="ctr">
              <a:lnSpc>
                <a:spcPct val="100000"/>
              </a:lnSpc>
              <a:spcBef>
                <a:spcPts val="0"/>
              </a:spcBef>
              <a:spcAft>
                <a:spcPts val="0"/>
              </a:spcAft>
              <a:buClr>
                <a:srgbClr val="000000"/>
              </a:buClr>
              <a:buSzPts val="2100"/>
              <a:buNone/>
              <a:defRPr sz="2100"/>
            </a:lvl6pPr>
            <a:lvl7pPr lvl="6" algn="ctr">
              <a:lnSpc>
                <a:spcPct val="100000"/>
              </a:lnSpc>
              <a:spcBef>
                <a:spcPts val="0"/>
              </a:spcBef>
              <a:spcAft>
                <a:spcPts val="0"/>
              </a:spcAft>
              <a:buClr>
                <a:srgbClr val="000000"/>
              </a:buClr>
              <a:buSzPts val="2100"/>
              <a:buNone/>
              <a:defRPr sz="2100"/>
            </a:lvl7pPr>
            <a:lvl8pPr lvl="7" algn="ctr">
              <a:lnSpc>
                <a:spcPct val="100000"/>
              </a:lnSpc>
              <a:spcBef>
                <a:spcPts val="0"/>
              </a:spcBef>
              <a:spcAft>
                <a:spcPts val="0"/>
              </a:spcAft>
              <a:buClr>
                <a:srgbClr val="000000"/>
              </a:buClr>
              <a:buSzPts val="2100"/>
              <a:buNone/>
              <a:defRPr sz="2100"/>
            </a:lvl8pPr>
            <a:lvl9pPr lvl="8" algn="ctr">
              <a:lnSpc>
                <a:spcPct val="100000"/>
              </a:lnSpc>
              <a:spcBef>
                <a:spcPts val="0"/>
              </a:spcBef>
              <a:spcAft>
                <a:spcPts val="0"/>
              </a:spcAft>
              <a:buClr>
                <a:srgbClr val="000000"/>
              </a:buClr>
              <a:buSzPts val="2100"/>
              <a:buNone/>
              <a:defRPr sz="2100"/>
            </a:lvl9pPr>
          </a:lstStyle>
          <a:p>
            <a:endParaRPr/>
          </a:p>
        </p:txBody>
      </p:sp>
      <p:sp>
        <p:nvSpPr>
          <p:cNvPr id="76" name="Google Shape;76;p9"/>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Autofit/>
          </a:bodyPr>
          <a:lstStyle>
            <a:lvl1pPr marL="457200" lvl="0" indent="-368300" algn="l">
              <a:lnSpc>
                <a:spcPct val="100000"/>
              </a:lnSpc>
              <a:spcBef>
                <a:spcPts val="0"/>
              </a:spcBef>
              <a:spcAft>
                <a:spcPts val="0"/>
              </a:spcAft>
              <a:buClr>
                <a:srgbClr val="000000"/>
              </a:buClr>
              <a:buSzPts val="2200"/>
              <a:buChar char="●"/>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a:endParaRPr/>
          </a:p>
        </p:txBody>
      </p:sp>
      <p:sp>
        <p:nvSpPr>
          <p:cNvPr id="77" name="Google Shape;77;p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78" name="Google Shape;78;p9"/>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9"/>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80" name="Google Shape;80;p9"/>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9"/>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9"/>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3"/>
        <p:cNvGrpSpPr/>
        <p:nvPr/>
      </p:nvGrpSpPr>
      <p:grpSpPr>
        <a:xfrm>
          <a:off x="0" y="0"/>
          <a:ext cx="0" cy="0"/>
          <a:chOff x="0" y="0"/>
          <a:chExt cx="0" cy="0"/>
        </a:xfrm>
      </p:grpSpPr>
      <p:sp>
        <p:nvSpPr>
          <p:cNvPr id="84" name="Google Shape;84;p10"/>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000000"/>
              </a:buClr>
              <a:buSzPts val="2200"/>
              <a:buNone/>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a:endParaRPr/>
          </a:p>
        </p:txBody>
      </p:sp>
      <p:sp>
        <p:nvSpPr>
          <p:cNvPr id="85" name="Google Shape;85;p1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86" name="Google Shape;86;p10"/>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0"/>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88" name="Google Shape;88;p10"/>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0"/>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0"/>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GB" sz="1400" b="0" i="0" u="none" strike="noStrike" cap="none">
                <a:solidFill>
                  <a:srgbClr val="FFFFFF"/>
                </a:solidFill>
                <a:latin typeface="Georgia"/>
                <a:ea typeface="Georgia"/>
                <a:cs typeface="Georgia"/>
                <a:sym typeface="Georgia"/>
              </a:rPr>
              <a:t>CHRIST</a:t>
            </a:r>
            <a:br>
              <a:rPr lang="en-GB" sz="1400" b="0" i="0" u="none" strike="noStrike" cap="none">
                <a:solidFill>
                  <a:srgbClr val="FFFFFF"/>
                </a:solidFill>
                <a:latin typeface="Georgia"/>
                <a:ea typeface="Georgia"/>
                <a:cs typeface="Georgia"/>
                <a:sym typeface="Georgia"/>
              </a:rPr>
            </a:br>
            <a:r>
              <a:rPr lang="en-GB"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1pPr>
            <a:lvl2pPr marR="0" lvl="1"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2pPr>
            <a:lvl3pPr marR="0" lvl="2"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3pPr>
            <a:lvl4pPr marR="0" lvl="3"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4pPr>
            <a:lvl5pPr marR="0" lvl="4"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5pPr>
            <a:lvl6pPr marR="0" lvl="5"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6pPr>
            <a:lvl7pPr marR="0" lvl="6"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7pPr>
            <a:lvl8pPr marR="0" lvl="7"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8pPr>
            <a:lvl9pPr marR="0" lvl="8"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marR="0" lvl="0" indent="-368300" algn="l" rtl="0">
              <a:lnSpc>
                <a:spcPct val="100000"/>
              </a:lnSpc>
              <a:spcBef>
                <a:spcPts val="0"/>
              </a:spcBef>
              <a:spcAft>
                <a:spcPts val="0"/>
              </a:spcAft>
              <a:buClr>
                <a:srgbClr val="000000"/>
              </a:buClr>
              <a:buSzPts val="2200"/>
              <a:buFont typeface="Archivo Narrow"/>
              <a:buChar char="●"/>
              <a:defRPr sz="2200" b="0" i="0" u="none" strike="noStrike" cap="none">
                <a:solidFill>
                  <a:srgbClr val="000000"/>
                </a:solidFill>
                <a:latin typeface="Archivo Narrow"/>
                <a:ea typeface="Archivo Narrow"/>
                <a:cs typeface="Archivo Narrow"/>
                <a:sym typeface="Archivo Narrow"/>
              </a:defRPr>
            </a:lvl1pPr>
            <a:lvl2pPr marL="914400" marR="0" lvl="1"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2pPr>
            <a:lvl3pPr marL="1371600" marR="0" lvl="2"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3pPr>
            <a:lvl4pPr marL="1828800" marR="0" lvl="3"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4pPr>
            <a:lvl5pPr marL="2286000" marR="0" lvl="4"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5pPr>
            <a:lvl6pPr marL="2743200" marR="0" lvl="5"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6pPr>
            <a:lvl7pPr marL="3200400" marR="0" lvl="6"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7pPr>
            <a:lvl8pPr marL="3657600" marR="0" lvl="7"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8pPr>
            <a:lvl9pPr marL="4114800" marR="0" lvl="8" indent="-342900" algn="l" rtl="0">
              <a:lnSpc>
                <a:spcPct val="100000"/>
              </a:lnSpc>
              <a:spcBef>
                <a:spcPts val="600"/>
              </a:spcBef>
              <a:spcAft>
                <a:spcPts val="60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3"/>
          <p:cNvSpPr txBox="1">
            <a:spLocks noGrp="1"/>
          </p:cNvSpPr>
          <p:nvPr>
            <p:ph type="ctrTitle"/>
          </p:nvPr>
        </p:nvSpPr>
        <p:spPr>
          <a:xfrm>
            <a:off x="467550" y="1106125"/>
            <a:ext cx="8520600" cy="2273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3600"/>
              <a:buNone/>
            </a:pPr>
            <a:endParaRPr sz="1100" b="0">
              <a:solidFill>
                <a:schemeClr val="dk1"/>
              </a:solidFill>
              <a:latin typeface="Arial"/>
              <a:ea typeface="Arial"/>
              <a:cs typeface="Arial"/>
              <a:sym typeface="Arial"/>
            </a:endParaRPr>
          </a:p>
          <a:p>
            <a:pPr marL="0" lvl="0" indent="0" algn="ctr" rtl="0">
              <a:lnSpc>
                <a:spcPct val="100000"/>
              </a:lnSpc>
              <a:spcBef>
                <a:spcPts val="0"/>
              </a:spcBef>
              <a:spcAft>
                <a:spcPts val="0"/>
              </a:spcAft>
              <a:buClr>
                <a:srgbClr val="000000"/>
              </a:buClr>
              <a:buSzPts val="3600"/>
              <a:buNone/>
            </a:pPr>
            <a:r>
              <a:rPr lang="en-GB" sz="3100">
                <a:solidFill>
                  <a:schemeClr val="dk1"/>
                </a:solidFill>
                <a:latin typeface="Times New Roman"/>
                <a:ea typeface="Times New Roman"/>
                <a:cs typeface="Times New Roman"/>
                <a:sym typeface="Times New Roman"/>
              </a:rPr>
              <a:t>IMBALANCED BANKING DATASET</a:t>
            </a:r>
            <a:endParaRPr sz="31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None/>
            </a:pPr>
            <a:r>
              <a:rPr lang="en-GB" sz="1800" b="0">
                <a:solidFill>
                  <a:schemeClr val="dk1"/>
                </a:solidFill>
                <a:latin typeface="Times New Roman"/>
                <a:ea typeface="Times New Roman"/>
                <a:cs typeface="Times New Roman"/>
                <a:sym typeface="Times New Roman"/>
              </a:rPr>
              <a:t>   Exploring the challenges and solutions in dealing with imbalanced banking datasets.</a:t>
            </a:r>
            <a:endParaRPr sz="1800" b="0">
              <a:solidFill>
                <a:schemeClr val="dk1"/>
              </a:solidFill>
              <a:latin typeface="Times New Roman"/>
              <a:ea typeface="Times New Roman"/>
              <a:cs typeface="Times New Roman"/>
              <a:sym typeface="Times New Roman"/>
            </a:endParaRPr>
          </a:p>
          <a:p>
            <a:pPr marL="0" lvl="0" indent="0" algn="ctr" rtl="0">
              <a:lnSpc>
                <a:spcPct val="100000"/>
              </a:lnSpc>
              <a:spcBef>
                <a:spcPts val="1200"/>
              </a:spcBef>
              <a:spcAft>
                <a:spcPts val="0"/>
              </a:spcAft>
              <a:buClr>
                <a:srgbClr val="000000"/>
              </a:buClr>
              <a:buSzPts val="3600"/>
              <a:buNone/>
            </a:pPr>
            <a:endParaRPr/>
          </a:p>
        </p:txBody>
      </p:sp>
      <p:sp>
        <p:nvSpPr>
          <p:cNvPr id="112" name="Google Shape;112;p13"/>
          <p:cNvSpPr txBox="1">
            <a:spLocks noGrp="1"/>
          </p:cNvSpPr>
          <p:nvPr>
            <p:ph type="subTitle" idx="1"/>
          </p:nvPr>
        </p:nvSpPr>
        <p:spPr>
          <a:xfrm>
            <a:off x="311700" y="3257201"/>
            <a:ext cx="8520600" cy="90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MANASHWY PADHI</a:t>
            </a:r>
            <a:r>
              <a:rPr lang="en-GB" sz="1800">
                <a:latin typeface="Times New Roman"/>
                <a:ea typeface="Times New Roman"/>
                <a:cs typeface="Times New Roman"/>
                <a:sym typeface="Times New Roman"/>
              </a:rPr>
              <a:t> (2348528)</a:t>
            </a:r>
            <a:endParaRPr sz="180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BAMMIDI ABHINAV</a:t>
            </a:r>
            <a:r>
              <a:rPr lang="en-GB" sz="1800">
                <a:latin typeface="Times New Roman"/>
                <a:ea typeface="Times New Roman"/>
                <a:cs typeface="Times New Roman"/>
                <a:sym typeface="Times New Roman"/>
              </a:rPr>
              <a:t> (2348508)</a:t>
            </a:r>
            <a:br>
              <a:rPr lang="en-GB" sz="1800">
                <a:latin typeface="Times New Roman"/>
                <a:ea typeface="Times New Roman"/>
                <a:cs typeface="Times New Roman"/>
                <a:sym typeface="Times New Roman"/>
              </a:rPr>
            </a:br>
            <a:r>
              <a:rPr lang="en-GB" sz="1800">
                <a:solidFill>
                  <a:schemeClr val="dk1"/>
                </a:solidFill>
                <a:latin typeface="Times New Roman"/>
                <a:ea typeface="Times New Roman"/>
                <a:cs typeface="Times New Roman"/>
                <a:sym typeface="Times New Roman"/>
              </a:rPr>
              <a:t>NANDITHA.S </a:t>
            </a:r>
            <a:r>
              <a:rPr lang="en-GB" sz="1800">
                <a:latin typeface="Times New Roman"/>
                <a:ea typeface="Times New Roman"/>
                <a:cs typeface="Times New Roman"/>
                <a:sym typeface="Times New Roman"/>
              </a:rPr>
              <a:t>(2348536)</a:t>
            </a:r>
            <a:br>
              <a:rPr lang="en-GB"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GB" sz="2100" b="1">
                <a:latin typeface="Times New Roman"/>
                <a:ea typeface="Times New Roman"/>
                <a:cs typeface="Times New Roman"/>
                <a:sym typeface="Times New Roman"/>
              </a:rPr>
              <a:t>Department of Computer Science)</a:t>
            </a:r>
            <a:endParaRPr sz="2100" b="1">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GB" sz="2100" b="1">
                <a:latin typeface="Times New Roman"/>
                <a:ea typeface="Times New Roman"/>
                <a:cs typeface="Times New Roman"/>
                <a:sym typeface="Times New Roman"/>
              </a:rPr>
              <a:t>Christ (Deemed-to-be-University</a:t>
            </a:r>
            <a:endParaRPr sz="2100" b="1">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GB" sz="2100" b="1">
                <a:latin typeface="Times New Roman"/>
                <a:ea typeface="Times New Roman"/>
                <a:cs typeface="Times New Roman"/>
                <a:sym typeface="Times New Roman"/>
              </a:rPr>
              <a:t>Banglore, India</a:t>
            </a:r>
            <a:endParaRPr sz="2100" b="1">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endParaRPr sz="1900" b="1"/>
          </a:p>
          <a:p>
            <a:pPr marL="0" lvl="0" indent="0" algn="ctr" rtl="0">
              <a:lnSpc>
                <a:spcPct val="100000"/>
              </a:lnSpc>
              <a:spcBef>
                <a:spcPts val="0"/>
              </a:spcBef>
              <a:spcAft>
                <a:spcPts val="0"/>
              </a:spcAft>
              <a:buClr>
                <a:srgbClr val="000000"/>
              </a:buClr>
              <a:buSzPts val="2800"/>
              <a:buNone/>
            </a:pPr>
            <a:endParaRPr sz="19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4"/>
          <p:cNvSpPr txBox="1">
            <a:spLocks noGrp="1"/>
          </p:cNvSpPr>
          <p:nvPr>
            <p:ph type="body" idx="1"/>
          </p:nvPr>
        </p:nvSpPr>
        <p:spPr>
          <a:xfrm>
            <a:off x="86700" y="0"/>
            <a:ext cx="9057300" cy="58803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sz="1550">
              <a:solidFill>
                <a:srgbClr val="808080"/>
              </a:solidFill>
              <a:highlight>
                <a:srgbClr val="1F1F1F"/>
              </a:highlight>
              <a:latin typeface="Courier New"/>
              <a:ea typeface="Courier New"/>
              <a:cs typeface="Courier New"/>
              <a:sym typeface="Courier New"/>
            </a:endParaRPr>
          </a:p>
          <a:p>
            <a:pPr marL="0" lvl="0" indent="0" algn="l" rtl="0">
              <a:lnSpc>
                <a:spcPct val="115000"/>
              </a:lnSpc>
              <a:spcBef>
                <a:spcPts val="800"/>
              </a:spcBef>
              <a:spcAft>
                <a:spcPts val="0"/>
              </a:spcAft>
              <a:buNone/>
            </a:pPr>
            <a:r>
              <a:rPr lang="en-GB" sz="3050" b="1">
                <a:solidFill>
                  <a:schemeClr val="accent2"/>
                </a:solidFill>
                <a:highlight>
                  <a:srgbClr val="FFFFFF"/>
                </a:highlight>
                <a:latin typeface="Times New Roman"/>
                <a:ea typeface="Times New Roman"/>
                <a:cs typeface="Times New Roman"/>
                <a:sym typeface="Times New Roman"/>
              </a:rPr>
              <a:t>Scaling and Distributing</a:t>
            </a:r>
            <a:endParaRPr sz="3050" b="1">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800"/>
              </a:spcBef>
              <a:spcAft>
                <a:spcPts val="0"/>
              </a:spcAft>
              <a:buNone/>
            </a:pPr>
            <a:r>
              <a:rPr lang="en-GB" sz="1950">
                <a:solidFill>
                  <a:schemeClr val="accent2"/>
                </a:solidFill>
                <a:highlight>
                  <a:srgbClr val="FFFFFF"/>
                </a:highlight>
                <a:latin typeface="Times New Roman"/>
                <a:ea typeface="Times New Roman"/>
                <a:cs typeface="Times New Roman"/>
                <a:sym typeface="Times New Roman"/>
              </a:rPr>
              <a:t>To ensure uniformity, we will scale the columns representing Time and Amount along with the other columns. Additionally, we will create a sub-sample of the dataframe that includes an equal number of Fraud and Non-Fraud cases. This balanced approach will assist our algorithms in effectively identifying patterns that determine the fraudulent nature of a transaction</a:t>
            </a:r>
            <a:endParaRPr sz="1950">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800"/>
              </a:spcBef>
              <a:spcAft>
                <a:spcPts val="0"/>
              </a:spcAft>
              <a:buNone/>
            </a:pPr>
            <a:r>
              <a:rPr lang="en-GB" sz="1850">
                <a:solidFill>
                  <a:schemeClr val="accent2"/>
                </a:solidFill>
                <a:highlight>
                  <a:srgbClr val="FFFFFF"/>
                </a:highlight>
                <a:latin typeface="Times New Roman"/>
                <a:ea typeface="Times New Roman"/>
                <a:cs typeface="Times New Roman"/>
                <a:sym typeface="Times New Roman"/>
              </a:rPr>
              <a:t>Subsample will be a dataframe with a </a:t>
            </a:r>
            <a:r>
              <a:rPr lang="en-GB" sz="1850" b="1">
                <a:solidFill>
                  <a:schemeClr val="accent2"/>
                </a:solidFill>
                <a:highlight>
                  <a:srgbClr val="FFFFFF"/>
                </a:highlight>
                <a:latin typeface="Times New Roman"/>
                <a:ea typeface="Times New Roman"/>
                <a:cs typeface="Times New Roman"/>
                <a:sym typeface="Times New Roman"/>
              </a:rPr>
              <a:t>50/50 </a:t>
            </a:r>
            <a:r>
              <a:rPr lang="en-GB" sz="1850">
                <a:solidFill>
                  <a:schemeClr val="accent2"/>
                </a:solidFill>
                <a:highlight>
                  <a:srgbClr val="FFFFFF"/>
                </a:highlight>
                <a:latin typeface="Times New Roman"/>
                <a:ea typeface="Times New Roman"/>
                <a:cs typeface="Times New Roman"/>
                <a:sym typeface="Times New Roman"/>
              </a:rPr>
              <a:t>ratio of fraud and non-fraud transactions. </a:t>
            </a:r>
            <a:endParaRPr sz="1850">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None/>
            </a:pPr>
            <a:r>
              <a:rPr lang="en-GB" sz="1850">
                <a:solidFill>
                  <a:schemeClr val="accent2"/>
                </a:solidFill>
                <a:highlight>
                  <a:srgbClr val="FFFFFF"/>
                </a:highlight>
                <a:latin typeface="Times New Roman"/>
                <a:ea typeface="Times New Roman"/>
                <a:cs typeface="Times New Roman"/>
                <a:sym typeface="Times New Roman"/>
              </a:rPr>
              <a:t>Issues of using original dataframe:</a:t>
            </a:r>
            <a:endParaRPr sz="1850">
              <a:solidFill>
                <a:schemeClr val="accent2"/>
              </a:solidFill>
              <a:highlight>
                <a:srgbClr val="FFFFFF"/>
              </a:highlight>
              <a:latin typeface="Times New Roman"/>
              <a:ea typeface="Times New Roman"/>
              <a:cs typeface="Times New Roman"/>
              <a:sym typeface="Times New Roman"/>
            </a:endParaRPr>
          </a:p>
          <a:p>
            <a:pPr marL="457200" lvl="0" indent="-349250" algn="l" rtl="0">
              <a:lnSpc>
                <a:spcPct val="115000"/>
              </a:lnSpc>
              <a:spcBef>
                <a:spcPts val="700"/>
              </a:spcBef>
              <a:spcAft>
                <a:spcPts val="0"/>
              </a:spcAft>
              <a:buClr>
                <a:schemeClr val="accent2"/>
              </a:buClr>
              <a:buSzPts val="1900"/>
              <a:buFont typeface="Roboto"/>
              <a:buChar char="●"/>
            </a:pPr>
            <a:r>
              <a:rPr lang="en-GB" sz="1900" b="1">
                <a:solidFill>
                  <a:schemeClr val="accent2"/>
                </a:solidFill>
                <a:highlight>
                  <a:srgbClr val="FFFFFF"/>
                </a:highlight>
                <a:latin typeface="Times New Roman"/>
                <a:ea typeface="Times New Roman"/>
                <a:cs typeface="Times New Roman"/>
                <a:sym typeface="Times New Roman"/>
              </a:rPr>
              <a:t>Overfitting: </a:t>
            </a:r>
            <a:r>
              <a:rPr lang="en-GB" sz="1900">
                <a:solidFill>
                  <a:schemeClr val="accent2"/>
                </a:solidFill>
                <a:highlight>
                  <a:srgbClr val="FFFFFF"/>
                </a:highlight>
                <a:latin typeface="Times New Roman"/>
                <a:ea typeface="Times New Roman"/>
                <a:cs typeface="Times New Roman"/>
                <a:sym typeface="Times New Roman"/>
              </a:rPr>
              <a:t>Our classification models will assume that in most cases there are no frauds! What we want for our model is to be certain when a fraud occurs.</a:t>
            </a:r>
            <a:endParaRPr sz="1900">
              <a:solidFill>
                <a:schemeClr val="accent2"/>
              </a:solidFill>
              <a:highlight>
                <a:srgbClr val="FFFFFF"/>
              </a:highlight>
              <a:latin typeface="Times New Roman"/>
              <a:ea typeface="Times New Roman"/>
              <a:cs typeface="Times New Roman"/>
              <a:sym typeface="Times New Roman"/>
            </a:endParaRPr>
          </a:p>
          <a:p>
            <a:pPr marL="457200" lvl="0" indent="-349250" algn="l" rtl="0">
              <a:lnSpc>
                <a:spcPct val="115000"/>
              </a:lnSpc>
              <a:spcBef>
                <a:spcPts val="0"/>
              </a:spcBef>
              <a:spcAft>
                <a:spcPts val="0"/>
              </a:spcAft>
              <a:buClr>
                <a:schemeClr val="accent2"/>
              </a:buClr>
              <a:buSzPts val="1900"/>
              <a:buFont typeface="Roboto"/>
              <a:buChar char="●"/>
            </a:pPr>
            <a:r>
              <a:rPr lang="en-GB" sz="1900" b="1">
                <a:solidFill>
                  <a:schemeClr val="accent2"/>
                </a:solidFill>
                <a:highlight>
                  <a:srgbClr val="FFFFFF"/>
                </a:highlight>
                <a:latin typeface="Times New Roman"/>
                <a:ea typeface="Times New Roman"/>
                <a:cs typeface="Times New Roman"/>
                <a:sym typeface="Times New Roman"/>
              </a:rPr>
              <a:t>Wrong Correlations:</a:t>
            </a:r>
            <a:r>
              <a:rPr lang="en-GB" sz="1900">
                <a:solidFill>
                  <a:schemeClr val="accent2"/>
                </a:solidFill>
                <a:highlight>
                  <a:srgbClr val="FFFFFF"/>
                </a:highlight>
                <a:latin typeface="Times New Roman"/>
                <a:ea typeface="Times New Roman"/>
                <a:cs typeface="Times New Roman"/>
                <a:sym typeface="Times New Roman"/>
              </a:rPr>
              <a:t> Although we don't know what the "V" features stand for, it will be useful to understand how each of this features influence the result (Fraud or No Fraud) by having an imbalance dataframe we are not able to see the true correlations between the class and features.</a:t>
            </a:r>
            <a:endParaRPr sz="1900">
              <a:solidFill>
                <a:schemeClr val="accent2"/>
              </a:solidFill>
              <a:highlight>
                <a:srgbClr val="FFFFFF"/>
              </a:highlight>
              <a:latin typeface="Times New Roman"/>
              <a:ea typeface="Times New Roman"/>
              <a:cs typeface="Times New Roman"/>
              <a:sym typeface="Times New Roman"/>
            </a:endParaRPr>
          </a:p>
          <a:p>
            <a:pPr marL="457200" lvl="0" indent="0" algn="l" rtl="0">
              <a:lnSpc>
                <a:spcPct val="115000"/>
              </a:lnSpc>
              <a:spcBef>
                <a:spcPts val="600"/>
              </a:spcBef>
              <a:spcAft>
                <a:spcPts val="0"/>
              </a:spcAft>
              <a:buNone/>
            </a:pPr>
            <a:endParaRPr sz="1900" b="1">
              <a:solidFill>
                <a:schemeClr val="accent2"/>
              </a:solidFill>
              <a:highlight>
                <a:srgbClr val="FFFFFF"/>
              </a:highlight>
              <a:latin typeface="Times New Roman"/>
              <a:ea typeface="Times New Roman"/>
              <a:cs typeface="Times New Roman"/>
              <a:sym typeface="Times New Roman"/>
            </a:endParaRPr>
          </a:p>
          <a:p>
            <a:pPr marL="0" lvl="0" indent="0" algn="l" rtl="0">
              <a:lnSpc>
                <a:spcPct val="135714"/>
              </a:lnSpc>
              <a:spcBef>
                <a:spcPts val="500"/>
              </a:spcBef>
              <a:spcAft>
                <a:spcPts val="0"/>
              </a:spcAft>
              <a:buNone/>
            </a:pPr>
            <a:endParaRPr sz="2150">
              <a:solidFill>
                <a:srgbClr val="CCCCCC"/>
              </a:solidFill>
              <a:highlight>
                <a:srgbClr val="1F1F1F"/>
              </a:highlight>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body" idx="1"/>
          </p:nvPr>
        </p:nvSpPr>
        <p:spPr>
          <a:xfrm>
            <a:off x="75750" y="505800"/>
            <a:ext cx="8992500" cy="3101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pic>
        <p:nvPicPr>
          <p:cNvPr id="123" name="Google Shape;123;p15"/>
          <p:cNvPicPr preferRelativeResize="0"/>
          <p:nvPr/>
        </p:nvPicPr>
        <p:blipFill rotWithShape="1">
          <a:blip r:embed="rId3">
            <a:alphaModFix/>
          </a:blip>
          <a:srcRect l="8033" t="33826" r="775" b="21172"/>
          <a:stretch/>
        </p:blipFill>
        <p:spPr>
          <a:xfrm>
            <a:off x="0" y="505788"/>
            <a:ext cx="8886800" cy="2788925"/>
          </a:xfrm>
          <a:prstGeom prst="rect">
            <a:avLst/>
          </a:prstGeom>
          <a:noFill/>
          <a:ln>
            <a:noFill/>
          </a:ln>
        </p:spPr>
      </p:pic>
      <p:sp>
        <p:nvSpPr>
          <p:cNvPr id="124" name="Google Shape;124;p15"/>
          <p:cNvSpPr txBox="1"/>
          <p:nvPr/>
        </p:nvSpPr>
        <p:spPr>
          <a:xfrm>
            <a:off x="4717100" y="3913600"/>
            <a:ext cx="4169700" cy="27810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600"/>
              </a:spcBef>
              <a:spcAft>
                <a:spcPts val="0"/>
              </a:spcAft>
              <a:buClr>
                <a:schemeClr val="accent2"/>
              </a:buClr>
              <a:buSzPts val="1600"/>
              <a:buFont typeface="Roboto"/>
              <a:buChar char="●"/>
            </a:pPr>
            <a:r>
              <a:rPr lang="en-GB" sz="1600" b="1">
                <a:solidFill>
                  <a:schemeClr val="accent2"/>
                </a:solidFill>
                <a:highlight>
                  <a:srgbClr val="FFFFFF"/>
                </a:highlight>
                <a:latin typeface="Times New Roman"/>
                <a:ea typeface="Times New Roman"/>
                <a:cs typeface="Times New Roman"/>
                <a:sym typeface="Times New Roman"/>
              </a:rPr>
              <a:t>Scaled amount </a:t>
            </a:r>
            <a:r>
              <a:rPr lang="en-GB" sz="1600">
                <a:solidFill>
                  <a:schemeClr val="accent2"/>
                </a:solidFill>
                <a:highlight>
                  <a:srgbClr val="FFFFFF"/>
                </a:highlight>
                <a:latin typeface="Times New Roman"/>
                <a:ea typeface="Times New Roman"/>
                <a:cs typeface="Times New Roman"/>
                <a:sym typeface="Times New Roman"/>
              </a:rPr>
              <a:t>and </a:t>
            </a:r>
            <a:r>
              <a:rPr lang="en-GB" sz="1600" b="1">
                <a:solidFill>
                  <a:schemeClr val="accent2"/>
                </a:solidFill>
                <a:highlight>
                  <a:srgbClr val="FFFFFF"/>
                </a:highlight>
                <a:latin typeface="Times New Roman"/>
                <a:ea typeface="Times New Roman"/>
                <a:cs typeface="Times New Roman"/>
                <a:sym typeface="Times New Roman"/>
              </a:rPr>
              <a:t>scaled time </a:t>
            </a:r>
            <a:r>
              <a:rPr lang="en-GB" sz="1600">
                <a:solidFill>
                  <a:schemeClr val="accent2"/>
                </a:solidFill>
                <a:highlight>
                  <a:srgbClr val="FFFFFF"/>
                </a:highlight>
                <a:latin typeface="Times New Roman"/>
                <a:ea typeface="Times New Roman"/>
                <a:cs typeface="Times New Roman"/>
                <a:sym typeface="Times New Roman"/>
              </a:rPr>
              <a:t>are the columns with scaled values.</a:t>
            </a:r>
            <a:endParaRPr sz="1600">
              <a:solidFill>
                <a:schemeClr val="accent2"/>
              </a:solidFill>
              <a:highlight>
                <a:srgbClr val="FFFFFF"/>
              </a:highlight>
              <a:latin typeface="Times New Roman"/>
              <a:ea typeface="Times New Roman"/>
              <a:cs typeface="Times New Roman"/>
              <a:sym typeface="Times New Roman"/>
            </a:endParaRPr>
          </a:p>
          <a:p>
            <a:pPr marL="457200" lvl="0" indent="-330200" algn="l" rtl="0">
              <a:lnSpc>
                <a:spcPct val="115000"/>
              </a:lnSpc>
              <a:spcBef>
                <a:spcPts val="0"/>
              </a:spcBef>
              <a:spcAft>
                <a:spcPts val="0"/>
              </a:spcAft>
              <a:buClr>
                <a:schemeClr val="accent2"/>
              </a:buClr>
              <a:buSzPts val="1600"/>
              <a:buFont typeface="Roboto"/>
              <a:buChar char="●"/>
            </a:pPr>
            <a:r>
              <a:rPr lang="en-GB" sz="1600">
                <a:solidFill>
                  <a:schemeClr val="accent2"/>
                </a:solidFill>
                <a:highlight>
                  <a:srgbClr val="FFFFFF"/>
                </a:highlight>
                <a:latin typeface="Times New Roman"/>
                <a:ea typeface="Times New Roman"/>
                <a:cs typeface="Times New Roman"/>
                <a:sym typeface="Times New Roman"/>
              </a:rPr>
              <a:t>There are </a:t>
            </a:r>
            <a:r>
              <a:rPr lang="en-GB" sz="1600" b="1">
                <a:solidFill>
                  <a:schemeClr val="accent2"/>
                </a:solidFill>
                <a:highlight>
                  <a:srgbClr val="FFFFFF"/>
                </a:highlight>
                <a:latin typeface="Times New Roman"/>
                <a:ea typeface="Times New Roman"/>
                <a:cs typeface="Times New Roman"/>
                <a:sym typeface="Times New Roman"/>
              </a:rPr>
              <a:t>492 cases </a:t>
            </a:r>
            <a:r>
              <a:rPr lang="en-GB" sz="1600">
                <a:solidFill>
                  <a:schemeClr val="accent2"/>
                </a:solidFill>
                <a:highlight>
                  <a:srgbClr val="FFFFFF"/>
                </a:highlight>
                <a:latin typeface="Times New Roman"/>
                <a:ea typeface="Times New Roman"/>
                <a:cs typeface="Times New Roman"/>
                <a:sym typeface="Times New Roman"/>
              </a:rPr>
              <a:t>of fraud in the dataset so that can randomly get 492 cases of non-fraud to create our new sub dataframe.</a:t>
            </a:r>
            <a:endParaRPr sz="1600">
              <a:solidFill>
                <a:schemeClr val="accent2"/>
              </a:solidFill>
              <a:highlight>
                <a:srgbClr val="FFFFFF"/>
              </a:highlight>
              <a:latin typeface="Times New Roman"/>
              <a:ea typeface="Times New Roman"/>
              <a:cs typeface="Times New Roman"/>
              <a:sym typeface="Times New Roman"/>
            </a:endParaRPr>
          </a:p>
          <a:p>
            <a:pPr marL="457200" lvl="0" indent="-330200" algn="l" rtl="0">
              <a:lnSpc>
                <a:spcPct val="115000"/>
              </a:lnSpc>
              <a:spcBef>
                <a:spcPts val="0"/>
              </a:spcBef>
              <a:spcAft>
                <a:spcPts val="0"/>
              </a:spcAft>
              <a:buClr>
                <a:schemeClr val="accent2"/>
              </a:buClr>
              <a:buSzPts val="1600"/>
              <a:buFont typeface="Roboto"/>
              <a:buChar char="●"/>
            </a:pPr>
            <a:r>
              <a:rPr lang="en-GB" sz="1600">
                <a:solidFill>
                  <a:schemeClr val="accent2"/>
                </a:solidFill>
                <a:highlight>
                  <a:srgbClr val="FFFFFF"/>
                </a:highlight>
                <a:latin typeface="Times New Roman"/>
                <a:ea typeface="Times New Roman"/>
                <a:cs typeface="Times New Roman"/>
                <a:sym typeface="Times New Roman"/>
              </a:rPr>
              <a:t>We concat the 492 cases of fraud and non fraud, </a:t>
            </a:r>
            <a:r>
              <a:rPr lang="en-GB" sz="1600" b="1">
                <a:solidFill>
                  <a:schemeClr val="accent2"/>
                </a:solidFill>
                <a:highlight>
                  <a:srgbClr val="FFFFFF"/>
                </a:highlight>
                <a:latin typeface="Times New Roman"/>
                <a:ea typeface="Times New Roman"/>
                <a:cs typeface="Times New Roman"/>
                <a:sym typeface="Times New Roman"/>
              </a:rPr>
              <a:t>creating a new sub-sample.</a:t>
            </a:r>
            <a:endParaRPr sz="1600" b="1">
              <a:solidFill>
                <a:schemeClr val="accent2"/>
              </a:solidFill>
              <a:highlight>
                <a:srgbClr val="FFFFFF"/>
              </a:highlight>
              <a:latin typeface="Times New Roman"/>
              <a:ea typeface="Times New Roman"/>
              <a:cs typeface="Times New Roman"/>
              <a:sym typeface="Times New Roman"/>
            </a:endParaRPr>
          </a:p>
          <a:p>
            <a:pPr marL="0" lvl="0" indent="0" algn="l" rtl="0">
              <a:lnSpc>
                <a:spcPct val="135714"/>
              </a:lnSpc>
              <a:spcBef>
                <a:spcPts val="500"/>
              </a:spcBef>
              <a:spcAft>
                <a:spcPts val="0"/>
              </a:spcAft>
              <a:buClr>
                <a:schemeClr val="dk1"/>
              </a:buClr>
              <a:buSzPts val="1100"/>
              <a:buFont typeface="Arial"/>
              <a:buNone/>
            </a:pPr>
            <a:endParaRPr sz="1600">
              <a:solidFill>
                <a:srgbClr val="CCCCCC"/>
              </a:solidFill>
              <a:highlight>
                <a:srgbClr val="1F1F1F"/>
              </a:highlight>
              <a:latin typeface="Courier New"/>
              <a:ea typeface="Courier New"/>
              <a:cs typeface="Courier New"/>
              <a:sym typeface="Courier New"/>
            </a:endParaRPr>
          </a:p>
          <a:p>
            <a:pPr marL="0" lvl="0" indent="0" algn="l" rtl="0">
              <a:spcBef>
                <a:spcPts val="0"/>
              </a:spcBef>
              <a:spcAft>
                <a:spcPts val="0"/>
              </a:spcAft>
              <a:buNone/>
            </a:pPr>
            <a:endParaRPr>
              <a:latin typeface="Archivo Narrow"/>
              <a:ea typeface="Archivo Narrow"/>
              <a:cs typeface="Archivo Narrow"/>
              <a:sym typeface="Archivo Narrow"/>
            </a:endParaRPr>
          </a:p>
        </p:txBody>
      </p:sp>
      <p:pic>
        <p:nvPicPr>
          <p:cNvPr id="125" name="Google Shape;125;p15"/>
          <p:cNvPicPr preferRelativeResize="0"/>
          <p:nvPr/>
        </p:nvPicPr>
        <p:blipFill rotWithShape="1">
          <a:blip r:embed="rId4">
            <a:alphaModFix/>
          </a:blip>
          <a:srcRect l="8294" t="30075" r="50803" b="11717"/>
          <a:stretch/>
        </p:blipFill>
        <p:spPr>
          <a:xfrm>
            <a:off x="75750" y="3510650"/>
            <a:ext cx="4523475" cy="2721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108700" y="0"/>
            <a:ext cx="9035400" cy="389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900" b="0">
              <a:solidFill>
                <a:srgbClr val="0F172A"/>
              </a:solidFill>
              <a:highlight>
                <a:schemeClr val="lt1"/>
              </a:highlight>
              <a:latin typeface="Times New Roman"/>
              <a:ea typeface="Times New Roman"/>
              <a:cs typeface="Times New Roman"/>
              <a:sym typeface="Times New Roman"/>
            </a:endParaRPr>
          </a:p>
          <a:p>
            <a:pPr marL="0" lvl="0" indent="0" algn="l" rtl="0">
              <a:lnSpc>
                <a:spcPct val="135714"/>
              </a:lnSpc>
              <a:spcBef>
                <a:spcPts val="0"/>
              </a:spcBef>
              <a:spcAft>
                <a:spcPts val="0"/>
              </a:spcAft>
              <a:buSzPts val="1100"/>
              <a:buNone/>
            </a:pPr>
            <a:r>
              <a:rPr lang="en-GB" sz="2400">
                <a:solidFill>
                  <a:schemeClr val="dk1"/>
                </a:solidFill>
                <a:highlight>
                  <a:schemeClr val="lt1"/>
                </a:highlight>
                <a:latin typeface="Times New Roman"/>
                <a:ea typeface="Times New Roman"/>
                <a:cs typeface="Times New Roman"/>
                <a:sym typeface="Times New Roman"/>
              </a:rPr>
              <a:t>Why Robust Scaler is good?</a:t>
            </a:r>
            <a:endParaRPr sz="2400">
              <a:solidFill>
                <a:schemeClr val="dk1"/>
              </a:solidFill>
              <a:highlight>
                <a:schemeClr val="lt1"/>
              </a:highlight>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r>
              <a:rPr lang="en-GB" sz="2100" b="0">
                <a:solidFill>
                  <a:srgbClr val="0F172A"/>
                </a:solidFill>
                <a:highlight>
                  <a:schemeClr val="lt1"/>
                </a:highlight>
                <a:latin typeface="Times New Roman"/>
                <a:ea typeface="Times New Roman"/>
                <a:cs typeface="Times New Roman"/>
                <a:sym typeface="Times New Roman"/>
              </a:rPr>
              <a:t>     The Robust Scaler uses the interquartile range (IQR) as a robust statistical measure. It scales the data based on the IQR, minimizing sensitivity to outliers.</a:t>
            </a:r>
            <a:endParaRPr sz="2100" b="0">
              <a:solidFill>
                <a:srgbClr val="0F172A"/>
              </a:solidFill>
              <a:highlight>
                <a:schemeClr val="lt1"/>
              </a:highlight>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endParaRPr sz="2100" b="0">
              <a:solidFill>
                <a:srgbClr val="0F172A"/>
              </a:solidFill>
              <a:highlight>
                <a:schemeClr val="lt1"/>
              </a:highlight>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r>
              <a:rPr lang="en-GB" sz="2100" b="0">
                <a:solidFill>
                  <a:srgbClr val="0F172A"/>
                </a:solidFill>
                <a:highlight>
                  <a:schemeClr val="lt1"/>
                </a:highlight>
                <a:latin typeface="Times New Roman"/>
                <a:ea typeface="Times New Roman"/>
                <a:cs typeface="Times New Roman"/>
                <a:sym typeface="Times New Roman"/>
              </a:rPr>
              <a:t>To achieve robustness, the Robust Scaler subtracts the median (a robust measure of central tendency) and divides by the IQR. This normalization process ensures that extreme values have less influence on the scaled data.</a:t>
            </a:r>
            <a:endParaRPr sz="2100" b="0">
              <a:solidFill>
                <a:srgbClr val="0F172A"/>
              </a:solidFill>
              <a:highlight>
                <a:schemeClr val="lt1"/>
              </a:highlight>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endParaRPr sz="2100" b="0">
              <a:solidFill>
                <a:srgbClr val="0F172A"/>
              </a:solidFill>
              <a:highlight>
                <a:schemeClr val="lt1"/>
              </a:highlight>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r>
              <a:rPr lang="en-GB" sz="2100" b="0">
                <a:solidFill>
                  <a:srgbClr val="0F172A"/>
                </a:solidFill>
                <a:highlight>
                  <a:schemeClr val="lt1"/>
                </a:highlight>
                <a:latin typeface="Times New Roman"/>
                <a:ea typeface="Times New Roman"/>
                <a:cs typeface="Times New Roman"/>
                <a:sym typeface="Times New Roman"/>
              </a:rPr>
              <a:t>By effectively reducing the impact of outliers, the Robust Scaler provides more reliable scaling for analysis and modeling purposes.</a:t>
            </a:r>
            <a:endParaRPr sz="2100" b="0">
              <a:solidFill>
                <a:srgbClr val="0F172A"/>
              </a:solidFill>
              <a:highlight>
                <a:schemeClr val="lt1"/>
              </a:highlight>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endParaRPr sz="2100" b="0">
              <a:solidFill>
                <a:srgbClr val="0F172A"/>
              </a:solidFill>
              <a:highlight>
                <a:schemeClr val="lt1"/>
              </a:highlight>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r>
              <a:rPr lang="en-GB" sz="2100" b="0">
                <a:solidFill>
                  <a:srgbClr val="0F172A"/>
                </a:solidFill>
                <a:highlight>
                  <a:schemeClr val="lt1"/>
                </a:highlight>
                <a:latin typeface="Times New Roman"/>
                <a:ea typeface="Times New Roman"/>
                <a:cs typeface="Times New Roman"/>
                <a:sym typeface="Times New Roman"/>
              </a:rPr>
              <a:t>The Robust Scaler is less affected by outliers, uses the IQR for scaling, subtracts the median, and divides by the IQR, resulting in less distortion of extreme values and improved suitability for analysis and modeling.</a:t>
            </a:r>
            <a:endParaRPr sz="2100" b="0">
              <a:solidFill>
                <a:srgbClr val="0F172A"/>
              </a:solidFill>
              <a:highlight>
                <a:schemeClr val="lt1"/>
              </a:highlight>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endParaRPr sz="2100" b="0">
              <a:solidFill>
                <a:srgbClr val="0F172A"/>
              </a:solidFill>
              <a:highlight>
                <a:schemeClr val="lt1"/>
              </a:highlight>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r>
              <a:rPr lang="en-GB" sz="2300" b="0">
                <a:solidFill>
                  <a:srgbClr val="0F172A"/>
                </a:solidFill>
                <a:highlight>
                  <a:schemeClr val="lt1"/>
                </a:highlight>
                <a:latin typeface="Roboto"/>
                <a:ea typeface="Roboto"/>
                <a:cs typeface="Roboto"/>
                <a:sym typeface="Roboto"/>
              </a:rPr>
              <a:t>                       </a:t>
            </a:r>
            <a:r>
              <a:rPr lang="en-GB" sz="2200" b="0">
                <a:solidFill>
                  <a:srgbClr val="0F172A"/>
                </a:solidFill>
                <a:highlight>
                  <a:schemeClr val="lt1"/>
                </a:highlight>
                <a:latin typeface="Times New Roman"/>
                <a:ea typeface="Times New Roman"/>
                <a:cs typeface="Times New Roman"/>
                <a:sym typeface="Times New Roman"/>
              </a:rPr>
              <a:t>  X_{scaled} = </a:t>
            </a:r>
            <a:r>
              <a:rPr lang="en-GB" sz="2200" b="0" u="sng">
                <a:solidFill>
                  <a:srgbClr val="0F172A"/>
                </a:solidFill>
                <a:highlight>
                  <a:schemeClr val="lt1"/>
                </a:highlight>
                <a:latin typeface="Times New Roman"/>
                <a:ea typeface="Times New Roman"/>
                <a:cs typeface="Times New Roman"/>
                <a:sym typeface="Times New Roman"/>
              </a:rPr>
              <a:t>{X - X_{median}}</a:t>
            </a:r>
            <a:endParaRPr sz="2200" b="0" u="sng">
              <a:solidFill>
                <a:srgbClr val="0F172A"/>
              </a:solidFill>
              <a:highlight>
                <a:schemeClr val="lt1"/>
              </a:highlight>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r>
              <a:rPr lang="en-GB" sz="2200" b="0">
                <a:solidFill>
                  <a:srgbClr val="0F172A"/>
                </a:solidFill>
                <a:highlight>
                  <a:schemeClr val="lt1"/>
                </a:highlight>
                <a:latin typeface="Times New Roman"/>
                <a:ea typeface="Times New Roman"/>
                <a:cs typeface="Times New Roman"/>
                <a:sym typeface="Times New Roman"/>
              </a:rPr>
              <a:t>                                                        {IQR} </a:t>
            </a:r>
            <a:endParaRPr sz="2200" b="0">
              <a:solidFill>
                <a:srgbClr val="0F172A"/>
              </a:solidFill>
              <a:highlight>
                <a:schemeClr val="lt1"/>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endParaRPr sz="2200" b="0">
              <a:solidFill>
                <a:srgbClr val="0F172A"/>
              </a:solidFill>
              <a:highlight>
                <a:srgbClr val="E2E8F0"/>
              </a:highlight>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endParaRPr sz="1900" b="0">
              <a:solidFill>
                <a:srgbClr val="0F172A"/>
              </a:solidFill>
              <a:highlight>
                <a:srgbClr val="E2E8F0"/>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body" idx="1"/>
          </p:nvPr>
        </p:nvSpPr>
        <p:spPr>
          <a:xfrm>
            <a:off x="0" y="401750"/>
            <a:ext cx="9144000" cy="568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700"/>
              </a:spcBef>
              <a:spcAft>
                <a:spcPts val="0"/>
              </a:spcAft>
              <a:buSzPts val="1100"/>
              <a:buNone/>
            </a:pPr>
            <a:r>
              <a:rPr lang="en-GB" sz="2000" b="1">
                <a:solidFill>
                  <a:schemeClr val="accent2"/>
                </a:solidFill>
                <a:highlight>
                  <a:srgbClr val="FFFFFF"/>
                </a:highlight>
                <a:latin typeface="Times New Roman"/>
                <a:ea typeface="Times New Roman"/>
                <a:cs typeface="Times New Roman"/>
                <a:sym typeface="Times New Roman"/>
              </a:rPr>
              <a:t>Splitting the Data</a:t>
            </a:r>
            <a:endParaRPr sz="2000" b="1">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SzPts val="1100"/>
              <a:buNone/>
            </a:pPr>
            <a:endParaRPr sz="2000" b="1">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SzPts val="1100"/>
              <a:buNone/>
            </a:pPr>
            <a:endParaRPr sz="2000" b="1">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SzPts val="1100"/>
              <a:buNone/>
            </a:pPr>
            <a:endParaRPr sz="2000" b="1">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SzPts val="1100"/>
              <a:buNone/>
            </a:pPr>
            <a:endParaRPr sz="2000" b="1">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SzPts val="1100"/>
              <a:buNone/>
            </a:pPr>
            <a:endParaRPr sz="2000" b="1">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1500"/>
              </a:spcBef>
              <a:spcAft>
                <a:spcPts val="0"/>
              </a:spcAft>
              <a:buSzPts val="2200"/>
              <a:buNone/>
            </a:pPr>
            <a:endParaRPr sz="1600">
              <a:solidFill>
                <a:srgbClr val="0F172A"/>
              </a:solidFill>
              <a:highlight>
                <a:schemeClr val="lt1"/>
              </a:highlight>
              <a:latin typeface="Times New Roman"/>
              <a:ea typeface="Times New Roman"/>
              <a:cs typeface="Times New Roman"/>
              <a:sym typeface="Times New Roman"/>
            </a:endParaRPr>
          </a:p>
          <a:p>
            <a:pPr marL="0" lvl="0" indent="0" algn="just" rtl="0">
              <a:lnSpc>
                <a:spcPct val="115000"/>
              </a:lnSpc>
              <a:spcBef>
                <a:spcPts val="1500"/>
              </a:spcBef>
              <a:spcAft>
                <a:spcPts val="0"/>
              </a:spcAft>
              <a:buSzPts val="2200"/>
              <a:buNone/>
            </a:pPr>
            <a:r>
              <a:rPr lang="en-GB" sz="1800" b="1">
                <a:solidFill>
                  <a:srgbClr val="0F172A"/>
                </a:solidFill>
                <a:highlight>
                  <a:schemeClr val="lt1"/>
                </a:highlight>
                <a:latin typeface="Times New Roman"/>
                <a:ea typeface="Times New Roman"/>
                <a:cs typeface="Times New Roman"/>
                <a:sym typeface="Times New Roman"/>
              </a:rPr>
              <a:t>K-fold cross-validation</a:t>
            </a:r>
            <a:r>
              <a:rPr lang="en-GB" sz="1800">
                <a:solidFill>
                  <a:srgbClr val="0F172A"/>
                </a:solidFill>
                <a:highlight>
                  <a:schemeClr val="lt1"/>
                </a:highlight>
                <a:latin typeface="Times New Roman"/>
                <a:ea typeface="Times New Roman"/>
                <a:cs typeface="Times New Roman"/>
                <a:sym typeface="Times New Roman"/>
              </a:rPr>
              <a:t> is a technique used for model evaluation and selection. It involves dividing the dataset into k subsets or folds of roughly equal size. The process then iterates k times, with each fold being used as a validation set while the remaining k-1 folds are used for training the model. </a:t>
            </a:r>
            <a:endParaRPr sz="1800">
              <a:solidFill>
                <a:srgbClr val="0F172A"/>
              </a:solidFill>
              <a:highlight>
                <a:schemeClr val="lt1"/>
              </a:highlight>
              <a:latin typeface="Times New Roman"/>
              <a:ea typeface="Times New Roman"/>
              <a:cs typeface="Times New Roman"/>
              <a:sym typeface="Times New Roman"/>
            </a:endParaRPr>
          </a:p>
          <a:p>
            <a:pPr marL="0" lvl="0" indent="0" algn="just" rtl="0">
              <a:lnSpc>
                <a:spcPct val="115000"/>
              </a:lnSpc>
              <a:spcBef>
                <a:spcPts val="1500"/>
              </a:spcBef>
              <a:spcAft>
                <a:spcPts val="0"/>
              </a:spcAft>
              <a:buSzPts val="2200"/>
              <a:buNone/>
            </a:pPr>
            <a:r>
              <a:rPr lang="en-GB" sz="1800" b="1">
                <a:solidFill>
                  <a:srgbClr val="0F172A"/>
                </a:solidFill>
                <a:highlight>
                  <a:schemeClr val="lt1"/>
                </a:highlight>
                <a:latin typeface="Times New Roman"/>
                <a:ea typeface="Times New Roman"/>
                <a:cs typeface="Times New Roman"/>
                <a:sym typeface="Times New Roman"/>
              </a:rPr>
              <a:t>Stratified k-fold </a:t>
            </a:r>
            <a:r>
              <a:rPr lang="en-GB" sz="1800">
                <a:solidFill>
                  <a:srgbClr val="0F172A"/>
                </a:solidFill>
                <a:highlight>
                  <a:schemeClr val="lt1"/>
                </a:highlight>
                <a:latin typeface="Times New Roman"/>
                <a:ea typeface="Times New Roman"/>
                <a:cs typeface="Times New Roman"/>
                <a:sym typeface="Times New Roman"/>
              </a:rPr>
              <a:t>ensures that each fold maintains the same class distribution as the original dataset, reducing the risk of biased evaluation results. K-fold divides the dataset into k subsets for training and validation, while stratified k-fold maintains the class distribution in each fold, making it suitable for imbalanced datasets.</a:t>
            </a:r>
            <a:endParaRPr sz="1800">
              <a:solidFill>
                <a:srgbClr val="0F172A"/>
              </a:solidFill>
              <a:highlight>
                <a:schemeClr val="lt1"/>
              </a:highlight>
              <a:latin typeface="Times New Roman"/>
              <a:ea typeface="Times New Roman"/>
              <a:cs typeface="Times New Roman"/>
              <a:sym typeface="Times New Roman"/>
            </a:endParaRPr>
          </a:p>
          <a:p>
            <a:pPr marL="0" lvl="0" indent="0" algn="just" rtl="0">
              <a:lnSpc>
                <a:spcPct val="115000"/>
              </a:lnSpc>
              <a:spcBef>
                <a:spcPts val="1500"/>
              </a:spcBef>
              <a:spcAft>
                <a:spcPts val="0"/>
              </a:spcAft>
              <a:buSzPts val="2200"/>
              <a:buNone/>
            </a:pPr>
            <a:endParaRPr sz="2000">
              <a:solidFill>
                <a:srgbClr val="0F172A"/>
              </a:solidFill>
              <a:highlight>
                <a:schemeClr val="lt1"/>
              </a:highlight>
              <a:latin typeface="Roboto"/>
              <a:ea typeface="Roboto"/>
              <a:cs typeface="Roboto"/>
              <a:sym typeface="Roboto"/>
            </a:endParaRPr>
          </a:p>
        </p:txBody>
      </p:sp>
      <p:pic>
        <p:nvPicPr>
          <p:cNvPr id="136" name="Google Shape;136;p17"/>
          <p:cNvPicPr preferRelativeResize="0"/>
          <p:nvPr/>
        </p:nvPicPr>
        <p:blipFill rotWithShape="1">
          <a:blip r:embed="rId3">
            <a:alphaModFix/>
          </a:blip>
          <a:srcRect l="20982" t="24062" r="21277" b="13210"/>
          <a:stretch/>
        </p:blipFill>
        <p:spPr>
          <a:xfrm>
            <a:off x="76800" y="907275"/>
            <a:ext cx="4884977" cy="2612575"/>
          </a:xfrm>
          <a:prstGeom prst="rect">
            <a:avLst/>
          </a:prstGeom>
          <a:noFill/>
          <a:ln>
            <a:noFill/>
          </a:ln>
        </p:spPr>
      </p:pic>
      <p:pic>
        <p:nvPicPr>
          <p:cNvPr id="137" name="Google Shape;137;p17"/>
          <p:cNvPicPr preferRelativeResize="0"/>
          <p:nvPr/>
        </p:nvPicPr>
        <p:blipFill rotWithShape="1">
          <a:blip r:embed="rId4">
            <a:alphaModFix/>
          </a:blip>
          <a:srcRect l="21700" t="25914" r="22570" b="12327"/>
          <a:stretch/>
        </p:blipFill>
        <p:spPr>
          <a:xfrm>
            <a:off x="4669825" y="815125"/>
            <a:ext cx="4397376" cy="2612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4" name="Title 3">
            <a:extLst>
              <a:ext uri="{FF2B5EF4-FFF2-40B4-BE49-F238E27FC236}">
                <a16:creationId xmlns:a16="http://schemas.microsoft.com/office/drawing/2014/main" id="{E96D1D39-7E71-5A9D-AB49-B7E5DD652716}"/>
              </a:ext>
            </a:extLst>
          </p:cNvPr>
          <p:cNvSpPr>
            <a:spLocks noGrp="1"/>
          </p:cNvSpPr>
          <p:nvPr>
            <p:ph type="title"/>
          </p:nvPr>
        </p:nvSpPr>
        <p:spPr>
          <a:xfrm>
            <a:off x="311700" y="336162"/>
            <a:ext cx="8520600" cy="763500"/>
          </a:xfrm>
        </p:spPr>
        <p:txBody>
          <a:bodyPr/>
          <a:lstStyle/>
          <a:p>
            <a:r>
              <a:rPr lang="en-IN" dirty="0">
                <a:latin typeface="Times New Roman" panose="02020603050405020304" pitchFamily="18" charset="0"/>
                <a:cs typeface="Times New Roman" panose="02020603050405020304" pitchFamily="18" charset="0"/>
              </a:rPr>
              <a:t>Random Under-Sampling:</a:t>
            </a:r>
          </a:p>
        </p:txBody>
      </p:sp>
      <p:sp>
        <p:nvSpPr>
          <p:cNvPr id="5" name="Text Placeholder 4">
            <a:extLst>
              <a:ext uri="{FF2B5EF4-FFF2-40B4-BE49-F238E27FC236}">
                <a16:creationId xmlns:a16="http://schemas.microsoft.com/office/drawing/2014/main" id="{741EFBD5-3541-2358-17B2-0BF68B3E75A8}"/>
              </a:ext>
            </a:extLst>
          </p:cNvPr>
          <p:cNvSpPr>
            <a:spLocks noGrp="1"/>
          </p:cNvSpPr>
          <p:nvPr>
            <p:ph type="body" idx="1"/>
          </p:nvPr>
        </p:nvSpPr>
        <p:spPr>
          <a:xfrm>
            <a:off x="311699" y="977742"/>
            <a:ext cx="8710381" cy="2069071"/>
          </a:xfrm>
        </p:spPr>
        <p:txBody>
          <a:bodyPr/>
          <a:lstStyle/>
          <a:p>
            <a:pPr algn="just"/>
            <a:r>
              <a:rPr lang="en-IN" dirty="0">
                <a:latin typeface="Times New Roman" panose="02020603050405020304" pitchFamily="18" charset="0"/>
                <a:cs typeface="Times New Roman" panose="02020603050405020304" pitchFamily="18" charset="0"/>
              </a:rPr>
              <a:t>Consists of removing data in order to have a more balanced dataset and thus, avoid our models from getting overfitting.</a:t>
            </a:r>
          </a:p>
          <a:p>
            <a:pPr algn="just"/>
            <a:r>
              <a:rPr lang="en-IN" dirty="0">
                <a:latin typeface="Times New Roman" panose="02020603050405020304" pitchFamily="18" charset="0"/>
                <a:cs typeface="Times New Roman" panose="02020603050405020304" pitchFamily="18" charset="0"/>
              </a:rPr>
              <a:t>Find out how imbalanced our dataset is and then bring the non-fraud transactions to the same amount as fraud transactions, 492 in this case.</a:t>
            </a:r>
          </a:p>
          <a:p>
            <a:r>
              <a:rPr lang="en-IN" dirty="0">
                <a:latin typeface="Times New Roman" panose="02020603050405020304" pitchFamily="18" charset="0"/>
                <a:cs typeface="Times New Roman" panose="02020603050405020304" pitchFamily="18" charset="0"/>
              </a:rPr>
              <a:t>As we can see from the graph, both the classes are balanced after applying Random Under-Sampling</a:t>
            </a:r>
          </a:p>
        </p:txBody>
      </p:sp>
      <p:pic>
        <p:nvPicPr>
          <p:cNvPr id="7" name="Picture 6">
            <a:extLst>
              <a:ext uri="{FF2B5EF4-FFF2-40B4-BE49-F238E27FC236}">
                <a16:creationId xmlns:a16="http://schemas.microsoft.com/office/drawing/2014/main" id="{9A141832-4398-8BF6-C917-B2E107E3B8E2}"/>
              </a:ext>
            </a:extLst>
          </p:cNvPr>
          <p:cNvPicPr>
            <a:picLocks noChangeAspect="1"/>
          </p:cNvPicPr>
          <p:nvPr/>
        </p:nvPicPr>
        <p:blipFill>
          <a:blip r:embed="rId3"/>
          <a:stretch>
            <a:fillRect/>
          </a:stretch>
        </p:blipFill>
        <p:spPr>
          <a:xfrm>
            <a:off x="2262420" y="3168733"/>
            <a:ext cx="4808940" cy="3095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996B5-8123-530B-28B8-854F81423480}"/>
              </a:ext>
            </a:extLst>
          </p:cNvPr>
          <p:cNvSpPr>
            <a:spLocks noGrp="1"/>
          </p:cNvSpPr>
          <p:nvPr>
            <p:ph type="title"/>
          </p:nvPr>
        </p:nvSpPr>
        <p:spPr>
          <a:xfrm>
            <a:off x="0" y="512876"/>
            <a:ext cx="8520600" cy="763500"/>
          </a:xfrm>
        </p:spPr>
        <p:txBody>
          <a:bodyPr/>
          <a:lstStyle/>
          <a:p>
            <a:r>
              <a:rPr lang="en-IN" dirty="0">
                <a:latin typeface="Times New Roman" panose="02020603050405020304" pitchFamily="18" charset="0"/>
                <a:cs typeface="Times New Roman" panose="02020603050405020304" pitchFamily="18" charset="0"/>
              </a:rPr>
              <a:t>Correlation Matrices</a:t>
            </a:r>
          </a:p>
        </p:txBody>
      </p:sp>
      <p:sp>
        <p:nvSpPr>
          <p:cNvPr id="3" name="Text Placeholder 2">
            <a:extLst>
              <a:ext uri="{FF2B5EF4-FFF2-40B4-BE49-F238E27FC236}">
                <a16:creationId xmlns:a16="http://schemas.microsoft.com/office/drawing/2014/main" id="{69D03810-B258-8FE9-9FCD-690E58732437}"/>
              </a:ext>
            </a:extLst>
          </p:cNvPr>
          <p:cNvSpPr>
            <a:spLocks noGrp="1"/>
          </p:cNvSpPr>
          <p:nvPr>
            <p:ph type="body" idx="1"/>
          </p:nvPr>
        </p:nvSpPr>
        <p:spPr>
          <a:xfrm>
            <a:off x="311699" y="1031280"/>
            <a:ext cx="8520600" cy="3520571"/>
          </a:xfrm>
        </p:spPr>
        <p:txBody>
          <a:bodyPr/>
          <a:lstStyle/>
          <a:p>
            <a:r>
              <a:rPr lang="en-IN" dirty="0"/>
              <a:t>Correlation matrices are the essence of understanding our data.</a:t>
            </a:r>
          </a:p>
          <a:p>
            <a:r>
              <a:rPr lang="en-IN" dirty="0"/>
              <a:t>We want to know if there are features that heavily influence in whether a specific transaction is fraudulent or not.</a:t>
            </a:r>
          </a:p>
          <a:p>
            <a:r>
              <a:rPr lang="en-IN" dirty="0"/>
              <a:t>It is very important that we use the correct data frame, in this case the sub-samples in order to see which features have high positive or negative correlation with regards to fraudulent transactions.</a:t>
            </a:r>
          </a:p>
          <a:p>
            <a:endParaRPr lang="en-IN" dirty="0"/>
          </a:p>
        </p:txBody>
      </p:sp>
      <p:pic>
        <p:nvPicPr>
          <p:cNvPr id="5" name="Picture 4">
            <a:extLst>
              <a:ext uri="{FF2B5EF4-FFF2-40B4-BE49-F238E27FC236}">
                <a16:creationId xmlns:a16="http://schemas.microsoft.com/office/drawing/2014/main" id="{C4A7E586-986F-D153-85E9-D3D87F8BA667}"/>
              </a:ext>
            </a:extLst>
          </p:cNvPr>
          <p:cNvPicPr>
            <a:picLocks noChangeAspect="1"/>
          </p:cNvPicPr>
          <p:nvPr/>
        </p:nvPicPr>
        <p:blipFill>
          <a:blip r:embed="rId2"/>
          <a:stretch>
            <a:fillRect/>
          </a:stretch>
        </p:blipFill>
        <p:spPr>
          <a:xfrm>
            <a:off x="1407882" y="3260279"/>
            <a:ext cx="6328235" cy="2981221"/>
          </a:xfrm>
          <a:prstGeom prst="rect">
            <a:avLst/>
          </a:prstGeom>
        </p:spPr>
      </p:pic>
    </p:spTree>
    <p:extLst>
      <p:ext uri="{BB962C8B-B14F-4D97-AF65-F5344CB8AC3E}">
        <p14:creationId xmlns:p14="http://schemas.microsoft.com/office/powerpoint/2010/main" val="2905710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DB2A527-21B4-088F-FB40-2767AF008C43}"/>
              </a:ext>
            </a:extLst>
          </p:cNvPr>
          <p:cNvPicPr>
            <a:picLocks noChangeAspect="1"/>
          </p:cNvPicPr>
          <p:nvPr/>
        </p:nvPicPr>
        <p:blipFill>
          <a:blip r:embed="rId2"/>
          <a:stretch>
            <a:fillRect/>
          </a:stretch>
        </p:blipFill>
        <p:spPr>
          <a:xfrm>
            <a:off x="0" y="447779"/>
            <a:ext cx="6328235" cy="2981221"/>
          </a:xfrm>
          <a:prstGeom prst="rect">
            <a:avLst/>
          </a:prstGeom>
        </p:spPr>
      </p:pic>
      <p:pic>
        <p:nvPicPr>
          <p:cNvPr id="10" name="Picture 9">
            <a:extLst>
              <a:ext uri="{FF2B5EF4-FFF2-40B4-BE49-F238E27FC236}">
                <a16:creationId xmlns:a16="http://schemas.microsoft.com/office/drawing/2014/main" id="{1DBD8FFA-AA84-87EC-AF02-18C371963B68}"/>
              </a:ext>
            </a:extLst>
          </p:cNvPr>
          <p:cNvPicPr>
            <a:picLocks noChangeAspect="1"/>
          </p:cNvPicPr>
          <p:nvPr/>
        </p:nvPicPr>
        <p:blipFill>
          <a:blip r:embed="rId3"/>
          <a:stretch>
            <a:fillRect/>
          </a:stretch>
        </p:blipFill>
        <p:spPr>
          <a:xfrm>
            <a:off x="2869252" y="3242910"/>
            <a:ext cx="6274748" cy="3028689"/>
          </a:xfrm>
          <a:prstGeom prst="rect">
            <a:avLst/>
          </a:prstGeom>
        </p:spPr>
      </p:pic>
      <p:sp>
        <p:nvSpPr>
          <p:cNvPr id="12" name="TextBox 11">
            <a:extLst>
              <a:ext uri="{FF2B5EF4-FFF2-40B4-BE49-F238E27FC236}">
                <a16:creationId xmlns:a16="http://schemas.microsoft.com/office/drawing/2014/main" id="{BD7753EC-4E59-135E-E612-CC032F3B34B2}"/>
              </a:ext>
            </a:extLst>
          </p:cNvPr>
          <p:cNvSpPr txBox="1"/>
          <p:nvPr/>
        </p:nvSpPr>
        <p:spPr>
          <a:xfrm>
            <a:off x="6457361" y="1353613"/>
            <a:ext cx="2582944" cy="954107"/>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As we can see, there are only a few features that are correlated to in the imbalanced dataset, and the heatmap is effectively empty.</a:t>
            </a:r>
          </a:p>
        </p:txBody>
      </p:sp>
      <p:sp>
        <p:nvSpPr>
          <p:cNvPr id="13" name="TextBox 12">
            <a:extLst>
              <a:ext uri="{FF2B5EF4-FFF2-40B4-BE49-F238E27FC236}">
                <a16:creationId xmlns:a16="http://schemas.microsoft.com/office/drawing/2014/main" id="{5377E6DD-17CF-5176-26BD-DDDDCC7D2F01}"/>
              </a:ext>
            </a:extLst>
          </p:cNvPr>
          <p:cNvSpPr txBox="1"/>
          <p:nvPr/>
        </p:nvSpPr>
        <p:spPr>
          <a:xfrm>
            <a:off x="292231" y="4064756"/>
            <a:ext cx="2577021" cy="116955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It is evident from this heatmap that there is a lot of correlation. We are effectively looking for regions that are ‘blue’ which signifies the correlation (1.0)</a:t>
            </a:r>
          </a:p>
        </p:txBody>
      </p:sp>
    </p:spTree>
    <p:extLst>
      <p:ext uri="{BB962C8B-B14F-4D97-AF65-F5344CB8AC3E}">
        <p14:creationId xmlns:p14="http://schemas.microsoft.com/office/powerpoint/2010/main" val="3617592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775168-15FE-5C1E-3632-D4A329EC5B0A}"/>
              </a:ext>
            </a:extLst>
          </p:cNvPr>
          <p:cNvSpPr>
            <a:spLocks noGrp="1"/>
          </p:cNvSpPr>
          <p:nvPr>
            <p:ph type="body" idx="1"/>
          </p:nvPr>
        </p:nvSpPr>
        <p:spPr>
          <a:xfrm>
            <a:off x="311700" y="480831"/>
            <a:ext cx="8520600" cy="1201665"/>
          </a:xfrm>
        </p:spPr>
        <p:txBody>
          <a:bodyPr/>
          <a:lstStyle/>
          <a:p>
            <a:pPr marL="88900" indent="0">
              <a:buNone/>
            </a:pPr>
            <a:r>
              <a:rPr lang="en-IN" b="1" dirty="0">
                <a:latin typeface="Times New Roman" panose="02020603050405020304" pitchFamily="18" charset="0"/>
                <a:cs typeface="Times New Roman" panose="02020603050405020304" pitchFamily="18" charset="0"/>
              </a:rPr>
              <a:t>Summary:</a:t>
            </a:r>
          </a:p>
          <a:p>
            <a:pPr marL="88900" indent="0">
              <a:buNone/>
            </a:pPr>
            <a:r>
              <a:rPr lang="en-IN" b="1" dirty="0">
                <a:latin typeface="Times New Roman" panose="02020603050405020304" pitchFamily="18" charset="0"/>
                <a:cs typeface="Times New Roman" panose="02020603050405020304" pitchFamily="18" charset="0"/>
              </a:rPr>
              <a:t>Negative Correlation:</a:t>
            </a:r>
            <a:r>
              <a:rPr lang="en-IN" dirty="0">
                <a:latin typeface="Times New Roman" panose="02020603050405020304" pitchFamily="18" charset="0"/>
                <a:cs typeface="Times New Roman" panose="02020603050405020304" pitchFamily="18" charset="0"/>
              </a:rPr>
              <a:t> V17, V14, V12, an V10 are negatively correlated. </a:t>
            </a:r>
          </a:p>
          <a:p>
            <a:pPr marL="88900" indent="0">
              <a:buNone/>
            </a:pPr>
            <a:r>
              <a:rPr lang="en-IN" b="1" dirty="0">
                <a:latin typeface="Times New Roman" panose="02020603050405020304" pitchFamily="18" charset="0"/>
                <a:cs typeface="Times New Roman" panose="02020603050405020304" pitchFamily="18" charset="0"/>
              </a:rPr>
              <a:t>Positive Correlation:</a:t>
            </a:r>
            <a:r>
              <a:rPr lang="en-IN" dirty="0">
                <a:latin typeface="Times New Roman" panose="02020603050405020304" pitchFamily="18" charset="0"/>
                <a:cs typeface="Times New Roman" panose="02020603050405020304" pitchFamily="18" charset="0"/>
              </a:rPr>
              <a:t> V2, V4, V11, and V19 are positively correlated.</a:t>
            </a:r>
          </a:p>
        </p:txBody>
      </p:sp>
      <p:pic>
        <p:nvPicPr>
          <p:cNvPr id="5" name="Picture 4">
            <a:extLst>
              <a:ext uri="{FF2B5EF4-FFF2-40B4-BE49-F238E27FC236}">
                <a16:creationId xmlns:a16="http://schemas.microsoft.com/office/drawing/2014/main" id="{91DF359E-D827-88C0-D8A3-3B1E3E452C7E}"/>
              </a:ext>
            </a:extLst>
          </p:cNvPr>
          <p:cNvPicPr>
            <a:picLocks noChangeAspect="1"/>
          </p:cNvPicPr>
          <p:nvPr/>
        </p:nvPicPr>
        <p:blipFill>
          <a:blip r:embed="rId2"/>
          <a:stretch>
            <a:fillRect/>
          </a:stretch>
        </p:blipFill>
        <p:spPr>
          <a:xfrm>
            <a:off x="311700" y="1682495"/>
            <a:ext cx="8520600" cy="4474885"/>
          </a:xfrm>
          <a:prstGeom prst="rect">
            <a:avLst/>
          </a:prstGeom>
        </p:spPr>
      </p:pic>
    </p:spTree>
    <p:extLst>
      <p:ext uri="{BB962C8B-B14F-4D97-AF65-F5344CB8AC3E}">
        <p14:creationId xmlns:p14="http://schemas.microsoft.com/office/powerpoint/2010/main" val="256986227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761</Words>
  <Application>Microsoft Office PowerPoint</Application>
  <PresentationFormat>On-screen Show (4:3)</PresentationFormat>
  <Paragraphs>52</Paragraphs>
  <Slides>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Times New Roman</vt:lpstr>
      <vt:lpstr>Arial</vt:lpstr>
      <vt:lpstr>Georgia</vt:lpstr>
      <vt:lpstr>Archivo Narrow</vt:lpstr>
      <vt:lpstr>Courier New</vt:lpstr>
      <vt:lpstr>Roboto</vt:lpstr>
      <vt:lpstr>Simple Light</vt:lpstr>
      <vt:lpstr> IMBALANCED BANKING DATASET    Exploring the challenges and solutions in dealing with imbalanced banking datasets. </vt:lpstr>
      <vt:lpstr>PowerPoint Presentation</vt:lpstr>
      <vt:lpstr>PowerPoint Presentation</vt:lpstr>
      <vt:lpstr> Why Robust Scaler is good?      The Robust Scaler uses the interquartile range (IQR) as a robust statistical measure. It scales the data based on the IQR, minimizing sensitivity to outliers.  To achieve robustness, the Robust Scaler subtracts the median (a robust measure of central tendency) and divides by the IQR. This normalization process ensures that extreme values have less influence on the scaled data.  By effectively reducing the impact of outliers, the Robust Scaler provides more reliable scaling for analysis and modeling purposes.  The Robust Scaler is less affected by outliers, uses the IQR for scaling, subtracts the median, and divides by the IQR, resulting in less distortion of extreme values and improved suitability for analysis and modeling.                           X_{scaled} = {X - X_{median}}                                                         {IQR}   </vt:lpstr>
      <vt:lpstr>PowerPoint Presentation</vt:lpstr>
      <vt:lpstr>Random Under-Sampling:</vt:lpstr>
      <vt:lpstr>Correlation Matrices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IMBALANCED BANKING DATASET    Exploring the challenges and solutions in dealing with imbalanced banking datasets. </dc:title>
  <cp:lastModifiedBy>Abhinav Bammidi</cp:lastModifiedBy>
  <cp:revision>1</cp:revision>
  <dcterms:modified xsi:type="dcterms:W3CDTF">2023-10-08T19:06:44Z</dcterms:modified>
</cp:coreProperties>
</file>