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20"/>
  </p:notesMasterIdLst>
  <p:sldIdLst>
    <p:sldId id="257" r:id="rId2"/>
    <p:sldId id="258" r:id="rId3"/>
    <p:sldId id="259" r:id="rId4"/>
    <p:sldId id="262" r:id="rId5"/>
    <p:sldId id="261" r:id="rId6"/>
    <p:sldId id="263" r:id="rId7"/>
    <p:sldId id="264" r:id="rId8"/>
    <p:sldId id="265" r:id="rId9"/>
    <p:sldId id="266" r:id="rId10"/>
    <p:sldId id="268" r:id="rId11"/>
    <p:sldId id="269" r:id="rId12"/>
    <p:sldId id="267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59248-0C95-4ECE-9C72-728F8E37119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C4118-9A9A-43FE-8F02-32D48BAA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44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1199-1DA9-4FD4-B7B3-3390B44C36C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FCF7-ECBD-4B3F-94B6-5209A5DA7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1199-1DA9-4FD4-B7B3-3390B44C36C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FCF7-ECBD-4B3F-94B6-5209A5DA7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9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1199-1DA9-4FD4-B7B3-3390B44C36C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FCF7-ECBD-4B3F-94B6-5209A5DA7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4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1199-1DA9-4FD4-B7B3-3390B44C36C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FCF7-ECBD-4B3F-94B6-5209A5DA7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9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1199-1DA9-4FD4-B7B3-3390B44C36C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FCF7-ECBD-4B3F-94B6-5209A5DA7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7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1199-1DA9-4FD4-B7B3-3390B44C36C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FCF7-ECBD-4B3F-94B6-5209A5DA7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1199-1DA9-4FD4-B7B3-3390B44C36C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FCF7-ECBD-4B3F-94B6-5209A5DA7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8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1199-1DA9-4FD4-B7B3-3390B44C36C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FCF7-ECBD-4B3F-94B6-5209A5DA7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0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1199-1DA9-4FD4-B7B3-3390B44C36C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FCF7-ECBD-4B3F-94B6-5209A5DA7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4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1199-1DA9-4FD4-B7B3-3390B44C36C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FCF7-ECBD-4B3F-94B6-5209A5DA7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1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1199-1DA9-4FD4-B7B3-3390B44C36C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FCF7-ECBD-4B3F-94B6-5209A5DA7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9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E1199-1DA9-4FD4-B7B3-3390B44C36C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EFCF7-ECBD-4B3F-94B6-5209A5DA7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9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422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40502020204" pitchFamily="34" charset="0"/>
                <a:cs typeface="Lucida Sans" panose="020B0602040502020204" pitchFamily="34" charset="0"/>
              </a:rPr>
              <a:t>What is Credit Risk?</a:t>
            </a:r>
            <a:endParaRPr lang="en-US" b="1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latin typeface="Lucida Sans" panose="020B0602040502020204" pitchFamily="34" charset="0"/>
                <a:cs typeface="Lucida Sans" panose="020B0602040502020204" pitchFamily="34" charset="0"/>
              </a:rPr>
              <a:t>When a bank receives a loan application, based on the applicant’s profile, the bank has to make a decision regarding whether to go ahead with the loan approval or not. </a:t>
            </a:r>
          </a:p>
          <a:p>
            <a:pPr marL="0" indent="0" algn="just">
              <a:buNone/>
            </a:pPr>
            <a:r>
              <a:rPr lang="en-US" dirty="0">
                <a:latin typeface="Lucida Sans" panose="020B0602040502020204" pitchFamily="34" charset="0"/>
                <a:cs typeface="Lucida Sans" panose="020B0602040502020204" pitchFamily="34" charset="0"/>
              </a:rPr>
              <a:t>Two types of risks are associated with the bank’s decision –</a:t>
            </a:r>
          </a:p>
          <a:p>
            <a:pPr algn="just"/>
            <a:r>
              <a:rPr lang="en-US" dirty="0">
                <a:latin typeface="Lucida Sans" panose="020B0602040502020204" pitchFamily="34" charset="0"/>
                <a:cs typeface="Lucida Sans" panose="020B0602040502020204" pitchFamily="34" charset="0"/>
              </a:rPr>
              <a:t>If the applicant is a good credit risk, i.e. is likely to repay the loan, then not approving the loan to the person results in a loss of business to the bank</a:t>
            </a:r>
          </a:p>
          <a:p>
            <a:pPr algn="just"/>
            <a:r>
              <a:rPr lang="en-US" dirty="0">
                <a:latin typeface="Lucida Sans" panose="020B0602040502020204" pitchFamily="34" charset="0"/>
                <a:cs typeface="Lucida Sans" panose="020B0602040502020204" pitchFamily="34" charset="0"/>
              </a:rPr>
              <a:t>If the applicant is a bad credit risk, i.e. is not likely to repay the loan, then approving the loan to the person results in a financial loss to the bank</a:t>
            </a:r>
          </a:p>
          <a:p>
            <a:pPr algn="just"/>
            <a:endParaRPr lang="en-US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algn="just"/>
            <a:endParaRPr lang="en-US" dirty="0"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810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3965" y="260623"/>
            <a:ext cx="11584264" cy="5884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40502020204" pitchFamily="34" charset="0"/>
                <a:cs typeface="Lucida Sans" panose="020B0602040502020204" pitchFamily="34" charset="0"/>
              </a:rPr>
              <a:t>Logistic Regression Model- Iteration 2(final)</a:t>
            </a:r>
            <a:endParaRPr lang="en-US" sz="3200" b="1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66" y="1048321"/>
            <a:ext cx="46054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Lucida Sans" panose="020B0602040502020204" pitchFamily="34" charset="0"/>
                <a:cs typeface="Lucida Sans" panose="020B0602040502020204" pitchFamily="34" charset="0"/>
              </a:rPr>
              <a:t>Removing variables beyond 10% significance</a:t>
            </a:r>
            <a:r>
              <a:rPr lang="en-US" dirty="0">
                <a:latin typeface="Lucida Sans" panose="020B0602040502020204" pitchFamily="34" charset="0"/>
                <a:cs typeface="Lucida Sans" panose="020B0602040502020204" pitchFamily="34" charset="0"/>
              </a:rPr>
              <a:t> and run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Lucida Sans" panose="020B0602040502020204" pitchFamily="34" charset="0"/>
                <a:cs typeface="Lucida Sans" panose="020B0602040502020204" pitchFamily="34" charset="0"/>
              </a:rPr>
              <a:t>AIC value is lowest for this model.</a:t>
            </a:r>
            <a:endParaRPr lang="en-US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880" y="1048321"/>
            <a:ext cx="6559116" cy="54308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21970"/>
          <a:stretch/>
        </p:blipFill>
        <p:spPr>
          <a:xfrm>
            <a:off x="509967" y="3749039"/>
            <a:ext cx="4633183" cy="205086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66237" y="4284616"/>
            <a:ext cx="1946366" cy="9797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28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3868" y="273686"/>
            <a:ext cx="11584264" cy="5884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40502020204" pitchFamily="34" charset="0"/>
                <a:cs typeface="Lucida Sans" panose="020B0602040502020204" pitchFamily="34" charset="0"/>
              </a:rPr>
              <a:t>Final LR Model- Confusion Matrix</a:t>
            </a:r>
            <a:endParaRPr lang="en-US" sz="3200" b="1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68" y="3609152"/>
            <a:ext cx="11584264" cy="27553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3867" y="996580"/>
            <a:ext cx="86703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Lucida Sans" panose="020B0602040502020204" pitchFamily="34" charset="0"/>
                <a:cs typeface="Lucida Sans" panose="020B0602040502020204" pitchFamily="34" charset="0"/>
              </a:rPr>
              <a:t>Logistic Regression gives Probability of test data between 0 and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Lucida Sans" panose="020B0602040502020204" pitchFamily="34" charset="0"/>
                <a:cs typeface="Lucida Sans" panose="020B0602040502020204" pitchFamily="34" charset="0"/>
              </a:rPr>
              <a:t>For 50% Threshold,					                           if </a:t>
            </a:r>
            <a:r>
              <a:rPr lang="en-IN" b="1" dirty="0" err="1">
                <a:latin typeface="Lucida Sans" panose="020B0602040502020204" pitchFamily="34" charset="0"/>
                <a:cs typeface="Lucida Sans" panose="020B0602040502020204" pitchFamily="34" charset="0"/>
              </a:rPr>
              <a:t>Prob</a:t>
            </a:r>
            <a:r>
              <a:rPr lang="en-IN" b="1" dirty="0">
                <a:latin typeface="Lucida Sans" panose="020B0602040502020204" pitchFamily="34" charset="0"/>
                <a:cs typeface="Lucida Sans" panose="020B0602040502020204" pitchFamily="34" charset="0"/>
              </a:rPr>
              <a:t> &gt;=0.5</a:t>
            </a:r>
            <a:r>
              <a:rPr lang="en-IN" dirty="0">
                <a:latin typeface="Lucida Sans" panose="020B0602040502020204" pitchFamily="34" charset="0"/>
                <a:cs typeface="Lucida Sans" panose="020B0602040502020204" pitchFamily="34" charset="0"/>
              </a:rPr>
              <a:t>, classify as 1(Credit Worthy) , else 0 (Not credit worthy)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Lucida Sans" panose="020B0602040502020204" pitchFamily="34" charset="0"/>
                <a:cs typeface="Lucida Sans" panose="020B0602040502020204" pitchFamily="34" charset="0"/>
              </a:rPr>
              <a:t>For 75% Threshold,					       		     if  </a:t>
            </a:r>
            <a:r>
              <a:rPr lang="en-IN" b="1" dirty="0" err="1">
                <a:latin typeface="Lucida Sans" panose="020B0602040502020204" pitchFamily="34" charset="0"/>
                <a:cs typeface="Lucida Sans" panose="020B0602040502020204" pitchFamily="34" charset="0"/>
              </a:rPr>
              <a:t>Prob</a:t>
            </a:r>
            <a:r>
              <a:rPr lang="en-IN" b="1" dirty="0">
                <a:latin typeface="Lucida Sans" panose="020B0602040502020204" pitchFamily="34" charset="0"/>
                <a:cs typeface="Lucida Sans" panose="020B0602040502020204" pitchFamily="34" charset="0"/>
              </a:rPr>
              <a:t> &gt;=0.75</a:t>
            </a:r>
            <a:r>
              <a:rPr lang="en-IN" dirty="0">
                <a:latin typeface="Lucida Sans" panose="020B0602040502020204" pitchFamily="34" charset="0"/>
                <a:cs typeface="Lucida Sans" panose="020B0602040502020204" pitchFamily="34" charset="0"/>
              </a:rPr>
              <a:t>, classify as 1(Credit Worthy) , else 0 (Not credit worthy)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230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3868" y="273686"/>
            <a:ext cx="11584264" cy="5884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40502020204" pitchFamily="34" charset="0"/>
                <a:cs typeface="Lucida Sans" panose="020B0602040502020204" pitchFamily="34" charset="0"/>
              </a:rPr>
              <a:t>CART - Decision Tree</a:t>
            </a:r>
            <a:r>
              <a:rPr lang="en-IN" sz="18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40502020204" pitchFamily="34" charset="0"/>
                <a:cs typeface="Lucida Sans" panose="020B0602040502020204" pitchFamily="34" charset="0"/>
              </a:rPr>
              <a:t>(</a:t>
            </a:r>
            <a:r>
              <a:rPr lang="en-IN" sz="16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40502020204" pitchFamily="34" charset="0"/>
                <a:cs typeface="Lucida Sans" panose="020B0602040502020204" pitchFamily="34" charset="0"/>
              </a:rPr>
              <a:t>all variables</a:t>
            </a:r>
            <a:r>
              <a:rPr lang="en-IN" sz="18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40502020204" pitchFamily="34" charset="0"/>
                <a:cs typeface="Lucida Sans" panose="020B0602040502020204" pitchFamily="34" charset="0"/>
              </a:rPr>
              <a:t>)</a:t>
            </a:r>
            <a:endParaRPr lang="en-US" sz="3200" b="1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319" t="5711" r="4983" b="4881"/>
          <a:stretch/>
        </p:blipFill>
        <p:spPr>
          <a:xfrm>
            <a:off x="4206240" y="1319349"/>
            <a:ext cx="7972697" cy="52643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3868" y="1175657"/>
            <a:ext cx="40242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Lucida Sans" panose="020B0602040502020204" pitchFamily="34" charset="0"/>
                <a:cs typeface="Lucida Sans" panose="020B0602040502020204" pitchFamily="34" charset="0"/>
              </a:rPr>
              <a:t>Supervised Learning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Lucida Sans" panose="020B0602040502020204" pitchFamily="34" charset="0"/>
                <a:cs typeface="Lucida Sans" panose="020B0602040502020204" pitchFamily="34" charset="0"/>
              </a:rPr>
              <a:t>Works for both categorical and continuous input and output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Sans" panose="020B0602040502020204" pitchFamily="34" charset="0"/>
                <a:cs typeface="Lucida Sans" panose="020B0602040502020204" pitchFamily="34" charset="0"/>
              </a:rPr>
              <a:t>It splits the population or sample into two or more homogeneous sets (or sub-populations) based on most significant splitter / differentiator in input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Lucida Sans" panose="020B0602040502020204" pitchFamily="34" charset="0"/>
                <a:cs typeface="Lucida Sans" panose="020B0602040502020204" pitchFamily="34" charset="0"/>
              </a:rPr>
              <a:t>GINI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Lucida Sans" panose="020B0602040502020204" pitchFamily="34" charset="0"/>
                <a:cs typeface="Lucida Sans" panose="020B0602040502020204" pitchFamily="34" charset="0"/>
              </a:rPr>
              <a:t>Creates binary splits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Lucida Sans" panose="020B0602040502020204" pitchFamily="34" charset="0"/>
                <a:cs typeface="Lucida Sans" panose="020B0602040502020204" pitchFamily="34" charset="0"/>
              </a:rPr>
              <a:t>Splits based on homogeneity of sub-nodes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Lucida Sans" panose="020B0602040502020204" pitchFamily="34" charset="0"/>
                <a:cs typeface="Lucida Sans" panose="020B0602040502020204" pitchFamily="34" charset="0"/>
              </a:rPr>
              <a:t>Higher the index, higher the homogeneity</a:t>
            </a:r>
          </a:p>
          <a:p>
            <a:endParaRPr lang="en-US" dirty="0"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586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3868" y="273686"/>
            <a:ext cx="11584264" cy="5884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40502020204" pitchFamily="34" charset="0"/>
                <a:cs typeface="Lucida Sans" panose="020B0602040502020204" pitchFamily="34" charset="0"/>
              </a:rPr>
              <a:t>CART - Decision Tree</a:t>
            </a:r>
            <a:endParaRPr lang="en-US" sz="3200" b="1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608" y="1077683"/>
            <a:ext cx="4455524" cy="5483721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351313" y="1280161"/>
            <a:ext cx="3317966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Lucida Sans" panose="020B0602040502020204" pitchFamily="34" charset="0"/>
                <a:cs typeface="Lucida Sans" panose="020B0602040502020204" pitchFamily="34" charset="0"/>
              </a:rPr>
              <a:t>Confusion Matrix</a:t>
            </a:r>
            <a:endParaRPr lang="en-US" sz="2400" dirty="0"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67" y="2038368"/>
            <a:ext cx="6928195" cy="252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8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3868" y="273686"/>
            <a:ext cx="11584264" cy="5884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40502020204" pitchFamily="34" charset="0"/>
                <a:cs typeface="Lucida Sans" panose="020B0602040502020204" pitchFamily="34" charset="0"/>
              </a:rPr>
              <a:t>CART - Decision Tree(Pruned)</a:t>
            </a:r>
            <a:endParaRPr lang="en-US" sz="3200" b="1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778034" y="3278779"/>
            <a:ext cx="3317966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Lucida Sans" panose="020B0602040502020204" pitchFamily="34" charset="0"/>
                <a:cs typeface="Lucida Sans" panose="020B0602040502020204" pitchFamily="34" charset="0"/>
              </a:rPr>
              <a:t>Confusion Matrix</a:t>
            </a:r>
            <a:endParaRPr lang="en-US" sz="2400" dirty="0"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13" y="3927838"/>
            <a:ext cx="8580297" cy="25252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9898" y="1054008"/>
            <a:ext cx="10372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Sans" panose="020B0602040502020204" pitchFamily="34" charset="0"/>
                <a:cs typeface="Lucida Sans" panose="020B0602040502020204" pitchFamily="34" charset="0"/>
              </a:rPr>
              <a:t>Pruning reduces the size of decision tree by removing sections of the tree that provide little power to classify instances.</a:t>
            </a:r>
          </a:p>
          <a:p>
            <a:endParaRPr lang="en-US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Sans" panose="020B0602040502020204" pitchFamily="34" charset="0"/>
                <a:cs typeface="Lucida Sans" panose="020B0602040502020204" pitchFamily="34" charset="0"/>
              </a:rPr>
              <a:t>It reduces the complexity of the final classifier, and hence improves predictive accuracy by the reduction of overfitting.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975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3868" y="312874"/>
            <a:ext cx="11584264" cy="5884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40502020204" pitchFamily="34" charset="0"/>
                <a:cs typeface="Lucida Sans" panose="020B0602040502020204" pitchFamily="34" charset="0"/>
              </a:rPr>
              <a:t>RANDOM FOREST</a:t>
            </a:r>
            <a:endParaRPr lang="en-US" sz="3200" b="1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870" y="1162594"/>
            <a:ext cx="8422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Sans" panose="020B0602040502020204" pitchFamily="34" charset="0"/>
                <a:cs typeface="Lucida Sans" panose="020B0602040502020204" pitchFamily="34" charset="0"/>
              </a:rPr>
              <a:t>In Random Forest, we grow multiple trees as opposed to a single tree in CART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Sans" panose="020B0602040502020204" pitchFamily="34" charset="0"/>
                <a:cs typeface="Lucida Sans" panose="020B0602040502020204" pitchFamily="34" charset="0"/>
              </a:rPr>
              <a:t>To classify a new object based on attributes, each tree gives a classification and we say the tree “votes” for that class.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Sans" panose="020B0602040502020204" pitchFamily="34" charset="0"/>
                <a:cs typeface="Lucida Sans" panose="020B0602040502020204" pitchFamily="34" charset="0"/>
              </a:rPr>
              <a:t>The forest chooses the classification having the most votes (over all the trees in the forest).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83" y="3239589"/>
            <a:ext cx="10042320" cy="29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35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3868" y="312874"/>
            <a:ext cx="11584264" cy="5884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40502020204" pitchFamily="34" charset="0"/>
                <a:cs typeface="Lucida Sans" panose="020B0602040502020204" pitchFamily="34" charset="0"/>
              </a:rPr>
              <a:t>Cost Profit Consideration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868" y="901337"/>
            <a:ext cx="114396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Lucida Sans" panose="020B0602040502020204" pitchFamily="34" charset="0"/>
                <a:cs typeface="Lucida Sans" panose="020B0602040502020204" pitchFamily="34" charset="0"/>
              </a:rPr>
              <a:t>If bank predicts a loan applicant to be credit worthy and it actually turns out to be credit worthy, then let’s say the profit is 35%.</a:t>
            </a:r>
          </a:p>
          <a:p>
            <a:pPr algn="just"/>
            <a:endParaRPr lang="en-IN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Lucida Sans" panose="020B0602040502020204" pitchFamily="34" charset="0"/>
                <a:cs typeface="Lucida Sans" panose="020B0602040502020204" pitchFamily="34" charset="0"/>
              </a:rPr>
              <a:t>If bank predicts a loan applicant to be good but it turns out bad, the loss is 100%.</a:t>
            </a:r>
          </a:p>
          <a:p>
            <a:pPr algn="just"/>
            <a:endParaRPr lang="en-IN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Lucida Sans" panose="020B0602040502020204" pitchFamily="34" charset="0"/>
                <a:cs typeface="Lucida Sans" panose="020B0602040502020204" pitchFamily="34" charset="0"/>
              </a:rPr>
              <a:t>If the bank predicts an application to be non-creditworthy, then loan facility is not extended to that applicant and bank does not incur any loss (opportunity loss is not considered here)</a:t>
            </a:r>
            <a:endParaRPr lang="en-IN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795" y="3925389"/>
            <a:ext cx="9680328" cy="171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87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3868" y="312874"/>
            <a:ext cx="11584264" cy="5884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40502020204" pitchFamily="34" charset="0"/>
                <a:cs typeface="Lucida Sans" panose="020B0602040502020204" pitchFamily="34" charset="0"/>
              </a:rPr>
              <a:t>Cost Profit Consideration</a:t>
            </a:r>
            <a:r>
              <a:rPr lang="en-IN" sz="18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40502020204" pitchFamily="34" charset="0"/>
                <a:cs typeface="Lucida Sans" panose="020B0602040502020204" pitchFamily="34" charset="0"/>
              </a:rPr>
              <a:t>(cont.)</a:t>
            </a:r>
            <a:endParaRPr lang="en-IN" sz="3200" b="1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868" y="901337"/>
            <a:ext cx="114396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Lucida Sans" panose="020B0602040502020204" pitchFamily="34" charset="0"/>
                <a:cs typeface="Lucida Sans" panose="020B0602040502020204" pitchFamily="34" charset="0"/>
              </a:rPr>
              <a:t>To check the cost-profit scenario for each model, we multiply the model outcomes(percentage) with the cost matrix and sum it vertically to find the model with maximum profit.</a:t>
            </a:r>
          </a:p>
          <a:p>
            <a:pPr algn="just"/>
            <a:endParaRPr lang="en-IN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7708"/>
          <a:stretch/>
        </p:blipFill>
        <p:spPr>
          <a:xfrm>
            <a:off x="303868" y="2287225"/>
            <a:ext cx="11093479" cy="2114958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>
          <a:xfrm>
            <a:off x="10593977" y="4519884"/>
            <a:ext cx="453118" cy="4048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217361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80605" y="1658349"/>
            <a:ext cx="8831423" cy="35929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66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40502020204" pitchFamily="34" charset="0"/>
                <a:cs typeface="Lucida Sans" panose="020B06020405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23342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Lucida Sans" panose="020B0602040502020204" pitchFamily="34" charset="0"/>
                <a:cs typeface="Lucida Sans" panose="020B0602040502020204" pitchFamily="34" charset="0"/>
              </a:rPr>
              <a:t>Minimization of risk and maximization of profit on behalf of the bank</a:t>
            </a:r>
          </a:p>
          <a:p>
            <a:r>
              <a:rPr lang="en-US" dirty="0">
                <a:latin typeface="Lucida Sans" panose="020B0602040502020204" pitchFamily="34" charset="0"/>
                <a:cs typeface="Lucida Sans" panose="020B0602040502020204" pitchFamily="34" charset="0"/>
              </a:rPr>
              <a:t>To minimize loss from the bank’s perspective, the bank needs a decision rule regarding who to give approval of the loan and who not to</a:t>
            </a:r>
          </a:p>
          <a:p>
            <a:r>
              <a:rPr lang="en-US" dirty="0">
                <a:latin typeface="Lucida Sans" panose="020B0602040502020204" pitchFamily="34" charset="0"/>
                <a:cs typeface="Lucida Sans" panose="020B0602040502020204" pitchFamily="34" charset="0"/>
              </a:rPr>
              <a:t>A predictive model developed on this data will provide a bank manager guidance for making a decision whether to approve a loan to a prospective applicant based on his/her profiles</a:t>
            </a:r>
          </a:p>
          <a:p>
            <a:endParaRPr lang="en-US" dirty="0"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561068"/>
            <a:ext cx="10515600" cy="8889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</a:br>
            <a:endParaRPr lang="en-US" sz="2000" b="1" dirty="0">
              <a:solidFill>
                <a:schemeClr val="accent1">
                  <a:lumMod val="50000"/>
                </a:schemeClr>
              </a:solidFill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r>
              <a:rPr lang="en-US" sz="40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40502020204" pitchFamily="34" charset="0"/>
                <a:cs typeface="Lucida Sans" panose="020B0602040502020204" pitchFamily="34" charset="0"/>
              </a:rPr>
              <a:t>Objective of Analysis</a:t>
            </a:r>
            <a:br>
              <a:rPr lang="en-US" sz="40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40502020204" pitchFamily="34" charset="0"/>
                <a:cs typeface="Lucida Sans" panose="020B0602040502020204" pitchFamily="34" charset="0"/>
              </a:rPr>
            </a:br>
            <a:endParaRPr lang="en-US" sz="4000" b="1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93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German Credit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5920"/>
            <a:ext cx="10983687" cy="5032375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Lucida Sans" panose="020B0602040502020204" pitchFamily="34" charset="0"/>
                <a:cs typeface="Lucida Sans" panose="020B0602040502020204" pitchFamily="34" charset="0"/>
              </a:rPr>
              <a:t>Source</a:t>
            </a:r>
            <a:r>
              <a:rPr lang="en-IN" sz="2400" dirty="0">
                <a:latin typeface="Lucida Sans" panose="020B0602040502020204" pitchFamily="34" charset="0"/>
                <a:cs typeface="Lucida Sans" panose="020B0602040502020204" pitchFamily="34" charset="0"/>
              </a:rPr>
              <a:t>: </a:t>
            </a:r>
            <a:r>
              <a:rPr lang="en-IN" sz="2300" dirty="0">
                <a:latin typeface="Lucida Sans" panose="020B0602040502020204" pitchFamily="34" charset="0"/>
                <a:cs typeface="Lucida Sans" panose="020B0602040502020204" pitchFamily="34" charset="0"/>
              </a:rPr>
              <a:t>UCI Machine Learning Repository</a:t>
            </a:r>
            <a:endParaRPr lang="en-US" sz="23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r>
              <a:rPr lang="en-US" sz="2300" dirty="0">
                <a:latin typeface="Lucida Sans" panose="020B0602040502020204" pitchFamily="34" charset="0"/>
                <a:cs typeface="Lucida Sans" panose="020B0602040502020204" pitchFamily="34" charset="0"/>
              </a:rPr>
              <a:t>It contains data on 20 variables and the classification whether an applicant is considered a Good or a Bad credit risk for 1000 loan applicants.</a:t>
            </a:r>
          </a:p>
          <a:p>
            <a:r>
              <a:rPr lang="en-IN" sz="2400" b="1" dirty="0">
                <a:latin typeface="Lucida Sans" panose="020B0602040502020204" pitchFamily="34" charset="0"/>
                <a:cs typeface="Lucida Sans" panose="020B0602040502020204" pitchFamily="34" charset="0"/>
              </a:rPr>
              <a:t>Categorical Attributes</a:t>
            </a:r>
            <a:r>
              <a:rPr lang="en-IN" sz="2400" dirty="0">
                <a:latin typeface="Lucida Sans" panose="020B0602040502020204" pitchFamily="34" charset="0"/>
                <a:cs typeface="Lucida Sans" panose="020B0602040502020204" pitchFamily="34" charset="0"/>
              </a:rPr>
              <a:t>: 17					          	 </a:t>
            </a:r>
            <a:r>
              <a:rPr lang="en-IN" sz="2300" dirty="0">
                <a:latin typeface="Lucida Sans" panose="020B0602040502020204" pitchFamily="34" charset="0"/>
                <a:cs typeface="Lucida Sans" panose="020B0602040502020204" pitchFamily="34" charset="0"/>
              </a:rPr>
              <a:t>Account Balance, Credit History, Purpose, Value of Savings Account/Bonds, Present Employment Since(years), Personal Profile, Other Debtors/ </a:t>
            </a:r>
            <a:r>
              <a:rPr lang="en-IN" sz="2300" dirty="0" err="1">
                <a:latin typeface="Lucida Sans" panose="020B0602040502020204" pitchFamily="34" charset="0"/>
                <a:cs typeface="Lucida Sans" panose="020B0602040502020204" pitchFamily="34" charset="0"/>
              </a:rPr>
              <a:t>Gurantors</a:t>
            </a:r>
            <a:r>
              <a:rPr lang="en-IN" sz="2300" dirty="0">
                <a:latin typeface="Lucida Sans" panose="020B0602040502020204" pitchFamily="34" charset="0"/>
                <a:cs typeface="Lucida Sans" panose="020B0602040502020204" pitchFamily="34" charset="0"/>
              </a:rPr>
              <a:t>, Property, Present Residence Since, Housing, Number of Dependents, Telephone, Foreign Worker, </a:t>
            </a:r>
            <a:r>
              <a:rPr lang="en-IN" sz="2300" dirty="0" err="1">
                <a:latin typeface="Lucida Sans" panose="020B0602040502020204" pitchFamily="34" charset="0"/>
                <a:cs typeface="Lucida Sans" panose="020B0602040502020204" pitchFamily="34" charset="0"/>
              </a:rPr>
              <a:t>Installment</a:t>
            </a:r>
            <a:r>
              <a:rPr lang="en-IN" sz="2300" dirty="0">
                <a:latin typeface="Lucida Sans" panose="020B0602040502020204" pitchFamily="34" charset="0"/>
                <a:cs typeface="Lucida Sans" panose="020B0602040502020204" pitchFamily="34" charset="0"/>
              </a:rPr>
              <a:t> Rate, Job, Other </a:t>
            </a:r>
            <a:r>
              <a:rPr lang="en-IN" sz="2300" dirty="0" err="1">
                <a:latin typeface="Lucida Sans" panose="020B0602040502020204" pitchFamily="34" charset="0"/>
                <a:cs typeface="Lucida Sans" panose="020B0602040502020204" pitchFamily="34" charset="0"/>
              </a:rPr>
              <a:t>Installment</a:t>
            </a:r>
            <a:r>
              <a:rPr lang="en-IN" sz="2300" dirty="0">
                <a:latin typeface="Lucida Sans" panose="020B0602040502020204" pitchFamily="34" charset="0"/>
                <a:cs typeface="Lucida Sans" panose="020B0602040502020204" pitchFamily="34" charset="0"/>
              </a:rPr>
              <a:t> Plans, Number of existing credits</a:t>
            </a:r>
          </a:p>
          <a:p>
            <a:r>
              <a:rPr lang="en-IN" sz="2400" b="1" dirty="0">
                <a:latin typeface="Lucida Sans" panose="020B0602040502020204" pitchFamily="34" charset="0"/>
                <a:cs typeface="Lucida Sans" panose="020B0602040502020204" pitchFamily="34" charset="0"/>
              </a:rPr>
              <a:t>Numerical Attributes</a:t>
            </a:r>
            <a:r>
              <a:rPr lang="en-IN" sz="2400" dirty="0">
                <a:latin typeface="Lucida Sans" panose="020B0602040502020204" pitchFamily="34" charset="0"/>
                <a:cs typeface="Lucida Sans" panose="020B0602040502020204" pitchFamily="34" charset="0"/>
              </a:rPr>
              <a:t>: 3						         </a:t>
            </a:r>
            <a:r>
              <a:rPr lang="en-IN" sz="2300" dirty="0">
                <a:latin typeface="Lucida Sans" panose="020B0602040502020204" pitchFamily="34" charset="0"/>
                <a:cs typeface="Lucida Sans" panose="020B0602040502020204" pitchFamily="34" charset="0"/>
              </a:rPr>
              <a:t>Credit Amount, Duration(months), Age</a:t>
            </a:r>
          </a:p>
          <a:p>
            <a:r>
              <a:rPr lang="en-IN" sz="2400" b="1" dirty="0">
                <a:latin typeface="Lucida Sans" panose="020B0602040502020204" pitchFamily="34" charset="0"/>
                <a:cs typeface="Lucida Sans" panose="020B0602040502020204" pitchFamily="34" charset="0"/>
              </a:rPr>
              <a:t>Outcome Variable</a:t>
            </a:r>
            <a:r>
              <a:rPr lang="en-IN" sz="2400" dirty="0">
                <a:latin typeface="Lucida Sans" panose="020B0602040502020204" pitchFamily="34" charset="0"/>
                <a:cs typeface="Lucida Sans" panose="020B0602040502020204" pitchFamily="34" charset="0"/>
              </a:rPr>
              <a:t>: </a:t>
            </a:r>
            <a:r>
              <a:rPr lang="en-IN" sz="2300" dirty="0">
                <a:latin typeface="Lucida Sans" panose="020B0602040502020204" pitchFamily="34" charset="0"/>
                <a:cs typeface="Lucida Sans" panose="020B0602040502020204" pitchFamily="34" charset="0"/>
              </a:rPr>
              <a:t>Creditability: 700 credit worthy(1), 300 Not worthy(0)</a:t>
            </a:r>
            <a:endParaRPr lang="en-US" sz="23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endParaRPr lang="en-US" sz="2400" dirty="0"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561068"/>
            <a:ext cx="10515600" cy="8889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</a:br>
            <a:endParaRPr lang="en-US" sz="2000" b="1" dirty="0">
              <a:solidFill>
                <a:schemeClr val="accent1">
                  <a:lumMod val="50000"/>
                </a:schemeClr>
              </a:solidFill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r>
              <a:rPr lang="en-US" sz="40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40502020204" pitchFamily="34" charset="0"/>
                <a:cs typeface="Lucida Sans" panose="020B0602040502020204" pitchFamily="34" charset="0"/>
              </a:rPr>
              <a:t>Credit Data</a:t>
            </a:r>
            <a:br>
              <a:rPr lang="en-US" sz="40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40502020204" pitchFamily="34" charset="0"/>
                <a:cs typeface="Lucida Sans" panose="020B0602040502020204" pitchFamily="34" charset="0"/>
              </a:rPr>
            </a:br>
            <a:endParaRPr lang="en-US" sz="4000" b="1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73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33796" y="198437"/>
            <a:ext cx="10883505" cy="8889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Exploratory Data Analysis</a:t>
            </a:r>
            <a:endParaRPr lang="en-US" sz="6600" b="1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112" y="1234321"/>
            <a:ext cx="5312189" cy="27434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97" y="1234321"/>
            <a:ext cx="4938188" cy="27434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00" y="4114562"/>
            <a:ext cx="4944285" cy="24760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0929" y="4193058"/>
            <a:ext cx="2499872" cy="231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33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33247" y="260623"/>
            <a:ext cx="10515600" cy="7452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Exploratory Data Analysis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(</a:t>
            </a:r>
            <a:r>
              <a:rPr lang="en-US" sz="2400" b="1" i="1" dirty="0">
                <a:solidFill>
                  <a:schemeClr val="accent1">
                    <a:lumMod val="50000"/>
                  </a:schemeClr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Cont.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)</a:t>
            </a:r>
            <a:endParaRPr lang="en-US" sz="2400" b="1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903" y="3599145"/>
            <a:ext cx="3853006" cy="24812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55" y="1206573"/>
            <a:ext cx="10614792" cy="15033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094" y="3760702"/>
            <a:ext cx="3353091" cy="21581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247" y="3760702"/>
            <a:ext cx="3320536" cy="21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8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33247" y="260623"/>
            <a:ext cx="11310262" cy="7452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Feature Selection- Chi Square Test</a:t>
            </a:r>
            <a:endParaRPr lang="en-US" sz="2400" b="1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7" y="3840480"/>
            <a:ext cx="4872446" cy="19181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77" y="1374702"/>
            <a:ext cx="11207932" cy="18669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276" y="3840480"/>
            <a:ext cx="5699987" cy="1918136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5525589" y="4715691"/>
            <a:ext cx="5603965" cy="14630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22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33247" y="260623"/>
            <a:ext cx="11027773" cy="7452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40502020204" pitchFamily="34" charset="0"/>
                <a:cs typeface="Lucida Sans" panose="020B0602040502020204" pitchFamily="34" charset="0"/>
              </a:rPr>
              <a:t>Regrouping Variables in Smaller Classes</a:t>
            </a:r>
            <a:endParaRPr lang="en-US" sz="3200" b="1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533204" y="1588631"/>
            <a:ext cx="509452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344" y="1154836"/>
            <a:ext cx="5162550" cy="12095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4" y="2641688"/>
            <a:ext cx="4876800" cy="114300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5578926" y="2829602"/>
            <a:ext cx="509452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49" y="1207085"/>
            <a:ext cx="4895850" cy="120953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8470" y="2641688"/>
            <a:ext cx="5162550" cy="10907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775" y="4009752"/>
            <a:ext cx="4886324" cy="2423020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5578926" y="4876590"/>
            <a:ext cx="509452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8471" y="4360501"/>
            <a:ext cx="5162550" cy="126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4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3247" y="260623"/>
            <a:ext cx="11027773" cy="7452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40502020204" pitchFamily="34" charset="0"/>
                <a:cs typeface="Lucida Sans" panose="020B0602040502020204" pitchFamily="34" charset="0"/>
              </a:rPr>
              <a:t>Chi-Square test of Independence/ t-test</a:t>
            </a:r>
            <a:endParaRPr lang="en-US" sz="3200" b="1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3247" y="1176473"/>
            <a:ext cx="56671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Lucida Sans" panose="020B0602040502020204" pitchFamily="34" charset="0"/>
                <a:cs typeface="Lucida Sans" panose="020B0602040502020204" pitchFamily="34" charset="0"/>
              </a:rPr>
              <a:t>Identifying significant predictors for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Lucida Sans" panose="020B0602040502020204" pitchFamily="34" charset="0"/>
                <a:cs typeface="Lucida Sans" panose="020B0602040502020204" pitchFamily="34" charset="0"/>
              </a:rPr>
              <a:t>Formula: Creditability ~ Input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Lucida Sans" panose="020B0602040502020204" pitchFamily="34" charset="0"/>
                <a:cs typeface="Lucida Sans" panose="020B0602040502020204" pitchFamily="34" charset="0"/>
              </a:rPr>
              <a:t>H0: Null Hypothesis – The outcome and predictor variable are independent.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Lucida Sans" panose="020B0602040502020204" pitchFamily="34" charset="0"/>
                <a:cs typeface="Lucida Sans" panose="020B0602040502020204" pitchFamily="34" charset="0"/>
              </a:rPr>
              <a:t>Level of significance: 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Lucida Sans" panose="020B0602040502020204" pitchFamily="34" charset="0"/>
                <a:cs typeface="Lucida Sans" panose="020B0602040502020204" pitchFamily="34" charset="0"/>
              </a:rPr>
              <a:t>If p-value &lt; 0.05, Reject the Null Hypothesis, i.e. Select that predictor variable for modelling.</a:t>
            </a:r>
            <a:endParaRPr lang="en-US" dirty="0"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593" y="1137284"/>
            <a:ext cx="4815783" cy="52504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332" y="4823695"/>
            <a:ext cx="4386947" cy="156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02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3965" y="260623"/>
            <a:ext cx="11584264" cy="5884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40502020204" pitchFamily="34" charset="0"/>
                <a:cs typeface="Lucida Sans" panose="020B0602040502020204" pitchFamily="34" charset="0"/>
              </a:rPr>
              <a:t>Logistic Regression Model- Iteration 1</a:t>
            </a:r>
            <a:endParaRPr lang="en-US" sz="3200" b="1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228" y="1048321"/>
            <a:ext cx="6652001" cy="54439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17863"/>
          <a:stretch/>
        </p:blipFill>
        <p:spPr>
          <a:xfrm>
            <a:off x="253965" y="3484590"/>
            <a:ext cx="4762172" cy="21063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3965" y="1197342"/>
            <a:ext cx="47621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Lucida Sans" panose="020B0602040502020204" pitchFamily="34" charset="0"/>
                <a:cs typeface="Lucida Sans" panose="020B0602040502020204" pitchFamily="34" charset="0"/>
              </a:rPr>
              <a:t>Splitting into training and test set 50/50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Lucida Sans" panose="020B0602040502020204" pitchFamily="34" charset="0"/>
                <a:cs typeface="Lucida Sans" panose="020B0602040502020204" pitchFamily="34" charset="0"/>
              </a:rPr>
              <a:t>Random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Lucida Sans" panose="020B0602040502020204" pitchFamily="34" charset="0"/>
                <a:cs typeface="Lucida Sans" panose="020B0602040502020204" pitchFamily="34" charset="0"/>
              </a:rPr>
              <a:t>Training Data Size: 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Lucida Sans" panose="020B0602040502020204" pitchFamily="34" charset="0"/>
                <a:cs typeface="Lucida Sans" panose="020B0602040502020204" pitchFamily="34" charset="0"/>
              </a:rPr>
              <a:t>Test Data Size: 500</a:t>
            </a:r>
            <a:endParaRPr lang="en-US" sz="2400" dirty="0"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495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</TotalTime>
  <Words>862</Words>
  <Application>Microsoft Office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Lucida Sans</vt:lpstr>
      <vt:lpstr>Office Theme</vt:lpstr>
      <vt:lpstr>What is Credit Risk?</vt:lpstr>
      <vt:lpstr>PowerPoint Presentation</vt:lpstr>
      <vt:lpstr>German Credit Data</vt:lpstr>
      <vt:lpstr>PowerPoint Presentation</vt:lpstr>
      <vt:lpstr>Exploratory Data Analysis(Cont.)</vt:lpstr>
      <vt:lpstr>Feature Selection- Chi Square Test</vt:lpstr>
      <vt:lpstr>Regrouping Variables in Smaller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Analysis</dc:title>
  <dc:creator>Abhinav Choudhary</dc:creator>
  <cp:lastModifiedBy>Abhinav Choudhary</cp:lastModifiedBy>
  <cp:revision>137</cp:revision>
  <dcterms:created xsi:type="dcterms:W3CDTF">2018-03-18T12:46:50Z</dcterms:created>
  <dcterms:modified xsi:type="dcterms:W3CDTF">2021-06-03T16:19:12Z</dcterms:modified>
</cp:coreProperties>
</file>