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v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211798-598D-4D57-AEA2-16B69C89D64C}">
  <a:tblStyle styleId="{36211798-598D-4D57-AEA2-16B69C89D6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7882c1df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e7882c1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e5d9a3e41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e5d9a3e4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5d9a3e41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e5d9a3e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e7882c1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e7882c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have one underperforming property in South that has all the racial, employment, and </a:t>
            </a:r>
            <a:r>
              <a:rPr lang="en"/>
              <a:t>income</a:t>
            </a:r>
            <a:r>
              <a:rPr lang="en"/>
              <a:t> data.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80bce3a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80bce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5d9a3e4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5d9a3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71001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DSO 597: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Real Estate to Maximize ROI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Dataset SouthWest</a:t>
            </a:r>
            <a:endParaRPr/>
          </a:p>
        </p:txBody>
      </p:sp>
      <p:sp>
        <p:nvSpPr>
          <p:cNvPr id="320" name="Google Shape;320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1" name="Google Shape;321;p20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22" name="Google Shape;322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24" name="Google Shape;324;p20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601750"/>
                <a:gridCol w="1182975"/>
                <a:gridCol w="1123300"/>
                <a:gridCol w="1123300"/>
                <a:gridCol w="1123300"/>
                <a:gridCol w="1123300"/>
                <a:gridCol w="112330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Population (2019)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Employment Rate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Income Data (proportion above $25k)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Racial Majority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Rent per SQFT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(Avg.)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Properties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(23.23 - Travis)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3,905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43%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57%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52%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$1.37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Other CTs from same City and Cluster (Austin, TX)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1,206 to 8,375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33% to 58%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36% to 76%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32% to 92%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$1.88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Potential Gain from investing in the underperforming Census Tract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$0.51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Dataset Western</a:t>
            </a:r>
            <a:endParaRPr/>
          </a:p>
        </p:txBody>
      </p: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32" name="Google Shape;332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34" name="Google Shape;334;p21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608100"/>
                <a:gridCol w="1176625"/>
                <a:gridCol w="1123300"/>
                <a:gridCol w="1123300"/>
                <a:gridCol w="1123300"/>
                <a:gridCol w="1123300"/>
                <a:gridCol w="112330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Population (2019)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Employment Rate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Income Data (proportion above $25k)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Racial Majority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Rent per SQFT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(Avg.)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Properties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(21.05 - Washoe)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3,472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84%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72%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66%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$1.39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Other CTs from same City and Cluster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(Reno, NV)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1,040 to 4,417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70% to 84%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25% to 72%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40% to 88%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$1.77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Potential Gain from investing in the underperforming Census Tract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$0.76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Dataset Florida</a:t>
            </a:r>
            <a:endParaRPr/>
          </a:p>
        </p:txBody>
      </p:sp>
      <p:sp>
        <p:nvSpPr>
          <p:cNvPr id="340" name="Google Shape;340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42" name="Google Shape;342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44" name="Google Shape;344;p22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608100"/>
                <a:gridCol w="1176625"/>
                <a:gridCol w="1123300"/>
                <a:gridCol w="1123300"/>
                <a:gridCol w="1123300"/>
                <a:gridCol w="1123300"/>
                <a:gridCol w="112330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Population (2019)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Employment Rate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Income Data (proportion above $25k)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Racial Majority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Rent per SQFT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(Avg.)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Properties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(15 - Leon, FL)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4,620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77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47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61%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$0.95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Other CTs from same City and Cluster 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(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Tallahassee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FL)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2,180 to 6,330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74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 to 79%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42% to 68%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55% to 65%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$1.17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Potential Gain from investing in the underperforming Census Tract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$0.22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Dataset South</a:t>
            </a:r>
            <a:endParaRPr/>
          </a:p>
        </p:txBody>
      </p:sp>
      <p:sp>
        <p:nvSpPr>
          <p:cNvPr id="350" name="Google Shape;350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1" name="Google Shape;351;p23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52" name="Google Shape;352;p2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54" name="Google Shape;354;p23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608100"/>
                <a:gridCol w="1176625"/>
                <a:gridCol w="1123300"/>
                <a:gridCol w="1123300"/>
                <a:gridCol w="1123300"/>
                <a:gridCol w="1123300"/>
                <a:gridCol w="112330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Population (2019)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Employment Rate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Income Data (proportion above $25k)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Racial Majority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Rent per SQFT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(Avg.)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Properties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(108.1 - Shelby</a:t>
                      </a: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TN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5,931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70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34%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76%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$0.69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Other CTs from same City and Cluster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(</a:t>
                      </a: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Memphis, TN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754 to 8,526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67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 to 87%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22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% to 66%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63% to 98%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Potential Gain from investing in the underperforming Census Tract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$0.41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Dataset SouthEast</a:t>
            </a:r>
            <a:endParaRPr/>
          </a:p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62" name="Google Shape;362;p2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64" name="Google Shape;364;p24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608100"/>
                <a:gridCol w="1176625"/>
                <a:gridCol w="1123300"/>
                <a:gridCol w="1123300"/>
                <a:gridCol w="1123300"/>
                <a:gridCol w="1123300"/>
                <a:gridCol w="1123300"/>
              </a:tblGrid>
              <a:tr h="30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Population (2019)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Employment Rate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Income Data (proportion above $25k)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Racial Majority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Rent per SQFT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(Avg.)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Total Properties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(1306.02 - Clarke</a:t>
                      </a: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, GA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2,747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62%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36%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77%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$1.13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Other CTs from same City and Cluster </a:t>
                      </a: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(Athens, GA)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1,750 to 3,812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30% to 79%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6% to 47%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Race-White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60% to 70%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$1.54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Potential Gain from investing in the underperforming Census Tract</a:t>
                      </a:r>
                      <a:endParaRPr b="1" sz="12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$0.41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5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371" name="Google Shape;371;p25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73" name="Google Shape;373;p2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4294967295" type="ctrTitle"/>
          </p:nvPr>
        </p:nvSpPr>
        <p:spPr>
          <a:xfrm>
            <a:off x="1275150" y="14500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190" name="Google Shape;190;p12"/>
          <p:cNvSpPr txBox="1"/>
          <p:nvPr>
            <p:ph idx="4294967295" type="subTitle"/>
          </p:nvPr>
        </p:nvSpPr>
        <p:spPr>
          <a:xfrm>
            <a:off x="1275150" y="2544200"/>
            <a:ext cx="65937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We are </a:t>
            </a:r>
            <a:r>
              <a:rPr b="1" lang="en" sz="2800">
                <a:latin typeface="Roboto Condensed"/>
                <a:ea typeface="Roboto Condensed"/>
                <a:cs typeface="Roboto Condensed"/>
                <a:sym typeface="Roboto Condensed"/>
              </a:rPr>
              <a:t>Team 4 </a:t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Abhinav Chadha					Shree Vidya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Vivian Kong						</a:t>
            </a:r>
            <a:r>
              <a:rPr lang="en" sz="2000"/>
              <a:t>Hemanth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Shruthi Nair						Yuqi Zhang</a:t>
            </a:r>
            <a:endParaRPr sz="2000"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Funnel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8" name="Google Shape;198;p13"/>
          <p:cNvCxnSpPr/>
          <p:nvPr/>
        </p:nvCxnSpPr>
        <p:spPr>
          <a:xfrm>
            <a:off x="4406715" y="2083388"/>
            <a:ext cx="9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9" name="Google Shape;199;p13"/>
          <p:cNvSpPr txBox="1"/>
          <p:nvPr/>
        </p:nvSpPr>
        <p:spPr>
          <a:xfrm>
            <a:off x="5387746" y="1932475"/>
            <a:ext cx="3357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Removal of all unwanted Properties from the Dataset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0" name="Google Shape;200;p13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1" name="Google Shape;201;p13"/>
          <p:cNvSpPr txBox="1"/>
          <p:nvPr/>
        </p:nvSpPr>
        <p:spPr>
          <a:xfrm>
            <a:off x="5387746" y="2354900"/>
            <a:ext cx="3357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Geocodes, to convert Data to </a:t>
            </a:r>
            <a:r>
              <a:rPr b="1"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Census Tract – County</a:t>
            </a: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level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2" name="Google Shape;202;p13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3" name="Google Shape;203;p13"/>
          <p:cNvSpPr txBox="1"/>
          <p:nvPr/>
        </p:nvSpPr>
        <p:spPr>
          <a:xfrm>
            <a:off x="5387746" y="2777350"/>
            <a:ext cx="3357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Clustering based on </a:t>
            </a:r>
            <a:r>
              <a:rPr b="1"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Properties</a:t>
            </a: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 Rating</a:t>
            </a:r>
            <a:endParaRPr b="1"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4" name="Google Shape;204;p13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5" name="Google Shape;205;p13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Identifying </a:t>
            </a:r>
            <a:r>
              <a:rPr b="1"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undervalued Census Tracts</a:t>
            </a:r>
            <a:endParaRPr b="1"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6" name="Google Shape;206;p13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7" name="Google Shape;207;p13"/>
          <p:cNvSpPr txBox="1"/>
          <p:nvPr/>
        </p:nvSpPr>
        <p:spPr>
          <a:xfrm>
            <a:off x="5387746" y="3622200"/>
            <a:ext cx="3357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Adding </a:t>
            </a:r>
            <a:r>
              <a:rPr b="1"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Population, Employment, Shopping Mall, Crime Rate</a:t>
            </a: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etc.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8" name="Google Shape;208;p13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9" name="Google Shape;209;p13"/>
          <p:cNvSpPr txBox="1"/>
          <p:nvPr/>
        </p:nvSpPr>
        <p:spPr>
          <a:xfrm>
            <a:off x="5387761" y="4044632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Filtering Census Tracts with potential to grow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3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212" name="Google Shape;212;p1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Feature Addition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Final Result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Cleaning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Cluster Analysis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Preparation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accen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Analysis</a:t>
              </a:r>
              <a:endParaRPr b="1" i="0" sz="1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</a:t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6" name="Google Shape;226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814275" y="1327350"/>
            <a:ext cx="7629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lang="en" sz="2000"/>
              <a:t>Selected Properties which are: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AutoNum type="alphaLcPeriod"/>
            </a:pPr>
            <a:r>
              <a:rPr lang="en" sz="2000"/>
              <a:t>Completed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AutoNum type="alphaLcPeriod"/>
            </a:pPr>
            <a:r>
              <a:rPr lang="en" sz="2000"/>
              <a:t>Not a Student/Military/Age </a:t>
            </a:r>
            <a:r>
              <a:rPr lang="en" sz="2000"/>
              <a:t>Restricted</a:t>
            </a:r>
            <a:r>
              <a:rPr lang="en" sz="2000"/>
              <a:t> housing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AutoNum type="alphaLcPeriod"/>
            </a:pPr>
            <a:r>
              <a:rPr lang="en" sz="2000"/>
              <a:t>Have complete Rent, SQFT, Submarket and IMP/LOC Rating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lang="en" sz="2000"/>
              <a:t>Using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censusgeocode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library</a:t>
            </a:r>
            <a:r>
              <a:rPr lang="en" sz="2000"/>
              <a:t>, we identify the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Census Tracts</a:t>
            </a:r>
            <a:r>
              <a:rPr lang="en" sz="2000"/>
              <a:t> for Properties based on their Latitude and Longitude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38" name="Google Shape;238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814275" y="1327350"/>
            <a:ext cx="7629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lang="en"/>
              <a:t>For each Unique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Census Tract - County</a:t>
            </a:r>
            <a:r>
              <a:rPr lang="en"/>
              <a:t> pair, we Identify the following features and standardise them: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AutoNum type="alphaLcPeriod"/>
            </a:pPr>
            <a:r>
              <a:rPr lang="en"/>
              <a:t>Total number of Properties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AutoNum type="alphaLcPeriod"/>
            </a:pPr>
            <a:r>
              <a:rPr lang="en"/>
              <a:t>Mean Rating = (Weighted IMP Rating + Weighted LOC Rating)/2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lang="en"/>
              <a:t>Optimal value of ‘k’ (4) in K-Means Clustering using Elbow Method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5" y="4841700"/>
            <a:ext cx="6939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Weighted Rating = 4*(A) + 3*(B) + 2*(C) + (D)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Reference: Commercial Real Estate Property Class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52" name="Google Shape;252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54" name="Google Shape;254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362925" y="1327338"/>
            <a:ext cx="2636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Identify Census Tracts pair with Mean Property Rent lower than 1 Standard Deviation from their Cluster Mean Rent aggregated on City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(undervalued CTs)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3317425" y="1327338"/>
            <a:ext cx="2636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For each City, identify total Census Tracts and Proportion of them undervalued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6271925" y="1327338"/>
            <a:ext cx="2636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Select Census Tracts</a:t>
            </a:r>
            <a:r>
              <a:rPr lang="en" sz="2000"/>
              <a:t> of those cities, which have:</a:t>
            </a:r>
            <a:endParaRPr sz="20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rabicPeriod"/>
            </a:pPr>
            <a:r>
              <a:rPr lang="en" sz="1900"/>
              <a:t>Total Census Tracts above State Average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rabicPeriod"/>
            </a:pPr>
            <a:r>
              <a:rPr lang="en" sz="1900"/>
              <a:t>Proportion of undervalued CTs below 8%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16"/>
          <p:cNvSpPr/>
          <p:nvPr/>
        </p:nvSpPr>
        <p:spPr>
          <a:xfrm>
            <a:off x="2881175" y="2231900"/>
            <a:ext cx="4362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5835725" y="2231900"/>
            <a:ext cx="4362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and Figures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273" name="Google Shape;273;p1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80" name="Google Shape;280;p17"/>
          <p:cNvGraphicFramePr/>
          <p:nvPr/>
        </p:nvGraphicFramePr>
        <p:xfrm>
          <a:off x="307850" y="142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{36211798-598D-4D57-AEA2-16B69C89D64C}</a:tableStyleId>
              </a:tblPr>
              <a:tblGrid>
                <a:gridCol w="1916125"/>
                <a:gridCol w="1295475"/>
                <a:gridCol w="1295475"/>
                <a:gridCol w="1295475"/>
                <a:gridCol w="1295475"/>
                <a:gridCol w="1295475"/>
              </a:tblGrid>
              <a:tr h="3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Steps/Dataset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SouthWest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Western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Florida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South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SouthEast</a:t>
                      </a:r>
                      <a:endParaRPr b="1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# of Properties</a:t>
                      </a:r>
                      <a:r>
                        <a:rPr lang="en" sz="16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sz="16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(after Data Cleaning)</a:t>
                      </a:r>
                      <a:endParaRPr sz="10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6,774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2,675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2,890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3,176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3,578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# of Census Tracts County Pairs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2,827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1,480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1,595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1,460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	1,662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# of Undervalued CTs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	317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	177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	194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	133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	182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# of Selected 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Undervalued CTs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Based on Data Analysis</a:t>
                      </a:r>
                      <a:endParaRPr sz="100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  	17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    	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    	6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  	14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                    	24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525" marB="91425" marR="9525" marL="9525" anchor="ctr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Addition</a:t>
            </a:r>
            <a:endParaRPr/>
          </a:p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288" name="Google Shape;288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8"/>
          <p:cNvSpPr txBox="1"/>
          <p:nvPr>
            <p:ph idx="4294967295" type="body"/>
          </p:nvPr>
        </p:nvSpPr>
        <p:spPr>
          <a:xfrm>
            <a:off x="814275" y="1327350"/>
            <a:ext cx="7629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lang="en"/>
              <a:t>For each Unique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Census Tract - County</a:t>
            </a:r>
            <a:r>
              <a:rPr lang="en"/>
              <a:t> pair, we add the following features: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Population (2019)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Employment Rate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Proportion of Population earning above $25k annually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# of Public and Private Schools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Racial Distribution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Crime Rate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AutoNum type="alphaLcPeriod"/>
            </a:pPr>
            <a:r>
              <a:rPr lang="en" sz="1900"/>
              <a:t># of Shopping Malls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19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307" name="Google Shape;307;p1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362925" y="1327350"/>
            <a:ext cx="8325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Based on these 7 features we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compare our selected undervalued CTs</a:t>
            </a:r>
            <a:r>
              <a:rPr lang="en" sz="2000"/>
              <a:t> with the rest of Census Tracts in their City and Cluster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handpick out of these CTs, which show an almost similar or better value in these </a:t>
            </a:r>
            <a:r>
              <a:rPr lang="en" sz="2000"/>
              <a:t>features</a:t>
            </a:r>
            <a:r>
              <a:rPr lang="en" sz="2000"/>
              <a:t> with the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potential of increasing Rent</a:t>
            </a:r>
            <a:r>
              <a:rPr lang="en" sz="2000"/>
              <a:t> to earn more revenue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