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95" r:id="rId7"/>
    <p:sldId id="296" r:id="rId8"/>
    <p:sldId id="263" r:id="rId9"/>
    <p:sldId id="264" r:id="rId10"/>
    <p:sldId id="265" r:id="rId11"/>
    <p:sldId id="266" r:id="rId12"/>
    <p:sldId id="267" r:id="rId13"/>
    <p:sldId id="283" r:id="rId14"/>
    <p:sldId id="289" r:id="rId15"/>
    <p:sldId id="269" r:id="rId16"/>
    <p:sldId id="279" r:id="rId17"/>
    <p:sldId id="280" r:id="rId18"/>
    <p:sldId id="281" r:id="rId19"/>
    <p:sldId id="282" r:id="rId20"/>
    <p:sldId id="270" r:id="rId21"/>
    <p:sldId id="271" r:id="rId22"/>
    <p:sldId id="272" r:id="rId23"/>
    <p:sldId id="273" r:id="rId24"/>
    <p:sldId id="292" r:id="rId25"/>
    <p:sldId id="290" r:id="rId26"/>
    <p:sldId id="291" r:id="rId27"/>
    <p:sldId id="293"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Infant" TargetMode="External"/><Relationship Id="rId13" Type="http://schemas.openxmlformats.org/officeDocument/2006/relationships/hyperlink" Target="https://en.wikipedia.org/wiki/Nail_polish" TargetMode="External"/><Relationship Id="rId3" Type="http://schemas.openxmlformats.org/officeDocument/2006/relationships/hyperlink" Target="https://en.wikipedia.org/wiki/Oxygen_saturation_(medicine)" TargetMode="External"/><Relationship Id="rId7" Type="http://schemas.openxmlformats.org/officeDocument/2006/relationships/hyperlink" Target="https://en.wikipedia.org/wiki/Earlobe" TargetMode="External"/><Relationship Id="rId12" Type="http://schemas.openxmlformats.org/officeDocument/2006/relationships/hyperlink" Target="https://en.wikipedia.org/wiki/Venous_blood" TargetMode="External"/><Relationship Id="rId2" Type="http://schemas.openxmlformats.org/officeDocument/2006/relationships/hyperlink" Target="https://en.wikipedia.org/wiki/Invasiveness_of_surgical_procedures" TargetMode="External"/><Relationship Id="rId16" Type="http://schemas.openxmlformats.org/officeDocument/2006/relationships/hyperlink" Target="https://en.wikipedia.org/wiki/Trendelenburg_position" TargetMode="External"/><Relationship Id="rId1" Type="http://schemas.openxmlformats.org/officeDocument/2006/relationships/slideLayout" Target="../slideLayouts/slideLayout6.xml"/><Relationship Id="rId6" Type="http://schemas.openxmlformats.org/officeDocument/2006/relationships/hyperlink" Target="https://en.wikipedia.org/wiki/Fingertip" TargetMode="External"/><Relationship Id="rId11" Type="http://schemas.openxmlformats.org/officeDocument/2006/relationships/hyperlink" Target="https://en.wikipedia.org/wiki/Arterial_blood" TargetMode="External"/><Relationship Id="rId5" Type="http://schemas.openxmlformats.org/officeDocument/2006/relationships/hyperlink" Target="https://en.wikipedia.org/wiki/Medicine" TargetMode="External"/><Relationship Id="rId15" Type="http://schemas.openxmlformats.org/officeDocument/2006/relationships/hyperlink" Target="https://en.wikipedia.org/wiki/Tracheal_intubation" TargetMode="External"/><Relationship Id="rId10" Type="http://schemas.openxmlformats.org/officeDocument/2006/relationships/hyperlink" Target="https://en.wikipedia.org/wiki/Absorption_spectroscopy" TargetMode="External"/><Relationship Id="rId4" Type="http://schemas.openxmlformats.org/officeDocument/2006/relationships/hyperlink" Target="https://en.wikipedia.org/wiki/Arterial_blood_gas" TargetMode="External"/><Relationship Id="rId9" Type="http://schemas.openxmlformats.org/officeDocument/2006/relationships/hyperlink" Target="https://en.wikipedia.org/wiki/Wavelength" TargetMode="External"/><Relationship Id="rId14" Type="http://schemas.openxmlformats.org/officeDocument/2006/relationships/hyperlink" Target="https://en.wikipedia.org/wiki/Pulse_oximetr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Intensive_care" TargetMode="External"/><Relationship Id="rId3" Type="http://schemas.openxmlformats.org/officeDocument/2006/relationships/hyperlink" Target="https://en.wikipedia.org/wiki/Blood" TargetMode="External"/><Relationship Id="rId7" Type="http://schemas.openxmlformats.org/officeDocument/2006/relationships/hyperlink" Target="https://en.wikipedia.org/wiki/Oxygenation_(medical)" TargetMode="External"/><Relationship Id="rId2" Type="http://schemas.openxmlformats.org/officeDocument/2006/relationships/hyperlink" Target="https://en.wikipedia.org/wiki/Medical_device" TargetMode="External"/><Relationship Id="rId1" Type="http://schemas.openxmlformats.org/officeDocument/2006/relationships/slideLayout" Target="../slideLayouts/slideLayout7.xml"/><Relationship Id="rId6" Type="http://schemas.openxmlformats.org/officeDocument/2006/relationships/hyperlink" Target="https://en.wikipedia.org/wiki/Noninvasive" TargetMode="External"/><Relationship Id="rId11" Type="http://schemas.openxmlformats.org/officeDocument/2006/relationships/hyperlink" Target="https://en.wikipedia.org/wiki/Carbon_dioxide" TargetMode="External"/><Relationship Id="rId5" Type="http://schemas.openxmlformats.org/officeDocument/2006/relationships/hyperlink" Target="https://en.wikipedia.org/wiki/Pulse_oximetry" TargetMode="External"/><Relationship Id="rId10" Type="http://schemas.openxmlformats.org/officeDocument/2006/relationships/hyperlink" Target="https://en.wikipedia.org/wiki/Oxygen" TargetMode="External"/><Relationship Id="rId4" Type="http://schemas.openxmlformats.org/officeDocument/2006/relationships/hyperlink" Target="https://en.wikipedia.org/wiki/Photoplethysmogram" TargetMode="External"/><Relationship Id="rId9" Type="http://schemas.openxmlformats.org/officeDocument/2006/relationships/hyperlink" Target="https://en.wikipedia.org/wiki/Aircraft_pil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Doppler_ultrasonography" TargetMode="External"/><Relationship Id="rId3" Type="http://schemas.openxmlformats.org/officeDocument/2006/relationships/hyperlink" Target="https://en.wikipedia.org/wiki/Fetal_heartbeat" TargetMode="External"/><Relationship Id="rId7" Type="http://schemas.openxmlformats.org/officeDocument/2006/relationships/hyperlink" Target="https://en.wikipedia.org/wiki/Auscultation" TargetMode="External"/><Relationship Id="rId2" Type="http://schemas.openxmlformats.org/officeDocument/2006/relationships/hyperlink" Target="https://en.wikipedia.org/wiki/Ultrasound" TargetMode="External"/><Relationship Id="rId1" Type="http://schemas.openxmlformats.org/officeDocument/2006/relationships/slideLayout" Target="../slideLayouts/slideLayout7.xml"/><Relationship Id="rId6" Type="http://schemas.openxmlformats.org/officeDocument/2006/relationships/hyperlink" Target="https://en.wikipedia.org/wiki/Heart_rate" TargetMode="External"/><Relationship Id="rId5" Type="http://schemas.openxmlformats.org/officeDocument/2006/relationships/hyperlink" Target="https://en.wikipedia.org/wiki/Doppler_effect" TargetMode="External"/><Relationship Id="rId10" Type="http://schemas.openxmlformats.org/officeDocument/2006/relationships/hyperlink" Target="https://en.wikipedia.org/wiki/Fetal_stethoscope" TargetMode="External"/><Relationship Id="rId4" Type="http://schemas.openxmlformats.org/officeDocument/2006/relationships/hyperlink" Target="https://en.wikipedia.org/wiki/Prenatal_care" TargetMode="External"/><Relationship Id="rId9" Type="http://schemas.openxmlformats.org/officeDocument/2006/relationships/hyperlink" Target="https://en.wikipedia.org/wiki/-graph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ater_birth" TargetMode="External"/><Relationship Id="rId2" Type="http://schemas.openxmlformats.org/officeDocument/2006/relationships/hyperlink" Target="https://en.wikipedia.org/wiki/File:Sonoline_B_by_Baby_Doppler_.jpg" TargetMode="Externa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hyperlink" Target="https://en.wikipedia.org/wiki/Gestation" TargetMode="External"/><Relationship Id="rId4" Type="http://schemas.openxmlformats.org/officeDocument/2006/relationships/hyperlink" Target="https://en.wikipedia.org/wiki/MH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b="1" dirty="0" smtClean="0"/>
              <a:t>Fetal Monitoring</a:t>
            </a:r>
            <a:endParaRPr lang="en-US" b="1" dirty="0"/>
          </a:p>
        </p:txBody>
      </p:sp>
      <p:sp>
        <p:nvSpPr>
          <p:cNvPr id="3" name="Subtitle 2"/>
          <p:cNvSpPr>
            <a:spLocks noGrp="1"/>
          </p:cNvSpPr>
          <p:nvPr>
            <p:ph type="subTitle" idx="1"/>
          </p:nvPr>
        </p:nvSpPr>
        <p:spPr/>
        <p:txBody>
          <a:bodyPr>
            <a:normAutofit/>
          </a:bodyPr>
          <a:lstStyle/>
          <a:p>
            <a:pPr algn="l"/>
            <a:endParaRPr lang="en-US" dirty="0">
              <a:solidFill>
                <a:schemeClr val="tx1"/>
              </a:solidFill>
            </a:endParaRPr>
          </a:p>
        </p:txBody>
      </p:sp>
      <p:pic>
        <p:nvPicPr>
          <p:cNvPr id="4" name="Picture 3"/>
          <p:cNvPicPr/>
          <p:nvPr/>
        </p:nvPicPr>
        <p:blipFill>
          <a:blip r:embed="rId2" cstate="print"/>
          <a:srcRect/>
          <a:stretch>
            <a:fillRect/>
          </a:stretch>
        </p:blipFill>
        <p:spPr bwMode="auto">
          <a:xfrm>
            <a:off x="1295400" y="2514600"/>
            <a:ext cx="6781800" cy="3810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NST</a:t>
            </a:r>
            <a:endParaRPr lang="en-US" b="1" dirty="0"/>
          </a:p>
        </p:txBody>
      </p:sp>
      <p:sp>
        <p:nvSpPr>
          <p:cNvPr id="3" name="Content Placeholder 2"/>
          <p:cNvSpPr>
            <a:spLocks noGrp="1"/>
          </p:cNvSpPr>
          <p:nvPr>
            <p:ph idx="1"/>
          </p:nvPr>
        </p:nvSpPr>
        <p:spPr/>
        <p:txBody>
          <a:bodyPr/>
          <a:lstStyle/>
          <a:p>
            <a:r>
              <a:rPr lang="en-US" dirty="0" smtClean="0"/>
              <a:t>FHR Acceleration in response to fetal movements</a:t>
            </a:r>
          </a:p>
          <a:p>
            <a:r>
              <a:rPr lang="en-US" dirty="0" smtClean="0"/>
              <a:t>Test of fetal condition</a:t>
            </a:r>
          </a:p>
          <a:p>
            <a:pPr>
              <a:buNone/>
            </a:pPr>
            <a:r>
              <a:rPr lang="en-US" dirty="0" smtClean="0"/>
              <a:t>Normal – reactive</a:t>
            </a:r>
          </a:p>
          <a:p>
            <a:pPr>
              <a:buNone/>
            </a:pPr>
            <a:r>
              <a:rPr lang="en-US" dirty="0" smtClean="0"/>
              <a:t>Abnormal – non reactive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Reactive NST</a:t>
            </a:r>
            <a:endParaRPr lang="en-US" b="1" dirty="0"/>
          </a:p>
        </p:txBody>
      </p:sp>
      <p:sp>
        <p:nvSpPr>
          <p:cNvPr id="3" name="Content Placeholder 2"/>
          <p:cNvSpPr>
            <a:spLocks noGrp="1"/>
          </p:cNvSpPr>
          <p:nvPr>
            <p:ph idx="1"/>
          </p:nvPr>
        </p:nvSpPr>
        <p:spPr/>
        <p:txBody>
          <a:bodyPr/>
          <a:lstStyle/>
          <a:p>
            <a:r>
              <a:rPr lang="en-US" dirty="0" smtClean="0"/>
              <a:t>≥ 32 weeks – 2 accelerations ≥ 15 </a:t>
            </a:r>
            <a:r>
              <a:rPr lang="en-US" dirty="0" err="1" smtClean="0"/>
              <a:t>bpm</a:t>
            </a:r>
            <a:r>
              <a:rPr lang="en-US" dirty="0" smtClean="0"/>
              <a:t> ≥ 15 sec during 20 min</a:t>
            </a:r>
          </a:p>
          <a:p>
            <a:r>
              <a:rPr lang="en-US" dirty="0" smtClean="0"/>
              <a:t>&lt; 32 wks – 2 accelerations ≥ 10 </a:t>
            </a:r>
            <a:r>
              <a:rPr lang="en-US" dirty="0" err="1" smtClean="0"/>
              <a:t>bpm</a:t>
            </a:r>
            <a:r>
              <a:rPr lang="en-US" dirty="0" smtClean="0"/>
              <a:t> ≥ 10 sec during 20 min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Fetal Heart Rate Acceleration</a:t>
            </a:r>
            <a:endParaRPr lang="en-US" b="1" dirty="0"/>
          </a:p>
        </p:txBody>
      </p:sp>
      <p:pic>
        <p:nvPicPr>
          <p:cNvPr id="1026" name="Picture 2" descr="C:\Users\QMHP-2\Desktop\My Pics\2015-08-18\001.jpg"/>
          <p:cNvPicPr>
            <a:picLocks noGrp="1" noChangeAspect="1" noChangeArrowheads="1"/>
          </p:cNvPicPr>
          <p:nvPr>
            <p:ph idx="1"/>
          </p:nvPr>
        </p:nvPicPr>
        <p:blipFill>
          <a:blip r:embed="rId2" cstate="print"/>
          <a:srcRect/>
          <a:stretch>
            <a:fillRect/>
          </a:stretch>
        </p:blipFill>
        <p:spPr bwMode="auto">
          <a:xfrm>
            <a:off x="1219200" y="1752600"/>
            <a:ext cx="5562600" cy="46072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39762"/>
          </a:xfrm>
        </p:spPr>
        <p:txBody>
          <a:bodyPr>
            <a:normAutofit/>
          </a:bodyPr>
          <a:lstStyle/>
          <a:p>
            <a:r>
              <a:rPr lang="en-US" sz="3200" b="1" dirty="0" smtClean="0"/>
              <a:t>Electronic Fetal Monitoring</a:t>
            </a:r>
            <a:endParaRPr lang="en-US" sz="3200" b="1" dirty="0"/>
          </a:p>
        </p:txBody>
      </p:sp>
      <p:graphicFrame>
        <p:nvGraphicFramePr>
          <p:cNvPr id="4" name="Content Placeholder 3"/>
          <p:cNvGraphicFramePr>
            <a:graphicFrameLocks noGrp="1"/>
          </p:cNvGraphicFramePr>
          <p:nvPr>
            <p:ph idx="1"/>
          </p:nvPr>
        </p:nvGraphicFramePr>
        <p:xfrm>
          <a:off x="228600" y="838200"/>
          <a:ext cx="8763000" cy="5765800"/>
        </p:xfrm>
        <a:graphic>
          <a:graphicData uri="http://schemas.openxmlformats.org/drawingml/2006/table">
            <a:tbl>
              <a:tblPr firstRow="1" bandRow="1">
                <a:tableStyleId>{5940675A-B579-460E-94D1-54222C63F5DA}</a:tableStyleId>
              </a:tblPr>
              <a:tblGrid>
                <a:gridCol w="1371600"/>
                <a:gridCol w="7391400"/>
              </a:tblGrid>
              <a:tr h="370840">
                <a:tc>
                  <a:txBody>
                    <a:bodyPr/>
                    <a:lstStyle/>
                    <a:p>
                      <a:pPr algn="ctr"/>
                      <a:r>
                        <a:rPr lang="en-US" sz="1400" b="1" dirty="0" smtClean="0"/>
                        <a:t>Pattern</a:t>
                      </a:r>
                      <a:endParaRPr lang="en-US" sz="1400" b="1" dirty="0"/>
                    </a:p>
                  </a:txBody>
                  <a:tcPr/>
                </a:tc>
                <a:tc>
                  <a:txBody>
                    <a:bodyPr/>
                    <a:lstStyle/>
                    <a:p>
                      <a:pPr algn="ctr"/>
                      <a:r>
                        <a:rPr lang="en-US" sz="1400" b="1" dirty="0" smtClean="0"/>
                        <a:t>Definition</a:t>
                      </a:r>
                      <a:endParaRPr lang="en-US" sz="1400" b="1" dirty="0"/>
                    </a:p>
                  </a:txBody>
                  <a:tcPr/>
                </a:tc>
              </a:tr>
              <a:tr h="370840">
                <a:tc>
                  <a:txBody>
                    <a:bodyPr/>
                    <a:lstStyle/>
                    <a:p>
                      <a:r>
                        <a:rPr lang="en-US" sz="1400" dirty="0" smtClean="0"/>
                        <a:t>Baseline</a:t>
                      </a:r>
                      <a:endParaRPr lang="en-US" sz="1400" dirty="0"/>
                    </a:p>
                  </a:txBody>
                  <a:tcPr/>
                </a:tc>
                <a:tc>
                  <a:txBody>
                    <a:bodyPr/>
                    <a:lstStyle/>
                    <a:p>
                      <a:pPr marL="120650" indent="-120650">
                        <a:buFont typeface="Arial" pitchFamily="34" charset="0"/>
                        <a:buChar char="•"/>
                      </a:pPr>
                      <a:r>
                        <a:rPr lang="en-US" sz="1400" dirty="0" smtClean="0"/>
                        <a:t>The mean FHR rounded to increments</a:t>
                      </a:r>
                      <a:r>
                        <a:rPr lang="en-US" sz="1400" baseline="0" dirty="0" smtClean="0"/>
                        <a:t> of 5 </a:t>
                      </a:r>
                      <a:r>
                        <a:rPr lang="en-US" sz="1400" baseline="0" dirty="0" err="1" smtClean="0"/>
                        <a:t>bpm</a:t>
                      </a:r>
                      <a:r>
                        <a:rPr lang="en-US" sz="1400" baseline="0" dirty="0" smtClean="0"/>
                        <a:t> during a 10 min segment, excluding</a:t>
                      </a:r>
                    </a:p>
                    <a:p>
                      <a:pPr marL="509588" indent="284163">
                        <a:buFont typeface="Calibri" pitchFamily="34" charset="0"/>
                        <a:buChar char="−"/>
                      </a:pPr>
                      <a:r>
                        <a:rPr lang="en-US" sz="1400" baseline="0" dirty="0" smtClean="0"/>
                        <a:t>Periodic &amp; episodic changes</a:t>
                      </a:r>
                    </a:p>
                    <a:p>
                      <a:pPr marL="509588" indent="284163">
                        <a:buFont typeface="Calibri" pitchFamily="34" charset="0"/>
                        <a:buChar char="−"/>
                      </a:pPr>
                      <a:r>
                        <a:rPr lang="en-US" sz="1400" baseline="0" dirty="0" smtClean="0"/>
                        <a:t>Segment of baseline that differ by more than 25 </a:t>
                      </a:r>
                      <a:r>
                        <a:rPr lang="en-US" sz="1400" baseline="0" dirty="0" err="1" smtClean="0"/>
                        <a:t>bpm</a:t>
                      </a:r>
                      <a:endParaRPr lang="en-US" sz="1400" baseline="0" dirty="0" smtClean="0"/>
                    </a:p>
                    <a:p>
                      <a:pPr marL="120650" indent="-120650">
                        <a:buFont typeface="Arial" pitchFamily="34" charset="0"/>
                        <a:buChar char="•"/>
                      </a:pPr>
                      <a:r>
                        <a:rPr lang="en-US" sz="1400" baseline="0" dirty="0" smtClean="0"/>
                        <a:t>The baseline must be for a minimum 2 min in any 10 min segment or the baseline for that time period is indeterminate. In this case, one may refer to the prior 10 min window to determine of baseline</a:t>
                      </a:r>
                    </a:p>
                    <a:p>
                      <a:pPr marL="120650" indent="-120650">
                        <a:buFont typeface="Arial" pitchFamily="34" charset="0"/>
                        <a:buChar char="•"/>
                      </a:pPr>
                      <a:r>
                        <a:rPr lang="en-US" sz="1400" baseline="0" dirty="0" smtClean="0"/>
                        <a:t>Normal FHR baseline: 110 – 160 </a:t>
                      </a:r>
                      <a:r>
                        <a:rPr lang="en-US" sz="1400" baseline="0" dirty="0" err="1" smtClean="0"/>
                        <a:t>bpm</a:t>
                      </a:r>
                      <a:endParaRPr lang="en-US" sz="1400" baseline="0" dirty="0" smtClean="0"/>
                    </a:p>
                    <a:p>
                      <a:pPr marL="120650" indent="-120650">
                        <a:buFont typeface="Arial" pitchFamily="34" charset="0"/>
                        <a:buChar char="•"/>
                      </a:pPr>
                      <a:r>
                        <a:rPr lang="en-US" sz="1400" baseline="0" dirty="0" smtClean="0"/>
                        <a:t>Tachycardia: FHR baseline &gt; 160 </a:t>
                      </a:r>
                      <a:r>
                        <a:rPr lang="en-US" sz="1400" baseline="0" dirty="0" err="1" smtClean="0"/>
                        <a:t>bpm</a:t>
                      </a:r>
                      <a:endParaRPr lang="en-US" sz="1400" baseline="0" dirty="0" smtClean="0"/>
                    </a:p>
                    <a:p>
                      <a:pPr marL="120650" indent="-120650">
                        <a:buFont typeface="Arial" pitchFamily="34" charset="0"/>
                        <a:buChar char="•"/>
                      </a:pPr>
                      <a:r>
                        <a:rPr lang="en-US" sz="1400" baseline="0" dirty="0" err="1" smtClean="0"/>
                        <a:t>Bradycardia</a:t>
                      </a:r>
                      <a:r>
                        <a:rPr lang="en-US" sz="1400" baseline="0" dirty="0" smtClean="0"/>
                        <a:t>: FHR baseline &lt; 110 </a:t>
                      </a:r>
                      <a:r>
                        <a:rPr lang="en-US" sz="1400" baseline="0" dirty="0" err="1" smtClean="0"/>
                        <a:t>bpm</a:t>
                      </a:r>
                      <a:endParaRPr lang="en-US" sz="1400" baseline="0" dirty="0" smtClean="0"/>
                    </a:p>
                    <a:p>
                      <a:pPr marL="120650" indent="-120650">
                        <a:buFont typeface="Arial" pitchFamily="34" charset="0"/>
                        <a:buChar char="•"/>
                      </a:pPr>
                      <a:r>
                        <a:rPr lang="en-US" sz="1400" baseline="0" dirty="0" smtClean="0"/>
                        <a:t>Fluctuations in the baseline FHR that are irregular in amplitude &amp; frequency</a:t>
                      </a:r>
                      <a:endParaRPr lang="en-US" sz="1400" dirty="0"/>
                    </a:p>
                  </a:txBody>
                  <a:tcPr/>
                </a:tc>
              </a:tr>
              <a:tr h="370840">
                <a:tc>
                  <a:txBody>
                    <a:bodyPr/>
                    <a:lstStyle/>
                    <a:p>
                      <a:r>
                        <a:rPr lang="en-US" sz="1400" dirty="0" smtClean="0"/>
                        <a:t>Baseline Variability</a:t>
                      </a:r>
                      <a:endParaRPr lang="en-US" sz="1400" dirty="0"/>
                    </a:p>
                  </a:txBody>
                  <a:tcPr/>
                </a:tc>
                <a:tc>
                  <a:txBody>
                    <a:bodyPr/>
                    <a:lstStyle/>
                    <a:p>
                      <a:pPr marL="0" indent="165100">
                        <a:buFont typeface="Arial" pitchFamily="34" charset="0"/>
                        <a:buChar char="•"/>
                      </a:pPr>
                      <a:r>
                        <a:rPr lang="en-US" sz="1400" dirty="0" smtClean="0"/>
                        <a:t>Variability is visually quantified as the amplitude of peak-to-trough in </a:t>
                      </a:r>
                      <a:r>
                        <a:rPr lang="en-US" sz="1400" dirty="0" err="1" smtClean="0"/>
                        <a:t>bpm</a:t>
                      </a:r>
                      <a:endParaRPr lang="en-US" sz="1400" dirty="0" smtClean="0"/>
                    </a:p>
                    <a:p>
                      <a:pPr marL="793750" indent="-328613">
                        <a:buFont typeface="Calibri" pitchFamily="34" charset="0"/>
                        <a:buChar char="−"/>
                      </a:pPr>
                      <a:r>
                        <a:rPr lang="en-US" sz="1400" dirty="0" smtClean="0"/>
                        <a:t>Absent – amplitude range undetectable</a:t>
                      </a:r>
                    </a:p>
                    <a:p>
                      <a:pPr marL="793750" indent="-328613">
                        <a:buFont typeface="Calibri" pitchFamily="34" charset="0"/>
                        <a:buChar char="−"/>
                      </a:pPr>
                      <a:r>
                        <a:rPr lang="en-US" sz="1400" dirty="0" smtClean="0"/>
                        <a:t>Minimal – amplitude range detectable</a:t>
                      </a:r>
                      <a:r>
                        <a:rPr lang="en-US" sz="1400" baseline="0" dirty="0" smtClean="0"/>
                        <a:t> but ≤ 5 </a:t>
                      </a:r>
                      <a:r>
                        <a:rPr lang="en-US" sz="1400" baseline="0" dirty="0" err="1" smtClean="0"/>
                        <a:t>bpm</a:t>
                      </a:r>
                      <a:r>
                        <a:rPr lang="en-US" sz="1400" baseline="0" dirty="0" smtClean="0"/>
                        <a:t> or fewer</a:t>
                      </a:r>
                    </a:p>
                    <a:p>
                      <a:pPr marL="793750" indent="-328613">
                        <a:buFont typeface="Calibri" pitchFamily="34" charset="0"/>
                        <a:buChar char="−"/>
                      </a:pPr>
                      <a:r>
                        <a:rPr lang="en-US" sz="1400" baseline="0" dirty="0" smtClean="0"/>
                        <a:t>Moderate – amplitude range 6-25 </a:t>
                      </a:r>
                      <a:r>
                        <a:rPr lang="en-US" sz="1400" baseline="0" dirty="0" err="1" smtClean="0"/>
                        <a:t>bpm</a:t>
                      </a:r>
                      <a:endParaRPr lang="en-US" sz="1400" baseline="0" dirty="0" smtClean="0"/>
                    </a:p>
                    <a:p>
                      <a:pPr marL="793750" indent="-328613">
                        <a:buFont typeface="Calibri" pitchFamily="34" charset="0"/>
                        <a:buChar char="−"/>
                      </a:pPr>
                      <a:r>
                        <a:rPr lang="en-US" sz="1400" baseline="0" dirty="0" smtClean="0"/>
                        <a:t>Marked – amplitude range &gt; 25 </a:t>
                      </a:r>
                      <a:r>
                        <a:rPr lang="en-US" sz="1400" baseline="0" dirty="0" err="1" smtClean="0"/>
                        <a:t>bpm</a:t>
                      </a:r>
                      <a:endParaRPr lang="en-US" sz="1400" dirty="0"/>
                    </a:p>
                  </a:txBody>
                  <a:tcPr/>
                </a:tc>
              </a:tr>
              <a:tr h="370840">
                <a:tc>
                  <a:txBody>
                    <a:bodyPr/>
                    <a:lstStyle/>
                    <a:p>
                      <a:r>
                        <a:rPr lang="en-US" sz="1400" dirty="0" smtClean="0"/>
                        <a:t>Acceleration</a:t>
                      </a:r>
                      <a:endParaRPr lang="en-US" sz="1400" dirty="0"/>
                    </a:p>
                  </a:txBody>
                  <a:tcPr/>
                </a:tc>
                <a:tc>
                  <a:txBody>
                    <a:bodyPr/>
                    <a:lstStyle/>
                    <a:p>
                      <a:pPr marL="120650" indent="-120650">
                        <a:buFont typeface="Arial" pitchFamily="34" charset="0"/>
                        <a:buChar char="•"/>
                      </a:pPr>
                      <a:r>
                        <a:rPr lang="en-US" sz="1400" dirty="0" smtClean="0"/>
                        <a:t>A visually apparent abrupt increase (onset to peak in</a:t>
                      </a:r>
                      <a:r>
                        <a:rPr lang="en-US" sz="1400" baseline="0" dirty="0" smtClean="0"/>
                        <a:t> &lt; 30 sec) in the FHR</a:t>
                      </a:r>
                    </a:p>
                    <a:p>
                      <a:pPr marL="120650" indent="-120650">
                        <a:buFont typeface="Arial" pitchFamily="34" charset="0"/>
                        <a:buChar char="•"/>
                      </a:pPr>
                      <a:r>
                        <a:rPr lang="en-US" sz="1400" baseline="0" dirty="0" smtClean="0"/>
                        <a:t>At 32 wks &amp; beyond, an acceleration has a peak of 15 </a:t>
                      </a:r>
                      <a:r>
                        <a:rPr lang="en-US" sz="1400" baseline="0" dirty="0" err="1" smtClean="0"/>
                        <a:t>bpm</a:t>
                      </a:r>
                      <a:r>
                        <a:rPr lang="en-US" sz="1400" baseline="0" dirty="0" smtClean="0"/>
                        <a:t> or more have baseline, with a duration or more but less than 2 min from onset to return</a:t>
                      </a:r>
                    </a:p>
                    <a:p>
                      <a:pPr marL="120650" indent="-120650">
                        <a:buFont typeface="Arial" pitchFamily="34" charset="0"/>
                        <a:buChar char="•"/>
                      </a:pPr>
                      <a:r>
                        <a:rPr lang="en-US" sz="1400" baseline="0" dirty="0" smtClean="0"/>
                        <a:t>Before 32 wks, an acceleration has a peak of  10 </a:t>
                      </a:r>
                      <a:r>
                        <a:rPr lang="en-US" sz="1400" baseline="0" dirty="0" err="1" smtClean="0"/>
                        <a:t>bpm</a:t>
                      </a:r>
                      <a:r>
                        <a:rPr lang="en-US" sz="1400" baseline="0" dirty="0" smtClean="0"/>
                        <a:t>  or more above baseline, with a duration of ≥ 10 sec &lt; 2 min from onset to return</a:t>
                      </a:r>
                    </a:p>
                    <a:p>
                      <a:pPr marL="120650" indent="-120650">
                        <a:buFont typeface="Arial" pitchFamily="34" charset="0"/>
                        <a:buChar char="•"/>
                      </a:pPr>
                      <a:r>
                        <a:rPr lang="en-US" sz="1400" baseline="0" dirty="0" smtClean="0"/>
                        <a:t>Prolonged acceleration lasts  ≥ 2 min but &lt; 10 min</a:t>
                      </a:r>
                    </a:p>
                    <a:p>
                      <a:pPr marL="120650" indent="-120650">
                        <a:buFont typeface="Arial" pitchFamily="34" charset="0"/>
                        <a:buChar char="•"/>
                      </a:pPr>
                      <a:r>
                        <a:rPr lang="en-US" sz="1400" baseline="0" dirty="0" smtClean="0"/>
                        <a:t>If an acceleration last 10 min, it is a baseline change</a:t>
                      </a:r>
                    </a:p>
                    <a:p>
                      <a:pPr marL="120650" indent="-120650">
                        <a:buFont typeface="Arial" pitchFamily="34" charset="0"/>
                        <a:buChar char="•"/>
                      </a:pPr>
                      <a:r>
                        <a:rPr lang="en-US" sz="1400" baseline="0" dirty="0" smtClean="0"/>
                        <a:t>Visually apparent usually symmetrical gradual decrease &amp; return of the FHR associated with a uterine contraction</a:t>
                      </a:r>
                      <a:endParaRPr lang="en-US" sz="14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001.jpg"/>
          <p:cNvPicPr>
            <a:picLocks noGrp="1"/>
          </p:cNvPicPr>
          <p:nvPr>
            <p:ph idx="1"/>
          </p:nvPr>
        </p:nvPicPr>
        <p:blipFill>
          <a:blip r:embed="rId2" cstate="print"/>
          <a:srcRect t="22637" r="1629" b="27612"/>
          <a:stretch>
            <a:fillRect/>
          </a:stretch>
        </p:blipFill>
        <p:spPr bwMode="auto">
          <a:xfrm>
            <a:off x="685800" y="685800"/>
            <a:ext cx="7848600" cy="5334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Variability </a:t>
            </a:r>
            <a:endParaRPr lang="en-US" dirty="0"/>
          </a:p>
        </p:txBody>
      </p:sp>
      <p:pic>
        <p:nvPicPr>
          <p:cNvPr id="1026" name="Picture 2" descr="C:\Users\QMHP-2\Desktop\My Pics\2015-08-18\003.jpg"/>
          <p:cNvPicPr>
            <a:picLocks noGrp="1" noChangeAspect="1" noChangeArrowheads="1"/>
          </p:cNvPicPr>
          <p:nvPr>
            <p:ph idx="1"/>
          </p:nvPr>
        </p:nvPicPr>
        <p:blipFill>
          <a:blip r:embed="rId2" cstate="print"/>
          <a:srcRect b="81480"/>
          <a:stretch>
            <a:fillRect/>
          </a:stretch>
        </p:blipFill>
        <p:spPr bwMode="auto">
          <a:xfrm>
            <a:off x="304800" y="1981200"/>
            <a:ext cx="8090398" cy="1905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Variability </a:t>
            </a:r>
            <a:endParaRPr lang="en-US" dirty="0"/>
          </a:p>
        </p:txBody>
      </p:sp>
      <p:pic>
        <p:nvPicPr>
          <p:cNvPr id="2050" name="Picture 2" descr="C:\Users\QMHP-2\Desktop\My Pics\2015-08-18\003.jpg"/>
          <p:cNvPicPr>
            <a:picLocks noChangeAspect="1" noChangeArrowheads="1"/>
          </p:cNvPicPr>
          <p:nvPr/>
        </p:nvPicPr>
        <p:blipFill>
          <a:blip r:embed="rId2" cstate="print"/>
          <a:srcRect t="20592" b="61082"/>
          <a:stretch>
            <a:fillRect/>
          </a:stretch>
        </p:blipFill>
        <p:spPr bwMode="auto">
          <a:xfrm>
            <a:off x="76200" y="1981200"/>
            <a:ext cx="8829675" cy="2057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Moderate Variability </a:t>
            </a:r>
            <a:endParaRPr lang="en-US" dirty="0"/>
          </a:p>
        </p:txBody>
      </p:sp>
      <p:pic>
        <p:nvPicPr>
          <p:cNvPr id="3074" name="Picture 2" descr="C:\Users\QMHP-2\Desktop\My Pics\2015-08-18\003.jpg"/>
          <p:cNvPicPr>
            <a:picLocks noChangeAspect="1" noChangeArrowheads="1"/>
          </p:cNvPicPr>
          <p:nvPr/>
        </p:nvPicPr>
        <p:blipFill>
          <a:blip r:embed="rId2" cstate="print"/>
          <a:srcRect t="40563" b="40562"/>
          <a:stretch>
            <a:fillRect/>
          </a:stretch>
        </p:blipFill>
        <p:spPr bwMode="auto">
          <a:xfrm>
            <a:off x="381000" y="1752600"/>
            <a:ext cx="8572500" cy="2514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Increased Variability </a:t>
            </a:r>
            <a:endParaRPr lang="en-US" dirty="0"/>
          </a:p>
        </p:txBody>
      </p:sp>
      <p:pic>
        <p:nvPicPr>
          <p:cNvPr id="4098" name="Picture 2" descr="C:\Users\QMHP-2\Desktop\My Pics\2015-08-18\003.jpg"/>
          <p:cNvPicPr>
            <a:picLocks noChangeAspect="1" noChangeArrowheads="1"/>
          </p:cNvPicPr>
          <p:nvPr/>
        </p:nvPicPr>
        <p:blipFill>
          <a:blip r:embed="rId2" cstate="print"/>
          <a:srcRect t="60381" b="20743"/>
          <a:stretch>
            <a:fillRect/>
          </a:stretch>
        </p:blipFill>
        <p:spPr bwMode="auto">
          <a:xfrm>
            <a:off x="0" y="1981200"/>
            <a:ext cx="9207500" cy="2209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Saltatory</a:t>
            </a:r>
            <a:r>
              <a:rPr lang="en-US" dirty="0" smtClean="0"/>
              <a:t> Pattern</a:t>
            </a:r>
            <a:endParaRPr lang="en-US" dirty="0"/>
          </a:p>
        </p:txBody>
      </p:sp>
      <p:pic>
        <p:nvPicPr>
          <p:cNvPr id="5122" name="Picture 2" descr="C:\Users\QMHP-2\Desktop\My Pics\2015-08-18\003.jpg"/>
          <p:cNvPicPr>
            <a:picLocks noChangeAspect="1" noChangeArrowheads="1"/>
          </p:cNvPicPr>
          <p:nvPr/>
        </p:nvPicPr>
        <p:blipFill>
          <a:blip r:embed="rId2" cstate="print"/>
          <a:srcRect t="80201"/>
          <a:stretch>
            <a:fillRect/>
          </a:stretch>
        </p:blipFill>
        <p:spPr bwMode="auto">
          <a:xfrm>
            <a:off x="304800" y="2057400"/>
            <a:ext cx="8475072" cy="2743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Understand aims of fetal monitoring</a:t>
            </a:r>
          </a:p>
          <a:p>
            <a:r>
              <a:rPr lang="en-US" dirty="0" smtClean="0"/>
              <a:t>Understand methods of fetal monitoring</a:t>
            </a:r>
          </a:p>
          <a:p>
            <a:r>
              <a:rPr lang="en-US" dirty="0" smtClean="0"/>
              <a:t>Understand limitations of fetal monitoring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CST/OCT</a:t>
            </a:r>
            <a:endParaRPr lang="en-US" b="1" dirty="0"/>
          </a:p>
        </p:txBody>
      </p:sp>
      <p:sp>
        <p:nvSpPr>
          <p:cNvPr id="3" name="Content Placeholder 2"/>
          <p:cNvSpPr>
            <a:spLocks noGrp="1"/>
          </p:cNvSpPr>
          <p:nvPr>
            <p:ph idx="1"/>
          </p:nvPr>
        </p:nvSpPr>
        <p:spPr/>
        <p:txBody>
          <a:bodyPr/>
          <a:lstStyle/>
          <a:p>
            <a:r>
              <a:rPr lang="en-US" dirty="0" smtClean="0"/>
              <a:t>Tests </a:t>
            </a:r>
            <a:r>
              <a:rPr lang="en-US" dirty="0" err="1" smtClean="0"/>
              <a:t>uteroplacental</a:t>
            </a:r>
            <a:r>
              <a:rPr lang="en-US" dirty="0" smtClean="0"/>
              <a:t> function contraction stimulated by </a:t>
            </a:r>
            <a:r>
              <a:rPr lang="en-US" dirty="0" err="1" smtClean="0"/>
              <a:t>oxytocin</a:t>
            </a:r>
            <a:r>
              <a:rPr lang="en-US" dirty="0" smtClean="0"/>
              <a:t> infusion</a:t>
            </a:r>
          </a:p>
          <a:p>
            <a:r>
              <a:rPr lang="en-US" dirty="0" smtClean="0"/>
              <a:t>Late decelerations indicate positive test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Biophysical Profile</a:t>
            </a:r>
            <a:endParaRPr lang="en-US" b="1" dirty="0"/>
          </a:p>
        </p:txBody>
      </p:sp>
      <p:sp>
        <p:nvSpPr>
          <p:cNvPr id="3" name="Content Placeholder 2"/>
          <p:cNvSpPr>
            <a:spLocks noGrp="1"/>
          </p:cNvSpPr>
          <p:nvPr>
            <p:ph idx="1"/>
          </p:nvPr>
        </p:nvSpPr>
        <p:spPr/>
        <p:txBody>
          <a:bodyPr/>
          <a:lstStyle/>
          <a:p>
            <a:r>
              <a:rPr lang="en-US" dirty="0" err="1" smtClean="0"/>
              <a:t>Nonstress</a:t>
            </a:r>
            <a:r>
              <a:rPr lang="en-US" dirty="0" smtClean="0"/>
              <a:t> test</a:t>
            </a:r>
          </a:p>
          <a:p>
            <a:r>
              <a:rPr lang="en-US" dirty="0" smtClean="0"/>
              <a:t>Fetal breathing</a:t>
            </a:r>
          </a:p>
          <a:p>
            <a:r>
              <a:rPr lang="en-US" dirty="0" smtClean="0"/>
              <a:t>Fetal movement</a:t>
            </a:r>
          </a:p>
          <a:p>
            <a:r>
              <a:rPr lang="en-US" dirty="0" smtClean="0"/>
              <a:t>Fetal tone</a:t>
            </a:r>
          </a:p>
          <a:p>
            <a:r>
              <a:rPr lang="en-US" dirty="0" smtClean="0"/>
              <a:t>Amniotic </a:t>
            </a:r>
            <a:r>
              <a:rPr lang="en-US" smtClean="0"/>
              <a:t>fluid volume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Modified Biophysical Profile</a:t>
            </a:r>
            <a:endParaRPr lang="en-US" b="1" dirty="0"/>
          </a:p>
        </p:txBody>
      </p:sp>
      <p:sp>
        <p:nvSpPr>
          <p:cNvPr id="3" name="Content Placeholder 2"/>
          <p:cNvSpPr>
            <a:spLocks noGrp="1"/>
          </p:cNvSpPr>
          <p:nvPr>
            <p:ph idx="1"/>
          </p:nvPr>
        </p:nvSpPr>
        <p:spPr/>
        <p:txBody>
          <a:bodyPr/>
          <a:lstStyle/>
          <a:p>
            <a:r>
              <a:rPr lang="en-US" dirty="0" smtClean="0"/>
              <a:t>NST + AFI (cut off 5 cm)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Doppler </a:t>
            </a:r>
            <a:r>
              <a:rPr lang="en-US" b="1" dirty="0" err="1" smtClean="0"/>
              <a:t>Velocimetry</a:t>
            </a:r>
            <a:endParaRPr lang="en-US" b="1" dirty="0"/>
          </a:p>
        </p:txBody>
      </p:sp>
      <p:sp>
        <p:nvSpPr>
          <p:cNvPr id="3" name="Content Placeholder 2"/>
          <p:cNvSpPr>
            <a:spLocks noGrp="1"/>
          </p:cNvSpPr>
          <p:nvPr>
            <p:ph idx="1"/>
          </p:nvPr>
        </p:nvSpPr>
        <p:spPr/>
        <p:txBody>
          <a:bodyPr/>
          <a:lstStyle/>
          <a:p>
            <a:r>
              <a:rPr lang="en-US" dirty="0" smtClean="0"/>
              <a:t>Umbilical artery</a:t>
            </a:r>
          </a:p>
          <a:p>
            <a:r>
              <a:rPr lang="en-US" dirty="0" smtClean="0"/>
              <a:t>MCA</a:t>
            </a:r>
          </a:p>
          <a:p>
            <a:r>
              <a:rPr lang="en-US" dirty="0" err="1" smtClean="0"/>
              <a:t>Ductus</a:t>
            </a:r>
            <a:r>
              <a:rPr lang="en-US" dirty="0" smtClean="0"/>
              <a:t> </a:t>
            </a:r>
            <a:r>
              <a:rPr lang="en-US" dirty="0" err="1" smtClean="0"/>
              <a:t>Venosus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Pulse </a:t>
            </a:r>
            <a:r>
              <a:rPr lang="en-US" sz="2000" b="1" dirty="0" err="1" smtClean="0"/>
              <a:t>oximetry</a:t>
            </a:r>
            <a:r>
              <a:rPr lang="en-US" sz="2000" dirty="0" smtClean="0"/>
              <a:t> is a </a:t>
            </a:r>
            <a:r>
              <a:rPr lang="en-US" sz="2000" dirty="0" smtClean="0">
                <a:hlinkClick r:id="rId2" tooltip="Invasiveness of surgical procedures"/>
              </a:rPr>
              <a:t>noninvasive</a:t>
            </a:r>
            <a:r>
              <a:rPr lang="en-US" sz="2000" dirty="0" smtClean="0"/>
              <a:t> method for monitoring a person's </a:t>
            </a:r>
            <a:r>
              <a:rPr lang="en-US" sz="2000" dirty="0" smtClean="0">
                <a:hlinkClick r:id="rId3" tooltip="Oxygen saturation (medicine)"/>
              </a:rPr>
              <a:t>oxygen saturation</a:t>
            </a:r>
            <a:r>
              <a:rPr lang="en-US" sz="2000" dirty="0" smtClean="0"/>
              <a:t>. Though its reading of peripheral oxygen saturation (SpO</a:t>
            </a:r>
            <a:r>
              <a:rPr lang="en-US" sz="2000" baseline="-25000" dirty="0" smtClean="0"/>
              <a:t>2</a:t>
            </a:r>
            <a:r>
              <a:rPr lang="en-US" sz="2000" dirty="0" smtClean="0"/>
              <a:t>) is not always identical to the more desirable reading of arterial oxygen saturation (SaO</a:t>
            </a:r>
            <a:r>
              <a:rPr lang="en-US" sz="2000" baseline="-25000" dirty="0" smtClean="0"/>
              <a:t>2</a:t>
            </a:r>
            <a:r>
              <a:rPr lang="en-US" sz="2000" dirty="0" smtClean="0"/>
              <a:t>) from </a:t>
            </a:r>
            <a:r>
              <a:rPr lang="en-US" sz="2000" dirty="0" smtClean="0">
                <a:hlinkClick r:id="rId4" tooltip="Arterial blood gas"/>
              </a:rPr>
              <a:t>arterial blood gas</a:t>
            </a:r>
            <a:r>
              <a:rPr lang="en-US" sz="2000" dirty="0" smtClean="0"/>
              <a:t> analysis, the two are correlated well enough that the safe, convenient, noninvasive, inexpensive pulse </a:t>
            </a:r>
            <a:r>
              <a:rPr lang="en-US" sz="2000" dirty="0" err="1" smtClean="0"/>
              <a:t>oximetry</a:t>
            </a:r>
            <a:r>
              <a:rPr lang="en-US" sz="2000" dirty="0" smtClean="0"/>
              <a:t> method is valuable for measuring oxygen saturation in </a:t>
            </a:r>
            <a:r>
              <a:rPr lang="en-US" sz="2000" dirty="0" smtClean="0">
                <a:hlinkClick r:id="rId5" tooltip="Medicine"/>
              </a:rPr>
              <a:t>clinical</a:t>
            </a:r>
            <a:r>
              <a:rPr lang="en-US" sz="2000" dirty="0" smtClean="0"/>
              <a:t> use.</a:t>
            </a:r>
            <a:br>
              <a:rPr lang="en-US" sz="2000" dirty="0" smtClean="0"/>
            </a:br>
            <a:r>
              <a:rPr lang="en-US" sz="2000" dirty="0" smtClean="0"/>
              <a:t>In its most common (</a:t>
            </a:r>
            <a:r>
              <a:rPr lang="en-US" sz="2000" dirty="0" err="1" smtClean="0"/>
              <a:t>transmissive</a:t>
            </a:r>
            <a:r>
              <a:rPr lang="en-US" sz="2000" dirty="0" smtClean="0"/>
              <a:t>) application mode, a sensor device is placed on a thin part of the patient's body, usually a </a:t>
            </a:r>
            <a:r>
              <a:rPr lang="en-US" sz="2000" dirty="0" smtClean="0">
                <a:hlinkClick r:id="rId6" tooltip="Fingertip"/>
              </a:rPr>
              <a:t>fingertip</a:t>
            </a:r>
            <a:r>
              <a:rPr lang="en-US" sz="2000" dirty="0" smtClean="0"/>
              <a:t> or </a:t>
            </a:r>
            <a:r>
              <a:rPr lang="en-US" sz="2000" dirty="0" smtClean="0">
                <a:hlinkClick r:id="rId7" tooltip="Earlobe"/>
              </a:rPr>
              <a:t>earlobe</a:t>
            </a:r>
            <a:r>
              <a:rPr lang="en-US" sz="2000" dirty="0" smtClean="0"/>
              <a:t>, or in the case of an </a:t>
            </a:r>
            <a:r>
              <a:rPr lang="en-US" sz="2000" dirty="0" smtClean="0">
                <a:hlinkClick r:id="rId8" tooltip="Infant"/>
              </a:rPr>
              <a:t>infant</a:t>
            </a:r>
            <a:r>
              <a:rPr lang="en-US" sz="2000" dirty="0" smtClean="0"/>
              <a:t>, across a foot. The device passes two wavelengths of light through the body part to a </a:t>
            </a:r>
            <a:r>
              <a:rPr lang="en-US" sz="2000" dirty="0" err="1" smtClean="0"/>
              <a:t>photodetector</a:t>
            </a:r>
            <a:r>
              <a:rPr lang="en-US" sz="2000" dirty="0" smtClean="0"/>
              <a:t>. It measures the changing absorbance at each of the </a:t>
            </a:r>
            <a:r>
              <a:rPr lang="en-US" sz="2000" dirty="0" smtClean="0">
                <a:hlinkClick r:id="rId9" tooltip="Wavelength"/>
              </a:rPr>
              <a:t>wavelengths</a:t>
            </a:r>
            <a:r>
              <a:rPr lang="en-US" sz="2000" dirty="0" smtClean="0"/>
              <a:t>, allowing it to determine the </a:t>
            </a:r>
            <a:r>
              <a:rPr lang="en-US" sz="2000" dirty="0" err="1" smtClean="0">
                <a:hlinkClick r:id="rId10" tooltip="Absorption spectroscopy"/>
              </a:rPr>
              <a:t>absorbances</a:t>
            </a:r>
            <a:r>
              <a:rPr lang="en-US" sz="2000" dirty="0" smtClean="0"/>
              <a:t> due to the pulsing </a:t>
            </a:r>
            <a:r>
              <a:rPr lang="en-US" sz="2000" dirty="0" smtClean="0">
                <a:hlinkClick r:id="rId11" tooltip="Arterial blood"/>
              </a:rPr>
              <a:t>arterial blood</a:t>
            </a:r>
            <a:r>
              <a:rPr lang="en-US" sz="2000" dirty="0" smtClean="0"/>
              <a:t> alone, excluding </a:t>
            </a:r>
            <a:r>
              <a:rPr lang="en-US" sz="2000" dirty="0" smtClean="0">
                <a:hlinkClick r:id="rId12" tooltip="Venous blood"/>
              </a:rPr>
              <a:t>venous blood</a:t>
            </a:r>
            <a:r>
              <a:rPr lang="en-US" sz="2000" dirty="0" smtClean="0"/>
              <a:t>, skin, bone, muscle, fat, and (in most cases) </a:t>
            </a:r>
            <a:r>
              <a:rPr lang="en-US" sz="2000" dirty="0" smtClean="0">
                <a:hlinkClick r:id="rId13" tooltip="Nail polish"/>
              </a:rPr>
              <a:t>nail polish</a:t>
            </a:r>
            <a:r>
              <a:rPr lang="en-US" sz="2000" dirty="0" smtClean="0"/>
              <a:t>.</a:t>
            </a:r>
            <a:r>
              <a:rPr lang="en-US" sz="2000" baseline="30000" dirty="0" smtClean="0">
                <a:hlinkClick r:id="rId14"/>
              </a:rPr>
              <a:t>[1]</a:t>
            </a:r>
            <a:r>
              <a:rPr lang="en-US" sz="2000" dirty="0" smtClean="0"/>
              <a:t/>
            </a:r>
            <a:br>
              <a:rPr lang="en-US" sz="2000" dirty="0" smtClean="0"/>
            </a:br>
            <a:r>
              <a:rPr lang="en-US" sz="2000" dirty="0" smtClean="0"/>
              <a:t>Reflectance pulse </a:t>
            </a:r>
            <a:r>
              <a:rPr lang="en-US" sz="2000" dirty="0" err="1" smtClean="0"/>
              <a:t>oximetry</a:t>
            </a:r>
            <a:r>
              <a:rPr lang="en-US" sz="2000" dirty="0" smtClean="0"/>
              <a:t> is a less common alternative to </a:t>
            </a:r>
            <a:r>
              <a:rPr lang="en-US" sz="2000" dirty="0" err="1" smtClean="0"/>
              <a:t>transmissive</a:t>
            </a:r>
            <a:r>
              <a:rPr lang="en-US" sz="2000" dirty="0" smtClean="0"/>
              <a:t> pulse </a:t>
            </a:r>
            <a:r>
              <a:rPr lang="en-US" sz="2000" dirty="0" err="1" smtClean="0"/>
              <a:t>oximetry</a:t>
            </a:r>
            <a:r>
              <a:rPr lang="en-US" sz="2000" dirty="0" smtClean="0"/>
              <a:t>. This method does not require a thin section of the person's body and is therefore well suited to a universal application such as the feet, forehead, and chest, but it also has some limitations. </a:t>
            </a:r>
            <a:r>
              <a:rPr lang="en-US" sz="2000" dirty="0" err="1" smtClean="0"/>
              <a:t>Vasodilation</a:t>
            </a:r>
            <a:r>
              <a:rPr lang="en-US" sz="2000" dirty="0" smtClean="0"/>
              <a:t> and pooling of venous blood in the head due to compromised venous return to the heart can cause a combination of arterial and venous pulsations in the forehead region and lead to spurious SpO</a:t>
            </a:r>
            <a:r>
              <a:rPr lang="en-US" sz="2000" baseline="-25000" dirty="0" smtClean="0"/>
              <a:t>2</a:t>
            </a:r>
            <a:r>
              <a:rPr lang="en-US" sz="2000" dirty="0" smtClean="0"/>
              <a:t> results. Such conditions occur while undergoing anesthesia with </a:t>
            </a:r>
            <a:r>
              <a:rPr lang="en-US" sz="2000" dirty="0" err="1" smtClean="0">
                <a:hlinkClick r:id="rId15" tooltip="Tracheal intubation"/>
              </a:rPr>
              <a:t>endotracheal</a:t>
            </a:r>
            <a:r>
              <a:rPr lang="en-US" sz="2000" dirty="0" smtClean="0">
                <a:hlinkClick r:id="rId15" tooltip="Tracheal intubation"/>
              </a:rPr>
              <a:t> intubation</a:t>
            </a:r>
            <a:r>
              <a:rPr lang="en-US" sz="2000" dirty="0" smtClean="0"/>
              <a:t> and mechanical ventilation or in patients in the </a:t>
            </a:r>
            <a:r>
              <a:rPr lang="en-US" sz="2000" dirty="0" err="1" smtClean="0">
                <a:hlinkClick r:id="rId16" tooltip="Trendelenburg position"/>
              </a:rPr>
              <a:t>Trendelenburg</a:t>
            </a:r>
            <a:r>
              <a:rPr lang="en-US" sz="2000" dirty="0" smtClean="0">
                <a:hlinkClick r:id="rId16" tooltip="Trendelenburg position"/>
              </a:rPr>
              <a:t> position</a:t>
            </a:r>
            <a:r>
              <a:rPr lang="en-US" sz="2000" dirty="0" smtClean="0"/>
              <a:t>.</a:t>
            </a:r>
            <a:r>
              <a:rPr lang="en-US" sz="2000" baseline="30000" dirty="0" smtClean="0">
                <a:hlinkClick r:id="rId14"/>
              </a:rPr>
              <a:t>[2]</a:t>
            </a:r>
            <a:r>
              <a:rPr lang="en-US" sz="2000" dirty="0" smtClean="0"/>
              <a:t/>
            </a:r>
            <a:br>
              <a:rPr lang="en-US" sz="2000" dirty="0" smtClean="0"/>
            </a:b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 y="-3090643"/>
            <a:ext cx="8915400" cy="93256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12121"/>
              </a:solidFill>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12121"/>
              </a:solidFill>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12121"/>
              </a:solidFill>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12121"/>
              </a:solidFill>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12121"/>
              </a:solidFill>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12121"/>
              </a:solidFill>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212121"/>
              </a:solidFill>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rPr>
              <a:t>Fetal pulse </a:t>
            </a:r>
            <a:r>
              <a:rPr kumimoji="0" lang="en-US" sz="2000" b="1" i="0" u="none" strike="noStrike" cap="none" normalizeH="0" baseline="0" dirty="0" err="1" smtClean="0">
                <a:ln>
                  <a:noFill/>
                </a:ln>
                <a:solidFill>
                  <a:srgbClr val="212121"/>
                </a:solidFill>
                <a:effectLst/>
                <a:latin typeface="Georgia" pitchFamily="18" charset="0"/>
                <a:ea typeface="Times New Roman" pitchFamily="18" charset="0"/>
                <a:cs typeface="Times New Roman" pitchFamily="18" charset="0"/>
              </a:rPr>
              <a:t>oximetry</a:t>
            </a:r>
            <a:r>
              <a:rPr kumimoji="0" lang="en-US" sz="2000" b="1" i="0" u="none" strike="noStrike" cap="none" normalizeH="0" baseline="0" dirty="0" smtClean="0">
                <a:ln>
                  <a:noFill/>
                </a:ln>
                <a:solidFill>
                  <a:srgbClr val="212121"/>
                </a:solidFill>
                <a:effectLst/>
                <a:latin typeface="Georgia"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The aim of the study is to provide preliminary assessment of the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possibilities of fetal pulse </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oximetry</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as a method for monitoring of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fetal pulse rate and oxygen saturation during </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labour</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smtClean="0">
              <a:solidFill>
                <a:srgbClr val="212121"/>
              </a:solidFill>
              <a:latin typeface="Segoe UI" pitchFamily="34" charset="0"/>
              <a:ea typeface="Times New Roman" pitchFamily="18"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A system for fetal pulse </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oximetry</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is used, consisting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of monitor </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Nellcor</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-N 400; oxygen sensor FS-14 and printer P-400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Nellcor</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Puritan Bennett incorporation). Sensor is applied by channel 6.5 +/- 1.9 cm for duration of monitoring of </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foetus</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to  30-180 min.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The conclusion is made that fetal pulse </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oximetry</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is an easy method to use,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without side effects for mother and fetus. Mean SpO2  values are  tower than in adults and vary inside wider range 35-55%. Pulse </a:t>
            </a:r>
            <a:r>
              <a:rPr kumimoji="0" lang="en-US" sz="2000" b="0" i="0" u="none" strike="noStrike" cap="none" normalizeH="0" baseline="0" dirty="0" err="1" smtClean="0">
                <a:ln>
                  <a:noFill/>
                </a:ln>
                <a:solidFill>
                  <a:srgbClr val="212121"/>
                </a:solidFill>
                <a:effectLst/>
                <a:latin typeface="Segoe UI" pitchFamily="34" charset="0"/>
                <a:ea typeface="Times New Roman" pitchFamily="18" charset="0"/>
                <a:cs typeface="Segoe UI" pitchFamily="34" charset="0"/>
              </a:rPr>
              <a:t>oximetry</a:t>
            </a:r>
            <a:r>
              <a:rPr kumimoji="0" lang="en-US" sz="2000" b="0" i="0" u="none" strike="noStrike" cap="none" normalizeH="0" baseline="0" dirty="0" smtClean="0">
                <a:ln>
                  <a:noFill/>
                </a:ln>
                <a:solidFill>
                  <a:srgbClr val="212121"/>
                </a:solidFill>
                <a:effectLst/>
                <a:latin typeface="Segoe UI" pitchFamily="34" charset="0"/>
                <a:ea typeface="Times New Roman" pitchFamily="18" charset="0"/>
                <a:cs typeface="Segoe UI" pitchFamily="34" charset="0"/>
              </a:rPr>
              <a:t>  has triggered a revolutionary change in monitoring patients in many branches  of medicine.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839200" cy="2031325"/>
          </a:xfrm>
          <a:prstGeom prst="rect">
            <a:avLst/>
          </a:prstGeom>
        </p:spPr>
        <p:txBody>
          <a:bodyPr wrap="square">
            <a:spAutoFit/>
          </a:bodyPr>
          <a:lstStyle/>
          <a:p>
            <a:pPr lvl="0"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p:txBody>
      </p:sp>
      <p:sp>
        <p:nvSpPr>
          <p:cNvPr id="3" name="Rectangle 2"/>
          <p:cNvSpPr/>
          <p:nvPr/>
        </p:nvSpPr>
        <p:spPr>
          <a:xfrm>
            <a:off x="0" y="533400"/>
            <a:ext cx="8763000" cy="4801314"/>
          </a:xfrm>
          <a:prstGeom prst="rect">
            <a:avLst/>
          </a:prstGeom>
        </p:spPr>
        <p:txBody>
          <a:bodyPr wrap="square">
            <a:spAutoFit/>
          </a:bodyPr>
          <a:lstStyle/>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 For 4 years fetal sensors with specially calibrated pulse </a:t>
            </a:r>
            <a:r>
              <a:rPr lang="en-US" dirty="0" err="1" smtClean="0">
                <a:solidFill>
                  <a:srgbClr val="212121"/>
                </a:solidFill>
                <a:latin typeface="Segoe UI" pitchFamily="34" charset="0"/>
                <a:ea typeface="Times New Roman" pitchFamily="18" charset="0"/>
                <a:cs typeface="Segoe UI" pitchFamily="34" charset="0"/>
              </a:rPr>
              <a:t>oximeters</a:t>
            </a:r>
            <a:r>
              <a:rPr lang="en-US" dirty="0" smtClean="0">
                <a:solidFill>
                  <a:srgbClr val="212121"/>
                </a:solidFill>
                <a:latin typeface="Segoe UI" pitchFamily="34" charset="0"/>
                <a:ea typeface="Times New Roman" pitchFamily="18" charset="0"/>
                <a:cs typeface="Segoe UI" pitchFamily="34" charset="0"/>
              </a:rPr>
              <a:t> are</a:t>
            </a: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 tested clinically. Additional examination methods are required for accurate</a:t>
            </a: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 monitoring the fetus </a:t>
            </a:r>
            <a:r>
              <a:rPr lang="en-US" dirty="0" err="1" smtClean="0">
                <a:solidFill>
                  <a:srgbClr val="212121"/>
                </a:solidFill>
                <a:latin typeface="Segoe UI" pitchFamily="34" charset="0"/>
                <a:ea typeface="Times New Roman" pitchFamily="18" charset="0"/>
                <a:cs typeface="Segoe UI" pitchFamily="34" charset="0"/>
              </a:rPr>
              <a:t>intrapartum</a:t>
            </a:r>
            <a:r>
              <a:rPr lang="en-US" dirty="0" smtClean="0">
                <a:solidFill>
                  <a:srgbClr val="212121"/>
                </a:solidFill>
                <a:latin typeface="Segoe UI" pitchFamily="34" charset="0"/>
                <a:ea typeface="Times New Roman" pitchFamily="18" charset="0"/>
                <a:cs typeface="Segoe UI" pitchFamily="34" charset="0"/>
              </a:rPr>
              <a:t> because of the low specificity of </a:t>
            </a:r>
            <a:r>
              <a:rPr lang="en-US" dirty="0" err="1" smtClean="0">
                <a:solidFill>
                  <a:srgbClr val="212121"/>
                </a:solidFill>
                <a:latin typeface="Segoe UI" pitchFamily="34" charset="0"/>
                <a:ea typeface="Times New Roman" pitchFamily="18" charset="0"/>
                <a:cs typeface="Segoe UI" pitchFamily="34" charset="0"/>
              </a:rPr>
              <a:t>cardiotocographs</a:t>
            </a:r>
            <a:r>
              <a:rPr lang="en-US" dirty="0" smtClean="0">
                <a:solidFill>
                  <a:srgbClr val="212121"/>
                </a:solidFill>
                <a:latin typeface="Segoe UI" pitchFamily="34" charset="0"/>
                <a:ea typeface="Times New Roman" pitchFamily="18" charset="0"/>
                <a:cs typeface="Segoe UI" pitchFamily="34" charset="0"/>
              </a:rPr>
              <a:t> </a:t>
            </a: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and also to avoid unnecessary operative deliveries. Research on hand up to now has</a:t>
            </a: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 demonstrated that fetal pulse </a:t>
            </a:r>
            <a:r>
              <a:rPr lang="en-US" dirty="0" err="1" smtClean="0">
                <a:solidFill>
                  <a:srgbClr val="212121"/>
                </a:solidFill>
                <a:latin typeface="Segoe UI" pitchFamily="34" charset="0"/>
                <a:ea typeface="Times New Roman" pitchFamily="18" charset="0"/>
                <a:cs typeface="Segoe UI" pitchFamily="34" charset="0"/>
              </a:rPr>
              <a:t>oximetry</a:t>
            </a:r>
            <a:r>
              <a:rPr lang="en-US" dirty="0" smtClean="0">
                <a:solidFill>
                  <a:srgbClr val="212121"/>
                </a:solidFill>
                <a:latin typeface="Segoe UI" pitchFamily="34" charset="0"/>
                <a:ea typeface="Times New Roman" pitchFamily="18" charset="0"/>
                <a:cs typeface="Segoe UI" pitchFamily="34" charset="0"/>
              </a:rPr>
              <a:t> is a method easy to learn, easily applicable </a:t>
            </a: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and well </a:t>
            </a:r>
            <a:r>
              <a:rPr lang="en-US" dirty="0" err="1" smtClean="0">
                <a:solidFill>
                  <a:srgbClr val="212121"/>
                </a:solidFill>
                <a:latin typeface="Segoe UI" pitchFamily="34" charset="0"/>
                <a:ea typeface="Times New Roman" pitchFamily="18" charset="0"/>
                <a:cs typeface="Segoe UI" pitchFamily="34" charset="0"/>
              </a:rPr>
              <a:t>quanitifiable</a:t>
            </a:r>
            <a:r>
              <a:rPr lang="en-US" dirty="0" smtClean="0">
                <a:solidFill>
                  <a:srgbClr val="212121"/>
                </a:solidFill>
                <a:latin typeface="Segoe UI" pitchFamily="34" charset="0"/>
                <a:ea typeface="Times New Roman" pitchFamily="18" charset="0"/>
                <a:cs typeface="Segoe UI" pitchFamily="34" charset="0"/>
              </a:rPr>
              <a:t> to improve fetal monitoring and the interpretation of the fetal</a:t>
            </a: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 heart rate patterns </a:t>
            </a:r>
            <a:r>
              <a:rPr lang="en-US" dirty="0" err="1" smtClean="0">
                <a:solidFill>
                  <a:srgbClr val="212121"/>
                </a:solidFill>
                <a:latin typeface="Segoe UI" pitchFamily="34" charset="0"/>
                <a:ea typeface="Times New Roman" pitchFamily="18" charset="0"/>
                <a:cs typeface="Segoe UI" pitchFamily="34" charset="0"/>
              </a:rPr>
              <a:t>intrapartum</a:t>
            </a:r>
            <a:r>
              <a:rPr lang="en-US" dirty="0" smtClean="0">
                <a:solidFill>
                  <a:srgbClr val="212121"/>
                </a:solidFill>
                <a:latin typeface="Segoe UI" pitchFamily="34" charset="0"/>
                <a:ea typeface="Times New Roman" pitchFamily="18" charset="0"/>
                <a:cs typeface="Segoe UI" pitchFamily="34" charset="0"/>
              </a:rPr>
              <a:t>. </a:t>
            </a:r>
            <a:endParaRPr lang="en-US" dirty="0" smtClean="0">
              <a:solidFill>
                <a:srgbClr val="212121"/>
              </a:solidFill>
              <a:latin typeface="Segoe UI" pitchFamily="34" charset="0"/>
              <a:ea typeface="Times New Roman" pitchFamily="18" charset="0"/>
              <a:cs typeface="Segoe UI" pitchFamily="34" charset="0"/>
            </a:endParaRPr>
          </a:p>
          <a:p>
            <a:pPr lvl="0" algn="just"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algn="just" eaLnBrk="0" fontAlgn="base" hangingPunct="0">
              <a:spcBef>
                <a:spcPct val="0"/>
              </a:spcBef>
              <a:spcAft>
                <a:spcPct val="0"/>
              </a:spcAft>
            </a:pPr>
            <a:endParaRPr lang="en-US" dirty="0" smtClean="0">
              <a:solidFill>
                <a:srgbClr val="212121"/>
              </a:solidFill>
              <a:latin typeface="Segoe UI" pitchFamily="34" charset="0"/>
              <a:ea typeface="Times New Roman" pitchFamily="18" charset="0"/>
              <a:cs typeface="Segoe UI" pitchFamily="34" charset="0"/>
            </a:endParaRP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Prospective </a:t>
            </a:r>
            <a:r>
              <a:rPr lang="en-US" dirty="0" smtClean="0">
                <a:solidFill>
                  <a:srgbClr val="212121"/>
                </a:solidFill>
                <a:latin typeface="Segoe UI" pitchFamily="34" charset="0"/>
                <a:ea typeface="Times New Roman" pitchFamily="18" charset="0"/>
                <a:cs typeface="Segoe UI" pitchFamily="34" charset="0"/>
              </a:rPr>
              <a:t>intervention studies involving </a:t>
            </a:r>
            <a:r>
              <a:rPr lang="en-US" dirty="0" smtClean="0">
                <a:solidFill>
                  <a:srgbClr val="212121"/>
                </a:solidFill>
                <a:latin typeface="Segoe UI" pitchFamily="34" charset="0"/>
                <a:ea typeface="Times New Roman" pitchFamily="18" charset="0"/>
                <a:cs typeface="Segoe UI" pitchFamily="34" charset="0"/>
              </a:rPr>
              <a:t>management  </a:t>
            </a:r>
            <a:r>
              <a:rPr lang="en-US" dirty="0" smtClean="0">
                <a:solidFill>
                  <a:srgbClr val="212121"/>
                </a:solidFill>
                <a:latin typeface="Segoe UI" pitchFamily="34" charset="0"/>
                <a:ea typeface="Times New Roman" pitchFamily="18" charset="0"/>
                <a:cs typeface="Segoe UI" pitchFamily="34" charset="0"/>
              </a:rPr>
              <a:t>studies still have to prove the clinical value of this new technology. Only after examining </a:t>
            </a:r>
            <a:r>
              <a:rPr lang="en-US" dirty="0" smtClean="0">
                <a:solidFill>
                  <a:srgbClr val="212121"/>
                </a:solidFill>
                <a:latin typeface="Segoe UI" pitchFamily="34" charset="0"/>
                <a:ea typeface="Times New Roman" pitchFamily="18" charset="0"/>
                <a:cs typeface="Segoe UI" pitchFamily="34" charset="0"/>
              </a:rPr>
              <a:t> a </a:t>
            </a:r>
            <a:r>
              <a:rPr lang="en-US" dirty="0" smtClean="0">
                <a:solidFill>
                  <a:srgbClr val="212121"/>
                </a:solidFill>
                <a:latin typeface="Segoe UI" pitchFamily="34" charset="0"/>
                <a:ea typeface="Times New Roman" pitchFamily="18" charset="0"/>
                <a:cs typeface="Segoe UI" pitchFamily="34" charset="0"/>
              </a:rPr>
              <a:t>large number of hypoxic-risk fetuses we can assess whether pulse </a:t>
            </a:r>
            <a:r>
              <a:rPr lang="en-US" dirty="0" err="1" smtClean="0">
                <a:solidFill>
                  <a:srgbClr val="212121"/>
                </a:solidFill>
                <a:latin typeface="Segoe UI" pitchFamily="34" charset="0"/>
                <a:ea typeface="Times New Roman" pitchFamily="18" charset="0"/>
                <a:cs typeface="Segoe UI" pitchFamily="34" charset="0"/>
              </a:rPr>
              <a:t>oximetry</a:t>
            </a:r>
            <a:r>
              <a:rPr lang="en-US" dirty="0" smtClean="0">
                <a:solidFill>
                  <a:srgbClr val="212121"/>
                </a:solidFill>
                <a:latin typeface="Segoe UI" pitchFamily="34" charset="0"/>
                <a:ea typeface="Times New Roman" pitchFamily="18" charset="0"/>
                <a:cs typeface="Segoe UI" pitchFamily="34" charset="0"/>
              </a:rPr>
              <a:t> in </a:t>
            </a:r>
            <a:r>
              <a:rPr lang="en-US" dirty="0" smtClean="0">
                <a:solidFill>
                  <a:srgbClr val="212121"/>
                </a:solidFill>
                <a:latin typeface="Segoe UI" pitchFamily="34" charset="0"/>
                <a:ea typeface="Times New Roman" pitchFamily="18" charset="0"/>
                <a:cs typeface="Segoe UI" pitchFamily="34" charset="0"/>
              </a:rPr>
              <a:t>a  </a:t>
            </a:r>
            <a:r>
              <a:rPr lang="en-US" dirty="0" smtClean="0">
                <a:solidFill>
                  <a:srgbClr val="212121"/>
                </a:solidFill>
                <a:latin typeface="Segoe UI" pitchFamily="34" charset="0"/>
                <a:ea typeface="Times New Roman" pitchFamily="18" charset="0"/>
                <a:cs typeface="Segoe UI" pitchFamily="34" charset="0"/>
              </a:rPr>
              <a:t>management can replace invasive fetal blood analysis as a continuous, </a:t>
            </a:r>
            <a:r>
              <a:rPr lang="en-US" dirty="0" smtClean="0">
                <a:solidFill>
                  <a:srgbClr val="212121"/>
                </a:solidFill>
                <a:latin typeface="Segoe UI" pitchFamily="34" charset="0"/>
                <a:ea typeface="Times New Roman" pitchFamily="18" charset="0"/>
                <a:cs typeface="Segoe UI" pitchFamily="34" charset="0"/>
              </a:rPr>
              <a:t>non-invasive </a:t>
            </a:r>
            <a:r>
              <a:rPr lang="en-US" dirty="0" smtClean="0">
                <a:solidFill>
                  <a:srgbClr val="212121"/>
                </a:solidFill>
                <a:latin typeface="Segoe UI" pitchFamily="34" charset="0"/>
                <a:ea typeface="Times New Roman" pitchFamily="18" charset="0"/>
                <a:cs typeface="Segoe UI" pitchFamily="34" charset="0"/>
              </a:rPr>
              <a:t>method of monitoring. Various teams try to prove a context between </a:t>
            </a:r>
            <a:r>
              <a:rPr lang="en-US" dirty="0" smtClean="0">
                <a:solidFill>
                  <a:srgbClr val="212121"/>
                </a:solidFill>
                <a:latin typeface="Segoe UI" pitchFamily="34" charset="0"/>
                <a:ea typeface="Times New Roman" pitchFamily="18" charset="0"/>
                <a:cs typeface="Segoe UI" pitchFamily="34" charset="0"/>
              </a:rPr>
              <a:t> arterial </a:t>
            </a:r>
            <a:r>
              <a:rPr lang="en-US" dirty="0" smtClean="0">
                <a:solidFill>
                  <a:srgbClr val="212121"/>
                </a:solidFill>
                <a:latin typeface="Segoe UI" pitchFamily="34" charset="0"/>
                <a:ea typeface="Times New Roman" pitchFamily="18" charset="0"/>
                <a:cs typeface="Segoe UI" pitchFamily="34" charset="0"/>
              </a:rPr>
              <a:t>saturation values (SpO2) and  biochemical changes of the fetus in </a:t>
            </a:r>
          </a:p>
          <a:p>
            <a:pPr lvl="0" algn="just" eaLnBrk="0" fontAlgn="base" hangingPunct="0">
              <a:spcBef>
                <a:spcPct val="0"/>
              </a:spcBef>
              <a:spcAft>
                <a:spcPct val="0"/>
              </a:spcAft>
            </a:pPr>
            <a:r>
              <a:rPr lang="en-US" dirty="0" smtClean="0">
                <a:solidFill>
                  <a:srgbClr val="212121"/>
                </a:solidFill>
                <a:latin typeface="Segoe UI" pitchFamily="34" charset="0"/>
                <a:ea typeface="Times New Roman" pitchFamily="18" charset="0"/>
                <a:cs typeface="Segoe UI" pitchFamily="34" charset="0"/>
              </a:rPr>
              <a:t>connection with a crucial limiting value </a:t>
            </a:r>
            <a:r>
              <a:rPr lang="en-US" dirty="0" smtClean="0">
                <a:solidFill>
                  <a:srgbClr val="212121"/>
                </a:solidFill>
                <a:latin typeface="Segoe UI" pitchFamily="34" charset="0"/>
                <a:ea typeface="Times New Roman" pitchFamily="18" charset="0"/>
                <a:cs typeface="Segoe UI" pitchFamily="34" charset="0"/>
              </a:rPr>
              <a:t>of  </a:t>
            </a:r>
            <a:r>
              <a:rPr lang="en-US" dirty="0" smtClean="0">
                <a:solidFill>
                  <a:srgbClr val="212121"/>
                </a:solidFill>
                <a:latin typeface="Segoe UI" pitchFamily="34" charset="0"/>
                <a:ea typeface="Times New Roman" pitchFamily="18" charset="0"/>
                <a:cs typeface="Segoe UI" pitchFamily="34" charset="0"/>
              </a:rPr>
              <a:t>30% by correlating changes of the fetal scalp with the oxygen saturation</a:t>
            </a:r>
            <a:r>
              <a:rPr lang="en-US" dirty="0" smtClean="0">
                <a:solidFill>
                  <a:srgbClr val="212121"/>
                </a:solidFill>
                <a:latin typeface="Segoe UI" pitchFamily="34" charset="0"/>
                <a:ea typeface="Times New Roman" pitchFamily="18" charset="0"/>
                <a:cs typeface="Segoe UI" pitchFamily="34" charset="0"/>
              </a:rPr>
              <a:t>. </a:t>
            </a:r>
            <a:endParaRPr lang="en-US" dirty="0" smtClean="0">
              <a:latin typeface="Arial" pitchFamily="34" charset="0"/>
              <a:ea typeface="Times New Roman" pitchFamily="18"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s://upload.wikimedia.org/wikipedia/commons/thumb/e/e5/Saturometre_2.jpg/800px-Saturometre_2.jpg"/>
          <p:cNvPicPr>
            <a:picLocks noChangeAspect="1" noChangeArrowheads="1"/>
          </p:cNvPicPr>
          <p:nvPr/>
        </p:nvPicPr>
        <p:blipFill>
          <a:blip r:embed="rId2" cstate="print"/>
          <a:srcRect/>
          <a:stretch>
            <a:fillRect/>
          </a:stretch>
        </p:blipFill>
        <p:spPr bwMode="auto">
          <a:xfrm>
            <a:off x="457200" y="0"/>
            <a:ext cx="7620000" cy="5715000"/>
          </a:xfrm>
          <a:prstGeom prst="rect">
            <a:avLst/>
          </a:prstGeom>
          <a:noFill/>
        </p:spPr>
      </p:pic>
      <p:sp>
        <p:nvSpPr>
          <p:cNvPr id="3" name="Rectangle 2"/>
          <p:cNvSpPr/>
          <p:nvPr/>
        </p:nvSpPr>
        <p:spPr>
          <a:xfrm>
            <a:off x="1066800" y="5867400"/>
            <a:ext cx="5791200" cy="923330"/>
          </a:xfrm>
          <a:prstGeom prst="rect">
            <a:avLst/>
          </a:prstGeom>
        </p:spPr>
        <p:txBody>
          <a:bodyPr wrap="square">
            <a:spAutoFit/>
          </a:bodyPr>
          <a:lstStyle/>
          <a:p>
            <a:r>
              <a:rPr lang="en-US" dirty="0" smtClean="0"/>
              <a:t>A pulse </a:t>
            </a:r>
            <a:r>
              <a:rPr lang="en-US" dirty="0" err="1" smtClean="0"/>
              <a:t>oximeter</a:t>
            </a:r>
            <a:r>
              <a:rPr lang="en-US" dirty="0" smtClean="0"/>
              <a:t> probe applied to a person's finger</a:t>
            </a:r>
          </a:p>
          <a:p>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839200" cy="6740307"/>
          </a:xfrm>
          <a:prstGeom prst="rect">
            <a:avLst/>
          </a:prstGeom>
        </p:spPr>
        <p:txBody>
          <a:bodyPr wrap="square">
            <a:spAutoFit/>
          </a:bodyPr>
          <a:lstStyle/>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A </a:t>
            </a:r>
            <a:r>
              <a:rPr lang="en-US" dirty="0" smtClean="0"/>
              <a:t>pulse </a:t>
            </a:r>
            <a:r>
              <a:rPr lang="en-US" dirty="0" err="1" smtClean="0"/>
              <a:t>oximeter</a:t>
            </a:r>
            <a:r>
              <a:rPr lang="en-US" dirty="0" smtClean="0"/>
              <a:t> is a </a:t>
            </a:r>
            <a:r>
              <a:rPr lang="en-US" dirty="0" smtClean="0">
                <a:hlinkClick r:id="rId2" tooltip="Medical device"/>
              </a:rPr>
              <a:t>medical device</a:t>
            </a:r>
            <a:r>
              <a:rPr lang="en-US" dirty="0" smtClean="0"/>
              <a:t> that indirectly monitors the oxygen saturation of a patient's </a:t>
            </a:r>
            <a:r>
              <a:rPr lang="en-US" dirty="0" smtClean="0">
                <a:hlinkClick r:id="rId3" tooltip="Blood"/>
              </a:rPr>
              <a:t>blood</a:t>
            </a:r>
            <a:r>
              <a:rPr lang="en-US" dirty="0" smtClean="0"/>
              <a:t> (as opposed to measuring oxygen saturation directly through a blood sample) and changes in blood volume in the skin, producing a </a:t>
            </a:r>
            <a:r>
              <a:rPr lang="en-US" dirty="0" err="1" smtClean="0">
                <a:hlinkClick r:id="rId4" tooltip="Photoplethysmogram"/>
              </a:rPr>
              <a:t>photoplethysmogram</a:t>
            </a:r>
            <a:r>
              <a:rPr lang="en-US" dirty="0" smtClean="0"/>
              <a:t> that may be further processed into </a:t>
            </a:r>
            <a:r>
              <a:rPr lang="en-US" dirty="0" smtClean="0">
                <a:hlinkClick r:id="rId5"/>
              </a:rPr>
              <a:t>other measurements</a:t>
            </a:r>
            <a:r>
              <a:rPr lang="en-US" dirty="0" smtClean="0"/>
              <a:t>.</a:t>
            </a:r>
            <a:r>
              <a:rPr lang="en-US" baseline="30000" dirty="0" smtClean="0">
                <a:hlinkClick r:id="rId5"/>
              </a:rPr>
              <a:t>[41]</a:t>
            </a:r>
            <a:r>
              <a:rPr lang="en-US" dirty="0" smtClean="0"/>
              <a:t> The pulse </a:t>
            </a:r>
            <a:r>
              <a:rPr lang="en-US" dirty="0" err="1" smtClean="0"/>
              <a:t>oximeter</a:t>
            </a:r>
            <a:r>
              <a:rPr lang="en-US" dirty="0" smtClean="0"/>
              <a:t> may be incorporated into a </a:t>
            </a:r>
            <a:r>
              <a:rPr lang="en-US" dirty="0" err="1" smtClean="0"/>
              <a:t>multiparameter</a:t>
            </a:r>
            <a:r>
              <a:rPr lang="en-US" dirty="0" smtClean="0"/>
              <a:t> patient monitor. Most monitors also display the pulse rate. Portable, battery-operated pulse </a:t>
            </a:r>
            <a:r>
              <a:rPr lang="en-US" dirty="0" err="1" smtClean="0"/>
              <a:t>oximeters</a:t>
            </a:r>
            <a:r>
              <a:rPr lang="en-US" dirty="0" smtClean="0"/>
              <a:t> are also available for transport or home blood-oxygen </a:t>
            </a:r>
            <a:r>
              <a:rPr lang="en-US" dirty="0" smtClean="0"/>
              <a:t>monitoring.</a:t>
            </a:r>
          </a:p>
          <a:p>
            <a:pPr algn="just"/>
            <a:endParaRPr lang="en-US" dirty="0" smtClean="0"/>
          </a:p>
          <a:p>
            <a:pPr algn="just"/>
            <a:endParaRPr lang="en-US" dirty="0" smtClean="0"/>
          </a:p>
          <a:p>
            <a:pPr algn="just"/>
            <a:r>
              <a:rPr lang="en-US" b="1" dirty="0" smtClean="0"/>
              <a:t>Advantages</a:t>
            </a:r>
          </a:p>
          <a:p>
            <a:pPr algn="just"/>
            <a:r>
              <a:rPr lang="en-US" dirty="0" smtClean="0"/>
              <a:t>Pulse </a:t>
            </a:r>
            <a:r>
              <a:rPr lang="en-US" dirty="0" err="1" smtClean="0"/>
              <a:t>oximetry</a:t>
            </a:r>
            <a:r>
              <a:rPr lang="en-US" dirty="0" smtClean="0"/>
              <a:t> is particularly convenient for </a:t>
            </a:r>
            <a:r>
              <a:rPr lang="en-US" dirty="0" smtClean="0">
                <a:hlinkClick r:id="rId6" tooltip="Noninvasive"/>
              </a:rPr>
              <a:t>noninvasive</a:t>
            </a:r>
            <a:r>
              <a:rPr lang="en-US" dirty="0" smtClean="0"/>
              <a:t> continuous measurement of blood oxygen saturation. In contrast, blood gas levels must otherwise be determined in a laboratory on a drawn blood sample. Pulse </a:t>
            </a:r>
            <a:r>
              <a:rPr lang="en-US" dirty="0" err="1" smtClean="0"/>
              <a:t>oximetry</a:t>
            </a:r>
            <a:r>
              <a:rPr lang="en-US" dirty="0" smtClean="0"/>
              <a:t> is useful in any setting where a patient's </a:t>
            </a:r>
            <a:r>
              <a:rPr lang="en-US" dirty="0" smtClean="0">
                <a:hlinkClick r:id="rId7" tooltip="Oxygenation (medical)"/>
              </a:rPr>
              <a:t>oxygenation</a:t>
            </a:r>
            <a:r>
              <a:rPr lang="en-US" dirty="0" smtClean="0"/>
              <a:t> is unstable, including </a:t>
            </a:r>
            <a:r>
              <a:rPr lang="en-US" dirty="0" smtClean="0">
                <a:hlinkClick r:id="rId8" tooltip="Intensive care"/>
              </a:rPr>
              <a:t>intensive care</a:t>
            </a:r>
            <a:r>
              <a:rPr lang="en-US" dirty="0" smtClean="0"/>
              <a:t>, operating, recovery, emergency and hospital ward settings, </a:t>
            </a:r>
            <a:r>
              <a:rPr lang="en-US" dirty="0" smtClean="0">
                <a:hlinkClick r:id="rId9" tooltip="Aircraft pilot"/>
              </a:rPr>
              <a:t>pilots</a:t>
            </a:r>
            <a:r>
              <a:rPr lang="en-US" dirty="0" smtClean="0"/>
              <a:t> in unpressurized aircraft, for assessment of any patient's oxygenation, and determining the effectiveness of or need for supplemental </a:t>
            </a:r>
            <a:r>
              <a:rPr lang="en-US" dirty="0" smtClean="0">
                <a:hlinkClick r:id="rId10" tooltip="Oxygen"/>
              </a:rPr>
              <a:t>oxygen</a:t>
            </a:r>
            <a:r>
              <a:rPr lang="en-US" dirty="0" smtClean="0"/>
              <a:t>. Although a pulse </a:t>
            </a:r>
            <a:r>
              <a:rPr lang="en-US" dirty="0" err="1" smtClean="0"/>
              <a:t>oximeter</a:t>
            </a:r>
            <a:r>
              <a:rPr lang="en-US" dirty="0" smtClean="0"/>
              <a:t> is used to monitor oxygenation, it cannot determine the metabolism of oxygen, or the amount of oxygen being used by a patient. For this purpose, it is necessary to also measure </a:t>
            </a:r>
            <a:r>
              <a:rPr lang="en-US" dirty="0" smtClean="0">
                <a:hlinkClick r:id="rId11" tooltip="Carbon dioxide"/>
              </a:rPr>
              <a:t>carbon dioxide</a:t>
            </a:r>
            <a:r>
              <a:rPr lang="en-US" dirty="0" smtClean="0"/>
              <a:t> (CO</a:t>
            </a:r>
            <a:r>
              <a:rPr lang="en-US" baseline="-25000" dirty="0" smtClean="0"/>
              <a:t>2</a:t>
            </a:r>
            <a:r>
              <a:rPr lang="en-US" dirty="0" smtClean="0"/>
              <a:t>) levels. It is possible that it can also be used to detect abnormalities in ventilation.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Aims of Fetal Monitoring</a:t>
            </a:r>
            <a:endParaRPr lang="en-US" b="1" dirty="0"/>
          </a:p>
        </p:txBody>
      </p:sp>
      <p:sp>
        <p:nvSpPr>
          <p:cNvPr id="3" name="Content Placeholder 2"/>
          <p:cNvSpPr>
            <a:spLocks noGrp="1"/>
          </p:cNvSpPr>
          <p:nvPr>
            <p:ph idx="1"/>
          </p:nvPr>
        </p:nvSpPr>
        <p:spPr>
          <a:xfrm>
            <a:off x="-381000" y="1600200"/>
            <a:ext cx="9525000" cy="4525963"/>
          </a:xfrm>
        </p:spPr>
        <p:txBody>
          <a:bodyPr>
            <a:noAutofit/>
          </a:bodyPr>
          <a:lstStyle/>
          <a:p>
            <a:pPr algn="just"/>
            <a:r>
              <a:rPr lang="en-US" sz="2000" dirty="0" smtClean="0"/>
              <a:t>Prevention of fetal death</a:t>
            </a:r>
          </a:p>
          <a:p>
            <a:pPr algn="just"/>
            <a:r>
              <a:rPr lang="en-US" sz="2000" dirty="0" smtClean="0"/>
              <a:t>Avoidance of unnecessary interventions</a:t>
            </a:r>
          </a:p>
          <a:p>
            <a:pPr algn="just"/>
            <a:r>
              <a:rPr lang="en-US" sz="2000" dirty="0" err="1" smtClean="0"/>
              <a:t>Specialised</a:t>
            </a:r>
            <a:r>
              <a:rPr lang="en-US" sz="2000" dirty="0" smtClean="0"/>
              <a:t> instruments have been developed to aid the care of the fetus and the newborn baby. Miniature sensors using optical, electrical, chemical, mechanical and magnetic principles have been produced for capturing key </a:t>
            </a:r>
            <a:r>
              <a:rPr lang="en-US" sz="2000" dirty="0" err="1" smtClean="0"/>
              <a:t>measurands</a:t>
            </a:r>
            <a:r>
              <a:rPr lang="en-US" sz="2000" dirty="0" smtClean="0"/>
              <a:t>. These include temperature, pressure, flow and dimension, as well as several specific molecules such as glucose, oxygen and carbon dioxide. During pregnancy ultrasound imaging and blood flow techniques provide valuable information concerning fetal abnormalities, fetal growth, fetal breathing and fetal heart rate. Signal processing and pattern recognition can be useful for deriving indicators of fetal distress and clinical status, based on </a:t>
            </a:r>
            <a:r>
              <a:rPr lang="en-US" sz="2000" dirty="0" err="1" smtClean="0"/>
              <a:t>biopotentials</a:t>
            </a:r>
            <a:r>
              <a:rPr lang="en-US" sz="2000" dirty="0" smtClean="0"/>
              <a:t> as well as ultrasound signals. Fetal pH measurement is a critical requirement during </a:t>
            </a:r>
            <a:r>
              <a:rPr lang="en-US" sz="2000" dirty="0" err="1" smtClean="0"/>
              <a:t>labour</a:t>
            </a:r>
            <a:r>
              <a:rPr lang="en-US" sz="2000" dirty="0" smtClean="0"/>
              <a:t> and delivery. The intensive care of ill preterm babies involves provision of an optimal thermal environment and respiratory support. Monitoring of blood gas and acid-base status is essential, and this involves both blood sampling for in vitro analysis as well as the use of invasive or non-invasive sensors. For the future it will be vital that the technologies used are subjected to controlled trials to establish benefit or otherwise.</a:t>
            </a:r>
          </a:p>
          <a:p>
            <a:pPr algn="just"/>
            <a:r>
              <a:rPr lang="en-US" sz="2000" dirty="0" smtClean="0"/>
              <a:t/>
            </a:r>
            <a:br>
              <a:rPr lang="en-US" sz="2000" dirty="0" smtClean="0"/>
            </a:br>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Risk </a:t>
            </a:r>
            <a:r>
              <a:rPr lang="en-US" b="1" dirty="0" err="1" smtClean="0"/>
              <a:t>vs</a:t>
            </a:r>
            <a:r>
              <a:rPr lang="en-US" b="1" dirty="0" smtClean="0"/>
              <a:t> High Risk</a:t>
            </a:r>
            <a:endParaRPr lang="en-US" b="1" dirty="0"/>
          </a:p>
        </p:txBody>
      </p:sp>
      <p:sp>
        <p:nvSpPr>
          <p:cNvPr id="3" name="Content Placeholder 2"/>
          <p:cNvSpPr>
            <a:spLocks noGrp="1"/>
          </p:cNvSpPr>
          <p:nvPr>
            <p:ph idx="1"/>
          </p:nvPr>
        </p:nvSpPr>
        <p:spPr/>
        <p:txBody>
          <a:bodyPr/>
          <a:lstStyle/>
          <a:p>
            <a:r>
              <a:rPr lang="en-US" dirty="0" smtClean="0"/>
              <a:t>Any pregnancy may become high risk any time</a:t>
            </a:r>
          </a:p>
          <a:p>
            <a:r>
              <a:rPr lang="en-US" dirty="0" smtClean="0"/>
              <a:t>C/o diminished fetal activity important in all cases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 of Gestation ?</a:t>
            </a:r>
            <a:endParaRPr lang="en-US" b="1" dirty="0"/>
          </a:p>
        </p:txBody>
      </p:sp>
      <p:sp>
        <p:nvSpPr>
          <p:cNvPr id="3" name="Content Placeholder 2"/>
          <p:cNvSpPr>
            <a:spLocks noGrp="1"/>
          </p:cNvSpPr>
          <p:nvPr>
            <p:ph idx="1"/>
          </p:nvPr>
        </p:nvSpPr>
        <p:spPr/>
        <p:txBody>
          <a:bodyPr/>
          <a:lstStyle/>
          <a:p>
            <a:r>
              <a:rPr lang="en-US" dirty="0" smtClean="0"/>
              <a:t>Fetal activity starts at 7 wks</a:t>
            </a:r>
          </a:p>
          <a:p>
            <a:r>
              <a:rPr lang="en-US" dirty="0" smtClean="0"/>
              <a:t>General body movements become </a:t>
            </a:r>
            <a:r>
              <a:rPr lang="en-US" dirty="0" err="1" smtClean="0"/>
              <a:t>organised</a:t>
            </a:r>
            <a:r>
              <a:rPr lang="en-US" dirty="0" smtClean="0"/>
              <a:t> 20-30 wks</a:t>
            </a:r>
          </a:p>
          <a:p>
            <a:r>
              <a:rPr lang="en-US" dirty="0" smtClean="0"/>
              <a:t>Fetal movement maturation continues till 36 wks</a:t>
            </a:r>
          </a:p>
          <a:p>
            <a:r>
              <a:rPr lang="en-US" dirty="0" smtClean="0"/>
              <a:t>Criteria for interpretation of tests varies with gestation</a:t>
            </a:r>
          </a:p>
          <a:p>
            <a:r>
              <a:rPr lang="en-US" dirty="0" smtClean="0"/>
              <a:t>Fetal viability an important consideration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48107"/>
            <a:ext cx="9144000" cy="5280277"/>
          </a:xfrm>
          <a:prstGeom prst="rect">
            <a:avLst/>
          </a:prstGeom>
          <a:solidFill>
            <a:srgbClr val="FFFFFF"/>
          </a:solidFill>
          <a:ln w="9525">
            <a:noFill/>
            <a:miter lim="800000"/>
            <a:headEnd/>
            <a:tailEnd/>
          </a:ln>
          <a:effectLst/>
        </p:spPr>
        <p:txBody>
          <a:bodyPr vert="horz" wrap="square" lIns="253920" tIns="4761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2"/>
                </a:solidFill>
                <a:effectLst/>
                <a:latin typeface="Arial" pitchFamily="34" charset="0"/>
                <a:cs typeface="Arial" pitchFamily="34" charset="0"/>
              </a:rPr>
              <a:t>A </a:t>
            </a:r>
            <a:r>
              <a:rPr kumimoji="0" lang="en-US" sz="2000" b="1" i="0" u="none" strike="noStrike" cap="none" normalizeH="0" baseline="0" dirty="0" smtClean="0">
                <a:ln>
                  <a:noFill/>
                </a:ln>
                <a:solidFill>
                  <a:srgbClr val="202122"/>
                </a:solidFill>
                <a:effectLst/>
                <a:latin typeface="Arial" pitchFamily="34" charset="0"/>
                <a:cs typeface="Arial" pitchFamily="34" charset="0"/>
              </a:rPr>
              <a:t>Doppler fetal monitor</a:t>
            </a:r>
            <a:r>
              <a:rPr kumimoji="0" lang="en-US" sz="2000" b="0" i="0" u="none" strike="noStrike" cap="none" normalizeH="0" baseline="0" dirty="0" smtClean="0">
                <a:ln>
                  <a:noFill/>
                </a:ln>
                <a:solidFill>
                  <a:srgbClr val="202122"/>
                </a:solidFill>
                <a:effectLst/>
                <a:latin typeface="Arial" pitchFamily="34" charset="0"/>
                <a:cs typeface="Arial" pitchFamily="34" charset="0"/>
              </a:rPr>
              <a:t> is a hand-held </a:t>
            </a: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2" tooltip="Ultrasound"/>
              </a:rPr>
              <a:t>ultrasound</a:t>
            </a:r>
            <a:r>
              <a:rPr kumimoji="0" lang="en-US" sz="2000" b="0" i="0" u="none" strike="noStrike" cap="none" normalizeH="0" baseline="0" dirty="0" smtClean="0">
                <a:ln>
                  <a:noFill/>
                </a:ln>
                <a:solidFill>
                  <a:srgbClr val="202122"/>
                </a:solidFill>
                <a:effectLst/>
                <a:latin typeface="Arial" pitchFamily="34" charset="0"/>
                <a:cs typeface="Arial" pitchFamily="34" charset="0"/>
              </a:rPr>
              <a:t> transducer used to detect the </a:t>
            </a: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3" tooltip="Fetal heartbeat"/>
              </a:rPr>
              <a:t>fetal heartbeat</a:t>
            </a:r>
            <a:r>
              <a:rPr kumimoji="0" lang="en-US" sz="2000" b="0" i="0" u="none" strike="noStrike" cap="none" normalizeH="0" baseline="0" dirty="0" smtClean="0">
                <a:ln>
                  <a:noFill/>
                </a:ln>
                <a:solidFill>
                  <a:srgbClr val="202122"/>
                </a:solidFill>
                <a:effectLst/>
                <a:latin typeface="Arial" pitchFamily="34" charset="0"/>
                <a:cs typeface="Arial" pitchFamily="34" charset="0"/>
              </a:rPr>
              <a:t> for </a:t>
            </a: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4" tooltip="Prenatal care"/>
              </a:rPr>
              <a:t>prenatal care</a:t>
            </a:r>
            <a:r>
              <a:rPr kumimoji="0" lang="en-US" sz="2000" b="0" i="0" u="none" strike="noStrike" cap="none" normalizeH="0" baseline="0" dirty="0" smtClean="0">
                <a:ln>
                  <a:noFill/>
                </a:ln>
                <a:solidFill>
                  <a:srgbClr val="202122"/>
                </a:solidFill>
                <a:effectLst/>
                <a:latin typeface="Arial" pitchFamily="34" charset="0"/>
                <a:cs typeface="Arial" pitchFamily="34" charset="0"/>
              </a:rPr>
              <a:t>. It uses the </a:t>
            </a: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5" tooltip="Doppler effect"/>
              </a:rPr>
              <a:t>Doppler effect</a:t>
            </a:r>
            <a:r>
              <a:rPr kumimoji="0" lang="en-US" sz="2000" b="0" i="0" u="none" strike="noStrike" cap="none" normalizeH="0" baseline="0" dirty="0" smtClean="0">
                <a:ln>
                  <a:noFill/>
                </a:ln>
                <a:solidFill>
                  <a:srgbClr val="202122"/>
                </a:solidFill>
                <a:effectLst/>
                <a:latin typeface="Arial" pitchFamily="34" charset="0"/>
                <a:cs typeface="Arial" pitchFamily="34" charset="0"/>
              </a:rPr>
              <a:t> to provide an audible simulation of the heart beat. Some models also display the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6" tooltip="Heart rate"/>
              </a:rPr>
              <a:t>heart rate</a:t>
            </a:r>
            <a:r>
              <a:rPr kumimoji="0" lang="en-US" sz="2000" b="0" i="0" u="none" strike="noStrike" cap="none" normalizeH="0" baseline="0" dirty="0" smtClean="0">
                <a:ln>
                  <a:noFill/>
                </a:ln>
                <a:solidFill>
                  <a:srgbClr val="202122"/>
                </a:solidFill>
                <a:effectLst/>
                <a:latin typeface="Arial" pitchFamily="34" charset="0"/>
                <a:cs typeface="Arial" pitchFamily="34" charset="0"/>
              </a:rPr>
              <a:t> in beats per minute (BPM).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smtClean="0">
              <a:solidFill>
                <a:srgbClr val="202122"/>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2"/>
                </a:solidFill>
                <a:effectLst/>
                <a:latin typeface="Arial" pitchFamily="34" charset="0"/>
                <a:cs typeface="Arial" pitchFamily="34" charset="0"/>
              </a:rPr>
              <a:t>Use of this monitor is sometimes known as </a:t>
            </a:r>
            <a:r>
              <a:rPr kumimoji="0" lang="en-US" sz="2000" b="1" i="0" u="none" strike="noStrike" cap="none" normalizeH="0" baseline="0" dirty="0" smtClean="0">
                <a:ln>
                  <a:noFill/>
                </a:ln>
                <a:solidFill>
                  <a:srgbClr val="202122"/>
                </a:solidFill>
                <a:effectLst/>
                <a:latin typeface="Arial" pitchFamily="34" charset="0"/>
                <a:cs typeface="Arial" pitchFamily="34" charset="0"/>
              </a:rPr>
              <a:t>Doppler </a:t>
            </a:r>
            <a:r>
              <a:rPr kumimoji="0" lang="en-US" sz="2000" b="1" i="0" u="none" strike="noStrike" cap="none" normalizeH="0" baseline="0" dirty="0" smtClean="0">
                <a:ln>
                  <a:noFill/>
                </a:ln>
                <a:solidFill>
                  <a:srgbClr val="0645AD"/>
                </a:solidFill>
                <a:effectLst/>
                <a:latin typeface="Arial" pitchFamily="34" charset="0"/>
                <a:cs typeface="Arial" pitchFamily="34" charset="0"/>
                <a:hlinkClick r:id="rId7" tooltip="Auscultation"/>
              </a:rPr>
              <a:t>auscultation</a:t>
            </a:r>
            <a:r>
              <a:rPr kumimoji="0" lang="en-US" sz="2000" b="0" i="0" u="none" strike="noStrike" cap="none" normalizeH="0" baseline="0" dirty="0" smtClean="0">
                <a:ln>
                  <a:noFill/>
                </a:ln>
                <a:solidFill>
                  <a:srgbClr val="202122"/>
                </a:solidFill>
                <a:effectLst/>
                <a:latin typeface="Arial" pitchFamily="34" charset="0"/>
                <a:cs typeface="Arial" pitchFamily="34" charset="0"/>
              </a:rPr>
              <a:t>. The Doppler fetal monitor is commonly referred to simply as a </a:t>
            </a:r>
            <a:r>
              <a:rPr kumimoji="0" lang="en-US" sz="2000" b="0" i="1" u="none" strike="noStrike" cap="none" normalizeH="0" baseline="0" dirty="0" smtClean="0">
                <a:ln>
                  <a:noFill/>
                </a:ln>
                <a:solidFill>
                  <a:srgbClr val="202122"/>
                </a:solidFill>
                <a:effectLst/>
                <a:latin typeface="Arial" pitchFamily="34" charset="0"/>
                <a:cs typeface="Arial" pitchFamily="34" charset="0"/>
              </a:rPr>
              <a:t>Doppler</a:t>
            </a:r>
            <a:r>
              <a:rPr kumimoji="0" lang="en-US" sz="2000" b="0" i="0" u="none" strike="noStrike" cap="none" normalizeH="0" baseline="0" dirty="0" smtClean="0">
                <a:ln>
                  <a:noFill/>
                </a:ln>
                <a:solidFill>
                  <a:srgbClr val="202122"/>
                </a:solidFill>
                <a:effectLst/>
                <a:latin typeface="Arial" pitchFamily="34" charset="0"/>
                <a:cs typeface="Arial" pitchFamily="34" charset="0"/>
              </a:rPr>
              <a:t> or </a:t>
            </a:r>
            <a:r>
              <a:rPr kumimoji="0" lang="en-US" sz="2000" b="0" i="1" u="none" strike="noStrike" cap="none" normalizeH="0" baseline="0" dirty="0" smtClean="0">
                <a:ln>
                  <a:noFill/>
                </a:ln>
                <a:solidFill>
                  <a:srgbClr val="202122"/>
                </a:solidFill>
                <a:effectLst/>
                <a:latin typeface="Arial" pitchFamily="34" charset="0"/>
                <a:cs typeface="Arial" pitchFamily="34" charset="0"/>
              </a:rPr>
              <a:t>fetal Doppler</a:t>
            </a:r>
            <a:r>
              <a:rPr kumimoji="0" lang="en-US" sz="2000" b="0" i="0" u="none" strike="noStrike" cap="none" normalizeH="0" baseline="0" dirty="0" smtClean="0">
                <a:ln>
                  <a:noFill/>
                </a:ln>
                <a:solidFill>
                  <a:srgbClr val="202122"/>
                </a:solidFill>
                <a:effectLst/>
                <a:latin typeface="Arial" pitchFamily="34" charset="0"/>
                <a:cs typeface="Arial" pitchFamily="34" charset="0"/>
              </a:rPr>
              <a:t>. It may be classified as a form of </a:t>
            </a: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8" tooltip="Doppler ultrasonography"/>
              </a:rPr>
              <a:t>Doppler </a:t>
            </a:r>
            <a:r>
              <a:rPr kumimoji="0" lang="en-US" sz="2000" b="0" i="0" u="none" strike="noStrike" cap="none" normalizeH="0" baseline="0" dirty="0" err="1" smtClean="0">
                <a:ln>
                  <a:noFill/>
                </a:ln>
                <a:solidFill>
                  <a:srgbClr val="0645AD"/>
                </a:solidFill>
                <a:effectLst/>
                <a:latin typeface="Arial" pitchFamily="34" charset="0"/>
                <a:cs typeface="Arial" pitchFamily="34" charset="0"/>
                <a:hlinkClick r:id="rId8" tooltip="Doppler ultrasonography"/>
              </a:rPr>
              <a:t>ultrasonography</a:t>
            </a:r>
            <a:r>
              <a:rPr kumimoji="0" lang="en-US" sz="2000" b="0" i="0" u="none" strike="noStrike" cap="none" normalizeH="0" baseline="0" dirty="0" smtClean="0">
                <a:ln>
                  <a:noFill/>
                </a:ln>
                <a:solidFill>
                  <a:srgbClr val="202122"/>
                </a:solidFill>
                <a:effectLst/>
                <a:latin typeface="Arial" pitchFamily="34"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2"/>
                </a:solidFill>
                <a:effectLst/>
                <a:latin typeface="Arial" pitchFamily="34" charset="0"/>
                <a:cs typeface="Arial" pitchFamily="34" charset="0"/>
              </a:rPr>
              <a:t>although usually not technically </a:t>
            </a: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9" tooltip="-graphy"/>
              </a:rPr>
              <a:t>-</a:t>
            </a:r>
            <a:r>
              <a:rPr kumimoji="0" lang="en-US" sz="2000" b="0" i="0" u="none" strike="noStrike" cap="none" normalizeH="0" baseline="0" dirty="0" err="1" smtClean="0">
                <a:ln>
                  <a:noFill/>
                </a:ln>
                <a:solidFill>
                  <a:srgbClr val="0645AD"/>
                </a:solidFill>
                <a:effectLst/>
                <a:latin typeface="Arial" pitchFamily="34" charset="0"/>
                <a:cs typeface="Arial" pitchFamily="34" charset="0"/>
                <a:hlinkClick r:id="rId9" tooltip="-graphy"/>
              </a:rPr>
              <a:t>graphy</a:t>
            </a:r>
            <a:r>
              <a:rPr kumimoji="0" lang="en-US" sz="2000" b="0" i="0" u="none" strike="noStrike" cap="none" normalizeH="0" baseline="0" dirty="0" smtClean="0">
                <a:ln>
                  <a:noFill/>
                </a:ln>
                <a:solidFill>
                  <a:srgbClr val="202122"/>
                </a:solidFill>
                <a:effectLst/>
                <a:latin typeface="Arial" pitchFamily="34" charset="0"/>
                <a:cs typeface="Arial" pitchFamily="34" charset="0"/>
              </a:rPr>
              <a:t> but rather sound-generating).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2"/>
                </a:solidFill>
                <a:effectLst/>
                <a:latin typeface="Arial" pitchFamily="34" charset="0"/>
                <a:cs typeface="Arial" pitchFamily="34" charset="0"/>
              </a:rPr>
              <a:t>Doppler fetal monitors provide information about the fetus similar to that provided by a </a:t>
            </a:r>
            <a:r>
              <a:rPr kumimoji="0" lang="en-US" sz="2000" b="0" i="0" u="none" strike="noStrike" cap="none" normalizeH="0" baseline="0" dirty="0" smtClean="0">
                <a:ln>
                  <a:noFill/>
                </a:ln>
                <a:solidFill>
                  <a:srgbClr val="0645AD"/>
                </a:solidFill>
                <a:effectLst/>
                <a:latin typeface="Arial" pitchFamily="34" charset="0"/>
                <a:cs typeface="Arial" pitchFamily="34" charset="0"/>
                <a:hlinkClick r:id="rId10" tooltip="Fetal stethoscope"/>
              </a:rPr>
              <a:t>fetal stethoscope</a:t>
            </a:r>
            <a:r>
              <a:rPr kumimoji="0" lang="en-US" sz="2000" b="0" i="0" u="none" strike="noStrike" cap="none" normalizeH="0" baseline="0" dirty="0" smtClean="0">
                <a:ln>
                  <a:noFill/>
                </a:ln>
                <a:solidFill>
                  <a:srgbClr val="0645AD"/>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645AD"/>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2"/>
                </a:solidFill>
                <a:effectLst/>
                <a:latin typeface="Arial" pitchFamily="34" charset="0"/>
                <a:cs typeface="Arial" pitchFamily="34" charset="0"/>
              </a:rPr>
              <a:t>One advantage of the Doppler fetal monitor over a (purely acoustic) fetal stethoscope is the electronic audio output which allows people other than the user to hear the heartbeat. One disadvantage is the greater complexity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02122"/>
                </a:solidFill>
                <a:effectLst/>
                <a:latin typeface="Arial" pitchFamily="34" charset="0"/>
                <a:cs typeface="Arial" pitchFamily="34" charset="0"/>
              </a:rPr>
              <a:t> and cost and the lower reliability of an electronic device.</a:t>
            </a:r>
            <a:endParaRPr kumimoji="0" lang="en-US" sz="900" b="0" i="0" u="none" strike="noStrike" cap="none" normalizeH="0" baseline="0" dirty="0" smtClean="0">
              <a:ln>
                <a:noFill/>
              </a:ln>
              <a:solidFill>
                <a:srgbClr val="0645AD"/>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534400" cy="6001643"/>
          </a:xfrm>
          <a:prstGeom prst="rect">
            <a:avLst/>
          </a:prstGeom>
        </p:spPr>
        <p:txBody>
          <a:bodyPr wrap="square">
            <a:spAutoFit/>
          </a:bodyPr>
          <a:lstStyle/>
          <a:p>
            <a:pPr lvl="0" eaLnBrk="0" fontAlgn="base" hangingPunct="0">
              <a:spcBef>
                <a:spcPct val="0"/>
              </a:spcBef>
              <a:spcAft>
                <a:spcPct val="0"/>
              </a:spcAft>
            </a:pPr>
            <a:r>
              <a:rPr lang="en-US" sz="1600" dirty="0" smtClean="0">
                <a:solidFill>
                  <a:srgbClr val="0645AD"/>
                </a:solidFill>
                <a:latin typeface="Arial" pitchFamily="34" charset="0"/>
                <a:cs typeface="Arial" pitchFamily="34" charset="0"/>
                <a:hlinkClick r:id="rId2"/>
              </a:rPr>
              <a:t> </a:t>
            </a:r>
            <a:endParaRPr lang="en-US" sz="31500" dirty="0" smtClean="0">
              <a:solidFill>
                <a:srgbClr val="202122"/>
              </a:solidFill>
              <a:latin typeface="Arial" pitchFamily="34" charset="0"/>
              <a:cs typeface="Arial" pitchFamily="34" charset="0"/>
            </a:endParaRPr>
          </a:p>
          <a:p>
            <a:pPr lvl="0" eaLnBrk="0" fontAlgn="base" hangingPunct="0">
              <a:spcBef>
                <a:spcPct val="0"/>
              </a:spcBef>
              <a:spcAft>
                <a:spcPct val="0"/>
              </a:spcAft>
            </a:pPr>
            <a:r>
              <a:rPr lang="en-US" sz="1600" dirty="0" smtClean="0">
                <a:solidFill>
                  <a:srgbClr val="202122"/>
                </a:solidFill>
                <a:latin typeface="Arial" pitchFamily="34" charset="0"/>
                <a:cs typeface="Arial" pitchFamily="34" charset="0"/>
              </a:rPr>
              <a:t>                                  Fetal </a:t>
            </a:r>
            <a:r>
              <a:rPr lang="en-US" sz="1600" dirty="0" smtClean="0">
                <a:solidFill>
                  <a:srgbClr val="202122"/>
                </a:solidFill>
                <a:latin typeface="Arial" pitchFamily="34" charset="0"/>
                <a:cs typeface="Arial" pitchFamily="34" charset="0"/>
              </a:rPr>
              <a:t>Heart Rate and Activity Monitor - Baby Doppler</a:t>
            </a:r>
            <a:endParaRPr lang="en-US" sz="1400" dirty="0" smtClean="0">
              <a:latin typeface="Arial" pitchFamily="34" charset="0"/>
              <a:cs typeface="Arial" pitchFamily="34" charset="0"/>
            </a:endParaRPr>
          </a:p>
          <a:p>
            <a:pPr lvl="0" eaLnBrk="0" fontAlgn="base" hangingPunct="0">
              <a:spcBef>
                <a:spcPct val="0"/>
              </a:spcBef>
              <a:spcAft>
                <a:spcPct val="0"/>
              </a:spcAft>
            </a:pPr>
            <a:r>
              <a:rPr lang="en-US" dirty="0" err="1" smtClean="0">
                <a:solidFill>
                  <a:srgbClr val="202122"/>
                </a:solidFill>
                <a:latin typeface="Arial" pitchFamily="34" charset="0"/>
                <a:cs typeface="Arial" pitchFamily="34" charset="0"/>
              </a:rPr>
              <a:t>Dopplers</a:t>
            </a:r>
            <a:r>
              <a:rPr lang="en-US" dirty="0" smtClean="0">
                <a:solidFill>
                  <a:srgbClr val="202122"/>
                </a:solidFill>
                <a:latin typeface="Arial" pitchFamily="34" charset="0"/>
                <a:cs typeface="Arial" pitchFamily="34" charset="0"/>
              </a:rPr>
              <a:t> for home or hospital use differ in the following ways</a:t>
            </a:r>
            <a:r>
              <a:rPr lang="en-US" dirty="0" smtClean="0">
                <a:solidFill>
                  <a:srgbClr val="202122"/>
                </a:solidFill>
                <a:latin typeface="Arial" pitchFamily="34" charset="0"/>
                <a:cs typeface="Arial" pitchFamily="34" charset="0"/>
              </a:rPr>
              <a:t>:</a:t>
            </a:r>
          </a:p>
          <a:p>
            <a:pPr lvl="0" eaLnBrk="0" fontAlgn="base" hangingPunct="0">
              <a:spcBef>
                <a:spcPct val="0"/>
              </a:spcBef>
              <a:spcAft>
                <a:spcPct val="0"/>
              </a:spcAft>
            </a:pPr>
            <a:endParaRPr lang="en-US" sz="1400" dirty="0" smtClean="0">
              <a:solidFill>
                <a:srgbClr val="202122"/>
              </a:solidFill>
              <a:latin typeface="Arial" pitchFamily="34" charset="0"/>
              <a:cs typeface="Arial" pitchFamily="34" charset="0"/>
            </a:endParaRPr>
          </a:p>
          <a:p>
            <a:pPr lvl="0" eaLnBrk="0" fontAlgn="base" hangingPunct="0">
              <a:spcBef>
                <a:spcPct val="0"/>
              </a:spcBef>
              <a:spcAft>
                <a:spcPct val="0"/>
              </a:spcAft>
            </a:pPr>
            <a:endParaRPr lang="en-US" sz="1400" dirty="0" smtClean="0">
              <a:latin typeface="Arial" pitchFamily="34" charset="0"/>
              <a:cs typeface="Arial" pitchFamily="34" charset="0"/>
            </a:endParaRPr>
          </a:p>
          <a:p>
            <a:pPr lvl="0" eaLnBrk="0" fontAlgn="base" hangingPunct="0">
              <a:spcBef>
                <a:spcPct val="0"/>
              </a:spcBef>
              <a:spcAft>
                <a:spcPct val="0"/>
              </a:spcAft>
              <a:buFontTx/>
              <a:buChar char="•"/>
            </a:pPr>
            <a:r>
              <a:rPr lang="en-US" dirty="0" smtClean="0">
                <a:solidFill>
                  <a:srgbClr val="202122"/>
                </a:solidFill>
                <a:latin typeface="Arial" pitchFamily="34" charset="0"/>
                <a:cs typeface="Arial" pitchFamily="34" charset="0"/>
              </a:rPr>
              <a:t>Manufacturer: popular manufacturers Baby Doppler, </a:t>
            </a:r>
            <a:r>
              <a:rPr lang="en-US" dirty="0" err="1" smtClean="0">
                <a:solidFill>
                  <a:srgbClr val="202122"/>
                </a:solidFill>
                <a:latin typeface="Arial" pitchFamily="34" charset="0"/>
                <a:cs typeface="Arial" pitchFamily="34" charset="0"/>
              </a:rPr>
              <a:t>Sonoline</a:t>
            </a:r>
            <a:r>
              <a:rPr lang="en-US" dirty="0" smtClean="0">
                <a:solidFill>
                  <a:srgbClr val="202122"/>
                </a:solidFill>
                <a:latin typeface="Arial" pitchFamily="34" charset="0"/>
                <a:cs typeface="Arial" pitchFamily="34" charset="0"/>
              </a:rPr>
              <a:t>, Ultrasound Technologies, Newman Medical, Nicolet (purchased by </a:t>
            </a:r>
            <a:r>
              <a:rPr lang="en-US" dirty="0" err="1" smtClean="0">
                <a:solidFill>
                  <a:srgbClr val="202122"/>
                </a:solidFill>
                <a:latin typeface="Arial" pitchFamily="34" charset="0"/>
                <a:cs typeface="Arial" pitchFamily="34" charset="0"/>
              </a:rPr>
              <a:t>Natus</a:t>
            </a:r>
            <a:r>
              <a:rPr lang="en-US" dirty="0" smtClean="0">
                <a:solidFill>
                  <a:srgbClr val="202122"/>
                </a:solidFill>
                <a:latin typeface="Arial" pitchFamily="34" charset="0"/>
                <a:cs typeface="Arial" pitchFamily="34" charset="0"/>
              </a:rPr>
              <a:t>), </a:t>
            </a:r>
            <a:r>
              <a:rPr lang="en-US" dirty="0" err="1" smtClean="0">
                <a:solidFill>
                  <a:srgbClr val="202122"/>
                </a:solidFill>
                <a:latin typeface="Arial" pitchFamily="34" charset="0"/>
                <a:cs typeface="Arial" pitchFamily="34" charset="0"/>
              </a:rPr>
              <a:t>Arjo-Huntleigh</a:t>
            </a:r>
            <a:r>
              <a:rPr lang="en-US" dirty="0" smtClean="0">
                <a:solidFill>
                  <a:srgbClr val="202122"/>
                </a:solidFill>
                <a:latin typeface="Arial" pitchFamily="34" charset="0"/>
                <a:cs typeface="Arial" pitchFamily="34" charset="0"/>
              </a:rPr>
              <a:t>, and Summit Doppler (now Cooper Surgical</a:t>
            </a:r>
            <a:r>
              <a:rPr lang="en-US" dirty="0" smtClean="0">
                <a:solidFill>
                  <a:srgbClr val="202122"/>
                </a:solidFill>
                <a:latin typeface="Arial" pitchFamily="34" charset="0"/>
                <a:cs typeface="Arial" pitchFamily="34" charset="0"/>
              </a:rPr>
              <a:t>).</a:t>
            </a:r>
            <a:endParaRPr lang="en-US" dirty="0" smtClean="0">
              <a:solidFill>
                <a:srgbClr val="202122"/>
              </a:solidFill>
              <a:latin typeface="Arial" pitchFamily="34" charset="0"/>
              <a:cs typeface="Arial" pitchFamily="34" charset="0"/>
            </a:endParaRPr>
          </a:p>
          <a:p>
            <a:pPr lvl="0" eaLnBrk="0" fontAlgn="base" hangingPunct="0">
              <a:spcBef>
                <a:spcPct val="0"/>
              </a:spcBef>
              <a:spcAft>
                <a:spcPct val="0"/>
              </a:spcAft>
              <a:buFontTx/>
              <a:buChar char="•"/>
            </a:pPr>
            <a:r>
              <a:rPr lang="en-US" dirty="0" smtClean="0">
                <a:solidFill>
                  <a:srgbClr val="202122"/>
                </a:solidFill>
                <a:latin typeface="Arial" pitchFamily="34" charset="0"/>
                <a:cs typeface="Arial" pitchFamily="34" charset="0"/>
              </a:rPr>
              <a:t>Probe type: waterproof or not. Waterproof probes are used for </a:t>
            </a:r>
            <a:r>
              <a:rPr lang="en-US" dirty="0" smtClean="0">
                <a:solidFill>
                  <a:srgbClr val="0645AD"/>
                </a:solidFill>
                <a:latin typeface="Arial" pitchFamily="34" charset="0"/>
                <a:cs typeface="Arial" pitchFamily="34" charset="0"/>
                <a:hlinkClick r:id="rId3" tooltip="Water birth"/>
              </a:rPr>
              <a:t>water births</a:t>
            </a:r>
            <a:r>
              <a:rPr lang="en-US" dirty="0" smtClean="0">
                <a:solidFill>
                  <a:srgbClr val="202122"/>
                </a:solidFill>
                <a:latin typeface="Arial" pitchFamily="34" charset="0"/>
                <a:cs typeface="Arial" pitchFamily="34" charset="0"/>
              </a:rPr>
              <a:t>.</a:t>
            </a:r>
          </a:p>
          <a:p>
            <a:pPr lvl="0" eaLnBrk="0" fontAlgn="base" hangingPunct="0">
              <a:spcBef>
                <a:spcPct val="0"/>
              </a:spcBef>
              <a:spcAft>
                <a:spcPct val="0"/>
              </a:spcAft>
              <a:buFontTx/>
              <a:buChar char="•"/>
            </a:pPr>
            <a:r>
              <a:rPr lang="en-US" dirty="0" smtClean="0">
                <a:solidFill>
                  <a:srgbClr val="202122"/>
                </a:solidFill>
                <a:latin typeface="Arial" pitchFamily="34" charset="0"/>
                <a:cs typeface="Arial" pitchFamily="34" charset="0"/>
              </a:rPr>
              <a:t>Probe frequency: 2-</a:t>
            </a:r>
            <a:r>
              <a:rPr lang="en-US" dirty="0" smtClean="0">
                <a:solidFill>
                  <a:srgbClr val="0645AD"/>
                </a:solidFill>
                <a:latin typeface="Arial" pitchFamily="34" charset="0"/>
                <a:cs typeface="Arial" pitchFamily="34" charset="0"/>
                <a:hlinkClick r:id="rId4" tooltip="MHz"/>
              </a:rPr>
              <a:t>MHz</a:t>
            </a:r>
            <a:r>
              <a:rPr lang="en-US" dirty="0" smtClean="0">
                <a:solidFill>
                  <a:srgbClr val="202122"/>
                </a:solidFill>
                <a:latin typeface="Arial" pitchFamily="34" charset="0"/>
                <a:cs typeface="Arial" pitchFamily="34" charset="0"/>
              </a:rPr>
              <a:t> or 3-</a:t>
            </a:r>
            <a:r>
              <a:rPr lang="en-US" dirty="0" smtClean="0">
                <a:solidFill>
                  <a:srgbClr val="0645AD"/>
                </a:solidFill>
                <a:latin typeface="Arial" pitchFamily="34" charset="0"/>
                <a:cs typeface="Arial" pitchFamily="34" charset="0"/>
                <a:hlinkClick r:id="rId4" tooltip="MHz"/>
              </a:rPr>
              <a:t>MHz</a:t>
            </a:r>
            <a:r>
              <a:rPr lang="en-US" dirty="0" smtClean="0">
                <a:solidFill>
                  <a:srgbClr val="202122"/>
                </a:solidFill>
                <a:latin typeface="Arial" pitchFamily="34" charset="0"/>
                <a:cs typeface="Arial" pitchFamily="34" charset="0"/>
              </a:rPr>
              <a:t> probes. Most practitioners can find the heart rate with either probe. A 3-MHz probe is recommended to detect a heart rate in early pregnancy (8–10 weeks </a:t>
            </a:r>
            <a:r>
              <a:rPr lang="en-US" dirty="0" smtClean="0">
                <a:solidFill>
                  <a:srgbClr val="0645AD"/>
                </a:solidFill>
                <a:latin typeface="Arial" pitchFamily="34" charset="0"/>
                <a:cs typeface="Arial" pitchFamily="34" charset="0"/>
                <a:hlinkClick r:id="rId5" tooltip="Gestation"/>
              </a:rPr>
              <a:t>gestation</a:t>
            </a:r>
            <a:r>
              <a:rPr lang="en-US" dirty="0" smtClean="0">
                <a:solidFill>
                  <a:srgbClr val="202122"/>
                </a:solidFill>
                <a:latin typeface="Arial" pitchFamily="34" charset="0"/>
                <a:cs typeface="Arial" pitchFamily="34" charset="0"/>
              </a:rPr>
              <a:t>). A 2-MHz probe is recommended for pregnant women who are overweight. The newer </a:t>
            </a:r>
            <a:r>
              <a:rPr lang="en-US" dirty="0" err="1" smtClean="0">
                <a:solidFill>
                  <a:srgbClr val="202122"/>
                </a:solidFill>
                <a:latin typeface="Arial" pitchFamily="34" charset="0"/>
                <a:cs typeface="Arial" pitchFamily="34" charset="0"/>
              </a:rPr>
              <a:t>EchoHeart</a:t>
            </a:r>
            <a:r>
              <a:rPr lang="en-US" dirty="0" smtClean="0">
                <a:solidFill>
                  <a:srgbClr val="202122"/>
                </a:solidFill>
                <a:latin typeface="Arial" pitchFamily="34" charset="0"/>
                <a:cs typeface="Arial" pitchFamily="34" charset="0"/>
              </a:rPr>
              <a:t> 5-MHz </a:t>
            </a:r>
            <a:r>
              <a:rPr lang="en-US" dirty="0" err="1" smtClean="0">
                <a:solidFill>
                  <a:srgbClr val="202122"/>
                </a:solidFill>
                <a:latin typeface="Arial" pitchFamily="34" charset="0"/>
                <a:cs typeface="Arial" pitchFamily="34" charset="0"/>
              </a:rPr>
              <a:t>transvaginal</a:t>
            </a:r>
            <a:r>
              <a:rPr lang="en-US" dirty="0" smtClean="0">
                <a:solidFill>
                  <a:srgbClr val="202122"/>
                </a:solidFill>
                <a:latin typeface="Arial" pitchFamily="34" charset="0"/>
                <a:cs typeface="Arial" pitchFamily="34" charset="0"/>
              </a:rPr>
              <a:t> probes aids in the detection of fetal heart tones (FHT) early in pregnancy (6–8 weeks) and for patients who have a </a:t>
            </a:r>
            <a:r>
              <a:rPr lang="en-US" dirty="0" err="1" smtClean="0">
                <a:solidFill>
                  <a:srgbClr val="202122"/>
                </a:solidFill>
                <a:latin typeface="Arial" pitchFamily="34" charset="0"/>
                <a:cs typeface="Arial" pitchFamily="34" charset="0"/>
              </a:rPr>
              <a:t>retroverted</a:t>
            </a:r>
            <a:r>
              <a:rPr lang="en-US" dirty="0" smtClean="0">
                <a:solidFill>
                  <a:srgbClr val="202122"/>
                </a:solidFill>
                <a:latin typeface="Arial" pitchFamily="34" charset="0"/>
                <a:cs typeface="Arial" pitchFamily="34" charset="0"/>
              </a:rPr>
              <a:t> uterus or throughout pregnancy for FHT detection for women who are obese.</a:t>
            </a:r>
          </a:p>
          <a:p>
            <a:pPr lvl="0" eaLnBrk="0" fontAlgn="base" hangingPunct="0">
              <a:spcBef>
                <a:spcPct val="0"/>
              </a:spcBef>
              <a:spcAft>
                <a:spcPct val="0"/>
              </a:spcAft>
              <a:buFontTx/>
              <a:buChar char="•"/>
            </a:pPr>
            <a:r>
              <a:rPr lang="en-US" dirty="0" smtClean="0">
                <a:solidFill>
                  <a:srgbClr val="202122"/>
                </a:solidFill>
                <a:latin typeface="Arial" pitchFamily="34" charset="0"/>
                <a:cs typeface="Arial" pitchFamily="34" charset="0"/>
              </a:rPr>
              <a:t>Heart rate display: some </a:t>
            </a:r>
            <a:r>
              <a:rPr lang="en-US" dirty="0" err="1" smtClean="0">
                <a:solidFill>
                  <a:srgbClr val="202122"/>
                </a:solidFill>
                <a:latin typeface="Arial" pitchFamily="34" charset="0"/>
                <a:cs typeface="Arial" pitchFamily="34" charset="0"/>
              </a:rPr>
              <a:t>Dopplers</a:t>
            </a:r>
            <a:r>
              <a:rPr lang="en-US" dirty="0" smtClean="0">
                <a:solidFill>
                  <a:srgbClr val="202122"/>
                </a:solidFill>
                <a:latin typeface="Arial" pitchFamily="34" charset="0"/>
                <a:cs typeface="Arial" pitchFamily="34" charset="0"/>
              </a:rPr>
              <a:t> automatically display the heart rate on a built-in LCD; for others the fetal heart rate must be counted and timed by the practitioner.</a:t>
            </a:r>
          </a:p>
          <a:p>
            <a:pPr lvl="0" eaLnBrk="0" fontAlgn="base" hangingPunct="0">
              <a:spcBef>
                <a:spcPct val="0"/>
              </a:spcBef>
              <a:spcAft>
                <a:spcPct val="0"/>
              </a:spcAft>
            </a:pPr>
            <a:r>
              <a:rPr lang="en-US" dirty="0" smtClean="0">
                <a:solidFill>
                  <a:srgbClr val="202122"/>
                </a:solidFill>
                <a:latin typeface="Arial" pitchFamily="34" charset="0"/>
                <a:cs typeface="Arial" pitchFamily="34" charset="0"/>
              </a:rPr>
              <a:t>A major advantage of being able to record and share the recording is that it can be emailed to a healthcare professional to be checked if there are any concerns about whether or not it is the fetus's heart rate and whether or not is normal</a:t>
            </a:r>
            <a:endParaRPr lang="en-US" sz="1600" dirty="0" smtClean="0">
              <a:solidFill>
                <a:srgbClr val="0645AD"/>
              </a:solidFill>
              <a:latin typeface="Arial" pitchFamily="34" charset="0"/>
              <a:cs typeface="Arial" pitchFamily="34" charset="0"/>
            </a:endParaRPr>
          </a:p>
        </p:txBody>
      </p:sp>
      <p:pic>
        <p:nvPicPr>
          <p:cNvPr id="3" name="Picture 3" descr="Fetal Heart Rate and Activity Monitor - Baby Doppler">
            <a:hlinkClick r:id="rId2"/>
          </p:cNvPr>
          <p:cNvPicPr>
            <a:picLocks noChangeAspect="1" noChangeArrowheads="1"/>
          </p:cNvPicPr>
          <p:nvPr/>
        </p:nvPicPr>
        <p:blipFill>
          <a:blip r:embed="rId6" cstate="print"/>
          <a:srcRect/>
          <a:stretch>
            <a:fillRect/>
          </a:stretch>
        </p:blipFill>
        <p:spPr bwMode="auto">
          <a:xfrm>
            <a:off x="6705600" y="0"/>
            <a:ext cx="2206128" cy="1371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 of Assessment</a:t>
            </a:r>
            <a:endParaRPr lang="en-US" b="1" dirty="0"/>
          </a:p>
        </p:txBody>
      </p:sp>
      <p:sp>
        <p:nvSpPr>
          <p:cNvPr id="3" name="Content Placeholder 2"/>
          <p:cNvSpPr>
            <a:spLocks noGrp="1"/>
          </p:cNvSpPr>
          <p:nvPr>
            <p:ph idx="1"/>
          </p:nvPr>
        </p:nvSpPr>
        <p:spPr/>
        <p:txBody>
          <a:bodyPr>
            <a:normAutofit fontScale="85000" lnSpcReduction="20000"/>
          </a:bodyPr>
          <a:lstStyle/>
          <a:p>
            <a:pPr>
              <a:buNone/>
            </a:pPr>
            <a:r>
              <a:rPr lang="en-US" b="1" dirty="0" err="1" smtClean="0"/>
              <a:t>Antepartum</a:t>
            </a:r>
            <a:r>
              <a:rPr lang="en-US" b="1" dirty="0" smtClean="0"/>
              <a:t> :</a:t>
            </a:r>
          </a:p>
          <a:p>
            <a:pPr>
              <a:buFont typeface="Calibri" pitchFamily="34" charset="0"/>
              <a:buChar char="−"/>
            </a:pPr>
            <a:r>
              <a:rPr lang="en-US" dirty="0" smtClean="0"/>
              <a:t>DFMC</a:t>
            </a:r>
          </a:p>
          <a:p>
            <a:pPr>
              <a:buFont typeface="Calibri" pitchFamily="34" charset="0"/>
              <a:buChar char="−"/>
            </a:pPr>
            <a:r>
              <a:rPr lang="en-US" dirty="0" smtClean="0"/>
              <a:t>NST</a:t>
            </a:r>
          </a:p>
          <a:p>
            <a:pPr>
              <a:buFont typeface="Calibri" pitchFamily="34" charset="0"/>
              <a:buChar char="−"/>
            </a:pPr>
            <a:r>
              <a:rPr lang="en-US" dirty="0" smtClean="0"/>
              <a:t>CST</a:t>
            </a:r>
          </a:p>
          <a:p>
            <a:pPr>
              <a:buFont typeface="Calibri" pitchFamily="34" charset="0"/>
              <a:buChar char="−"/>
            </a:pPr>
            <a:r>
              <a:rPr lang="en-US" dirty="0" smtClean="0"/>
              <a:t>Biophysical Profile</a:t>
            </a:r>
          </a:p>
          <a:p>
            <a:pPr>
              <a:buFont typeface="Calibri" pitchFamily="34" charset="0"/>
              <a:buChar char="−"/>
            </a:pPr>
            <a:r>
              <a:rPr lang="en-US" dirty="0" smtClean="0"/>
              <a:t>Doppler </a:t>
            </a:r>
            <a:r>
              <a:rPr lang="en-US" dirty="0" err="1" smtClean="0"/>
              <a:t>Velocimetry</a:t>
            </a:r>
            <a:endParaRPr lang="en-US" dirty="0" smtClean="0"/>
          </a:p>
          <a:p>
            <a:pPr>
              <a:buNone/>
            </a:pPr>
            <a:r>
              <a:rPr lang="en-US" b="1" dirty="0" err="1" smtClean="0"/>
              <a:t>Intrapartum</a:t>
            </a:r>
            <a:r>
              <a:rPr lang="en-US" b="1" dirty="0" smtClean="0"/>
              <a:t>:</a:t>
            </a:r>
          </a:p>
          <a:p>
            <a:pPr>
              <a:buFont typeface="Calibri" pitchFamily="34" charset="0"/>
              <a:buChar char="−"/>
            </a:pPr>
            <a:r>
              <a:rPr lang="en-US" dirty="0" smtClean="0"/>
              <a:t>External or Indirect</a:t>
            </a:r>
          </a:p>
          <a:p>
            <a:pPr>
              <a:buFont typeface="Calibri" pitchFamily="34" charset="0"/>
              <a:buChar char="−"/>
            </a:pPr>
            <a:r>
              <a:rPr lang="en-US" dirty="0" smtClean="0"/>
              <a:t>Internal or Direct</a:t>
            </a:r>
          </a:p>
          <a:p>
            <a:pPr>
              <a:buFont typeface="Calibri" pitchFamily="34" charset="0"/>
              <a:buChar char="−"/>
            </a:pPr>
            <a:r>
              <a:rPr lang="en-US" dirty="0" smtClean="0"/>
              <a:t>Fetal scalp blood sampling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DFMC</a:t>
            </a:r>
            <a:endParaRPr lang="en-US" b="1" dirty="0"/>
          </a:p>
        </p:txBody>
      </p:sp>
      <p:sp>
        <p:nvSpPr>
          <p:cNvPr id="3" name="Content Placeholder 2"/>
          <p:cNvSpPr>
            <a:spLocks noGrp="1"/>
          </p:cNvSpPr>
          <p:nvPr>
            <p:ph idx="1"/>
          </p:nvPr>
        </p:nvSpPr>
        <p:spPr/>
        <p:txBody>
          <a:bodyPr/>
          <a:lstStyle/>
          <a:p>
            <a:r>
              <a:rPr lang="en-US" dirty="0" smtClean="0"/>
              <a:t>Cardiff “Count to 10”</a:t>
            </a:r>
          </a:p>
          <a:p>
            <a:r>
              <a:rPr lang="en-US" dirty="0" smtClean="0"/>
              <a:t>One hour after each meal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1102</Words>
  <Application>Microsoft Office PowerPoint</Application>
  <PresentationFormat>On-screen Show (4:3)</PresentationFormat>
  <Paragraphs>163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Fetal Monitoring</vt:lpstr>
      <vt:lpstr>Objectives</vt:lpstr>
      <vt:lpstr>Aims of Fetal Monitoring</vt:lpstr>
      <vt:lpstr>Low Risk vs High Risk</vt:lpstr>
      <vt:lpstr>Role of Gestation ?</vt:lpstr>
      <vt:lpstr>Slide 6</vt:lpstr>
      <vt:lpstr>Slide 7</vt:lpstr>
      <vt:lpstr>Methods of Assessment</vt:lpstr>
      <vt:lpstr>DFMC</vt:lpstr>
      <vt:lpstr>NST</vt:lpstr>
      <vt:lpstr>Reactive NST</vt:lpstr>
      <vt:lpstr>Fetal Heart Rate Acceleration</vt:lpstr>
      <vt:lpstr>Electronic Fetal Monitoring</vt:lpstr>
      <vt:lpstr>Slide 14</vt:lpstr>
      <vt:lpstr>No Variability </vt:lpstr>
      <vt:lpstr>Minimal Variability </vt:lpstr>
      <vt:lpstr>Moderate Variability </vt:lpstr>
      <vt:lpstr>Increased Variability </vt:lpstr>
      <vt:lpstr>Saltatory Pattern</vt:lpstr>
      <vt:lpstr>CST/OCT</vt:lpstr>
      <vt:lpstr>Biophysical Profile</vt:lpstr>
      <vt:lpstr>Modified Biophysical Profile</vt:lpstr>
      <vt:lpstr>Doppler Velocimetry</vt:lpstr>
      <vt:lpstr>                   Pulse oximetry is a noninvasive method for monitoring a person's oxygen saturation. Though its reading of peripheral oxygen saturation (SpO2) is not always identical to the more desirable reading of arterial oxygen saturation (SaO2) from arterial blood gas analysis, the two are correlated well enough that the safe, convenient, noninvasive, inexpensive pulse oximetry method is valuable for measuring oxygen saturation in clinical use. In its most common (transmissive) application mode, a sensor device is placed on a thin part of the patient's body, usually a fingertip or earlobe, or in the case of an infant, across a foot. The device passes two wavelengths of light through the body part to a photodetector. It measures the changing absorbance at each of the wavelengths, allowing it to determine the absorbances due to the pulsing arterial blood alone, excluding venous blood, skin, bone, muscle, fat, and (in most cases) nail polish.[1] Reflectance pulse oximetry is a less common alternative to transmissive pulse oximetry. This method does not require a thin section of the person's body and is therefore well suited to a universal application such as the feet, forehead, and chest, but it also has some limitations. Vasodilation and pooling of venous blood in the head due to compromised venous return to the heart can cause a combination of arterial and venous pulsations in the forehead region and lead to spurious SpO2 results. Such conditions occur while undergoing anesthesia with endotracheal intubation and mechanical ventilation or in patients in the Trendelenburg position.[2] </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Monitoring</dc:title>
  <dc:creator>QMHP-2</dc:creator>
  <cp:lastModifiedBy>Dr. M P</cp:lastModifiedBy>
  <cp:revision>52</cp:revision>
  <dcterms:created xsi:type="dcterms:W3CDTF">2006-08-16T00:00:00Z</dcterms:created>
  <dcterms:modified xsi:type="dcterms:W3CDTF">2021-02-04T11:30:43Z</dcterms:modified>
</cp:coreProperties>
</file>