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Garamond"/>
      <p:regular r:id="rId27"/>
      <p:bold r:id="rId28"/>
      <p:italic r:id="rId29"/>
      <p:boldItalic r:id="rId30"/>
    </p:embeddedFont>
    <p:embeddedFont>
      <p:font typeface="Tinos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KyJOcQi8tOt/pKlI5H25qllJ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nos-regular.fnt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33" Type="http://schemas.openxmlformats.org/officeDocument/2006/relationships/font" Target="fonts/Tinos-italic.fntdata"/><Relationship Id="rId10" Type="http://schemas.openxmlformats.org/officeDocument/2006/relationships/slide" Target="slides/slide5.xml"/><Relationship Id="rId32" Type="http://schemas.openxmlformats.org/officeDocument/2006/relationships/font" Target="fonts/Tinos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Tinos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6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www.geeksforgeeks.org/structures-c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://www.geeksforgeeks.org/" TargetMode="External"/><Relationship Id="rId5" Type="http://schemas.openxmlformats.org/officeDocument/2006/relationships/hyperlink" Target="http://www.geeksforgeeks.org/" TargetMode="External"/><Relationship Id="rId6" Type="http://schemas.openxmlformats.org/officeDocument/2006/relationships/hyperlink" Target="http://www.d.umn.edu/" TargetMode="External"/><Relationship Id="rId7" Type="http://schemas.openxmlformats.org/officeDocument/2006/relationships/hyperlink" Target="https://www.google.com/url?sa=t&amp;rct=j&amp;q=&amp;esrc=s&amp;source=web&amp;cd=&amp;ved=2ahUKEwj3yuDirMbtAhVm7HMBHQVVCjEQFjAAegQIAxAC&amp;url=http%3A%2F%2Fweb2.uwindsor.ca%2Fcourses%2Fcs%2Frituch%2F321%2Fchapter_structures.ppt&amp;usg=AOvVaw14iVgSCi00xvBlA5xuP1y3" TargetMode="External"/><Relationship Id="rId8" Type="http://schemas.openxmlformats.org/officeDocument/2006/relationships/hyperlink" Target="https://www.google.com/url?sa=t&amp;rct=j&amp;q=&amp;esrc=s&amp;source=web&amp;cd=&amp;ved=2ahUKEwj3yuDirMbtAhVm7HMBHQVVCjEQFjAAegQIAxAC&amp;url=http%3A%2F%2Fweb2.uwindsor.ca%2Fcourses%2Fcs%2Frituch%2F321%2Fchapter_structures.ppt&amp;usg=AOvVaw14iVgSCi00xvBlA5xuP1y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Coumputing Science and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BCS01T1003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Course Name: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Programming for Problem Solving – C</a:t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Faculty Name: Prof. (Dr.) Sansar Singh Chauhan                     Program Name: B. Tech. AI &amp; DS				     		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4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967409" y="2018547"/>
            <a:ext cx="9568069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Difference and Application, Nested structure, </a:t>
            </a:r>
            <a:endParaRPr/>
          </a:p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 Self-referential structure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Important point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457199" y="1481138"/>
            <a:ext cx="11323983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Nesting of structure within itself is now allowed. For example: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504949" y="2216260"/>
            <a:ext cx="4206216" cy="341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citizen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citizen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invalid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Initializing nested Structures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901149" y="1228397"/>
            <a:ext cx="276970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marks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4731026" y="1453854"/>
            <a:ext cx="7209183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student_1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		 {</a:t>
            </a:r>
            <a:r>
              <a:rPr b="0" i="0" lang="en-US" sz="2200" u="none" cap="none" strike="noStrike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"Adam"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},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		        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0" i="0"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rogram demonstrates how we can use nested structures.</a:t>
            </a:r>
            <a:endParaRPr b="1" sz="2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457200" y="1481138"/>
            <a:ext cx="1095292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269184" y="1445688"/>
            <a:ext cx="247153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person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name[20];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dob[10];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struct person info;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roll_no;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marks;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3093638" y="1343462"/>
            <a:ext cx="351741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struct student s1;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printf("Details of student: \n\n");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printf("Enter name: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scanf("%s", s1.info.name);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printf("Enter age: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scanf("%d", &amp;s1.info.age);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printf("Enter dob: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scanf("%s", s1.info.dob);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printf("Enter roll no: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scanf("%d", &amp;s1.roll_no);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6944138" y="1822176"/>
            <a:ext cx="54466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printf("Enter marks: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scanf("%f", &amp;s1.marks);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printf("\n*******************************\n\n");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printf("Name: %s\n", s1.info.name);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printf("Age: %d\n", s1.info.age);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printf("DOB: %s\n", s1.info.dob);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printf("Roll no: %d\n", s1.roll_no);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printf("Marks: %.2f\n", s1.marks);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signal to operating system program ran fine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Sample Output </a:t>
            </a:r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/>
        </p:nvSpPr>
        <p:spPr>
          <a:xfrm>
            <a:off x="457200" y="1481138"/>
            <a:ext cx="11456504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Details of student: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Enter name: Amit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Enter age: 27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Enter dob: 23/4/1990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Enter roll no: 78123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Enter marks: 92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*******************************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Name: Amit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Age: 27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DOB: 23/4/1990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Roll no: 78123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Marks: 92.00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Self-referential structure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2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457200" y="1166019"/>
            <a:ext cx="1129747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Self Referential structures are those </a:t>
            </a:r>
            <a:r>
              <a:rPr b="0" i="0" lang="en-US" sz="2200" u="sng" strike="noStrike">
                <a:solidFill>
                  <a:srgbClr val="EC4E20"/>
                </a:solidFill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structures</a:t>
            </a:r>
            <a:r>
              <a:rPr b="0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that have one or more pointers which point to the same type of structure, as their member.</a:t>
            </a:r>
            <a:endParaRPr sz="22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2994527" y="2001404"/>
            <a:ext cx="3576300" cy="40626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2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data1;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2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data2;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2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node* link;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2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node ob;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2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Self Referential Structures</a:t>
            </a:r>
            <a:endParaRPr b="0" i="0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help us understand and think about self-referential structures, we use pictures: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3657600" y="3581400"/>
            <a:ext cx="1676400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15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15"/>
          <p:cNvSpPr txBox="1"/>
          <p:nvPr/>
        </p:nvSpPr>
        <p:spPr>
          <a:xfrm>
            <a:off x="3581400" y="3952875"/>
            <a:ext cx="599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4479925" y="3952875"/>
            <a:ext cx="595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5029200" y="3721100"/>
            <a:ext cx="1295400" cy="101600"/>
          </a:xfrm>
          <a:custGeom>
            <a:rect b="b" l="l" r="r" t="t"/>
            <a:pathLst>
              <a:path extrusionOk="0" h="64" w="816">
                <a:moveTo>
                  <a:pt x="0" y="56"/>
                </a:moveTo>
                <a:cubicBezTo>
                  <a:pt x="224" y="60"/>
                  <a:pt x="448" y="64"/>
                  <a:pt x="528" y="56"/>
                </a:cubicBezTo>
                <a:cubicBezTo>
                  <a:pt x="608" y="48"/>
                  <a:pt x="432" y="16"/>
                  <a:pt x="480" y="8"/>
                </a:cubicBezTo>
                <a:cubicBezTo>
                  <a:pt x="528" y="0"/>
                  <a:pt x="672" y="4"/>
                  <a:pt x="816" y="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3263900" y="3810000"/>
            <a:ext cx="546100" cy="914400"/>
          </a:xfrm>
          <a:custGeom>
            <a:rect b="b" l="l" r="r" t="t"/>
            <a:pathLst>
              <a:path extrusionOk="0" h="576" w="344">
                <a:moveTo>
                  <a:pt x="344" y="0"/>
                </a:moveTo>
                <a:cubicBezTo>
                  <a:pt x="228" y="72"/>
                  <a:pt x="112" y="144"/>
                  <a:pt x="56" y="240"/>
                </a:cubicBezTo>
                <a:cubicBezTo>
                  <a:pt x="0" y="336"/>
                  <a:pt x="4" y="456"/>
                  <a:pt x="8" y="576"/>
                </a:cubicBezTo>
              </a:path>
            </a:pathLst>
          </a:custGeom>
          <a:noFill/>
          <a:ln cap="flat" cmpd="sng" w="19050">
            <a:solidFill>
              <a:srgbClr val="FF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5181600" y="3886200"/>
            <a:ext cx="457200" cy="838200"/>
          </a:xfrm>
          <a:custGeom>
            <a:rect b="b" l="l" r="r" t="t"/>
            <a:pathLst>
              <a:path extrusionOk="0" h="528" w="288">
                <a:moveTo>
                  <a:pt x="0" y="0"/>
                </a:moveTo>
                <a:cubicBezTo>
                  <a:pt x="96" y="28"/>
                  <a:pt x="192" y="56"/>
                  <a:pt x="240" y="144"/>
                </a:cubicBezTo>
                <a:cubicBezTo>
                  <a:pt x="288" y="232"/>
                  <a:pt x="288" y="380"/>
                  <a:pt x="288" y="528"/>
                </a:cubicBezTo>
              </a:path>
            </a:pathLst>
          </a:custGeom>
          <a:noFill/>
          <a:ln cap="flat" cmpd="sng" w="19050">
            <a:solidFill>
              <a:srgbClr val="FF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2743200" y="4724401"/>
            <a:ext cx="11296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members.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4876801" y="4724401"/>
            <a:ext cx="12732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The pointer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member.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2449628" y="1397463"/>
            <a:ext cx="77724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struct list {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   int         data;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 struct list *next;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struct list a, b, c;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a.data = 1;   </a:t>
            </a:r>
            <a:r>
              <a:rPr lang="en-US" sz="2400">
                <a:solidFill>
                  <a:srgbClr val="FF9966"/>
                </a:solidFill>
              </a:rPr>
              <a:t>The result of these</a:t>
            </a:r>
            <a:endParaRPr sz="24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b.data = 2;   </a:t>
            </a:r>
            <a:r>
              <a:rPr lang="en-US" sz="2400">
                <a:solidFill>
                  <a:srgbClr val="FF9966"/>
                </a:solidFill>
              </a:rPr>
              <a:t>declarations and</a:t>
            </a:r>
            <a:r>
              <a:rPr lang="en-US" sz="2400"/>
              <a:t>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c.data = 3;   </a:t>
            </a:r>
            <a:r>
              <a:rPr lang="en-US" sz="2400">
                <a:solidFill>
                  <a:srgbClr val="FF9966"/>
                </a:solidFill>
              </a:rPr>
              <a:t>initializations is pictured</a:t>
            </a:r>
            <a:endParaRPr sz="24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		    </a:t>
            </a:r>
            <a:r>
              <a:rPr lang="en-US" sz="2400">
                <a:solidFill>
                  <a:srgbClr val="FF9966"/>
                </a:solidFill>
              </a:rPr>
              <a:t>below: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a.next = b.next = c.next = NULL;</a:t>
            </a:r>
            <a:endParaRPr sz="2400">
              <a:solidFill>
                <a:srgbClr val="FF9966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34" name="Google Shape;234;p16"/>
          <p:cNvSpPr/>
          <p:nvPr/>
        </p:nvSpPr>
        <p:spPr>
          <a:xfrm>
            <a:off x="3207953" y="5582689"/>
            <a:ext cx="1676400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6"/>
          <p:cNvCxnSpPr/>
          <p:nvPr/>
        </p:nvCxnSpPr>
        <p:spPr>
          <a:xfrm>
            <a:off x="4046153" y="5582689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16"/>
          <p:cNvSpPr/>
          <p:nvPr/>
        </p:nvSpPr>
        <p:spPr>
          <a:xfrm>
            <a:off x="5722553" y="5582689"/>
            <a:ext cx="1676400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6"/>
          <p:cNvCxnSpPr/>
          <p:nvPr/>
        </p:nvCxnSpPr>
        <p:spPr>
          <a:xfrm>
            <a:off x="6560753" y="5582689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6"/>
          <p:cNvSpPr/>
          <p:nvPr/>
        </p:nvSpPr>
        <p:spPr>
          <a:xfrm>
            <a:off x="8237153" y="5582689"/>
            <a:ext cx="1676400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6"/>
          <p:cNvCxnSpPr/>
          <p:nvPr/>
        </p:nvCxnSpPr>
        <p:spPr>
          <a:xfrm>
            <a:off x="9075353" y="5582689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6"/>
          <p:cNvSpPr txBox="1"/>
          <p:nvPr/>
        </p:nvSpPr>
        <p:spPr>
          <a:xfrm>
            <a:off x="3131753" y="5201689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5646353" y="520168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8160953" y="5201689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3436553" y="558268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5951153" y="558268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8465753" y="558268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4046153" y="558268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6492106" y="5620161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9075353" y="558268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1486974" y="1825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0" y="6456218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6122"/>
            <a:ext cx="1504949" cy="102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idx="1" type="body"/>
          </p:nvPr>
        </p:nvSpPr>
        <p:spPr>
          <a:xfrm>
            <a:off x="876300" y="1394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				 a.next = &amp;b;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		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		b.next = &amp;c;</a:t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3048000" y="3581400"/>
            <a:ext cx="1676400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17"/>
          <p:cNvCxnSpPr/>
          <p:nvPr/>
        </p:nvCxnSpPr>
        <p:spPr>
          <a:xfrm>
            <a:off x="3886200" y="3581400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7"/>
          <p:cNvSpPr/>
          <p:nvPr/>
        </p:nvSpPr>
        <p:spPr>
          <a:xfrm>
            <a:off x="5562600" y="3581400"/>
            <a:ext cx="1676400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17"/>
          <p:cNvCxnSpPr/>
          <p:nvPr/>
        </p:nvCxnSpPr>
        <p:spPr>
          <a:xfrm>
            <a:off x="6400800" y="3581400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7"/>
          <p:cNvSpPr/>
          <p:nvPr/>
        </p:nvSpPr>
        <p:spPr>
          <a:xfrm>
            <a:off x="8077200" y="3581400"/>
            <a:ext cx="1676400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7"/>
          <p:cNvCxnSpPr/>
          <p:nvPr/>
        </p:nvCxnSpPr>
        <p:spPr>
          <a:xfrm>
            <a:off x="8915400" y="3581400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7"/>
          <p:cNvSpPr txBox="1"/>
          <p:nvPr/>
        </p:nvSpPr>
        <p:spPr>
          <a:xfrm>
            <a:off x="2971800" y="320040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5486400" y="32004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66" name="Google Shape;266;p17"/>
          <p:cNvSpPr txBox="1"/>
          <p:nvPr/>
        </p:nvSpPr>
        <p:spPr>
          <a:xfrm>
            <a:off x="8001000" y="3200400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3276600" y="3581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8" name="Google Shape;268;p17"/>
          <p:cNvSpPr txBox="1"/>
          <p:nvPr/>
        </p:nvSpPr>
        <p:spPr>
          <a:xfrm>
            <a:off x="5791200" y="3581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8305800" y="3581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8915400" y="3581400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4343400" y="3733800"/>
            <a:ext cx="1143000" cy="76200"/>
          </a:xfrm>
          <a:custGeom>
            <a:rect b="b" l="l" r="r" t="t"/>
            <a:pathLst>
              <a:path extrusionOk="0" h="64" w="816">
                <a:moveTo>
                  <a:pt x="0" y="56"/>
                </a:moveTo>
                <a:cubicBezTo>
                  <a:pt x="224" y="60"/>
                  <a:pt x="448" y="64"/>
                  <a:pt x="528" y="56"/>
                </a:cubicBezTo>
                <a:cubicBezTo>
                  <a:pt x="608" y="48"/>
                  <a:pt x="432" y="16"/>
                  <a:pt x="480" y="8"/>
                </a:cubicBezTo>
                <a:cubicBezTo>
                  <a:pt x="528" y="0"/>
                  <a:pt x="672" y="4"/>
                  <a:pt x="816" y="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6858000" y="3733800"/>
            <a:ext cx="1219200" cy="76200"/>
          </a:xfrm>
          <a:custGeom>
            <a:rect b="b" l="l" r="r" t="t"/>
            <a:pathLst>
              <a:path extrusionOk="0" h="64" w="816">
                <a:moveTo>
                  <a:pt x="0" y="56"/>
                </a:moveTo>
                <a:cubicBezTo>
                  <a:pt x="224" y="60"/>
                  <a:pt x="448" y="64"/>
                  <a:pt x="528" y="56"/>
                </a:cubicBezTo>
                <a:cubicBezTo>
                  <a:pt x="608" y="48"/>
                  <a:pt x="432" y="16"/>
                  <a:pt x="480" y="8"/>
                </a:cubicBezTo>
                <a:cubicBezTo>
                  <a:pt x="528" y="0"/>
                  <a:pt x="672" y="4"/>
                  <a:pt x="816" y="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4495800" y="1566459"/>
            <a:ext cx="1511300" cy="2091141"/>
          </a:xfrm>
          <a:custGeom>
            <a:rect b="b" l="l" r="r" t="t"/>
            <a:pathLst>
              <a:path extrusionOk="0" h="864" w="856">
                <a:moveTo>
                  <a:pt x="528" y="0"/>
                </a:moveTo>
                <a:cubicBezTo>
                  <a:pt x="692" y="24"/>
                  <a:pt x="856" y="48"/>
                  <a:pt x="768" y="192"/>
                </a:cubicBezTo>
                <a:cubicBezTo>
                  <a:pt x="680" y="336"/>
                  <a:pt x="340" y="600"/>
                  <a:pt x="0" y="864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5288266" y="2373868"/>
            <a:ext cx="1447800" cy="1066800"/>
          </a:xfrm>
          <a:custGeom>
            <a:rect b="b" l="l" r="r" t="t"/>
            <a:pathLst>
              <a:path extrusionOk="0" h="672" w="912">
                <a:moveTo>
                  <a:pt x="0" y="96"/>
                </a:moveTo>
                <a:cubicBezTo>
                  <a:pt x="164" y="48"/>
                  <a:pt x="328" y="0"/>
                  <a:pt x="480" y="96"/>
                </a:cubicBezTo>
                <a:cubicBezTo>
                  <a:pt x="632" y="192"/>
                  <a:pt x="772" y="432"/>
                  <a:pt x="912" y="672"/>
                </a:cubicBezTo>
              </a:path>
            </a:pathLst>
          </a:custGeom>
          <a:noFill/>
          <a:ln cap="flat" cmpd="sng" w="19050">
            <a:solidFill>
              <a:srgbClr val="FF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3032126" y="4181475"/>
            <a:ext cx="442140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Now we can use the links to retrieve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data from successive elements.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a.next-&gt;data</a:t>
            </a: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i="1"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has a value of</a:t>
            </a: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FF9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6A9"/>
                </a:solidFill>
                <a:latin typeface="Calibri"/>
                <a:ea typeface="Calibri"/>
                <a:cs typeface="Calibri"/>
                <a:sym typeface="Calibri"/>
              </a:rPr>
              <a:t>a.next-&gt;next-&gt;data</a:t>
            </a: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	                 </a:t>
            </a:r>
            <a:r>
              <a:rPr i="1"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has a value of</a:t>
            </a:r>
            <a:r>
              <a:rPr lang="en-US" sz="1800">
                <a:solidFill>
                  <a:srgbClr val="FF9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FF9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Continuation of Example</a:t>
            </a:r>
            <a:endParaRPr b="0" i="0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78" name="Google Shape;2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linked list has a </a:t>
            </a:r>
            <a:r>
              <a:rPr lang="en-US">
                <a:solidFill>
                  <a:srgbClr val="FF5050"/>
                </a:solidFill>
              </a:rPr>
              <a:t>head pointer</a:t>
            </a:r>
            <a:r>
              <a:rPr lang="en-US"/>
              <a:t> that addresses the first element of the list.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the </a:t>
            </a:r>
            <a:r>
              <a:rPr lang="en-US">
                <a:solidFill>
                  <a:srgbClr val="FF9966"/>
                </a:solidFill>
              </a:rPr>
              <a:t>pointer member</a:t>
            </a:r>
            <a:r>
              <a:rPr lang="en-US"/>
              <a:t> in each structure in the list </a:t>
            </a:r>
            <a:r>
              <a:rPr lang="en-US">
                <a:solidFill>
                  <a:srgbClr val="FF9966"/>
                </a:solidFill>
              </a:rPr>
              <a:t>points to a successor structure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9966"/>
                </a:solidFill>
              </a:rPr>
              <a:t>last structure</a:t>
            </a:r>
            <a:r>
              <a:rPr lang="en-US"/>
              <a:t> has its </a:t>
            </a:r>
            <a:r>
              <a:rPr lang="en-US">
                <a:solidFill>
                  <a:srgbClr val="FF9966"/>
                </a:solidFill>
              </a:rPr>
              <a:t>pointer member</a:t>
            </a:r>
            <a:r>
              <a:rPr lang="en-US"/>
              <a:t> set to </a:t>
            </a:r>
            <a:r>
              <a:rPr lang="en-US">
                <a:solidFill>
                  <a:srgbClr val="FF9966"/>
                </a:solidFill>
              </a:rPr>
              <a:t>NULL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Typically, a linked list is created </a:t>
            </a:r>
            <a:r>
              <a:rPr lang="en-US">
                <a:solidFill>
                  <a:srgbClr val="FF5050"/>
                </a:solidFill>
              </a:rPr>
              <a:t>dynamically</a:t>
            </a:r>
            <a:r>
              <a:rPr lang="en-US"/>
              <a:t>.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Linked Lists</a:t>
            </a:r>
            <a:endParaRPr b="0" i="0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87" name="Google Shape;2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/>
        </p:nvSpPr>
        <p:spPr>
          <a:xfrm>
            <a:off x="0" y="238125"/>
            <a:ext cx="12192000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References </a:t>
            </a:r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/>
          </a:p>
        </p:txBody>
      </p:sp>
      <p:pic>
        <p:nvPicPr>
          <p:cNvPr id="294" name="Google Shape;2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1413509" cy="127158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 txBox="1"/>
          <p:nvPr/>
        </p:nvSpPr>
        <p:spPr>
          <a:xfrm>
            <a:off x="1020416" y="1509713"/>
            <a:ext cx="691763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‘C’ The Complete Reference - Herbert Schildt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ANSI C, McGraw-Hill – E.Balagurusamy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 programming language - Brian Kernighan and Dennis Ritchie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Reference – 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www.geeksforgeeks.</a:t>
            </a:r>
            <a:r>
              <a:rPr b="0" i="0" lang="en-US" sz="1800" u="sng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org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http://www.d.umn.edu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http://web2.uwindsor.ca</a:t>
            </a:r>
            <a:endParaRPr b="0" i="0" sz="1800" u="sng" cap="none" strike="noStrike">
              <a:solidFill>
                <a:srgbClr val="660099"/>
              </a:solidFill>
              <a:latin typeface="arial"/>
              <a:ea typeface="arial"/>
              <a:cs typeface="arial"/>
              <a:sym typeface="arial"/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 Program Name: B. Tech. AI &amp; DS 	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980661" y="1536173"/>
            <a:ext cx="840187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Structure: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Difference and Application,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Nested structure,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Self-referential structure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2" marL="114300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Email-ID</a:t>
            </a:r>
            <a:endParaRPr/>
          </a:p>
          <a:p>
            <a:pPr indent="-228600" lvl="2" marL="114300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sansar.chauhan@galgotiasuniversity.edu.in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0" y="238125"/>
            <a:ext cx="12192000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Contact Information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/>
          </a:p>
        </p:txBody>
      </p:sp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1413509" cy="127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10" name="Google Shape;3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/>
          <p:nvPr/>
        </p:nvSpPr>
        <p:spPr>
          <a:xfrm>
            <a:off x="752474" y="1213913"/>
            <a:ext cx="8229600" cy="79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Can we allocate only arrays?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921026" y="2362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malloc can be used to allocate memory for single variables also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 = (int *) malloc (sizeof(int));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Allocates space for a single int, which can be accessed as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*p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Single variable allocations are just special case of array allocations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Array with only one element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13" name="Google Shape;3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 and Declaration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457200" y="1481138"/>
            <a:ext cx="11125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147" y="4188099"/>
            <a:ext cx="609600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Structure Declaration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aramond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aCard, deck[ </a:t>
            </a:r>
            <a:r>
              <a:rPr b="1" i="0" lang="en-US" sz="24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52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], *cardPtr;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623391" y="1515739"/>
            <a:ext cx="6096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Structure Definition</a:t>
            </a:r>
            <a:endParaRPr b="1" sz="2800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Accessing Structure Members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424070" y="1108701"/>
            <a:ext cx="10939670" cy="20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Two operators are used to access members of structures: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member operator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(.)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—also called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dot operator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—and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pointer operator (-&gt;)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—also called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arrow operator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424070" y="2828835"/>
            <a:ext cx="184867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b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941983" y="2828835"/>
            <a:ext cx="86271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aCard = { </a:t>
            </a:r>
            <a:r>
              <a:rPr b="1" lang="en-US" sz="2400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"Three"</a:t>
            </a: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1" lang="en-US" sz="2400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"Hearts"</a:t>
            </a: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}, deck[ </a:t>
            </a:r>
            <a:r>
              <a:rPr b="1" lang="en-US" sz="2400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52</a:t>
            </a: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], *cardPtr;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cardPtr=&amp;aCard;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977889" y="3847651"/>
            <a:ext cx="93858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printf( </a:t>
            </a:r>
            <a:r>
              <a:rPr b="1" i="0" lang="en-US" sz="24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"%s"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aCard.suit ); </a:t>
            </a:r>
            <a:r>
              <a:rPr b="1" i="0" lang="en-US" sz="24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  <a:t>/* displays Hearts */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printf( </a:t>
            </a:r>
            <a:r>
              <a:rPr b="1" i="0" lang="en-US" sz="24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"%s"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cardPtr-&gt;suit ); </a:t>
            </a:r>
            <a:r>
              <a:rPr b="1" i="0" lang="en-US" sz="24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  <a:t>/* displays Hearts */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00BF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9686924" y="238125"/>
            <a:ext cx="2505075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Program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1413509" cy="127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009" y="352425"/>
            <a:ext cx="8109916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Applications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752474" y="1259535"/>
            <a:ext cx="1068705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82829"/>
                </a:solidFill>
                <a:latin typeface="Garamond"/>
                <a:ea typeface="Garamond"/>
                <a:cs typeface="Garamond"/>
                <a:sym typeface="Garamond"/>
              </a:rPr>
              <a:t>Structures allow to store different data types information inside it at contiguous memory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82829"/>
                </a:solidFill>
                <a:latin typeface="Garamond"/>
                <a:ea typeface="Garamond"/>
                <a:cs typeface="Garamond"/>
                <a:sym typeface="Garamond"/>
              </a:rPr>
              <a:t>It is a collection of different data types which are at contiguous memory locations.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82829"/>
                </a:solidFill>
                <a:latin typeface="Garamond"/>
                <a:ea typeface="Garamond"/>
                <a:cs typeface="Garamond"/>
                <a:sym typeface="Garamond"/>
              </a:rPr>
              <a:t>If we want to represent too many information(too many variables) of same data type as an single entity then we go for Array.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82829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b="0" i="0" lang="en-US" sz="2400">
                <a:solidFill>
                  <a:srgbClr val="282829"/>
                </a:solidFill>
                <a:latin typeface="Garamond"/>
                <a:ea typeface="Garamond"/>
                <a:cs typeface="Garamond"/>
                <a:sym typeface="Garamond"/>
              </a:rPr>
              <a:t>ut if we want to represent too many information(too many variables) of different different data types as an single entity then we go for Structure.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Nested Structure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457199" y="1481138"/>
            <a:ext cx="11191461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57199" y="1228635"/>
            <a:ext cx="112776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A structure can be nested inside another structure. In other words, the members of a structure can be of any other type including structure. Here is the syntax to create nested structures.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457198" y="2493554"/>
            <a:ext cx="37935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address 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city[20];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pin;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phone[14];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employee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name[20];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8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address add;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}emp;  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5758761" y="2553804"/>
            <a:ext cx="5889899" cy="351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verdana"/>
              <a:buNone/>
            </a:pPr>
            <a:r>
              <a:rPr b="1" lang="en-US" sz="18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	char 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name[20];  </a:t>
            </a:r>
            <a:endParaRPr b="1" sz="1800">
              <a:solidFill>
                <a:srgbClr val="2E8B5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2E8B57"/>
              </a:buClr>
              <a:buSzPts val="1800"/>
              <a:buFont typeface="verdana"/>
              <a:buNone/>
            </a:pP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2E8B57"/>
              </a:buClr>
              <a:buSzPts val="1800"/>
              <a:buFont typeface="verdana"/>
              <a:buNone/>
            </a:pP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		char 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city[20]; 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    		int 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pin; </a:t>
            </a: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    		char 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phone[14]; 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}add;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emp;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Nested Structure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245164" y="1116007"/>
            <a:ext cx="11178209" cy="496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Structures are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derived data types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—they are constructed using objects of other types.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Consider the following structure definition: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{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Keyword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introduces the structure definition.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identifier card is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tag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which names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the structure definition and is used with the keyword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struct to declare variables of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type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Accessing nested structure member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/>
          <p:nvPr/>
        </p:nvSpPr>
        <p:spPr>
          <a:xfrm>
            <a:off x="503583" y="1155201"/>
            <a:ext cx="3021495" cy="4739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2" marL="9144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  <a:endParaRPr/>
          </a:p>
          <a:p>
            <a:pPr indent="0" lvl="2" marL="9144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2" marL="9144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;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1" marL="457200" marR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B0004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marks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</a:t>
            </a:r>
            <a:r>
              <a:rPr b="0" i="0" lang="en-US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4899547" y="1948269"/>
            <a:ext cx="6509982" cy="1107996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254E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stu.p.name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- refers to the name of the person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stu.p.age</a:t>
            </a:r>
            <a:r>
              <a:rPr b="0" i="0" lang="en-US" sz="22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- refers to the age of the person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stu.p.dob</a:t>
            </a:r>
            <a:r>
              <a:rPr b="0" i="0" lang="en-US" sz="22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- refers to the date of birth of the person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2020-05-05T09:43:45Z</dcterms:created>
  <dc:creator>VIJAY RAMALINGAM</dc:creator>
</cp:coreProperties>
</file>