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Garamond"/>
      <p:regular r:id="rId31"/>
      <p:bold r:id="rId32"/>
      <p:italic r:id="rId33"/>
      <p:boldItalic r:id="rId34"/>
    </p:embeddedFont>
    <p:embeddedFont>
      <p:font typeface="Arial Black"/>
      <p:regular r:id="rId35"/>
    </p:embeddedFont>
    <p:embeddedFont>
      <p:font typeface="Tino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fTFy1NcPEcyeAs9hKH/jXgAei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aramond-italic.fntdata"/><Relationship Id="rId10" Type="http://schemas.openxmlformats.org/officeDocument/2006/relationships/slide" Target="slides/slide5.xml"/><Relationship Id="rId32" Type="http://schemas.openxmlformats.org/officeDocument/2006/relationships/font" Target="fonts/Garamond-bold.fntdata"/><Relationship Id="rId13" Type="http://schemas.openxmlformats.org/officeDocument/2006/relationships/slide" Target="slides/slide8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34" Type="http://schemas.openxmlformats.org/officeDocument/2006/relationships/font" Target="fonts/Garamond-boldItalic.fntdata"/><Relationship Id="rId15" Type="http://schemas.openxmlformats.org/officeDocument/2006/relationships/slide" Target="slides/slide10.xml"/><Relationship Id="rId37" Type="http://schemas.openxmlformats.org/officeDocument/2006/relationships/font" Target="fonts/Tinos-bold.fntdata"/><Relationship Id="rId14" Type="http://schemas.openxmlformats.org/officeDocument/2006/relationships/slide" Target="slides/slide9.xml"/><Relationship Id="rId36" Type="http://schemas.openxmlformats.org/officeDocument/2006/relationships/font" Target="fonts/Tinos-regular.fntdata"/><Relationship Id="rId17" Type="http://schemas.openxmlformats.org/officeDocument/2006/relationships/slide" Target="slides/slide12.xml"/><Relationship Id="rId39" Type="http://schemas.openxmlformats.org/officeDocument/2006/relationships/font" Target="fonts/Tinos-boldItalic.fntdata"/><Relationship Id="rId16" Type="http://schemas.openxmlformats.org/officeDocument/2006/relationships/slide" Target="slides/slide11.xml"/><Relationship Id="rId38" Type="http://schemas.openxmlformats.org/officeDocument/2006/relationships/font" Target="fonts/Tino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6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Coumputing Science and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BCS01T1003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Course Name: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Programming for Problem Solving – C</a:t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      Faculty Name: Prof. (Dr.) Sansar Singh Chauhan                     Program Name: B. Tech. AI &amp; DS				     		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4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451652" y="2018547"/>
            <a:ext cx="669234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UNIT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Structures, Union and Pointers.</a:t>
            </a:r>
            <a:endParaRPr b="0" i="0" sz="3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Arithmetic Operations on Pointers</a:t>
            </a:r>
            <a:endParaRPr b="1" sz="1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752473" y="1258383"/>
            <a:ext cx="1108171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When an integer is added to or subtracted from a pointer, the new pointer value is changed by the integer times the number of bytes in the data variable the pointer is pointing 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example, if the pointer </a:t>
            </a:r>
            <a:r>
              <a:rPr i="1"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valptr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contains the address of a double precision variable and that address is 234567870, then the statement: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i="1"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valptr = valptr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would change </a:t>
            </a:r>
            <a:r>
              <a:rPr i="1"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valptr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to 234567886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Using the C Language Special Keyword</a:t>
            </a:r>
            <a:endParaRPr b="1" sz="1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463825" y="1233175"/>
            <a:ext cx="10880035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i="1" lang="en-US" sz="4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sizeof</a:t>
            </a:r>
            <a:endParaRPr sz="4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This keyword can be used to determine the number of bytes in a data type, a variable, or an array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double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array [10]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sizeof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(double);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/* Returns the value 8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sizeof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array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);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/* Returns the value 80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sizeof(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array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/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sizeof(double);</a:t>
            </a:r>
            <a:r>
              <a:rPr b="0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/* Returns 10 */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and Array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596348" y="1352586"/>
            <a:ext cx="109595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array is declared, The compiler allocates sufficient amount of storage to contain all the elements of the array in contiguous memory locations.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address is the location of the first element (index 0) of the array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also defines the array name as a constant pointer to the first element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596348" y="2647702"/>
            <a:ext cx="10959547" cy="369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0" marL="704850" marR="89535" rtl="0" algn="l">
              <a:lnSpc>
                <a:spcPct val="108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declaration: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1405890" marR="306070" rtl="0" algn="l">
              <a:lnSpc>
                <a:spcPct val="111000"/>
              </a:lnSpc>
              <a:spcBef>
                <a:spcPts val="4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 x[5] = {1, 2, 3, 4, 5};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04850" marR="89535" rtl="0" algn="l">
              <a:lnSpc>
                <a:spcPct val="108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that each integer requires 4 bytes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04850" marR="89535" rtl="0" algn="l">
              <a:lnSpc>
                <a:spcPct val="108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allocates a contiguous storage of size 5x4 = 20 bytes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04850" marR="89535" rtl="0" algn="l">
              <a:lnSpc>
                <a:spcPct val="108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the starting address of that storage is 2500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46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Element	Value	Address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x[0]                    1           2500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x[1]                    2           2504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x[2]                    3           2508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x[3]                    4           2512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3"/>
          <p:cNvGrpSpPr/>
          <p:nvPr/>
        </p:nvGrpSpPr>
        <p:grpSpPr>
          <a:xfrm>
            <a:off x="231789" y="1887957"/>
            <a:ext cx="10445737" cy="4191338"/>
            <a:chOff x="0" y="0"/>
            <a:chExt cx="10413202" cy="4959091"/>
          </a:xfrm>
        </p:grpSpPr>
        <p:sp>
          <p:nvSpPr>
            <p:cNvPr id="224" name="Google Shape;224;p13"/>
            <p:cNvSpPr/>
            <p:nvPr/>
          </p:nvSpPr>
          <p:spPr>
            <a:xfrm>
              <a:off x="228600" y="6096"/>
              <a:ext cx="4191000" cy="1524000"/>
            </a:xfrm>
            <a:custGeom>
              <a:rect b="b" l="l" r="r" t="t"/>
              <a:pathLst>
                <a:path extrusionOk="0" h="1524000" w="4191000">
                  <a:moveTo>
                    <a:pt x="0" y="0"/>
                  </a:moveTo>
                  <a:lnTo>
                    <a:pt x="4191000" y="0"/>
                  </a:lnTo>
                  <a:lnTo>
                    <a:pt x="4191000" y="1524000"/>
                  </a:lnTo>
                  <a:lnTo>
                    <a:pt x="0" y="152400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22504" y="0"/>
              <a:ext cx="4204722" cy="1530096"/>
            </a:xfrm>
            <a:custGeom>
              <a:rect b="b" l="l" r="r" t="t"/>
              <a:pathLst>
                <a:path extrusionOk="0" h="1530096" w="4204722">
                  <a:moveTo>
                    <a:pt x="0" y="0"/>
                  </a:moveTo>
                  <a:lnTo>
                    <a:pt x="4204722" y="0"/>
                  </a:lnTo>
                  <a:lnTo>
                    <a:pt x="4204722" y="1530096"/>
                  </a:lnTo>
                  <a:lnTo>
                    <a:pt x="4191006" y="1530096"/>
                  </a:lnTo>
                  <a:lnTo>
                    <a:pt x="4191006" y="13716"/>
                  </a:lnTo>
                  <a:lnTo>
                    <a:pt x="13716" y="13716"/>
                  </a:lnTo>
                  <a:lnTo>
                    <a:pt x="13716" y="1530096"/>
                  </a:lnTo>
                  <a:lnTo>
                    <a:pt x="0" y="1530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20040" y="94106"/>
              <a:ext cx="1818147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20040" y="368426"/>
              <a:ext cx="1824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92836" y="642746"/>
              <a:ext cx="308699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x[100], k, n;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92836" y="1191385"/>
              <a:ext cx="3089026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scanf (“%d”, &amp;n);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343406" y="920496"/>
              <a:ext cx="4800600" cy="609600"/>
            </a:xfrm>
            <a:custGeom>
              <a:rect b="b" l="l" r="r" t="t"/>
              <a:pathLst>
                <a:path extrusionOk="0" h="609600" w="4800600">
                  <a:moveTo>
                    <a:pt x="0" y="0"/>
                  </a:moveTo>
                  <a:lnTo>
                    <a:pt x="4800600" y="0"/>
                  </a:lnTo>
                  <a:lnTo>
                    <a:pt x="4800600" y="609600"/>
                  </a:lnTo>
                  <a:lnTo>
                    <a:pt x="0" y="60960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337310" y="914400"/>
              <a:ext cx="4806697" cy="615696"/>
            </a:xfrm>
            <a:custGeom>
              <a:rect b="b" l="l" r="r" t="t"/>
              <a:pathLst>
                <a:path extrusionOk="0" h="615696" w="4806697">
                  <a:moveTo>
                    <a:pt x="0" y="0"/>
                  </a:moveTo>
                  <a:lnTo>
                    <a:pt x="4806697" y="0"/>
                  </a:lnTo>
                  <a:lnTo>
                    <a:pt x="4806697" y="615696"/>
                  </a:lnTo>
                  <a:lnTo>
                    <a:pt x="4800600" y="615696"/>
                  </a:lnTo>
                  <a:lnTo>
                    <a:pt x="4800600" y="13716"/>
                  </a:lnTo>
                  <a:lnTo>
                    <a:pt x="13716" y="13716"/>
                  </a:lnTo>
                  <a:lnTo>
                    <a:pt x="13716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419601" y="962442"/>
              <a:ext cx="5993601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 avg (int array[], int size)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434845" y="1282826"/>
              <a:ext cx="1824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0" y="1530096"/>
              <a:ext cx="9143999" cy="3428995"/>
            </a:xfrm>
            <a:custGeom>
              <a:rect b="b" l="l" r="r" t="t"/>
              <a:pathLst>
                <a:path extrusionOk="0" h="3428995" w="9143999">
                  <a:moveTo>
                    <a:pt x="0" y="0"/>
                  </a:moveTo>
                  <a:lnTo>
                    <a:pt x="9143999" y="0"/>
                  </a:lnTo>
                  <a:lnTo>
                    <a:pt x="9143999" y="3428995"/>
                  </a:lnTo>
                  <a:lnTo>
                    <a:pt x="0" y="3428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228600" y="1530096"/>
              <a:ext cx="4191001" cy="2447544"/>
            </a:xfrm>
            <a:custGeom>
              <a:rect b="b" l="l" r="r" t="t"/>
              <a:pathLst>
                <a:path extrusionOk="0" h="2447544" w="4191001">
                  <a:moveTo>
                    <a:pt x="0" y="0"/>
                  </a:moveTo>
                  <a:lnTo>
                    <a:pt x="4191001" y="0"/>
                  </a:lnTo>
                  <a:lnTo>
                    <a:pt x="4191000" y="2447544"/>
                  </a:lnTo>
                  <a:lnTo>
                    <a:pt x="0" y="2447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22504" y="1530096"/>
              <a:ext cx="4204722" cy="2453640"/>
            </a:xfrm>
            <a:custGeom>
              <a:rect b="b" l="l" r="r" t="t"/>
              <a:pathLst>
                <a:path extrusionOk="0" h="2453640" w="4204722">
                  <a:moveTo>
                    <a:pt x="0" y="0"/>
                  </a:moveTo>
                  <a:lnTo>
                    <a:pt x="13716" y="0"/>
                  </a:lnTo>
                  <a:lnTo>
                    <a:pt x="13716" y="2441448"/>
                  </a:lnTo>
                  <a:lnTo>
                    <a:pt x="4191006" y="2441448"/>
                  </a:lnTo>
                  <a:lnTo>
                    <a:pt x="4191006" y="0"/>
                  </a:lnTo>
                  <a:lnTo>
                    <a:pt x="4204722" y="0"/>
                  </a:lnTo>
                  <a:lnTo>
                    <a:pt x="4204722" y="2453640"/>
                  </a:lnTo>
                  <a:lnTo>
                    <a:pt x="0" y="2453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592835" y="1740025"/>
              <a:ext cx="3451844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(k=0; k&lt;n; k++)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001267" y="2014345"/>
              <a:ext cx="3638321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scanf (“%d”, &amp;x[k]);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92835" y="2562986"/>
              <a:ext cx="4905144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  (“\nAverage is %f”,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502407" y="2837305"/>
              <a:ext cx="2182992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avg (x, n));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92835" y="3111625"/>
              <a:ext cx="1633697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0;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0039" y="3385946"/>
              <a:ext cx="1824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57199" y="3385946"/>
              <a:ext cx="1824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343406" y="1530096"/>
              <a:ext cx="4800600" cy="2517648"/>
            </a:xfrm>
            <a:custGeom>
              <a:rect b="b" l="l" r="r" t="t"/>
              <a:pathLst>
                <a:path extrusionOk="0" h="2517648" w="4800600">
                  <a:moveTo>
                    <a:pt x="0" y="0"/>
                  </a:moveTo>
                  <a:lnTo>
                    <a:pt x="4800600" y="0"/>
                  </a:lnTo>
                  <a:lnTo>
                    <a:pt x="4800600" y="2517648"/>
                  </a:lnTo>
                  <a:lnTo>
                    <a:pt x="0" y="2517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4337310" y="1530096"/>
              <a:ext cx="4806697" cy="2523744"/>
            </a:xfrm>
            <a:custGeom>
              <a:rect b="b" l="l" r="r" t="t"/>
              <a:pathLst>
                <a:path extrusionOk="0" h="2523744" w="4806697">
                  <a:moveTo>
                    <a:pt x="0" y="0"/>
                  </a:moveTo>
                  <a:lnTo>
                    <a:pt x="13717" y="0"/>
                  </a:lnTo>
                  <a:lnTo>
                    <a:pt x="13716" y="2510028"/>
                  </a:lnTo>
                  <a:lnTo>
                    <a:pt x="4800601" y="2510028"/>
                  </a:lnTo>
                  <a:lnTo>
                    <a:pt x="4800601" y="0"/>
                  </a:lnTo>
                  <a:lnTo>
                    <a:pt x="4806697" y="0"/>
                  </a:lnTo>
                  <a:lnTo>
                    <a:pt x="4806697" y="2523744"/>
                  </a:lnTo>
                  <a:lnTo>
                    <a:pt x="0" y="2523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707640" y="1557146"/>
              <a:ext cx="3812635" cy="27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 *p, i , sum = 0;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707640" y="2105785"/>
              <a:ext cx="1818147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 = array;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707640" y="2654426"/>
              <a:ext cx="3997085" cy="27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(i=0; i&lt;size; i++)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253232" y="2928745"/>
              <a:ext cx="345589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sum = sum + *(p+i);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707640" y="3477385"/>
              <a:ext cx="5087568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((float) sum / size);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434844" y="3751705"/>
              <a:ext cx="182423" cy="2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13"/>
          <p:cNvSpPr txBox="1"/>
          <p:nvPr/>
        </p:nvSpPr>
        <p:spPr>
          <a:xfrm>
            <a:off x="1286188" y="1259915"/>
            <a:ext cx="10044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to compute the average of all elements in an array using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allocation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/>
          <p:nvPr/>
        </p:nvSpPr>
        <p:spPr>
          <a:xfrm>
            <a:off x="7524749" y="68580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617053" y="727691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 with Arrays</a:t>
            </a:r>
            <a:endParaRPr/>
          </a:p>
        </p:txBody>
      </p:sp>
      <p:sp>
        <p:nvSpPr>
          <p:cNvPr id="262" name="Google Shape;262;p14"/>
          <p:cNvSpPr txBox="1"/>
          <p:nvPr/>
        </p:nvSpPr>
        <p:spPr>
          <a:xfrm>
            <a:off x="464653" y="1833452"/>
            <a:ext cx="8382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Sometimes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Amount of data cannot be predicted beforehand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Number of data items keeps changing during program execution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Seach for an element in an array of N elements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One solution: find the maximum possible value of  N and allocate an array of N elements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Wasteful of memory space, as N may be much smaller in some executions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 maximum value of N may be 10,000, but a particular run may need to search only among 100 elements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Using array of size 10,000 always wastes memory in most cases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Better Solution</a:t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752474" y="1143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987287" y="1828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Dynamic memory allocation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Know how much memory is needed after the program is run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 ask the user to enter from keyboard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Dynamically allocate only the amount of memory needed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 provides functions to dynamically allocate memory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malloc, calloc, realloc</a:t>
            </a:r>
            <a:endParaRPr b="0" i="0" sz="2400" u="none" cap="none" strike="noStrike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1504945" y="-37160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Memory Allocation Functions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/>
          <p:nvPr/>
        </p:nvSpPr>
        <p:spPr>
          <a:xfrm>
            <a:off x="457200" y="824533"/>
            <a:ext cx="8229600" cy="8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285749" y="1120997"/>
            <a:ext cx="5810251" cy="5284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malloc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Allocates requested number of bytes and returns a pointer to the first byte of the allocated space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3333FF"/>
                </a:solidFill>
                <a:latin typeface="Garamond"/>
                <a:ea typeface="Garamond"/>
                <a:cs typeface="Garamond"/>
                <a:sym typeface="Garamond"/>
              </a:rPr>
              <a:t>	    type *p;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       p =  (type *) malloc (Total_No_of_bytes);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calloc</a:t>
            </a:r>
            <a:endParaRPr sz="2400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Allocates space for an array of elements, initializes them to zero and then returns a pointer to the memory.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3333FF"/>
                </a:solidFill>
                <a:latin typeface="Garamond"/>
                <a:ea typeface="Garamond"/>
                <a:cs typeface="Garamond"/>
                <a:sym typeface="Garamond"/>
              </a:rPr>
              <a:t>	   type *p;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p =  (type *) calloc (No, Size_of_byte);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6798365" y="2072045"/>
            <a:ext cx="539363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realloc</a:t>
            </a:r>
            <a:endParaRPr sz="2400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Modifies the size of previously allocated space.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3333FF"/>
                </a:solidFill>
                <a:latin typeface="Garamond"/>
                <a:ea typeface="Garamond"/>
                <a:cs typeface="Garamond"/>
                <a:sym typeface="Garamond"/>
              </a:rPr>
              <a:t>	  type *p;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	  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p =  realloc(Old_Ptr, New_size);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free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Frees previously allocated space.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Allocating a Block of Memory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88" name="Google Shape;2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7"/>
          <p:cNvSpPr txBox="1"/>
          <p:nvPr/>
        </p:nvSpPr>
        <p:spPr>
          <a:xfrm>
            <a:off x="457200" y="1104207"/>
            <a:ext cx="8229600" cy="81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302026" y="1998865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block of memory can be allocated using the function </a:t>
            </a: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malloc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Reserves a block of memory of specified size and returns a pointer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void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return pointer can be type-casted to any pointer type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General format: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     </a:t>
            </a:r>
            <a:r>
              <a:rPr lang="en-US" sz="2400">
                <a:solidFill>
                  <a:srgbClr val="3333FF"/>
                </a:solidFill>
                <a:latin typeface="Garamond"/>
                <a:ea typeface="Garamond"/>
                <a:cs typeface="Garamond"/>
                <a:sym typeface="Garamond"/>
              </a:rPr>
              <a:t>type *p;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p =  (type *) malloc (byte_size);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8"/>
          <p:cNvSpPr txBox="1"/>
          <p:nvPr/>
        </p:nvSpPr>
        <p:spPr>
          <a:xfrm>
            <a:off x="669132" y="926911"/>
            <a:ext cx="8229600" cy="899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543236" y="1685925"/>
            <a:ext cx="10687051" cy="23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        p = (int *) malloc(100 * sizeof(int));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 memory space equivalent to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100 times the size of an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bytes is reserved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address of the first byte of the allocated memory is assigned to the pointer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300" name="Google Shape;300;p18"/>
          <p:cNvGrpSpPr/>
          <p:nvPr/>
        </p:nvGrpSpPr>
        <p:grpSpPr>
          <a:xfrm>
            <a:off x="1670844" y="3904731"/>
            <a:ext cx="7456488" cy="1911350"/>
            <a:chOff x="291" y="2789"/>
            <a:chExt cx="4697" cy="1204"/>
          </a:xfrm>
        </p:grpSpPr>
        <p:sp>
          <p:nvSpPr>
            <p:cNvPr id="301" name="Google Shape;301;p18"/>
            <p:cNvSpPr/>
            <p:nvPr/>
          </p:nvSpPr>
          <p:spPr>
            <a:xfrm>
              <a:off x="2348" y="3321"/>
              <a:ext cx="2640" cy="336"/>
            </a:xfrm>
            <a:prstGeom prst="rect">
              <a:avLst/>
            </a:prstGeom>
            <a:solidFill>
              <a:srgbClr val="CCFFCC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2" name="Google Shape;302;p18"/>
            <p:cNvCxnSpPr/>
            <p:nvPr/>
          </p:nvCxnSpPr>
          <p:spPr>
            <a:xfrm>
              <a:off x="2636" y="3321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8"/>
            <p:cNvCxnSpPr/>
            <p:nvPr/>
          </p:nvCxnSpPr>
          <p:spPr>
            <a:xfrm>
              <a:off x="2924" y="3321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8"/>
            <p:cNvCxnSpPr/>
            <p:nvPr/>
          </p:nvCxnSpPr>
          <p:spPr>
            <a:xfrm>
              <a:off x="3212" y="3321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8"/>
            <p:cNvCxnSpPr/>
            <p:nvPr/>
          </p:nvCxnSpPr>
          <p:spPr>
            <a:xfrm>
              <a:off x="3500" y="3321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8"/>
            <p:cNvCxnSpPr/>
            <p:nvPr/>
          </p:nvCxnSpPr>
          <p:spPr>
            <a:xfrm>
              <a:off x="4700" y="3321"/>
              <a:ext cx="0" cy="3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18"/>
            <p:cNvSpPr/>
            <p:nvPr/>
          </p:nvSpPr>
          <p:spPr>
            <a:xfrm>
              <a:off x="716" y="2793"/>
              <a:ext cx="384" cy="336"/>
            </a:xfrm>
            <a:prstGeom prst="rect">
              <a:avLst/>
            </a:prstGeom>
            <a:solidFill>
              <a:srgbClr val="E7E7FF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8" name="Google Shape;308;p18"/>
            <p:cNvCxnSpPr/>
            <p:nvPr/>
          </p:nvCxnSpPr>
          <p:spPr>
            <a:xfrm>
              <a:off x="956" y="2937"/>
              <a:ext cx="1344" cy="38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9" name="Google Shape;309;p18"/>
            <p:cNvSpPr txBox="1"/>
            <p:nvPr/>
          </p:nvSpPr>
          <p:spPr>
            <a:xfrm>
              <a:off x="291" y="2789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310" name="Google Shape;310;p18"/>
            <p:cNvSpPr txBox="1"/>
            <p:nvPr/>
          </p:nvSpPr>
          <p:spPr>
            <a:xfrm>
              <a:off x="2492" y="3705"/>
              <a:ext cx="23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 bytes of space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1815548" y="-101606"/>
            <a:ext cx="1158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1255643" y="1811136"/>
            <a:ext cx="8305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cptr = (char *) malloc (20);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Allocates 20 bytes of space for the pointer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cptr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char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6200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sptr = (struct stud *) malloc(10*sizeof(struct stud));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Allocates space for a structure array of 10 elements.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sptr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points to a structure element of type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struct stud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Always use sizeof operator to find number of bytes for a data type, as it can vary from machine to machine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 Program Name: B. Tech. AI &amp; DS 	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980661" y="1536173"/>
            <a:ext cx="840187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Pointer: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Introduction,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Declaration of pointer variables,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Operations on pointers,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Pointer arithmetic, Arrays and pointers,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Dynamic memory allocation</a:t>
            </a:r>
            <a:endParaRPr b="0" i="0" sz="2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Points to Note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752474" y="1303154"/>
            <a:ext cx="8229600" cy="470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1223859" y="2017381"/>
            <a:ext cx="7643813" cy="365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malloc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always allocates a block of contiguous bytes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allocation can fail if sufficient contiguous memory space is not available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it fails,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malloc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returns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NULL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0008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if  ((p = (int *) malloc(100 * sizeof(int))) == NULL)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  {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		  printf (“\n Memory cannot be allocated”);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		  exit();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Using the malloc’d Array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616226" y="1213913"/>
            <a:ext cx="8229600" cy="64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752474" y="2075525"/>
            <a:ext cx="8382000" cy="440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memory is allocated, it can be used with pointers, or with array notation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 *p, n, i;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scanf(“%d”, &amp;n);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p = (int *) malloc (n * sizeof(int));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for (i=0; i&lt;n; ++i)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     scanf(“%d”,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&amp;p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[i]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 integers allocated can be accessed as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*p, *(p+1), *(p+2),…, *(p+n-1)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just as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p[0], p[1], p[2], …,p[n-1]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533400" y="1117053"/>
            <a:ext cx="8229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612913" y="1897630"/>
            <a:ext cx="6096000" cy="4358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i,N;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*height;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sum=0,avg;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printf("Input no. of students\n");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scanf("%d", &amp;N);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 = (float *)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malloc(N * sizeof(float));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5728248" y="1107671"/>
            <a:ext cx="5668622" cy="5022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printf("Input heights for %d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 \n",N);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(i=0; i&lt;N; i++)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scanf ("%f",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&amp;height[i]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for(i=0;i&lt;N;i++)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sum +=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height[i]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avg = sum / (float) N;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printf("Average height = %f \n",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avg);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free (height);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Releasing the Allocated Space: free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/>
        </p:nvSpPr>
        <p:spPr>
          <a:xfrm>
            <a:off x="457200" y="995887"/>
            <a:ext cx="8229600" cy="899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0000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457200" y="1333500"/>
            <a:ext cx="1124447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 allocated block can be returned to the system for future use by using the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free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function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General syntax: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free (ptr);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where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ptr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is a pointer to a memory block which has been previously created using </a:t>
            </a:r>
            <a:r>
              <a:rPr lang="en-US" sz="2800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malloc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Note that no size needs to be mentioned for the allocated block, the system remembers it for each pointer returned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/>
        </p:nvSpPr>
        <p:spPr>
          <a:xfrm>
            <a:off x="1524000" y="19812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2" marL="114300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Email-ID</a:t>
            </a:r>
            <a:endParaRPr/>
          </a:p>
          <a:p>
            <a:pPr indent="-228600" lvl="2" marL="114300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sansar.chauhan@galgotiasuniversity.edu.in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0" y="238125"/>
            <a:ext cx="12192000" cy="908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Contact Information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0" y="6096000"/>
            <a:ext cx="12192000" cy="441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1413509" cy="127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>
            <a:off x="752474" y="1213913"/>
            <a:ext cx="8229600" cy="79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Can we allocate only arrays?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921026" y="2362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malloc can be used to allocate memory for single variables also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 = (int *) malloc (sizeof(int));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Allocates space for a single int, which can be accessed as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*p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Single variable allocations are just special case of array allocations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Array with only one element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Pointer: Introduction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Recap…..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516834" y="5760419"/>
            <a:ext cx="52213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&amp; is called address-of operator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84313" y="1301784"/>
            <a:ext cx="571168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If you have a variable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in your program,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&amp;var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will give you its address in the memory.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have used address numerous times while using the scanf() function.</a:t>
            </a:r>
            <a:endParaRPr b="0" i="0" sz="2400" u="none" cap="none" strike="noStrike">
              <a:solidFill>
                <a:srgbClr val="C1840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1840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en-US" sz="2400" u="none" cap="none" strike="noStrike">
                <a:solidFill>
                  <a:srgbClr val="C18401"/>
                </a:solidFill>
                <a:latin typeface="Garamond"/>
                <a:ea typeface="Garamond"/>
                <a:cs typeface="Garamond"/>
                <a:sym typeface="Garamond"/>
              </a:rPr>
              <a:t>scanf</a:t>
            </a:r>
            <a:r>
              <a:rPr b="1" i="0" lang="en-US" sz="2400" u="none" cap="none" strike="noStrike">
                <a:solidFill>
                  <a:srgbClr val="383A42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b="1" i="0" lang="en-US" sz="2400" u="none" cap="none" strike="noStrike">
                <a:solidFill>
                  <a:srgbClr val="50A14F"/>
                </a:solidFill>
                <a:latin typeface="Garamond"/>
                <a:ea typeface="Garamond"/>
                <a:cs typeface="Garamond"/>
                <a:sym typeface="Garamond"/>
              </a:rPr>
              <a:t>"%d"</a:t>
            </a:r>
            <a:r>
              <a:rPr b="1" i="0" lang="en-US" sz="2400" u="none" cap="none" strike="noStrike">
                <a:solidFill>
                  <a:srgbClr val="383A42"/>
                </a:solidFill>
                <a:latin typeface="Garamond"/>
                <a:ea typeface="Garamond"/>
                <a:cs typeface="Garamond"/>
                <a:sym typeface="Garamond"/>
              </a:rPr>
              <a:t>, &amp;var);</a:t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Here, the value entered by the user is stored in the address of var variable.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Let's take a working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543670" y="1292259"/>
            <a:ext cx="495921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#include &lt;stdio.h&gt;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int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int var = 5;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printf("var: %d\n", var);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// Notice the use of &amp; before var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printf("address of var: %p", &amp;var);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} </a:t>
            </a:r>
            <a:endParaRPr sz="2400">
              <a:solidFill>
                <a:srgbClr val="25265E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5265E"/>
                </a:solidFill>
                <a:latin typeface="Garamond"/>
                <a:ea typeface="Garamond"/>
                <a:cs typeface="Garamond"/>
                <a:sym typeface="Garamond"/>
              </a:rPr>
              <a:t>var: 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5265E"/>
                </a:solidFill>
                <a:latin typeface="Garamond"/>
                <a:ea typeface="Garamond"/>
                <a:cs typeface="Garamond"/>
                <a:sym typeface="Garamond"/>
              </a:rPr>
              <a:t>address of var: 2686778</a:t>
            </a: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1504941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Concept of Address and Pointers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-5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 Program Name: B. Tech. AI &amp; DS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4054337" y="1515453"/>
            <a:ext cx="739803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Memory can be conceptualized as a linear set of data locations.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Variables reference the contents of a locations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Pointers have a value of the address of a given location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1751776" y="151545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Contents1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751776" y="177262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751776" y="202980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751776" y="228697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751776" y="254415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751776" y="280132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751776" y="305850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751776" y="331567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751776" y="357285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751776" y="383002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751776" y="408720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Contents11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1751776" y="434437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751776" y="460155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751776" y="485872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751776" y="5115903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751776" y="5373078"/>
            <a:ext cx="1352550" cy="257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Contents16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399226" y="153926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ADDR1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399226" y="179644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ADDR2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399226" y="205361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ADDR3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399226" y="231079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ADDR4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399226" y="256796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ADDR5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399226" y="282514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ADDR6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399226" y="308231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99226" y="333949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399226" y="359666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399226" y="385384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399226" y="411101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ADDR11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399226" y="436819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399226" y="462536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399226" y="488254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399226" y="5139716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99226" y="5396891"/>
            <a:ext cx="1352550" cy="257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Declaration of pointer variables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 Program Name: B. Tech. AI &amp; DS 	</a:t>
            </a:r>
            <a:endParaRPr b="1" sz="240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752473" y="1176564"/>
            <a:ext cx="1109496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Variables are allocated at </a:t>
            </a:r>
            <a:r>
              <a:rPr i="1"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addresses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in computer memory (address depends on computer/operating system)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Name of the variable is a reference to that memory address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pointer variable contains a representation of an address of another variable (P is a pointer variable in the following):</a:t>
            </a:r>
            <a:endParaRPr/>
          </a:p>
        </p:txBody>
      </p:sp>
      <p:graphicFrame>
        <p:nvGraphicFramePr>
          <p:cNvPr id="158" name="Google Shape;158;p5"/>
          <p:cNvGraphicFramePr/>
          <p:nvPr/>
        </p:nvGraphicFramePr>
        <p:xfrm>
          <a:off x="76199" y="3371284"/>
          <a:ext cx="7956519" cy="2539186"/>
        </p:xfrm>
        <a:graphic>
          <a:graphicData uri="http://schemas.openxmlformats.org/presentationml/2006/ole">
            <mc:AlternateContent>
              <mc:Choice Requires="v">
                <p:oleObj r:id="rId5" imgH="2539186" imgW="7956519" progId="Visio.Drawing.4" spid="_x0000_s1">
                  <p:embed/>
                </p:oleObj>
              </mc:Choice>
              <mc:Fallback>
                <p:oleObj r:id="rId6" imgH="2539186" imgW="7956519" progId="Visio.Drawing.4">
                  <p:embed/>
                  <p:pic>
                    <p:nvPicPr>
                      <p:cNvPr id="158" name="Google Shape;158;p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199" y="3371284"/>
                        <a:ext cx="7956519" cy="2539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Declaration of pointer variables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>
            <a:off x="437322" y="1274808"/>
            <a:ext cx="11436625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400"/>
              <a:buFont typeface="Garamond"/>
              <a:buNone/>
            </a:pPr>
            <a:r>
              <a:rPr b="1" i="0" lang="en-US" sz="2400" u="none" cap="none" strike="noStrike">
                <a:solidFill>
                  <a:srgbClr val="25265E"/>
                </a:solidFill>
                <a:latin typeface="Garamond"/>
                <a:ea typeface="Garamond"/>
                <a:cs typeface="Garamond"/>
                <a:sym typeface="Garamond"/>
              </a:rPr>
              <a:t>C Pointers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Pointers (pointer variables) are special variables that are used to store addresses rather than values.</a:t>
            </a:r>
            <a:endParaRPr b="1" i="0" sz="2400" u="none" cap="none" strike="noStrike">
              <a:solidFill>
                <a:srgbClr val="25265E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2400"/>
              <a:buFont typeface="Garamond"/>
              <a:buNone/>
            </a:pPr>
            <a:r>
              <a:rPr b="1" i="0" lang="en-US" sz="2400" u="none" cap="none" strike="noStrike">
                <a:solidFill>
                  <a:srgbClr val="25265E"/>
                </a:solidFill>
                <a:latin typeface="Garamond"/>
                <a:ea typeface="Garamond"/>
                <a:cs typeface="Garamond"/>
                <a:sym typeface="Garamond"/>
              </a:rPr>
              <a:t>Pointer Syntax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A626A4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b="0" i="0" lang="en-US" sz="2400" u="none" cap="none" strike="noStrike">
                <a:solidFill>
                  <a:srgbClr val="383A42"/>
                </a:solidFill>
                <a:latin typeface="Garamond"/>
                <a:ea typeface="Garamond"/>
                <a:cs typeface="Garamond"/>
                <a:sym typeface="Garamond"/>
              </a:rPr>
              <a:t>* p;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Here, we have declared a pointer p of int type.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You can also declare pointers in these ways.</a:t>
            </a:r>
            <a:endParaRPr b="0" i="0" sz="2400" u="none" cap="none" strike="noStrike">
              <a:solidFill>
                <a:srgbClr val="A626A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A626A4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b="0" i="0" lang="en-US" sz="2400" u="none" cap="none" strike="noStrike">
                <a:solidFill>
                  <a:srgbClr val="383A42"/>
                </a:solidFill>
                <a:latin typeface="Garamond"/>
                <a:ea typeface="Garamond"/>
                <a:cs typeface="Garamond"/>
                <a:sym typeface="Garamond"/>
              </a:rPr>
              <a:t> *p1; </a:t>
            </a:r>
            <a:r>
              <a:rPr b="0" i="0" lang="en-US" sz="2400" u="none" cap="none" strike="noStrike">
                <a:solidFill>
                  <a:srgbClr val="A626A4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b="0" i="0" lang="en-US" sz="2400" u="none" cap="none" strike="noStrike">
                <a:solidFill>
                  <a:srgbClr val="383A42"/>
                </a:solidFill>
                <a:latin typeface="Garamond"/>
                <a:ea typeface="Garamond"/>
                <a:cs typeface="Garamond"/>
                <a:sym typeface="Garamond"/>
              </a:rPr>
              <a:t> * p2;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Let's take another example of declaring pointers.</a:t>
            </a:r>
            <a:endParaRPr b="0" i="0" sz="2400" u="none" cap="none" strike="noStrike">
              <a:solidFill>
                <a:srgbClr val="A626A4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A626A4"/>
                </a:solidFill>
                <a:latin typeface="Garamond"/>
                <a:ea typeface="Garamond"/>
                <a:cs typeface="Garamond"/>
                <a:sym typeface="Garamond"/>
              </a:rPr>
              <a:t>int</a:t>
            </a:r>
            <a:r>
              <a:rPr b="0" i="0" lang="en-US" sz="2400" u="none" cap="none" strike="noStrike">
                <a:solidFill>
                  <a:srgbClr val="383A42"/>
                </a:solidFill>
                <a:latin typeface="Garamond"/>
                <a:ea typeface="Garamond"/>
                <a:cs typeface="Garamond"/>
                <a:sym typeface="Garamond"/>
              </a:rPr>
              <a:t>* p1, p2;</a:t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Here, we have declared a pointer p1 and a normal variable p2.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Complex example: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*AP[5];	/* AP is an array of 5 pointers to integers  */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/>
        </p:nvSpPr>
        <p:spPr>
          <a:xfrm>
            <a:off x="1504949" y="-16454"/>
            <a:ext cx="10687051" cy="1042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Address (&amp;) Operator</a:t>
            </a:r>
            <a:endParaRPr b="1" sz="3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1073426" y="1254566"/>
            <a:ext cx="10800522" cy="3256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address (&amp;) operator can be used in front of any variable object in C -- the result of the operation is the location in memory of the variable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Syntax: &amp;</a:t>
            </a:r>
            <a:r>
              <a:rPr i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VariableReference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Examples: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V;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*P;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A[5];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&amp;V - memory location of integer variable V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&amp;(A[2]) - memory location of array element 2 in array A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&amp;P - memory location of pointer variable 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Indirection (*) Operator</a:t>
            </a:r>
            <a:endParaRPr b="1" sz="3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424070" y="1183502"/>
            <a:ext cx="7712765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pointer variable contains a memory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 refer to the </a:t>
            </a:r>
            <a:r>
              <a:rPr i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of the variable that the pointer points to, we use indirection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Syntax: *</a:t>
            </a:r>
            <a:r>
              <a:rPr i="1"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PointerVariable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V = 101;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 *P = &amp;V;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/* Then *P would refer to the contents of the variable V (in this case, the integer 101) */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printf(“%d”,*P);  /* Prints 101 */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1504945" y="10807"/>
            <a:ext cx="10687051" cy="1033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Arithmetic and Logical Operations on Pointers</a:t>
            </a:r>
            <a:endParaRPr b="1" sz="3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-22777" y="6453621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Name: B. Tech. AI &amp; DS</a:t>
            </a:r>
            <a:endParaRPr b="1" i="0" sz="2400" u="none" cap="none" strike="noStrik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97"/>
            <a:ext cx="1504949" cy="102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895348" y="1404731"/>
            <a:ext cx="10355748" cy="2754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 pointer may be incremented or decremented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 integer may be added to or subtracted from a pointer.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Pointer variables may be subtracted from one another.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Pointer variables can be used in comparisons, but usually only in a comparison to NULL.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2020-05-05T09:43:45Z</dcterms:created>
  <dc:creator>VIJAY RAMALINGAM</dc:creator>
</cp:coreProperties>
</file>