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7" r:id="rId2"/>
    <p:sldId id="320" r:id="rId3"/>
    <p:sldId id="615" r:id="rId4"/>
    <p:sldId id="613" r:id="rId5"/>
    <p:sldId id="321" r:id="rId6"/>
    <p:sldId id="331" r:id="rId7"/>
    <p:sldId id="324" r:id="rId8"/>
    <p:sldId id="323" r:id="rId9"/>
    <p:sldId id="327" r:id="rId10"/>
    <p:sldId id="325" r:id="rId11"/>
    <p:sldId id="328" r:id="rId12"/>
    <p:sldId id="329" r:id="rId13"/>
    <p:sldId id="330" r:id="rId14"/>
    <p:sldId id="332" r:id="rId15"/>
    <p:sldId id="333" r:id="rId16"/>
    <p:sldId id="334" r:id="rId17"/>
    <p:sldId id="338" r:id="rId18"/>
    <p:sldId id="337" r:id="rId19"/>
    <p:sldId id="635" r:id="rId20"/>
    <p:sldId id="607" r:id="rId21"/>
    <p:sldId id="3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14-12-2020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14-12-2020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url?sa=t&amp;rct=j&amp;q=&amp;esrc=s&amp;source=web&amp;cd=&amp;ved=2ahUKEwj3yuDirMbtAhVm7HMBHQVVCjEQFjAAegQIAxAC&amp;url=http%3A%2F%2Fweb2.uwindsor.ca%2Fcourses%2Fcs%2Frituch%2F321%2Fchapter_structures.ppt&amp;usg=AOvVaw14iVgSCi00xvBlA5xuP1y3" TargetMode="External"/><Relationship Id="rId4" Type="http://schemas.openxmlformats.org/officeDocument/2006/relationships/hyperlink" Target="http://www.d.umn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Coumputing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r>
              <a:rPr lang="en-IN" sz="1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mbria" panose="02040503050406030204" pitchFamily="18" charset="0"/>
              </a:rPr>
              <a:t>BCS01T1003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Course Name: </a:t>
            </a:r>
            <a:r>
              <a:rPr lang="en-IN" sz="2000" dirty="0">
                <a:solidFill>
                  <a:schemeClr val="bg1"/>
                </a:solidFill>
                <a:latin typeface="Cambria" panose="02040503050406030204" pitchFamily="18" charset="0"/>
              </a:rPr>
              <a:t>Programming for Problem Solving – C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Prof. (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) Sansar Singh Chauhan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Program Name: B. Tech. AI &amp; DS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690A-790C-4449-8D41-927E8F52913B}"/>
              </a:ext>
            </a:extLst>
          </p:cNvPr>
          <p:cNvSpPr txBox="1"/>
          <p:nvPr/>
        </p:nvSpPr>
        <p:spPr>
          <a:xfrm>
            <a:off x="2451652" y="2018547"/>
            <a:ext cx="669234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4800" dirty="0">
                <a:solidFill>
                  <a:srgbClr val="FF0000"/>
                </a:solidFill>
              </a:rPr>
              <a:t>UNIT 4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U</a:t>
            </a:r>
            <a:r>
              <a:rPr lang="en-US" sz="36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nions-</a:t>
            </a:r>
          </a:p>
          <a:p>
            <a:pPr algn="ctr">
              <a:defRPr/>
            </a:pPr>
            <a:r>
              <a:rPr lang="en-US" sz="36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</a:t>
            </a:r>
            <a:r>
              <a:rPr lang="en-US" sz="3600" b="1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ifference between structure and union.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0"/>
    </mc:Choice>
    <mc:Fallback xmlns="">
      <p:transition spd="slow" advTm="185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4"/>
            <a:ext cx="10687051" cy="104263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Union</a:t>
            </a:r>
            <a:endParaRPr lang="en-IN" sz="3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4B086-5328-40A9-942F-BB9DF5FDBFC0}"/>
              </a:ext>
            </a:extLst>
          </p:cNvPr>
          <p:cNvSpPr txBox="1"/>
          <p:nvPr/>
        </p:nvSpPr>
        <p:spPr>
          <a:xfrm>
            <a:off x="1073426" y="1254566"/>
            <a:ext cx="108005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program in previous slide uses the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variable value 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(line 13) of type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union 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number to display the value stored in the union as both an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int 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and a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double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program output is implementation dependent.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program output shows that the internal representation of a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double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value can be quite different from the representation of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int.</a:t>
            </a:r>
          </a:p>
        </p:txBody>
      </p:sp>
    </p:spTree>
    <p:extLst>
      <p:ext uri="{BB962C8B-B14F-4D97-AF65-F5344CB8AC3E}">
        <p14:creationId xmlns:p14="http://schemas.microsoft.com/office/powerpoint/2010/main" val="31811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15"/>
    </mc:Choice>
    <mc:Fallback xmlns="">
      <p:transition spd="slow" advTm="579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1080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Difference between Structure and Union</a:t>
            </a:r>
            <a:endParaRPr lang="en-IN" sz="36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22777" y="645362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 descr="Difference between Structure and Union in C - GeeksforGeeks">
            <a:extLst>
              <a:ext uri="{FF2B5EF4-FFF2-40B4-BE49-F238E27FC236}">
                <a16:creationId xmlns:a16="http://schemas.microsoft.com/office/drawing/2014/main" id="{4CBF2E3B-15C0-4D06-91B1-E10591C9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2" y="1052129"/>
            <a:ext cx="11345724" cy="48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70"/>
    </mc:Choice>
    <mc:Fallback xmlns="">
      <p:transition spd="slow" advTm="409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Difference between Structure and Union</a:t>
            </a:r>
            <a:endParaRPr lang="en-IN" sz="1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73175-522B-490C-9C3B-6E2DBDDD1DC9}"/>
              </a:ext>
            </a:extLst>
          </p:cNvPr>
          <p:cNvSpPr txBox="1"/>
          <p:nvPr/>
        </p:nvSpPr>
        <p:spPr>
          <a:xfrm>
            <a:off x="590550" y="1266021"/>
            <a:ext cx="61680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 C Program to find difference between Structure and Union */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endParaRPr lang="en-IN" dirty="0"/>
          </a:p>
          <a:p>
            <a:r>
              <a:rPr lang="en-IN" dirty="0"/>
              <a:t>struct Employee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age;  </a:t>
            </a:r>
          </a:p>
          <a:p>
            <a:r>
              <a:rPr lang="en-IN" dirty="0"/>
              <a:t>  char Name[50];</a:t>
            </a:r>
          </a:p>
          <a:p>
            <a:r>
              <a:rPr lang="en-IN" dirty="0"/>
              <a:t>  char Department[20];</a:t>
            </a:r>
          </a:p>
          <a:p>
            <a:r>
              <a:rPr lang="en-IN" dirty="0"/>
              <a:t>  float Salary;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union Person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ag;  </a:t>
            </a:r>
          </a:p>
          <a:p>
            <a:r>
              <a:rPr lang="en-IN" dirty="0"/>
              <a:t>  char Nam[50];</a:t>
            </a:r>
          </a:p>
          <a:p>
            <a:r>
              <a:rPr lang="en-IN" dirty="0"/>
              <a:t>  char </a:t>
            </a:r>
            <a:r>
              <a:rPr lang="en-IN" dirty="0" err="1"/>
              <a:t>Departent</a:t>
            </a:r>
            <a:r>
              <a:rPr lang="en-IN" dirty="0"/>
              <a:t>[20];</a:t>
            </a:r>
          </a:p>
          <a:p>
            <a:r>
              <a:rPr lang="en-IN" dirty="0"/>
              <a:t>  float </a:t>
            </a:r>
            <a:r>
              <a:rPr lang="en-IN" dirty="0" err="1"/>
              <a:t>Salar</a:t>
            </a:r>
            <a:r>
              <a:rPr lang="en-IN" dirty="0"/>
              <a:t>;</a:t>
            </a:r>
          </a:p>
          <a:p>
            <a:r>
              <a:rPr lang="en-IN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ABE63-8B32-495E-8D71-DD20681B93D6}"/>
              </a:ext>
            </a:extLst>
          </p:cNvPr>
          <p:cNvSpPr txBox="1"/>
          <p:nvPr/>
        </p:nvSpPr>
        <p:spPr>
          <a:xfrm>
            <a:off x="5738191" y="14723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struct Employee emp1;</a:t>
            </a:r>
          </a:p>
          <a:p>
            <a:r>
              <a:rPr lang="en-IN" dirty="0"/>
              <a:t>  union Person Person1;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 The Size of Employee Structure = %d\n", </a:t>
            </a:r>
            <a:r>
              <a:rPr lang="en-IN" dirty="0" err="1"/>
              <a:t>sizeof</a:t>
            </a:r>
            <a:r>
              <a:rPr lang="en-IN" dirty="0"/>
              <a:t> (emp1) 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 The Size of Person Union = %d\n", </a:t>
            </a:r>
            <a:r>
              <a:rPr lang="en-IN" dirty="0" err="1"/>
              <a:t>sizeof</a:t>
            </a:r>
            <a:r>
              <a:rPr lang="en-IN" dirty="0"/>
              <a:t> (Person1));</a:t>
            </a:r>
          </a:p>
          <a:p>
            <a:endParaRPr lang="en-IN" dirty="0"/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BE961-6EF5-4F66-81E8-8637A602980F}"/>
              </a:ext>
            </a:extLst>
          </p:cNvPr>
          <p:cNvSpPr txBox="1"/>
          <p:nvPr/>
        </p:nvSpPr>
        <p:spPr>
          <a:xfrm>
            <a:off x="5314122" y="5293073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Output:</a:t>
            </a:r>
          </a:p>
          <a:p>
            <a:r>
              <a:rPr lang="en-IN" dirty="0"/>
              <a:t>The Size of Employee Structure =78             (Padding 80)</a:t>
            </a:r>
          </a:p>
          <a:p>
            <a:r>
              <a:rPr lang="en-IN" dirty="0"/>
              <a:t>The Size of Person Union = 50	      (</a:t>
            </a:r>
            <a:r>
              <a:rPr lang="en-IN" dirty="0" err="1"/>
              <a:t>Pading</a:t>
            </a:r>
            <a:r>
              <a:rPr lang="en-IN" dirty="0"/>
              <a:t> 52)	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97"/>
    </mc:Choice>
    <mc:Fallback xmlns="">
      <p:transition spd="slow" advTm="1377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typedef</a:t>
            </a:r>
            <a:endParaRPr lang="en-IN" sz="1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0273A-DFA1-442F-830E-89E1B6B1B9CB}"/>
              </a:ext>
            </a:extLst>
          </p:cNvPr>
          <p:cNvSpPr txBox="1"/>
          <p:nvPr/>
        </p:nvSpPr>
        <p:spPr>
          <a:xfrm>
            <a:off x="463825" y="1233175"/>
            <a:ext cx="10880035" cy="333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The keyword </a:t>
            </a:r>
            <a:r>
              <a:rPr lang="en-US" altLang="en-US" sz="2600" dirty="0">
                <a:solidFill>
                  <a:srgbClr val="0000FF"/>
                </a:solidFill>
                <a:latin typeface="Garamond" panose="02020404030301010803" pitchFamily="18" charset="0"/>
              </a:rPr>
              <a:t>typedef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provides a mechanism for creating synonyms (or aliases) for previously defined data types.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Names for structure types are often defined with typedef to create shorter type names.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For example, the statement</a:t>
            </a:r>
          </a:p>
          <a:p>
            <a:pPr marL="1371600" lvl="2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b="1" dirty="0">
                <a:solidFill>
                  <a:srgbClr val="0000FF"/>
                </a:solidFill>
                <a:latin typeface="Garamond" panose="02020404030301010803" pitchFamily="18" charset="0"/>
              </a:rPr>
              <a:t>typedef struct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card </a:t>
            </a:r>
            <a:r>
              <a:rPr lang="en-US" altLang="en-US" sz="26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Card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	defines the new type name Card as a synonym for type struct card.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C programmers often use typedef to define a structure type, so a structure tag is not required. </a:t>
            </a:r>
          </a:p>
        </p:txBody>
      </p:sp>
    </p:spTree>
    <p:extLst>
      <p:ext uri="{BB962C8B-B14F-4D97-AF65-F5344CB8AC3E}">
        <p14:creationId xmlns:p14="http://schemas.microsoft.com/office/powerpoint/2010/main" val="40796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40"/>
    </mc:Choice>
    <mc:Fallback xmlns="">
      <p:transition spd="slow" advTm="522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3896D-D15F-4DC3-BBEC-9F251E4A5EDF}"/>
              </a:ext>
            </a:extLst>
          </p:cNvPr>
          <p:cNvSpPr txBox="1"/>
          <p:nvPr/>
        </p:nvSpPr>
        <p:spPr>
          <a:xfrm>
            <a:off x="596348" y="1352586"/>
            <a:ext cx="10959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For example, the following definition</a:t>
            </a:r>
          </a:p>
          <a:p>
            <a:pPr lvl="2" eaLnBrk="1" hangingPunct="1"/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typedef struct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{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char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*face;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char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*suit;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} Card;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creates the structure type Card without the need for a separate typedef statement.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ACDA-9313-43CF-BBE4-EA14819DCEAF}"/>
              </a:ext>
            </a:extLst>
          </p:cNvPr>
          <p:cNvSpPr txBox="1"/>
          <p:nvPr/>
        </p:nvSpPr>
        <p:spPr>
          <a:xfrm>
            <a:off x="596348" y="3835230"/>
            <a:ext cx="11171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Card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can now be used to declare variables of type struct card.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declaration</a:t>
            </a:r>
          </a:p>
          <a:p>
            <a:pPr lvl="2"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Card deck[ </a:t>
            </a:r>
            <a:r>
              <a:rPr lang="en-US" altLang="en-US" sz="2400" b="1" dirty="0">
                <a:solidFill>
                  <a:srgbClr val="128AFF"/>
                </a:solidFill>
                <a:latin typeface="Garamond" panose="02020404030301010803" pitchFamily="18" charset="0"/>
              </a:rPr>
              <a:t>52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];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Declares an array of 52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Card structures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(i.e., variables of type struct card).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Creating a new name with typedef does not create a new type; typedef simply creates a new type name, which may be used as an alias for an existing type name. </a:t>
            </a:r>
          </a:p>
        </p:txBody>
      </p:sp>
    </p:spTree>
    <p:extLst>
      <p:ext uri="{BB962C8B-B14F-4D97-AF65-F5344CB8AC3E}">
        <p14:creationId xmlns:p14="http://schemas.microsoft.com/office/powerpoint/2010/main" val="10933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59"/>
    </mc:Choice>
    <mc:Fallback xmlns="">
      <p:transition spd="slow" advTm="967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   Enumeration Constants</a:t>
            </a:r>
            <a:endParaRPr lang="en-IN" sz="3600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1CB147C-052E-453E-AC7D-A4ECEAB092F8}"/>
              </a:ext>
            </a:extLst>
          </p:cNvPr>
          <p:cNvSpPr txBox="1"/>
          <p:nvPr/>
        </p:nvSpPr>
        <p:spPr>
          <a:xfrm>
            <a:off x="390935" y="1273166"/>
            <a:ext cx="11575777" cy="369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C provides one final user-defined type called an </a:t>
            </a:r>
            <a:r>
              <a:rPr lang="en-US" altLang="en-US" sz="2600" dirty="0">
                <a:solidFill>
                  <a:srgbClr val="0000FF"/>
                </a:solidFill>
                <a:latin typeface="Garamond" panose="02020404030301010803" pitchFamily="18" charset="0"/>
              </a:rPr>
              <a:t>enumeration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An enumeration, introduced by the keyword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enum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, is a set of integer </a:t>
            </a:r>
            <a:r>
              <a:rPr lang="en-US" altLang="en-US" sz="2600" dirty="0">
                <a:solidFill>
                  <a:srgbClr val="0000FF"/>
                </a:solidFill>
                <a:latin typeface="Garamond" panose="02020404030301010803" pitchFamily="18" charset="0"/>
              </a:rPr>
              <a:t>enumeration constants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represented by identifiers.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Values in an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enum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start with 0, unless specified otherwise, and are incremented by 1.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For example, the enumeration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b="1" dirty="0" err="1">
                <a:solidFill>
                  <a:srgbClr val="0000FF"/>
                </a:solidFill>
                <a:latin typeface="Garamond" panose="02020404030301010803" pitchFamily="18" charset="0"/>
              </a:rPr>
              <a:t>enum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months { </a:t>
            </a:r>
            <a:b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   JAN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FEB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MAR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APR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MAY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JUN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JUL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AUG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SEP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b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   OCT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NOV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DEC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};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creates a new type,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enum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months, in which the identifiers are set to the integers 0 to 11,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7254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37"/>
    </mc:Choice>
    <mc:Fallback xmlns="">
      <p:transition spd="slow" advTm="1607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   Enumeration Constants</a:t>
            </a:r>
            <a:endParaRPr lang="en-IN" sz="3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D87342C-1745-4C1A-A6FB-57483CBD87B3}"/>
              </a:ext>
            </a:extLst>
          </p:cNvPr>
          <p:cNvSpPr txBox="1">
            <a:spLocks/>
          </p:cNvSpPr>
          <p:nvPr/>
        </p:nvSpPr>
        <p:spPr>
          <a:xfrm>
            <a:off x="7524749" y="68580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A5800399-06A0-4434-A751-10B2689AE3BA}" type="slidenum">
              <a:rPr lang="en-US" altLang="en-US" smtClean="0">
                <a:latin typeface="Arial Black" panose="020B0A04020102020204" pitchFamily="34" charset="0"/>
              </a:rPr>
              <a:pPr/>
              <a:t>16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4C5131-D5EA-4F05-A1FE-921A92342B9B}"/>
              </a:ext>
            </a:extLst>
          </p:cNvPr>
          <p:cNvSpPr txBox="1">
            <a:spLocks noChangeArrowheads="1"/>
          </p:cNvSpPr>
          <p:nvPr/>
        </p:nvSpPr>
        <p:spPr>
          <a:xfrm>
            <a:off x="345383" y="1210600"/>
            <a:ext cx="11290026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To number the months 1 to 12, use the following enumeration: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b="1" dirty="0" err="1">
                <a:solidFill>
                  <a:srgbClr val="0000FF"/>
                </a:solidFill>
                <a:latin typeface="Garamond" panose="02020404030301010803" pitchFamily="18" charset="0"/>
              </a:rPr>
              <a:t>enum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months { </a:t>
            </a:r>
            <a:b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   JAN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=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FEB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MAR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APR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MAY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JUN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JUL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AUG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b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   SEP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OCT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NOV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600" b="1" dirty="0">
                <a:solidFill>
                  <a:srgbClr val="128AFF"/>
                </a:solidFill>
                <a:latin typeface="Garamond" panose="02020404030301010803" pitchFamily="18" charset="0"/>
              </a:rPr>
              <a:t>DEC</a:t>
            </a:r>
            <a:r>
              <a:rPr lang="en-US" altLang="en-US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 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Since the first value in the preceding enumeration is explicitly set to 1, the remaining values are incremented from 1, resulting in the values 1 through 12.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The identifiers in an enumeration must be unique.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The value of each enumeration constant of an enumeration can be set explicitly in the definition by assigning a value to the identifier. </a:t>
            </a:r>
          </a:p>
        </p:txBody>
      </p:sp>
    </p:spTree>
    <p:extLst>
      <p:ext uri="{BB962C8B-B14F-4D97-AF65-F5344CB8AC3E}">
        <p14:creationId xmlns:p14="http://schemas.microsoft.com/office/powerpoint/2010/main" val="2040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72"/>
    </mc:Choice>
    <mc:Fallback xmlns="">
      <p:transition spd="slow" advTm="11627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   Enumeration Constants</a:t>
            </a:r>
            <a:endParaRPr lang="en-IN" sz="3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0B4904A-9137-497A-BF2A-4D72C6C2445F}"/>
              </a:ext>
            </a:extLst>
          </p:cNvPr>
          <p:cNvSpPr txBox="1">
            <a:spLocks noChangeArrowheads="1"/>
          </p:cNvSpPr>
          <p:nvPr/>
        </p:nvSpPr>
        <p:spPr>
          <a:xfrm>
            <a:off x="752474" y="1143000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3600" dirty="0">
              <a:latin typeface="Garamond" panose="02020404030301010803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6854C6-2FF3-49DF-A2BE-11BE0D578973}"/>
              </a:ext>
            </a:extLst>
          </p:cNvPr>
          <p:cNvSpPr txBox="1">
            <a:spLocks noChangeArrowheads="1"/>
          </p:cNvSpPr>
          <p:nvPr/>
        </p:nvSpPr>
        <p:spPr>
          <a:xfrm>
            <a:off x="752474" y="1485900"/>
            <a:ext cx="10452239" cy="388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Multiple members of an enumeration can have the same constant value.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In the program (Next slide), the enumeration variable month is used in a for statement to print the months of the year from the array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monthName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We’ve made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monthName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[0] the empty string "".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Some programmers might prefer to set </a:t>
            </a:r>
            <a:r>
              <a:rPr lang="en-US" altLang="en-US" sz="2600" dirty="0" err="1">
                <a:solidFill>
                  <a:srgbClr val="000000"/>
                </a:solidFill>
                <a:latin typeface="Garamond" panose="02020404030301010803" pitchFamily="18" charset="0"/>
              </a:rPr>
              <a:t>monthName</a:t>
            </a: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[0] to a value such as ***ERROR*** to indicate that a logic error occurred.</a:t>
            </a:r>
          </a:p>
        </p:txBody>
      </p:sp>
    </p:spTree>
    <p:extLst>
      <p:ext uri="{BB962C8B-B14F-4D97-AF65-F5344CB8AC3E}">
        <p14:creationId xmlns:p14="http://schemas.microsoft.com/office/powerpoint/2010/main" val="35729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48"/>
    </mc:Choice>
    <mc:Fallback xmlns="">
      <p:transition spd="slow" advTm="158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-3716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Memory Allocation Functions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E139A0-DDEC-4507-8C17-F05747867E3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24533"/>
            <a:ext cx="8229600" cy="84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3600" dirty="0">
              <a:latin typeface="Garamond" panose="02020404030301010803" pitchFamily="18" charset="0"/>
            </a:endParaRPr>
          </a:p>
        </p:txBody>
      </p:sp>
      <p:pic>
        <p:nvPicPr>
          <p:cNvPr id="11" name="Picture 1" descr="ch10images_Page_67.png">
            <a:extLst>
              <a:ext uri="{FF2B5EF4-FFF2-40B4-BE49-F238E27FC236}">
                <a16:creationId xmlns:a16="http://schemas.microsoft.com/office/drawing/2014/main" id="{3FEF2B60-1DB1-4429-B9F2-4C1892D02E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533"/>
            <a:ext cx="9686860" cy="5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h10images_Page_68.png">
            <a:extLst>
              <a:ext uri="{FF2B5EF4-FFF2-40B4-BE49-F238E27FC236}">
                <a16:creationId xmlns:a16="http://schemas.microsoft.com/office/drawing/2014/main" id="{DB0ED24F-2DB7-4962-B92F-00BA6AFB4D6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3" b="49985"/>
          <a:stretch/>
        </p:blipFill>
        <p:spPr bwMode="auto">
          <a:xfrm>
            <a:off x="8839200" y="1668357"/>
            <a:ext cx="28956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03"/>
    </mc:Choice>
    <mc:Fallback xmlns="">
      <p:transition spd="slow" advTm="1767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289-FCAE-4988-89BA-9715FECA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References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2D38A7-9ED9-47B4-B562-290D817BA3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402F7-7937-47B8-B00F-70A08EC5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413509" cy="1271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64408-9ABA-46EB-9CCB-6CC7C50E8864}"/>
              </a:ext>
            </a:extLst>
          </p:cNvPr>
          <p:cNvSpPr txBox="1"/>
          <p:nvPr/>
        </p:nvSpPr>
        <p:spPr>
          <a:xfrm>
            <a:off x="1020416" y="1509713"/>
            <a:ext cx="69176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Reference:</a:t>
            </a:r>
          </a:p>
          <a:p>
            <a:pPr algn="just"/>
            <a:endParaRPr lang="en-US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‘C’ The Complete Reference - Herbert </a:t>
            </a:r>
            <a:r>
              <a:rPr lang="en-US" sz="1800" dirty="0" err="1"/>
              <a:t>Schildt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Programming ANSI C, McGraw-Hill – </a:t>
            </a:r>
            <a:r>
              <a:rPr lang="en-US" sz="1800" dirty="0" err="1"/>
              <a:t>E.Balagurusamy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C programming language - </a:t>
            </a:r>
            <a:r>
              <a:rPr lang="en-US" dirty="0"/>
              <a:t>Brian Kernighan and Dennis Ritchie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Web Reference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http://www.d.umn.edu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5"/>
              </a:rPr>
              <a:t>http://web2.uwindsor.ca</a:t>
            </a:r>
            <a:endParaRPr lang="en-IN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5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 algn="just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37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9"/>
    </mc:Choice>
    <mc:Fallback xmlns="">
      <p:transition spd="slow" advTm="88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 Program Name: B. Tech. AI &amp; DS 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3A8A5-FD28-4E67-BD5B-CAB6CB9C0885}"/>
              </a:ext>
            </a:extLst>
          </p:cNvPr>
          <p:cNvSpPr txBox="1"/>
          <p:nvPr/>
        </p:nvSpPr>
        <p:spPr>
          <a:xfrm>
            <a:off x="980661" y="1536173"/>
            <a:ext cx="8401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Unions: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Introduction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Difference between structure and union.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typedef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Enumerator constant</a:t>
            </a:r>
            <a:endParaRPr lang="en-IN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0"/>
    </mc:Choice>
    <mc:Fallback xmlns="">
      <p:transition spd="slow" advTm="22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092F5-A47B-4F36-BA4B-D9F30E28805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 algn="ctr">
              <a:buFont typeface="Monotype Sorts" pitchFamily="2" charset="2"/>
              <a:buNone/>
              <a:defRPr/>
            </a:pPr>
            <a:r>
              <a:rPr lang="en-US" altLang="en-US" sz="3200" kern="0" dirty="0">
                <a:cs typeface="Tahoma" panose="020B0604030504040204" pitchFamily="34" charset="0"/>
              </a:rPr>
              <a:t>Email-ID</a:t>
            </a:r>
          </a:p>
          <a:p>
            <a:pPr lvl="2" algn="ctr">
              <a:buFont typeface="Monotype Sorts" pitchFamily="2" charset="2"/>
              <a:buNone/>
              <a:defRPr/>
            </a:pPr>
            <a:endParaRPr lang="en-US" altLang="en-US" sz="3200" kern="0" dirty="0">
              <a:cs typeface="Tahoma" panose="020B0604030504040204" pitchFamily="34" charset="0"/>
            </a:endParaRPr>
          </a:p>
          <a:p>
            <a:pPr lvl="2" algn="ctr">
              <a:buFont typeface="Monotype Sorts" pitchFamily="2" charset="2"/>
              <a:buNone/>
              <a:defRPr/>
            </a:pPr>
            <a:r>
              <a:rPr lang="en-US" altLang="en-US" sz="3200" kern="0" dirty="0">
                <a:cs typeface="Tahoma" panose="020B0604030504040204" pitchFamily="34" charset="0"/>
              </a:rPr>
              <a:t>sansar.chauhan@galgotiasuniversity.edu.in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3A1ECC54-7FFE-4371-B73C-4B49D6829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Contact Information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76D306-25F5-4374-AFE8-67206D1777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DA595-CD64-413D-A31D-218CB476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413509" cy="1271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0"/>
    </mc:Choice>
    <mc:Fallback xmlns="">
      <p:transition spd="slow" advTm="75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FC8B1B4-616B-442C-9B36-D6D9A431E641}"/>
              </a:ext>
            </a:extLst>
          </p:cNvPr>
          <p:cNvSpPr txBox="1">
            <a:spLocks noChangeArrowheads="1"/>
          </p:cNvSpPr>
          <p:nvPr/>
        </p:nvSpPr>
        <p:spPr>
          <a:xfrm>
            <a:off x="752474" y="1213913"/>
            <a:ext cx="8229600" cy="7918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Garamond" panose="02020404030301010803" pitchFamily="18" charset="0"/>
              </a:rPr>
              <a:t>Can we allocate only arrays?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DE4B234-CA54-48CA-AC90-257CC05E0512}"/>
              </a:ext>
            </a:extLst>
          </p:cNvPr>
          <p:cNvSpPr txBox="1">
            <a:spLocks noChangeArrowheads="1"/>
          </p:cNvSpPr>
          <p:nvPr/>
        </p:nvSpPr>
        <p:spPr>
          <a:xfrm>
            <a:off x="921026" y="2362200"/>
            <a:ext cx="8229600" cy="388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malloc can be used to allocate memory for single variables also</a:t>
            </a: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p = (int *) malloc (sizeof(int));</a:t>
            </a: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Allocates space for a single int, which can be accessed as </a:t>
            </a:r>
            <a:r>
              <a:rPr lang="en-US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*p</a:t>
            </a:r>
          </a:p>
          <a:p>
            <a:r>
              <a:rPr lang="en-US" altLang="en-US" dirty="0">
                <a:latin typeface="Garamond" panose="02020404030301010803" pitchFamily="18" charset="0"/>
              </a:rPr>
              <a:t>Single variable allocations are just special case of array allocations</a:t>
            </a: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Array with only one element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76B23EB-C2DA-4071-916A-99AC3D27989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"/>
    </mc:Choice>
    <mc:Fallback xmlns="">
      <p:transition spd="slow" advTm="45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Array of Structure</a:t>
            </a:r>
          </a:p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Recap…..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endParaRPr lang="en-US" sz="36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 Program Name: B. Tech. AI &amp; DS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E1AD7-E1EB-49B1-A5A7-3176970DC2CE}"/>
              </a:ext>
            </a:extLst>
          </p:cNvPr>
          <p:cNvSpPr txBox="1"/>
          <p:nvPr/>
        </p:nvSpPr>
        <p:spPr>
          <a:xfrm>
            <a:off x="3866791" y="1657195"/>
            <a:ext cx="3514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 student</a:t>
            </a: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int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roll_no</a:t>
            </a:r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char </a:t>
            </a:r>
            <a:r>
              <a:rPr lang="en-IN" sz="28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f_name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[10];</a:t>
            </a: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char 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l_name</a:t>
            </a:r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[10];</a:t>
            </a: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}s[5];</a:t>
            </a:r>
            <a:endParaRPr lang="en-IN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337"/>
    </mc:Choice>
    <mc:Fallback xmlns="">
      <p:transition spd="slow" advTm="1363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Passing structure in function</a:t>
            </a:r>
            <a:endParaRPr lang="en-IN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 Program Name: B. Tech. AI &amp; DS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49B4197-6FBE-4AA7-8B8B-56111ED4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4" y="1503149"/>
            <a:ext cx="8033717" cy="249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240030" algn="just">
              <a:lnSpc>
                <a:spcPct val="102000"/>
              </a:lnSpc>
              <a:spcAft>
                <a:spcPts val="250"/>
              </a:spcAft>
            </a:pPr>
            <a:r>
              <a:rPr lang="en-IN" sz="2800" b="1" dirty="0"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We will consider four cases:</a:t>
            </a:r>
          </a:p>
          <a:p>
            <a:pPr marL="1257300" lvl="2" indent="-342900" fontAlgn="base">
              <a:lnSpc>
                <a:spcPct val="107000"/>
              </a:lnSpc>
              <a:spcAft>
                <a:spcPts val="540"/>
              </a:spcAft>
              <a:buClr>
                <a:srgbClr val="FF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rPr>
              <a:t>Passing the individual members to functions</a:t>
            </a:r>
          </a:p>
          <a:p>
            <a:pPr marL="1257300" lvl="2" indent="-342900" fontAlgn="base">
              <a:lnSpc>
                <a:spcPct val="107000"/>
              </a:lnSpc>
              <a:spcAft>
                <a:spcPts val="540"/>
              </a:spcAft>
              <a:buClr>
                <a:srgbClr val="FF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rPr>
              <a:t>Passing whole structure to functions</a:t>
            </a:r>
          </a:p>
          <a:p>
            <a:pPr marL="1257300" lvl="2" indent="-342900" fontAlgn="base">
              <a:lnSpc>
                <a:spcPct val="107000"/>
              </a:lnSpc>
              <a:spcAft>
                <a:spcPts val="540"/>
              </a:spcAft>
              <a:buClr>
                <a:srgbClr val="FF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rPr>
              <a:t>Passing structure pointer to functions</a:t>
            </a:r>
          </a:p>
          <a:p>
            <a:pPr marL="1257300" lvl="2" indent="-342900" fontAlgn="base">
              <a:lnSpc>
                <a:spcPct val="107000"/>
              </a:lnSpc>
              <a:spcAft>
                <a:spcPts val="540"/>
              </a:spcAft>
              <a:buClr>
                <a:srgbClr val="FF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u="none" strike="noStrike" dirty="0"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rPr>
              <a:t>Passing array of structure to functions</a:t>
            </a:r>
          </a:p>
        </p:txBody>
      </p:sp>
    </p:spTree>
    <p:extLst>
      <p:ext uri="{BB962C8B-B14F-4D97-AF65-F5344CB8AC3E}">
        <p14:creationId xmlns:p14="http://schemas.microsoft.com/office/powerpoint/2010/main" val="30330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44"/>
    </mc:Choice>
    <mc:Fallback xmlns="">
      <p:transition spd="slow" advTm="303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 Program Name: B. Tech. AI &amp; DS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3864768-B6EE-4348-A30F-DCA20157DABC}"/>
              </a:ext>
            </a:extLst>
          </p:cNvPr>
          <p:cNvSpPr txBox="1">
            <a:spLocks/>
          </p:cNvSpPr>
          <p:nvPr/>
        </p:nvSpPr>
        <p:spPr>
          <a:xfrm>
            <a:off x="506892" y="1166019"/>
            <a:ext cx="11178209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 </a:t>
            </a:r>
            <a:r>
              <a:rPr lang="en-US" altLang="en-US" sz="2400" dirty="0">
                <a:solidFill>
                  <a:srgbClr val="0000FF"/>
                </a:solidFill>
                <a:latin typeface="Garamond" panose="02020404030301010803" pitchFamily="18" charset="0"/>
              </a:rPr>
              <a:t>union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is a derived data type—like a structure—with members that share the same storage space. 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For different situations in a program, some variables may not be relevant, but other variables are—so a union shares the space instead of wasting storage on variables that are not being used. 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members of a union can be of any data type.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number of bytes used to store a union must be at least enough to hold the largest member.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In most cases, unions contain two or more data types.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Only one member, and thus one data type, can be referenced at a time.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It is your responsibility to ensure that the data in a union is referenced with the proper data type.</a:t>
            </a:r>
          </a:p>
          <a:p>
            <a:endParaRPr lang="en-US" altLang="en-US" sz="24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85"/>
    </mc:Choice>
    <mc:Fallback xmlns="">
      <p:transition spd="slow" advTm="1161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1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Union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5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 Program Name: B. Tech. AI &amp; DS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2597"/>
            <a:ext cx="1504949" cy="102358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6EAB1AE-6623-4607-BC11-88D129BC3529}"/>
              </a:ext>
            </a:extLst>
          </p:cNvPr>
          <p:cNvSpPr txBox="1"/>
          <p:nvPr/>
        </p:nvSpPr>
        <p:spPr>
          <a:xfrm>
            <a:off x="752470" y="1239801"/>
            <a:ext cx="109624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 union is declared with keyword union in the same format as a structure.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union definition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union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number {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x;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double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y;</a:t>
            </a:r>
            <a:b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};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Indicates that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number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is a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union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type with members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int x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double y</a:t>
            </a: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union definition is normally placed in a header and included in all source files that use the union type. </a:t>
            </a:r>
          </a:p>
        </p:txBody>
      </p:sp>
    </p:spTree>
    <p:extLst>
      <p:ext uri="{BB962C8B-B14F-4D97-AF65-F5344CB8AC3E}">
        <p14:creationId xmlns:p14="http://schemas.microsoft.com/office/powerpoint/2010/main" val="13434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73"/>
    </mc:Choice>
    <mc:Fallback xmlns="">
      <p:transition spd="slow" advTm="833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Union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 Program Name: B. Tech. AI &amp; DS 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835BC-03E2-4786-9501-B3DA63FA6CA8}"/>
              </a:ext>
            </a:extLst>
          </p:cNvPr>
          <p:cNvSpPr txBox="1"/>
          <p:nvPr/>
        </p:nvSpPr>
        <p:spPr>
          <a:xfrm>
            <a:off x="752473" y="1176564"/>
            <a:ext cx="110949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The operations that can be performed on a union are the following: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assigning a union to another union of the same type,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taking the address (&amp;) of a union variable,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and accessing union members using the structure member operator and the structure pointer operator.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Unions may not be compared using operators == and != for the same reasons that structures cannot be compared.</a:t>
            </a:r>
          </a:p>
        </p:txBody>
      </p:sp>
    </p:spTree>
    <p:extLst>
      <p:ext uri="{BB962C8B-B14F-4D97-AF65-F5344CB8AC3E}">
        <p14:creationId xmlns:p14="http://schemas.microsoft.com/office/powerpoint/2010/main" val="13435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70"/>
    </mc:Choice>
    <mc:Fallback xmlns="">
      <p:transition spd="slow" advTm="1262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Union</a:t>
            </a:r>
          </a:p>
          <a:p>
            <a:pPr algn="ctr" fontAlgn="base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562DB-C869-43A4-BC2C-F55002E04A88}"/>
              </a:ext>
            </a:extLst>
          </p:cNvPr>
          <p:cNvSpPr txBox="1"/>
          <p:nvPr/>
        </p:nvSpPr>
        <p:spPr>
          <a:xfrm>
            <a:off x="437322" y="1274808"/>
            <a:ext cx="114366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In a declaration, a union may be initialized with a value of the same type as the first union member.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For example, with the preceding union, the declaration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FF"/>
                </a:solidFill>
                <a:latin typeface="Garamond" panose="02020404030301010803" pitchFamily="18" charset="0"/>
              </a:rPr>
              <a:t>union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number value = { </a:t>
            </a:r>
            <a:r>
              <a:rPr lang="en-US" altLang="en-US" sz="2400" b="1" dirty="0">
                <a:solidFill>
                  <a:srgbClr val="128AFF"/>
                </a:solidFill>
                <a:latin typeface="Garamond" panose="02020404030301010803" pitchFamily="18" charset="0"/>
              </a:rPr>
              <a:t>10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};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	is a valid initialization of union variable value because the union is initialized with an int, but the following declaration would truncate the floating-point part of the initializer value and normally would produce a warning from the compiler:</a:t>
            </a:r>
          </a:p>
        </p:txBody>
      </p:sp>
    </p:spTree>
    <p:extLst>
      <p:ext uri="{BB962C8B-B14F-4D97-AF65-F5344CB8AC3E}">
        <p14:creationId xmlns:p14="http://schemas.microsoft.com/office/powerpoint/2010/main" val="23379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66"/>
    </mc:Choice>
    <mc:Fallback xmlns="">
      <p:transition spd="slow" advTm="747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Union Program</a:t>
            </a:r>
            <a:endParaRPr lang="en-IN" sz="36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B. Tech. AI &amp; DS</a:t>
            </a: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54ABF-8862-444E-9C4F-4AE66232BA5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0" y="955413"/>
            <a:ext cx="8362121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20B34-CC72-4170-92DF-887F942051CB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09" y="1002904"/>
            <a:ext cx="8362121" cy="507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2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15"/>
    </mc:Choice>
    <mc:Fallback xmlns="">
      <p:transition spd="slow" advTm="9931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5115</TotalTime>
  <Words>1597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</vt:lpstr>
      <vt:lpstr>Arial Black</vt:lpstr>
      <vt:lpstr>Calibri</vt:lpstr>
      <vt:lpstr>Calibri Light</vt:lpstr>
      <vt:lpstr>Cambria</vt:lpstr>
      <vt:lpstr>Garamond</vt:lpstr>
      <vt:lpstr>Monotype Sorts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sansar chauhan</cp:lastModifiedBy>
  <cp:revision>192</cp:revision>
  <dcterms:created xsi:type="dcterms:W3CDTF">2020-05-05T09:43:45Z</dcterms:created>
  <dcterms:modified xsi:type="dcterms:W3CDTF">2020-12-14T08:14:22Z</dcterms:modified>
</cp:coreProperties>
</file>