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317" r:id="rId2"/>
    <p:sldId id="320" r:id="rId3"/>
    <p:sldId id="629" r:id="rId4"/>
    <p:sldId id="257" r:id="rId5"/>
    <p:sldId id="633" r:id="rId6"/>
    <p:sldId id="632" r:id="rId7"/>
    <p:sldId id="634" r:id="rId8"/>
    <p:sldId id="630" r:id="rId9"/>
    <p:sldId id="608" r:id="rId10"/>
    <p:sldId id="615" r:id="rId11"/>
    <p:sldId id="614" r:id="rId12"/>
    <p:sldId id="613" r:id="rId13"/>
    <p:sldId id="612" r:id="rId14"/>
    <p:sldId id="611" r:id="rId15"/>
    <p:sldId id="610" r:id="rId16"/>
    <p:sldId id="609" r:id="rId17"/>
    <p:sldId id="635" r:id="rId18"/>
    <p:sldId id="607" r:id="rId19"/>
    <p:sldId id="34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2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96"/>
  </p:normalViewPr>
  <p:slideViewPr>
    <p:cSldViewPr snapToGrid="0" snapToObjects="1">
      <p:cViewPr varScale="1">
        <p:scale>
          <a:sx n="72" d="100"/>
          <a:sy n="72" d="100"/>
        </p:scale>
        <p:origin x="534"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47659CB-BF84-F74F-95EB-6F953048C7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a:t>School of …………</a:t>
            </a:r>
          </a:p>
        </p:txBody>
      </p:sp>
      <p:sp>
        <p:nvSpPr>
          <p:cNvPr id="3" name="Date Placeholder 2">
            <a:extLst>
              <a:ext uri="{FF2B5EF4-FFF2-40B4-BE49-F238E27FC236}">
                <a16:creationId xmlns:a16="http://schemas.microsoft.com/office/drawing/2014/main" id="{2B7085A3-07F8-A34F-9A0B-6F4694CDA1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DA5B50-FE66-4811-A7C0-F2204DDD6E2E}" type="datetime1">
              <a:rPr lang="en-IN" smtClean="0"/>
              <a:t>14-12-2020</a:t>
            </a:fld>
            <a:endParaRPr lang="en-US" dirty="0"/>
          </a:p>
        </p:txBody>
      </p:sp>
      <p:sp>
        <p:nvSpPr>
          <p:cNvPr id="4" name="Footer Placeholder 3">
            <a:extLst>
              <a:ext uri="{FF2B5EF4-FFF2-40B4-BE49-F238E27FC236}">
                <a16:creationId xmlns:a16="http://schemas.microsoft.com/office/drawing/2014/main" id="{AFA908EB-DD7C-3B4A-A7DF-2AF619263E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CB1C41E-5188-D247-8003-4D23BEC7A96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A92BAF-94A5-4240-A2BF-E6524060C5D1}" type="slidenum">
              <a:rPr lang="en-US" smtClean="0"/>
              <a:pPr/>
              <a:t>‹#›</a:t>
            </a:fld>
            <a:endParaRPr lang="en-US" dirty="0"/>
          </a:p>
        </p:txBody>
      </p:sp>
    </p:spTree>
    <p:extLst>
      <p:ext uri="{BB962C8B-B14F-4D97-AF65-F5344CB8AC3E}">
        <p14:creationId xmlns:p14="http://schemas.microsoft.com/office/powerpoint/2010/main" val="2351061773"/>
      </p:ext>
    </p:extLst>
  </p:cSld>
  <p:clrMap bg1="lt1" tx1="dk1" bg2="lt2" tx2="dk2" accent1="accent1" accent2="accent2" accent3="accent3" accent4="accent4" accent5="accent5" accent6="accent6" hlink="hlink" folHlink="folHlink"/>
  <p:hf sldNum="0" ftr="0"/>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0-12-12T17:43:21.824"/>
    </inkml:context>
    <inkml:brush xml:id="br0">
      <inkml:brushProperty name="width" value="0.05292" units="cm"/>
      <inkml:brushProperty name="height" value="0.05292" units="cm"/>
      <inkml:brushProperty name="color" value="#C00000"/>
    </inkml:brush>
  </inkml:definitions>
  <inkml:trace contextRef="#ctx0" brushRef="#br0">13108 6744 0,'0'35'118,"0"0"-115,0 0 1,0-1 2,0 1 0,0 0-1,0 0-3,35-1 1,-35 1 4,35 35 2,-35-1-2,0 36 4,0 34-6,0-105 1,0 1-1,35 69 2,-35-69-2,0 69 3,0-69 0,0 35-1,0-35-1,0-1-5,0 1 4,0 0 0,0 34 4,0 1-1,0-35 0,0 34-1,0-34-1,0 0 1,0-1 4,0 1 16,34 0-6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a:t>School of …………</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C690E-70AB-4958-AB81-B252725AC6AD}" type="datetime1">
              <a:rPr lang="en-IN" smtClean="0"/>
              <a:t>14-12-2020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DEA72-A9DA-0241-B584-7E6AEC2B0F1F}" type="slidenum">
              <a:rPr lang="en-US" smtClean="0"/>
              <a:pPr/>
              <a:t>‹#›</a:t>
            </a:fld>
            <a:endParaRPr lang="en-US" dirty="0"/>
          </a:p>
        </p:txBody>
      </p:sp>
    </p:spTree>
    <p:extLst>
      <p:ext uri="{BB962C8B-B14F-4D97-AF65-F5344CB8AC3E}">
        <p14:creationId xmlns:p14="http://schemas.microsoft.com/office/powerpoint/2010/main" val="444403577"/>
      </p:ext>
    </p:extLst>
  </p:cSld>
  <p:clrMap bg1="lt1" tx1="dk1" bg2="lt2" tx2="dk2" accent1="accent1" accent2="accent2" accent3="accent3" accent4="accent4" accent5="accent5" accent6="accent6" hlink="hlink" folHlink="folHlink"/>
  <p:hf sldNum="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E09FFF3-4A20-4B07-A279-0AF5C803D564}"/>
              </a:ext>
            </a:extLst>
          </p:cNvPr>
          <p:cNvSpPr>
            <a:spLocks noGrp="1" noChangeArrowheads="1"/>
          </p:cNvSpPr>
          <p:nvPr>
            <p:ph type="hdr" sz="quarter"/>
          </p:nvPr>
        </p:nvSpPr>
        <p:spPr>
          <a:ln/>
        </p:spPr>
        <p:txBody>
          <a:bodyPr/>
          <a:lstStyle/>
          <a:p>
            <a:r>
              <a:rPr lang="en-US" altLang="en-US"/>
              <a:t>Engineering H192</a:t>
            </a:r>
          </a:p>
        </p:txBody>
      </p:sp>
      <p:sp>
        <p:nvSpPr>
          <p:cNvPr id="5" name="Rectangle 3">
            <a:extLst>
              <a:ext uri="{FF2B5EF4-FFF2-40B4-BE49-F238E27FC236}">
                <a16:creationId xmlns:a16="http://schemas.microsoft.com/office/drawing/2014/main" id="{390B25B8-90CD-4492-AD7B-7969CDA8167D}"/>
              </a:ext>
            </a:extLst>
          </p:cNvPr>
          <p:cNvSpPr>
            <a:spLocks noGrp="1" noChangeArrowheads="1"/>
          </p:cNvSpPr>
          <p:nvPr>
            <p:ph type="dt" idx="1"/>
          </p:nvPr>
        </p:nvSpPr>
        <p:spPr>
          <a:ln/>
        </p:spPr>
        <p:txBody>
          <a:bodyPr/>
          <a:lstStyle/>
          <a:p>
            <a:r>
              <a:rPr lang="en-US" altLang="en-US"/>
              <a:t>Winter 2005</a:t>
            </a:r>
          </a:p>
        </p:txBody>
      </p:sp>
      <p:sp>
        <p:nvSpPr>
          <p:cNvPr id="6" name="Rectangle 6">
            <a:extLst>
              <a:ext uri="{FF2B5EF4-FFF2-40B4-BE49-F238E27FC236}">
                <a16:creationId xmlns:a16="http://schemas.microsoft.com/office/drawing/2014/main" id="{094EDAE4-268D-405E-9D39-957628DF0324}"/>
              </a:ext>
            </a:extLst>
          </p:cNvPr>
          <p:cNvSpPr>
            <a:spLocks noGrp="1" noChangeArrowheads="1"/>
          </p:cNvSpPr>
          <p:nvPr>
            <p:ph type="ftr" sz="quarter" idx="4"/>
          </p:nvPr>
        </p:nvSpPr>
        <p:spPr>
          <a:ln/>
        </p:spPr>
        <p:txBody>
          <a:bodyPr/>
          <a:lstStyle/>
          <a:p>
            <a:r>
              <a:rPr lang="en-US" altLang="en-US"/>
              <a:t>Lecture 23</a:t>
            </a:r>
          </a:p>
        </p:txBody>
      </p:sp>
      <p:sp>
        <p:nvSpPr>
          <p:cNvPr id="7" name="Rectangle 7">
            <a:extLst>
              <a:ext uri="{FF2B5EF4-FFF2-40B4-BE49-F238E27FC236}">
                <a16:creationId xmlns:a16="http://schemas.microsoft.com/office/drawing/2014/main" id="{10C0986E-7C24-485B-B9D6-97D3D5AC5754}"/>
              </a:ext>
            </a:extLst>
          </p:cNvPr>
          <p:cNvSpPr>
            <a:spLocks noGrp="1" noChangeArrowheads="1"/>
          </p:cNvSpPr>
          <p:nvPr>
            <p:ph type="sldNum" sz="quarter" idx="5"/>
          </p:nvPr>
        </p:nvSpPr>
        <p:spPr>
          <a:ln/>
        </p:spPr>
        <p:txBody>
          <a:bodyPr/>
          <a:lstStyle/>
          <a:p>
            <a:fld id="{5641C170-A844-4F60-9076-ACD4ECA32AAC}" type="slidenum">
              <a:rPr lang="en-US" altLang="en-US"/>
              <a:pPr/>
              <a:t>4</a:t>
            </a:fld>
            <a:endParaRPr lang="en-US" altLang="en-US"/>
          </a:p>
        </p:txBody>
      </p:sp>
      <p:sp>
        <p:nvSpPr>
          <p:cNvPr id="96258" name="Rectangle 2">
            <a:extLst>
              <a:ext uri="{FF2B5EF4-FFF2-40B4-BE49-F238E27FC236}">
                <a16:creationId xmlns:a16="http://schemas.microsoft.com/office/drawing/2014/main" id="{D9593D57-70DA-4132-B26E-A47C6516E52D}"/>
              </a:ext>
            </a:extLst>
          </p:cNvPr>
          <p:cNvSpPr>
            <a:spLocks noGrp="1" noRot="1" noChangeAspect="1" noChangeArrowheads="1" noTextEdit="1"/>
          </p:cNvSpPr>
          <p:nvPr>
            <p:ph type="sldImg"/>
          </p:nvPr>
        </p:nvSpPr>
        <p:spPr>
          <a:ln/>
        </p:spPr>
      </p:sp>
      <p:sp>
        <p:nvSpPr>
          <p:cNvPr id="96259" name="Rectangle 3">
            <a:extLst>
              <a:ext uri="{FF2B5EF4-FFF2-40B4-BE49-F238E27FC236}">
                <a16:creationId xmlns:a16="http://schemas.microsoft.com/office/drawing/2014/main" id="{73628BE5-B9B4-4869-9D1E-DE392051FB08}"/>
              </a:ext>
            </a:extLst>
          </p:cNvPr>
          <p:cNvSpPr>
            <a:spLocks noGrp="1" noChangeArrowheads="1"/>
          </p:cNvSpPr>
          <p:nvPr>
            <p:ph type="body" idx="1"/>
          </p:nvPr>
        </p:nvSpPr>
        <p:spPr/>
        <p:txBody>
          <a:bodyPr/>
          <a:lstStyle/>
          <a:p>
            <a:r>
              <a:rPr lang="en-US" altLang="en-US"/>
              <a:t>Instructor:</a:t>
            </a:r>
          </a:p>
          <a:p>
            <a:r>
              <a:rPr lang="en-US" altLang="en-US"/>
              <a:t>A structure can be defined in two ways. The first method gives the compiler the layout or structure of the struct, but does not actually create one for use.  This is useful when the programmer wishes to create global definitions for structs that he or she wishes to use later.  The second method varies only in that a variable name now exists after the closing brace of the structure.  This variable is now a struct which contains all the variables within the struct definition.  Accessing the data in this variable will be discussed in a few slides.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E09FFF3-4A20-4B07-A279-0AF5C803D564}"/>
              </a:ext>
            </a:extLst>
          </p:cNvPr>
          <p:cNvSpPr>
            <a:spLocks noGrp="1" noChangeArrowheads="1"/>
          </p:cNvSpPr>
          <p:nvPr>
            <p:ph type="hdr" sz="quarter"/>
          </p:nvPr>
        </p:nvSpPr>
        <p:spPr>
          <a:ln/>
        </p:spPr>
        <p:txBody>
          <a:bodyPr/>
          <a:lstStyle/>
          <a:p>
            <a:r>
              <a:rPr lang="en-US" altLang="en-US"/>
              <a:t>Engineering H192</a:t>
            </a:r>
          </a:p>
        </p:txBody>
      </p:sp>
      <p:sp>
        <p:nvSpPr>
          <p:cNvPr id="5" name="Rectangle 3">
            <a:extLst>
              <a:ext uri="{FF2B5EF4-FFF2-40B4-BE49-F238E27FC236}">
                <a16:creationId xmlns:a16="http://schemas.microsoft.com/office/drawing/2014/main" id="{390B25B8-90CD-4492-AD7B-7969CDA8167D}"/>
              </a:ext>
            </a:extLst>
          </p:cNvPr>
          <p:cNvSpPr>
            <a:spLocks noGrp="1" noChangeArrowheads="1"/>
          </p:cNvSpPr>
          <p:nvPr>
            <p:ph type="dt" idx="1"/>
          </p:nvPr>
        </p:nvSpPr>
        <p:spPr>
          <a:ln/>
        </p:spPr>
        <p:txBody>
          <a:bodyPr/>
          <a:lstStyle/>
          <a:p>
            <a:r>
              <a:rPr lang="en-US" altLang="en-US"/>
              <a:t>Winter 2005</a:t>
            </a:r>
          </a:p>
        </p:txBody>
      </p:sp>
      <p:sp>
        <p:nvSpPr>
          <p:cNvPr id="6" name="Rectangle 6">
            <a:extLst>
              <a:ext uri="{FF2B5EF4-FFF2-40B4-BE49-F238E27FC236}">
                <a16:creationId xmlns:a16="http://schemas.microsoft.com/office/drawing/2014/main" id="{094EDAE4-268D-405E-9D39-957628DF0324}"/>
              </a:ext>
            </a:extLst>
          </p:cNvPr>
          <p:cNvSpPr>
            <a:spLocks noGrp="1" noChangeArrowheads="1"/>
          </p:cNvSpPr>
          <p:nvPr>
            <p:ph type="ftr" sz="quarter" idx="4"/>
          </p:nvPr>
        </p:nvSpPr>
        <p:spPr>
          <a:ln/>
        </p:spPr>
        <p:txBody>
          <a:bodyPr/>
          <a:lstStyle/>
          <a:p>
            <a:r>
              <a:rPr lang="en-US" altLang="en-US"/>
              <a:t>Lecture 23</a:t>
            </a:r>
          </a:p>
        </p:txBody>
      </p:sp>
      <p:sp>
        <p:nvSpPr>
          <p:cNvPr id="7" name="Rectangle 7">
            <a:extLst>
              <a:ext uri="{FF2B5EF4-FFF2-40B4-BE49-F238E27FC236}">
                <a16:creationId xmlns:a16="http://schemas.microsoft.com/office/drawing/2014/main" id="{10C0986E-7C24-485B-B9D6-97D3D5AC5754}"/>
              </a:ext>
            </a:extLst>
          </p:cNvPr>
          <p:cNvSpPr>
            <a:spLocks noGrp="1" noChangeArrowheads="1"/>
          </p:cNvSpPr>
          <p:nvPr>
            <p:ph type="sldNum" sz="quarter" idx="5"/>
          </p:nvPr>
        </p:nvSpPr>
        <p:spPr>
          <a:ln/>
        </p:spPr>
        <p:txBody>
          <a:bodyPr/>
          <a:lstStyle/>
          <a:p>
            <a:fld id="{5641C170-A844-4F60-9076-ACD4ECA32AAC}" type="slidenum">
              <a:rPr lang="en-US" altLang="en-US"/>
              <a:pPr/>
              <a:t>5</a:t>
            </a:fld>
            <a:endParaRPr lang="en-US" altLang="en-US"/>
          </a:p>
        </p:txBody>
      </p:sp>
      <p:sp>
        <p:nvSpPr>
          <p:cNvPr id="96258" name="Rectangle 2">
            <a:extLst>
              <a:ext uri="{FF2B5EF4-FFF2-40B4-BE49-F238E27FC236}">
                <a16:creationId xmlns:a16="http://schemas.microsoft.com/office/drawing/2014/main" id="{D9593D57-70DA-4132-B26E-A47C6516E52D}"/>
              </a:ext>
            </a:extLst>
          </p:cNvPr>
          <p:cNvSpPr>
            <a:spLocks noGrp="1" noRot="1" noChangeAspect="1" noChangeArrowheads="1" noTextEdit="1"/>
          </p:cNvSpPr>
          <p:nvPr>
            <p:ph type="sldImg"/>
          </p:nvPr>
        </p:nvSpPr>
        <p:spPr>
          <a:ln/>
        </p:spPr>
      </p:sp>
      <p:sp>
        <p:nvSpPr>
          <p:cNvPr id="96259" name="Rectangle 3">
            <a:extLst>
              <a:ext uri="{FF2B5EF4-FFF2-40B4-BE49-F238E27FC236}">
                <a16:creationId xmlns:a16="http://schemas.microsoft.com/office/drawing/2014/main" id="{73628BE5-B9B4-4869-9D1E-DE392051FB08}"/>
              </a:ext>
            </a:extLst>
          </p:cNvPr>
          <p:cNvSpPr>
            <a:spLocks noGrp="1" noChangeArrowheads="1"/>
          </p:cNvSpPr>
          <p:nvPr>
            <p:ph type="body" idx="1"/>
          </p:nvPr>
        </p:nvSpPr>
        <p:spPr/>
        <p:txBody>
          <a:bodyPr/>
          <a:lstStyle/>
          <a:p>
            <a:r>
              <a:rPr lang="en-US" altLang="en-US"/>
              <a:t>Instructor:</a:t>
            </a:r>
          </a:p>
          <a:p>
            <a:r>
              <a:rPr lang="en-US" altLang="en-US"/>
              <a:t>A structure can be defined in two ways. The first method gives the compiler the layout or structure of the struct, but does not actually create one for use.  This is useful when the programmer wishes to create global definitions for structs that he or she wishes to use later.  The second method varies only in that a variable name now exists after the closing brace of the structure.  This variable is now a struct which contains all the variables within the struct definition.  Accessing the data in this variable will be discussed in a few slides.</a:t>
            </a:r>
          </a:p>
        </p:txBody>
      </p:sp>
    </p:spTree>
    <p:extLst>
      <p:ext uri="{BB962C8B-B14F-4D97-AF65-F5344CB8AC3E}">
        <p14:creationId xmlns:p14="http://schemas.microsoft.com/office/powerpoint/2010/main" val="942404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A51A5-507D-7240-9F56-DD7EA04A7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C527D8-0F25-C74A-A33A-50E2C4ECC7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87DB8D-2085-BA4F-BAA0-77C9844548D8}"/>
              </a:ext>
            </a:extLst>
          </p:cNvPr>
          <p:cNvSpPr>
            <a:spLocks noGrp="1"/>
          </p:cNvSpPr>
          <p:nvPr>
            <p:ph type="dt" sz="half" idx="10"/>
          </p:nvPr>
        </p:nvSpPr>
        <p:spPr/>
        <p:txBody>
          <a:bodyPr/>
          <a:lstStyle/>
          <a:p>
            <a:fld id="{B6589C56-92CE-47B2-ACB2-4F555ABA3A72}" type="datetime1">
              <a:rPr lang="en-US" smtClean="0"/>
              <a:t>12/14/2020</a:t>
            </a:fld>
            <a:endParaRPr lang="en-US" dirty="0"/>
          </a:p>
        </p:txBody>
      </p:sp>
      <p:sp>
        <p:nvSpPr>
          <p:cNvPr id="5" name="Footer Placeholder 4">
            <a:extLst>
              <a:ext uri="{FF2B5EF4-FFF2-40B4-BE49-F238E27FC236}">
                <a16:creationId xmlns:a16="http://schemas.microsoft.com/office/drawing/2014/main" id="{E314435B-1C12-E548-9938-754F28F1CF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70445A2-F60F-8B4C-8CF6-5D16442B9D5E}"/>
              </a:ext>
            </a:extLst>
          </p:cNvPr>
          <p:cNvSpPr>
            <a:spLocks noGrp="1"/>
          </p:cNvSpPr>
          <p:nvPr>
            <p:ph type="sldNum" sz="quarter" idx="12"/>
          </p:nvPr>
        </p:nvSpPr>
        <p:spPr/>
        <p:txBody>
          <a:bodyPr/>
          <a:lstStyle/>
          <a:p>
            <a:fld id="{0DB3F5DA-0F3F-FF46-BDE9-7495294E9A04}" type="slidenum">
              <a:rPr lang="en-US" smtClean="0"/>
              <a:pPr/>
              <a:t>‹#›</a:t>
            </a:fld>
            <a:endParaRPr lang="en-US" dirty="0"/>
          </a:p>
        </p:txBody>
      </p:sp>
    </p:spTree>
    <p:extLst>
      <p:ext uri="{BB962C8B-B14F-4D97-AF65-F5344CB8AC3E}">
        <p14:creationId xmlns:p14="http://schemas.microsoft.com/office/powerpoint/2010/main" val="127945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0795C-9FBC-E649-BC83-1E0949D057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366DD0-31C0-B144-B38B-DD81A100AB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741D1B-40DA-2741-A4B3-7EAAD6A42A09}"/>
              </a:ext>
            </a:extLst>
          </p:cNvPr>
          <p:cNvSpPr>
            <a:spLocks noGrp="1"/>
          </p:cNvSpPr>
          <p:nvPr>
            <p:ph type="dt" sz="half" idx="10"/>
          </p:nvPr>
        </p:nvSpPr>
        <p:spPr/>
        <p:txBody>
          <a:bodyPr/>
          <a:lstStyle/>
          <a:p>
            <a:fld id="{7A0F58B1-DF52-4F70-B763-700FC8E9FEA0}" type="datetime1">
              <a:rPr lang="en-US" smtClean="0"/>
              <a:t>12/14/2020</a:t>
            </a:fld>
            <a:endParaRPr lang="en-US" dirty="0"/>
          </a:p>
        </p:txBody>
      </p:sp>
      <p:sp>
        <p:nvSpPr>
          <p:cNvPr id="5" name="Footer Placeholder 4">
            <a:extLst>
              <a:ext uri="{FF2B5EF4-FFF2-40B4-BE49-F238E27FC236}">
                <a16:creationId xmlns:a16="http://schemas.microsoft.com/office/drawing/2014/main" id="{B43DE584-0159-E747-A6DC-AA897D1EC4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D84B54D-88D0-5843-AB57-7A4A6194ECB7}"/>
              </a:ext>
            </a:extLst>
          </p:cNvPr>
          <p:cNvSpPr>
            <a:spLocks noGrp="1"/>
          </p:cNvSpPr>
          <p:nvPr>
            <p:ph type="sldNum" sz="quarter" idx="12"/>
          </p:nvPr>
        </p:nvSpPr>
        <p:spPr/>
        <p:txBody>
          <a:bodyPr/>
          <a:lstStyle/>
          <a:p>
            <a:fld id="{0DB3F5DA-0F3F-FF46-BDE9-7495294E9A04}" type="slidenum">
              <a:rPr lang="en-US" smtClean="0"/>
              <a:pPr/>
              <a:t>‹#›</a:t>
            </a:fld>
            <a:endParaRPr lang="en-US" dirty="0"/>
          </a:p>
        </p:txBody>
      </p:sp>
    </p:spTree>
    <p:extLst>
      <p:ext uri="{BB962C8B-B14F-4D97-AF65-F5344CB8AC3E}">
        <p14:creationId xmlns:p14="http://schemas.microsoft.com/office/powerpoint/2010/main" val="209249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6ED751-46A5-E944-BFD1-6418997625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849067-FF63-A545-B8AB-1D4C2EB811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A832E-7C18-E844-AD16-385329DD3693}"/>
              </a:ext>
            </a:extLst>
          </p:cNvPr>
          <p:cNvSpPr>
            <a:spLocks noGrp="1"/>
          </p:cNvSpPr>
          <p:nvPr>
            <p:ph type="dt" sz="half" idx="10"/>
          </p:nvPr>
        </p:nvSpPr>
        <p:spPr/>
        <p:txBody>
          <a:bodyPr/>
          <a:lstStyle/>
          <a:p>
            <a:fld id="{CFD87FA2-9D0A-48BA-8A36-22DA4A1EC439}" type="datetime1">
              <a:rPr lang="en-US" smtClean="0"/>
              <a:t>12/14/2020</a:t>
            </a:fld>
            <a:endParaRPr lang="en-US" dirty="0"/>
          </a:p>
        </p:txBody>
      </p:sp>
      <p:sp>
        <p:nvSpPr>
          <p:cNvPr id="5" name="Footer Placeholder 4">
            <a:extLst>
              <a:ext uri="{FF2B5EF4-FFF2-40B4-BE49-F238E27FC236}">
                <a16:creationId xmlns:a16="http://schemas.microsoft.com/office/drawing/2014/main" id="{87ED703F-ADE5-7446-B855-CC86422455D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BBBEDA4-FFEC-2D4E-8187-CE601486227A}"/>
              </a:ext>
            </a:extLst>
          </p:cNvPr>
          <p:cNvSpPr>
            <a:spLocks noGrp="1"/>
          </p:cNvSpPr>
          <p:nvPr>
            <p:ph type="sldNum" sz="quarter" idx="12"/>
          </p:nvPr>
        </p:nvSpPr>
        <p:spPr/>
        <p:txBody>
          <a:bodyPr/>
          <a:lstStyle/>
          <a:p>
            <a:fld id="{0DB3F5DA-0F3F-FF46-BDE9-7495294E9A04}" type="slidenum">
              <a:rPr lang="en-US" smtClean="0"/>
              <a:pPr/>
              <a:t>‹#›</a:t>
            </a:fld>
            <a:endParaRPr lang="en-US" dirty="0"/>
          </a:p>
        </p:txBody>
      </p:sp>
    </p:spTree>
    <p:extLst>
      <p:ext uri="{BB962C8B-B14F-4D97-AF65-F5344CB8AC3E}">
        <p14:creationId xmlns:p14="http://schemas.microsoft.com/office/powerpoint/2010/main" val="368481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A42D-0166-F145-BD9D-8B3F9DD658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7C57CD-2153-2947-8A7E-E315EC1F1F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1A5E5-6204-D748-9A98-B9C434AF00B0}"/>
              </a:ext>
            </a:extLst>
          </p:cNvPr>
          <p:cNvSpPr>
            <a:spLocks noGrp="1"/>
          </p:cNvSpPr>
          <p:nvPr>
            <p:ph type="dt" sz="half" idx="10"/>
          </p:nvPr>
        </p:nvSpPr>
        <p:spPr/>
        <p:txBody>
          <a:bodyPr/>
          <a:lstStyle/>
          <a:p>
            <a:fld id="{0FE34AB2-DC36-478B-AB99-42055C145F48}" type="datetime1">
              <a:rPr lang="en-US" smtClean="0"/>
              <a:t>12/14/2020</a:t>
            </a:fld>
            <a:endParaRPr lang="en-US" dirty="0"/>
          </a:p>
        </p:txBody>
      </p:sp>
      <p:sp>
        <p:nvSpPr>
          <p:cNvPr id="5" name="Footer Placeholder 4">
            <a:extLst>
              <a:ext uri="{FF2B5EF4-FFF2-40B4-BE49-F238E27FC236}">
                <a16:creationId xmlns:a16="http://schemas.microsoft.com/office/drawing/2014/main" id="{2AA08948-513D-EE42-BC00-37C518792D1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CB9B26-AAA6-5349-A5C1-4C2138338CE8}"/>
              </a:ext>
            </a:extLst>
          </p:cNvPr>
          <p:cNvSpPr>
            <a:spLocks noGrp="1"/>
          </p:cNvSpPr>
          <p:nvPr>
            <p:ph type="sldNum" sz="quarter" idx="12"/>
          </p:nvPr>
        </p:nvSpPr>
        <p:spPr/>
        <p:txBody>
          <a:bodyPr/>
          <a:lstStyle/>
          <a:p>
            <a:fld id="{0DB3F5DA-0F3F-FF46-BDE9-7495294E9A04}" type="slidenum">
              <a:rPr lang="en-US" smtClean="0"/>
              <a:pPr/>
              <a:t>‹#›</a:t>
            </a:fld>
            <a:endParaRPr lang="en-US" dirty="0"/>
          </a:p>
        </p:txBody>
      </p:sp>
    </p:spTree>
    <p:extLst>
      <p:ext uri="{BB962C8B-B14F-4D97-AF65-F5344CB8AC3E}">
        <p14:creationId xmlns:p14="http://schemas.microsoft.com/office/powerpoint/2010/main" val="51970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FFC2-AB03-DB42-9BD8-B22278234E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00DE38-3033-9F47-AA4C-8B5E13B4D7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17132D-85B2-7949-AF1E-F8BE8D429DA4}"/>
              </a:ext>
            </a:extLst>
          </p:cNvPr>
          <p:cNvSpPr>
            <a:spLocks noGrp="1"/>
          </p:cNvSpPr>
          <p:nvPr>
            <p:ph type="dt" sz="half" idx="10"/>
          </p:nvPr>
        </p:nvSpPr>
        <p:spPr/>
        <p:txBody>
          <a:bodyPr/>
          <a:lstStyle/>
          <a:p>
            <a:fld id="{4DADFD8A-3890-4F1F-B12B-D681F9110C31}" type="datetime1">
              <a:rPr lang="en-US" smtClean="0"/>
              <a:t>12/14/2020</a:t>
            </a:fld>
            <a:endParaRPr lang="en-US" dirty="0"/>
          </a:p>
        </p:txBody>
      </p:sp>
      <p:sp>
        <p:nvSpPr>
          <p:cNvPr id="5" name="Footer Placeholder 4">
            <a:extLst>
              <a:ext uri="{FF2B5EF4-FFF2-40B4-BE49-F238E27FC236}">
                <a16:creationId xmlns:a16="http://schemas.microsoft.com/office/drawing/2014/main" id="{A9D7402D-FCC8-324B-9252-6DB27CF5351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34C1BD5-59DB-F841-84E8-7C615B4D5FDA}"/>
              </a:ext>
            </a:extLst>
          </p:cNvPr>
          <p:cNvSpPr>
            <a:spLocks noGrp="1"/>
          </p:cNvSpPr>
          <p:nvPr>
            <p:ph type="sldNum" sz="quarter" idx="12"/>
          </p:nvPr>
        </p:nvSpPr>
        <p:spPr/>
        <p:txBody>
          <a:bodyPr/>
          <a:lstStyle/>
          <a:p>
            <a:fld id="{0DB3F5DA-0F3F-FF46-BDE9-7495294E9A04}" type="slidenum">
              <a:rPr lang="en-US" smtClean="0"/>
              <a:pPr/>
              <a:t>‹#›</a:t>
            </a:fld>
            <a:endParaRPr lang="en-US" dirty="0"/>
          </a:p>
        </p:txBody>
      </p:sp>
    </p:spTree>
    <p:extLst>
      <p:ext uri="{BB962C8B-B14F-4D97-AF65-F5344CB8AC3E}">
        <p14:creationId xmlns:p14="http://schemas.microsoft.com/office/powerpoint/2010/main" val="13830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7CB5-04AC-B145-8DFB-EB6410E6EE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F8E368-D415-204B-ACAA-F2A7CF20C4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17E3FC-7CBB-1247-A715-756F7891E8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BD3D62-50EC-C044-98A5-8700F758EE6D}"/>
              </a:ext>
            </a:extLst>
          </p:cNvPr>
          <p:cNvSpPr>
            <a:spLocks noGrp="1"/>
          </p:cNvSpPr>
          <p:nvPr>
            <p:ph type="dt" sz="half" idx="10"/>
          </p:nvPr>
        </p:nvSpPr>
        <p:spPr/>
        <p:txBody>
          <a:bodyPr/>
          <a:lstStyle/>
          <a:p>
            <a:fld id="{88206B72-FD0C-4718-AF10-7BB8D430169A}" type="datetime1">
              <a:rPr lang="en-US" smtClean="0"/>
              <a:t>12/14/2020</a:t>
            </a:fld>
            <a:endParaRPr lang="en-US" dirty="0"/>
          </a:p>
        </p:txBody>
      </p:sp>
      <p:sp>
        <p:nvSpPr>
          <p:cNvPr id="6" name="Footer Placeholder 5">
            <a:extLst>
              <a:ext uri="{FF2B5EF4-FFF2-40B4-BE49-F238E27FC236}">
                <a16:creationId xmlns:a16="http://schemas.microsoft.com/office/drawing/2014/main" id="{8A2EAB96-574C-E141-B587-FE77CA3AF06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07F35D1-150B-B64E-B84A-2048D42BD991}"/>
              </a:ext>
            </a:extLst>
          </p:cNvPr>
          <p:cNvSpPr>
            <a:spLocks noGrp="1"/>
          </p:cNvSpPr>
          <p:nvPr>
            <p:ph type="sldNum" sz="quarter" idx="12"/>
          </p:nvPr>
        </p:nvSpPr>
        <p:spPr/>
        <p:txBody>
          <a:bodyPr/>
          <a:lstStyle/>
          <a:p>
            <a:fld id="{0DB3F5DA-0F3F-FF46-BDE9-7495294E9A04}" type="slidenum">
              <a:rPr lang="en-US" smtClean="0"/>
              <a:pPr/>
              <a:t>‹#›</a:t>
            </a:fld>
            <a:endParaRPr lang="en-US" dirty="0"/>
          </a:p>
        </p:txBody>
      </p:sp>
    </p:spTree>
    <p:extLst>
      <p:ext uri="{BB962C8B-B14F-4D97-AF65-F5344CB8AC3E}">
        <p14:creationId xmlns:p14="http://schemas.microsoft.com/office/powerpoint/2010/main" val="278101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533F-17AF-804A-A825-268C243B3B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659667-F4B2-D34A-84DB-2D0B3B7E9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43CC843-ECAB-E845-A911-4684E76355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39753F-B4DE-CE4B-B215-45927F9B7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0267AF6-C258-E74A-972A-43ACAF121B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AB73E8-AA99-9D44-B73A-36DAB298DB66}"/>
              </a:ext>
            </a:extLst>
          </p:cNvPr>
          <p:cNvSpPr>
            <a:spLocks noGrp="1"/>
          </p:cNvSpPr>
          <p:nvPr>
            <p:ph type="dt" sz="half" idx="10"/>
          </p:nvPr>
        </p:nvSpPr>
        <p:spPr/>
        <p:txBody>
          <a:bodyPr/>
          <a:lstStyle/>
          <a:p>
            <a:fld id="{06CAF295-340C-4891-B250-3853F7357173}" type="datetime1">
              <a:rPr lang="en-US" smtClean="0"/>
              <a:t>12/14/2020</a:t>
            </a:fld>
            <a:endParaRPr lang="en-US" dirty="0"/>
          </a:p>
        </p:txBody>
      </p:sp>
      <p:sp>
        <p:nvSpPr>
          <p:cNvPr id="8" name="Footer Placeholder 7">
            <a:extLst>
              <a:ext uri="{FF2B5EF4-FFF2-40B4-BE49-F238E27FC236}">
                <a16:creationId xmlns:a16="http://schemas.microsoft.com/office/drawing/2014/main" id="{B0067D41-A024-DF40-9456-B595B1820A0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22720FB-7B0C-3744-BA3E-16919C38CFAE}"/>
              </a:ext>
            </a:extLst>
          </p:cNvPr>
          <p:cNvSpPr>
            <a:spLocks noGrp="1"/>
          </p:cNvSpPr>
          <p:nvPr>
            <p:ph type="sldNum" sz="quarter" idx="12"/>
          </p:nvPr>
        </p:nvSpPr>
        <p:spPr/>
        <p:txBody>
          <a:bodyPr/>
          <a:lstStyle/>
          <a:p>
            <a:fld id="{0DB3F5DA-0F3F-FF46-BDE9-7495294E9A04}" type="slidenum">
              <a:rPr lang="en-US" smtClean="0"/>
              <a:pPr/>
              <a:t>‹#›</a:t>
            </a:fld>
            <a:endParaRPr lang="en-US" dirty="0"/>
          </a:p>
        </p:txBody>
      </p:sp>
    </p:spTree>
    <p:extLst>
      <p:ext uri="{BB962C8B-B14F-4D97-AF65-F5344CB8AC3E}">
        <p14:creationId xmlns:p14="http://schemas.microsoft.com/office/powerpoint/2010/main" val="74033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3F3C-AADB-6B41-A93A-646C80736E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F44714-C02E-224F-9D69-9FD099B1B610}"/>
              </a:ext>
            </a:extLst>
          </p:cNvPr>
          <p:cNvSpPr>
            <a:spLocks noGrp="1"/>
          </p:cNvSpPr>
          <p:nvPr>
            <p:ph type="dt" sz="half" idx="10"/>
          </p:nvPr>
        </p:nvSpPr>
        <p:spPr/>
        <p:txBody>
          <a:bodyPr/>
          <a:lstStyle/>
          <a:p>
            <a:fld id="{80B584F0-01E0-40D7-8F57-047FE452AF4F}" type="datetime1">
              <a:rPr lang="en-US" smtClean="0"/>
              <a:t>12/14/2020</a:t>
            </a:fld>
            <a:endParaRPr lang="en-US" dirty="0"/>
          </a:p>
        </p:txBody>
      </p:sp>
      <p:sp>
        <p:nvSpPr>
          <p:cNvPr id="4" name="Footer Placeholder 3">
            <a:extLst>
              <a:ext uri="{FF2B5EF4-FFF2-40B4-BE49-F238E27FC236}">
                <a16:creationId xmlns:a16="http://schemas.microsoft.com/office/drawing/2014/main" id="{6428516B-7AA2-444C-8C23-2484FBA9860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EB44E81-FED1-6D4E-AA56-C90660548A49}"/>
              </a:ext>
            </a:extLst>
          </p:cNvPr>
          <p:cNvSpPr>
            <a:spLocks noGrp="1"/>
          </p:cNvSpPr>
          <p:nvPr>
            <p:ph type="sldNum" sz="quarter" idx="12"/>
          </p:nvPr>
        </p:nvSpPr>
        <p:spPr/>
        <p:txBody>
          <a:bodyPr/>
          <a:lstStyle/>
          <a:p>
            <a:fld id="{0DB3F5DA-0F3F-FF46-BDE9-7495294E9A04}" type="slidenum">
              <a:rPr lang="en-US" smtClean="0"/>
              <a:pPr/>
              <a:t>‹#›</a:t>
            </a:fld>
            <a:endParaRPr lang="en-US" dirty="0"/>
          </a:p>
        </p:txBody>
      </p:sp>
    </p:spTree>
    <p:extLst>
      <p:ext uri="{BB962C8B-B14F-4D97-AF65-F5344CB8AC3E}">
        <p14:creationId xmlns:p14="http://schemas.microsoft.com/office/powerpoint/2010/main" val="388281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B9069D-ACC1-2846-BB69-0C25ABE4128B}"/>
              </a:ext>
            </a:extLst>
          </p:cNvPr>
          <p:cNvSpPr>
            <a:spLocks noGrp="1"/>
          </p:cNvSpPr>
          <p:nvPr>
            <p:ph type="dt" sz="half" idx="10"/>
          </p:nvPr>
        </p:nvSpPr>
        <p:spPr/>
        <p:txBody>
          <a:bodyPr/>
          <a:lstStyle/>
          <a:p>
            <a:fld id="{7AD3A4AA-E395-466A-A7A4-6B7D85D26E0C}" type="datetime1">
              <a:rPr lang="en-US" smtClean="0"/>
              <a:t>12/14/2020</a:t>
            </a:fld>
            <a:endParaRPr lang="en-US" dirty="0"/>
          </a:p>
        </p:txBody>
      </p:sp>
      <p:sp>
        <p:nvSpPr>
          <p:cNvPr id="3" name="Footer Placeholder 2">
            <a:extLst>
              <a:ext uri="{FF2B5EF4-FFF2-40B4-BE49-F238E27FC236}">
                <a16:creationId xmlns:a16="http://schemas.microsoft.com/office/drawing/2014/main" id="{167E34F7-C671-004D-809D-FAA835295EF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9B55E6A-D1AE-1B44-AE7B-9AA711C28798}"/>
              </a:ext>
            </a:extLst>
          </p:cNvPr>
          <p:cNvSpPr>
            <a:spLocks noGrp="1"/>
          </p:cNvSpPr>
          <p:nvPr>
            <p:ph type="sldNum" sz="quarter" idx="12"/>
          </p:nvPr>
        </p:nvSpPr>
        <p:spPr/>
        <p:txBody>
          <a:bodyPr/>
          <a:lstStyle/>
          <a:p>
            <a:fld id="{0DB3F5DA-0F3F-FF46-BDE9-7495294E9A04}" type="slidenum">
              <a:rPr lang="en-US" smtClean="0"/>
              <a:pPr/>
              <a:t>‹#›</a:t>
            </a:fld>
            <a:endParaRPr lang="en-US" dirty="0"/>
          </a:p>
        </p:txBody>
      </p:sp>
    </p:spTree>
    <p:extLst>
      <p:ext uri="{BB962C8B-B14F-4D97-AF65-F5344CB8AC3E}">
        <p14:creationId xmlns:p14="http://schemas.microsoft.com/office/powerpoint/2010/main" val="350705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9681E-D7B2-6449-AF06-3270CDE66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82A3C9-366D-3940-BC0B-0CFC920333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53DC75-2188-D14F-8B64-470BD5171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C69DD6-BF4D-1F43-9CC6-5D52D2316455}"/>
              </a:ext>
            </a:extLst>
          </p:cNvPr>
          <p:cNvSpPr>
            <a:spLocks noGrp="1"/>
          </p:cNvSpPr>
          <p:nvPr>
            <p:ph type="dt" sz="half" idx="10"/>
          </p:nvPr>
        </p:nvSpPr>
        <p:spPr/>
        <p:txBody>
          <a:bodyPr/>
          <a:lstStyle/>
          <a:p>
            <a:fld id="{76B93B69-3894-4C77-B995-7BDB70807655}" type="datetime1">
              <a:rPr lang="en-US" smtClean="0"/>
              <a:t>12/14/2020</a:t>
            </a:fld>
            <a:endParaRPr lang="en-US" dirty="0"/>
          </a:p>
        </p:txBody>
      </p:sp>
      <p:sp>
        <p:nvSpPr>
          <p:cNvPr id="6" name="Footer Placeholder 5">
            <a:extLst>
              <a:ext uri="{FF2B5EF4-FFF2-40B4-BE49-F238E27FC236}">
                <a16:creationId xmlns:a16="http://schemas.microsoft.com/office/drawing/2014/main" id="{B8346F58-8566-B14B-9E2D-ADD0E3195DB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9B0B562-EE07-E941-B226-A14AAE532392}"/>
              </a:ext>
            </a:extLst>
          </p:cNvPr>
          <p:cNvSpPr>
            <a:spLocks noGrp="1"/>
          </p:cNvSpPr>
          <p:nvPr>
            <p:ph type="sldNum" sz="quarter" idx="12"/>
          </p:nvPr>
        </p:nvSpPr>
        <p:spPr/>
        <p:txBody>
          <a:bodyPr/>
          <a:lstStyle/>
          <a:p>
            <a:fld id="{0DB3F5DA-0F3F-FF46-BDE9-7495294E9A04}" type="slidenum">
              <a:rPr lang="en-US" smtClean="0"/>
              <a:pPr/>
              <a:t>‹#›</a:t>
            </a:fld>
            <a:endParaRPr lang="en-US" dirty="0"/>
          </a:p>
        </p:txBody>
      </p:sp>
    </p:spTree>
    <p:extLst>
      <p:ext uri="{BB962C8B-B14F-4D97-AF65-F5344CB8AC3E}">
        <p14:creationId xmlns:p14="http://schemas.microsoft.com/office/powerpoint/2010/main" val="3082632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EB8B-69D9-6A4D-9AB7-AFFFB081E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3FAE5A-CA14-1A43-91AA-DCAA4B553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9E1AAA7-3BF0-344A-88DF-721AE46FD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3809F0-5FCF-8B4E-A9EF-F54690804129}"/>
              </a:ext>
            </a:extLst>
          </p:cNvPr>
          <p:cNvSpPr>
            <a:spLocks noGrp="1"/>
          </p:cNvSpPr>
          <p:nvPr>
            <p:ph type="dt" sz="half" idx="10"/>
          </p:nvPr>
        </p:nvSpPr>
        <p:spPr/>
        <p:txBody>
          <a:bodyPr/>
          <a:lstStyle/>
          <a:p>
            <a:fld id="{196EE046-EB2A-4FB4-8D5F-BBE901205507}" type="datetime1">
              <a:rPr lang="en-US" smtClean="0"/>
              <a:t>12/14/2020</a:t>
            </a:fld>
            <a:endParaRPr lang="en-US" dirty="0"/>
          </a:p>
        </p:txBody>
      </p:sp>
      <p:sp>
        <p:nvSpPr>
          <p:cNvPr id="6" name="Footer Placeholder 5">
            <a:extLst>
              <a:ext uri="{FF2B5EF4-FFF2-40B4-BE49-F238E27FC236}">
                <a16:creationId xmlns:a16="http://schemas.microsoft.com/office/drawing/2014/main" id="{59E36D1F-45BA-FA43-9565-4D8F7795280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4A31EC5-CE1A-2F4E-AB06-9D0E90530CE7}"/>
              </a:ext>
            </a:extLst>
          </p:cNvPr>
          <p:cNvSpPr>
            <a:spLocks noGrp="1"/>
          </p:cNvSpPr>
          <p:nvPr>
            <p:ph type="sldNum" sz="quarter" idx="12"/>
          </p:nvPr>
        </p:nvSpPr>
        <p:spPr/>
        <p:txBody>
          <a:bodyPr/>
          <a:lstStyle/>
          <a:p>
            <a:fld id="{0DB3F5DA-0F3F-FF46-BDE9-7495294E9A04}" type="slidenum">
              <a:rPr lang="en-US" smtClean="0"/>
              <a:pPr/>
              <a:t>‹#›</a:t>
            </a:fld>
            <a:endParaRPr lang="en-US" dirty="0"/>
          </a:p>
        </p:txBody>
      </p:sp>
    </p:spTree>
    <p:extLst>
      <p:ext uri="{BB962C8B-B14F-4D97-AF65-F5344CB8AC3E}">
        <p14:creationId xmlns:p14="http://schemas.microsoft.com/office/powerpoint/2010/main" val="321127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329BE7-407A-964A-8517-6D42CF674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7E2056-654E-8345-A333-D4E1EA341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C04D6-869A-864D-95B4-1005B9A7C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62BA8A-BF79-426D-BD2A-1233791274C1}" type="datetime1">
              <a:rPr lang="en-US" smtClean="0"/>
              <a:t>12/14/2020</a:t>
            </a:fld>
            <a:endParaRPr lang="en-US" dirty="0"/>
          </a:p>
        </p:txBody>
      </p:sp>
      <p:sp>
        <p:nvSpPr>
          <p:cNvPr id="5" name="Footer Placeholder 4">
            <a:extLst>
              <a:ext uri="{FF2B5EF4-FFF2-40B4-BE49-F238E27FC236}">
                <a16:creationId xmlns:a16="http://schemas.microsoft.com/office/drawing/2014/main" id="{BD2A2738-A23A-F74B-92DF-8746BC7CD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B72659A-8EA6-A843-9183-BBE98959F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3F5DA-0F3F-FF46-BDE9-7495294E9A04}" type="slidenum">
              <a:rPr lang="en-US" smtClean="0"/>
              <a:pPr/>
              <a:t>‹#›</a:t>
            </a:fld>
            <a:endParaRPr lang="en-US" dirty="0"/>
          </a:p>
        </p:txBody>
      </p:sp>
    </p:spTree>
    <p:extLst>
      <p:ext uri="{BB962C8B-B14F-4D97-AF65-F5344CB8AC3E}">
        <p14:creationId xmlns:p14="http://schemas.microsoft.com/office/powerpoint/2010/main" val="50007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www.geeksforgeeks.org/" TargetMode="External"/><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www.google.com/url?sa=t&amp;rct=j&amp;q=&amp;esrc=s&amp;source=web&amp;cd=&amp;ved=2ahUKEwj3yuDirMbtAhVm7HMBHQVVCjEQFjAAegQIAxAC&amp;url=http%3A%2F%2Fweb2.uwindsor.ca%2Fcourses%2Fcs%2Frituch%2F321%2Fchapter_structures.ppt&amp;usg=AOvVaw14iVgSCi00xvBlA5xuP1y3" TargetMode="External"/><Relationship Id="rId4" Type="http://schemas.openxmlformats.org/officeDocument/2006/relationships/hyperlink" Target="http://www.d.umn.edu/"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em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Coumputing Science and Engineering</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400" b="1" dirty="0">
                <a:solidFill>
                  <a:schemeClr val="bg1"/>
                </a:solidFill>
                <a:latin typeface="Times New Roman" panose="02020603050405020304" pitchFamily="18" charset="0"/>
                <a:cs typeface="Times New Roman" panose="02020603050405020304" pitchFamily="18" charset="0"/>
              </a:rPr>
              <a:t>Course Code:</a:t>
            </a:r>
            <a:r>
              <a:rPr lang="en-IN" sz="1800" b="0" i="0" u="none" strike="noStrike" baseline="0" dirty="0">
                <a:latin typeface="Cambria" panose="02040503050406030204" pitchFamily="18" charset="0"/>
              </a:rPr>
              <a:t> </a:t>
            </a:r>
            <a:r>
              <a:rPr lang="en-IN" sz="2000" dirty="0">
                <a:solidFill>
                  <a:schemeClr val="bg1"/>
                </a:solidFill>
                <a:latin typeface="Cambria" panose="02040503050406030204" pitchFamily="18" charset="0"/>
              </a:rPr>
              <a:t>BCS01T1003</a:t>
            </a:r>
            <a:r>
              <a:rPr lang="en-IN" sz="2400" b="1" dirty="0">
                <a:solidFill>
                  <a:schemeClr val="bg1"/>
                </a:solidFill>
                <a:latin typeface="Times New Roman" panose="02020603050405020304" pitchFamily="18" charset="0"/>
                <a:cs typeface="Times New Roman" panose="02020603050405020304" pitchFamily="18" charset="0"/>
              </a:rPr>
              <a:t> Course Name: </a:t>
            </a:r>
            <a:r>
              <a:rPr lang="en-IN" sz="2000" dirty="0">
                <a:solidFill>
                  <a:schemeClr val="bg1"/>
                </a:solidFill>
                <a:latin typeface="Cambria" panose="02040503050406030204" pitchFamily="18" charset="0"/>
              </a:rPr>
              <a:t>Programming for Problem Solving – C</a:t>
            </a:r>
            <a:endParaRPr lang="en-IN" dirty="0">
              <a:solidFill>
                <a:schemeClr val="bg1"/>
              </a:solidFill>
              <a:latin typeface="Cambria" panose="02040503050406030204" pitchFamily="18" charset="0"/>
            </a:endParaRPr>
          </a:p>
          <a:p>
            <a:pPr algn="ctr" fontAlgn="base"/>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Faculty Name: Prof. (</a:t>
            </a:r>
            <a:r>
              <a:rPr kumimoji="0" lang="en-IN" altLang="zh-CN" sz="2400" b="1" i="0" u="none" strike="noStrike" kern="1200" cap="none" spc="0" normalizeH="0" baseline="0" noProof="0" dirty="0" err="1">
                <a:ln>
                  <a:noFill/>
                </a:ln>
                <a:solidFill>
                  <a:schemeClr val="bg1"/>
                </a:solidFill>
                <a:effectLst/>
                <a:uLnTx/>
                <a:uFillTx/>
                <a:latin typeface="Tinos"/>
                <a:ea typeface="+mj-ea"/>
                <a:cs typeface="+mj-cs"/>
              </a:rPr>
              <a:t>Dr.</a:t>
            </a:r>
            <a:r>
              <a:rPr lang="en-IN" altLang="zh-CN" sz="2400" b="1" dirty="0">
                <a:solidFill>
                  <a:schemeClr val="bg1"/>
                </a:solidFill>
                <a:latin typeface="Tinos"/>
                <a:ea typeface="+mj-ea"/>
                <a:cs typeface="+mj-cs"/>
              </a:rPr>
              <a:t>) Sansar Singh Chauhan</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Program Name: B. Tech. AI &amp; DS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8" name="Picture 7">
            <a:extLst>
              <a:ext uri="{FF2B5EF4-FFF2-40B4-BE49-F238E27FC236}">
                <a16:creationId xmlns:a16="http://schemas.microsoft.com/office/drawing/2014/main" id="{4A7D3D7F-37FF-43C2-AB10-6A15E1541F32}"/>
              </a:ext>
            </a:extLst>
          </p:cNvPr>
          <p:cNvPicPr>
            <a:picLocks noChangeAspect="1"/>
          </p:cNvPicPr>
          <p:nvPr/>
        </p:nvPicPr>
        <p:blipFill>
          <a:blip r:embed="rId2"/>
          <a:stretch>
            <a:fillRect/>
          </a:stretch>
        </p:blipFill>
        <p:spPr>
          <a:xfrm>
            <a:off x="0" y="21647"/>
            <a:ext cx="1504949" cy="1023587"/>
          </a:xfrm>
          <a:prstGeom prst="rect">
            <a:avLst/>
          </a:prstGeom>
        </p:spPr>
      </p:pic>
      <p:sp>
        <p:nvSpPr>
          <p:cNvPr id="6" name="TextBox 5">
            <a:extLst>
              <a:ext uri="{FF2B5EF4-FFF2-40B4-BE49-F238E27FC236}">
                <a16:creationId xmlns:a16="http://schemas.microsoft.com/office/drawing/2014/main" id="{7C71690A-790C-4449-8D41-927E8F52913B}"/>
              </a:ext>
            </a:extLst>
          </p:cNvPr>
          <p:cNvSpPr txBox="1"/>
          <p:nvPr/>
        </p:nvSpPr>
        <p:spPr>
          <a:xfrm>
            <a:off x="967409" y="2018547"/>
            <a:ext cx="9568069" cy="2062103"/>
          </a:xfrm>
          <a:prstGeom prst="rect">
            <a:avLst/>
          </a:prstGeom>
          <a:noFill/>
        </p:spPr>
        <p:txBody>
          <a:bodyPr wrap="square">
            <a:spAutoFit/>
          </a:bodyPr>
          <a:lstStyle/>
          <a:p>
            <a:pPr algn="ctr">
              <a:defRPr/>
            </a:pPr>
            <a:r>
              <a:rPr lang="en-IN" sz="4800" dirty="0">
                <a:solidFill>
                  <a:srgbClr val="FF0000"/>
                </a:solidFill>
              </a:rPr>
              <a:t>UNIT 4</a:t>
            </a:r>
          </a:p>
          <a:p>
            <a:pPr algn="ctr">
              <a:defRPr/>
            </a:pPr>
            <a:r>
              <a:rPr lang="en-US" sz="4000" dirty="0">
                <a:solidFill>
                  <a:srgbClr val="FF0000"/>
                </a:solidFill>
              </a:rPr>
              <a:t>Array of structures, Passing structure in function</a:t>
            </a:r>
            <a:endParaRPr lang="en-IN" sz="4000" dirty="0">
              <a:solidFill>
                <a:srgbClr val="FF0000"/>
              </a:solidFill>
            </a:endParaRPr>
          </a:p>
        </p:txBody>
      </p:sp>
    </p:spTree>
    <p:extLst>
      <p:ext uri="{BB962C8B-B14F-4D97-AF65-F5344CB8AC3E}">
        <p14:creationId xmlns:p14="http://schemas.microsoft.com/office/powerpoint/2010/main" val="4059215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sz="3600" b="1" dirty="0">
                <a:solidFill>
                  <a:schemeClr val="bg1"/>
                </a:solidFill>
                <a:latin typeface="Garamond" panose="02020404030301010803" pitchFamily="18" charset="0"/>
              </a:rPr>
              <a:t>Program</a:t>
            </a: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Program Name: B. Tech. AI &amp; DS</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sp>
        <p:nvSpPr>
          <p:cNvPr id="2" name="Rectangle 1">
            <a:extLst>
              <a:ext uri="{FF2B5EF4-FFF2-40B4-BE49-F238E27FC236}">
                <a16:creationId xmlns:a16="http://schemas.microsoft.com/office/drawing/2014/main" id="{10DE20AA-9E79-449C-B0D4-71C8FC70859C}"/>
              </a:ext>
            </a:extLst>
          </p:cNvPr>
          <p:cNvSpPr>
            <a:spLocks noChangeArrowheads="1"/>
          </p:cNvSpPr>
          <p:nvPr/>
        </p:nvSpPr>
        <p:spPr bwMode="auto">
          <a:xfrm>
            <a:off x="212036" y="1060570"/>
            <a:ext cx="11423374" cy="571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marR="1778635" lvl="0" indent="-342900" fontAlgn="base">
              <a:lnSpc>
                <a:spcPct val="107000"/>
              </a:lnSpc>
              <a:spcAft>
                <a:spcPts val="760"/>
              </a:spcAft>
              <a:buClr>
                <a:srgbClr val="000000"/>
              </a:buClr>
              <a:buSzPts val="2700"/>
              <a:buFont typeface="Arial" panose="020B0604020202020204" pitchFamily="34" charset="0"/>
              <a:buChar char="•"/>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Write a program that takes </a:t>
            </a:r>
            <a:r>
              <a:rPr lang="en-IN" sz="1800" u="none" strike="noStrike" dirty="0" err="1">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roll_no</a:t>
            </a: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IN" sz="1800" u="none" strike="noStrike" dirty="0" err="1">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fname</a:t>
            </a: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IN" sz="1800" u="none" strike="noStrike" dirty="0" err="1">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lname</a:t>
            </a: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of 5 students and prints the same records in ascending order on the basis of </a:t>
            </a:r>
            <a:r>
              <a:rPr lang="en-IN" sz="1800" u="none" strike="noStrike" dirty="0" err="1">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roll_no</a:t>
            </a:r>
            <a:endPar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54618CCF-8F9F-4825-AB9C-325D16436AC3}"/>
              </a:ext>
            </a:extLst>
          </p:cNvPr>
          <p:cNvSpPr txBox="1"/>
          <p:nvPr/>
        </p:nvSpPr>
        <p:spPr>
          <a:xfrm>
            <a:off x="2874065" y="2059606"/>
            <a:ext cx="5685182" cy="3941144"/>
          </a:xfrm>
          <a:prstGeom prst="rect">
            <a:avLst/>
          </a:prstGeom>
          <a:noFill/>
        </p:spPr>
        <p:txBody>
          <a:bodyPr wrap="square">
            <a:spAutoFit/>
          </a:bodyPr>
          <a:lstStyle/>
          <a:p>
            <a:pPr marL="6350" marR="1557020" indent="-6350">
              <a:lnSpc>
                <a:spcPct val="107000"/>
              </a:lnSpc>
              <a:spcAft>
                <a:spcPts val="815"/>
              </a:spcAft>
            </a:pPr>
            <a:r>
              <a:rPr lang="en-IN" sz="3200" dirty="0">
                <a:solidFill>
                  <a:srgbClr val="000000"/>
                </a:solidFill>
                <a:effectLst/>
                <a:latin typeface="Calibri" panose="020F0502020204030204" pitchFamily="34" charset="0"/>
                <a:ea typeface="Calibri" panose="020F0502020204030204" pitchFamily="34" charset="0"/>
              </a:rPr>
              <a:t>Reading values</a:t>
            </a:r>
            <a:endParaRPr lang="en-IN" sz="900" dirty="0">
              <a:solidFill>
                <a:srgbClr val="000000"/>
              </a:solidFill>
              <a:latin typeface="Calibri" panose="020F0502020204030204" pitchFamily="34" charset="0"/>
              <a:ea typeface="Calibri" panose="020F0502020204030204" pitchFamily="34" charset="0"/>
            </a:endParaRPr>
          </a:p>
          <a:p>
            <a:pPr marL="6350" marR="1557020" indent="-6350">
              <a:lnSpc>
                <a:spcPct val="107000"/>
              </a:lnSpc>
              <a:spcAft>
                <a:spcPts val="815"/>
              </a:spcAft>
            </a:pPr>
            <a:r>
              <a:rPr lang="en-IN" sz="1800" dirty="0">
                <a:solidFill>
                  <a:srgbClr val="000000"/>
                </a:solidFill>
                <a:effectLst/>
                <a:latin typeface="Calibri" panose="020F0502020204030204" pitchFamily="34" charset="0"/>
                <a:ea typeface="Calibri" panose="020F0502020204030204" pitchFamily="34" charset="0"/>
              </a:rPr>
              <a:t>for(</a:t>
            </a:r>
            <a:r>
              <a:rPr lang="en-IN" sz="1800" dirty="0" err="1">
                <a:solidFill>
                  <a:srgbClr val="000000"/>
                </a:solidFill>
                <a:effectLst/>
                <a:latin typeface="Calibri" panose="020F0502020204030204" pitchFamily="34" charset="0"/>
                <a:ea typeface="Calibri" panose="020F0502020204030204" pitchFamily="34" charset="0"/>
              </a:rPr>
              <a:t>i</a:t>
            </a:r>
            <a:r>
              <a:rPr lang="en-IN" sz="1800" dirty="0">
                <a:solidFill>
                  <a:srgbClr val="000000"/>
                </a:solidFill>
                <a:effectLst/>
                <a:latin typeface="Calibri" panose="020F0502020204030204" pitchFamily="34" charset="0"/>
                <a:ea typeface="Calibri" panose="020F0502020204030204" pitchFamily="34" charset="0"/>
              </a:rPr>
              <a:t>=0; </a:t>
            </a:r>
            <a:r>
              <a:rPr lang="en-IN" sz="1800" dirty="0" err="1">
                <a:solidFill>
                  <a:srgbClr val="000000"/>
                </a:solidFill>
                <a:effectLst/>
                <a:latin typeface="Calibri" panose="020F0502020204030204" pitchFamily="34" charset="0"/>
                <a:ea typeface="Calibri" panose="020F0502020204030204" pitchFamily="34" charset="0"/>
              </a:rPr>
              <a:t>i</a:t>
            </a:r>
            <a:r>
              <a:rPr lang="en-IN" sz="1800" dirty="0">
                <a:solidFill>
                  <a:srgbClr val="000000"/>
                </a:solidFill>
                <a:effectLst/>
                <a:latin typeface="Calibri" panose="020F0502020204030204" pitchFamily="34" charset="0"/>
                <a:ea typeface="Calibri" panose="020F0502020204030204" pitchFamily="34" charset="0"/>
              </a:rPr>
              <a:t>&lt;5; </a:t>
            </a:r>
            <a:r>
              <a:rPr lang="en-IN" sz="1800" dirty="0" err="1">
                <a:solidFill>
                  <a:srgbClr val="000000"/>
                </a:solidFill>
                <a:effectLst/>
                <a:latin typeface="Calibri" panose="020F0502020204030204" pitchFamily="34" charset="0"/>
                <a:ea typeface="Calibri" panose="020F0502020204030204" pitchFamily="34" charset="0"/>
              </a:rPr>
              <a:t>i</a:t>
            </a:r>
            <a:r>
              <a:rPr lang="en-IN" sz="1800" dirty="0">
                <a:solidFill>
                  <a:srgbClr val="000000"/>
                </a:solidFill>
                <a:effectLst/>
                <a:latin typeface="Calibri" panose="020F0502020204030204" pitchFamily="34" charset="0"/>
                <a:ea typeface="Calibri" panose="020F0502020204030204" pitchFamily="34" charset="0"/>
              </a:rPr>
              <a:t>++)</a:t>
            </a:r>
            <a:endParaRPr lang="en-IN" sz="900" dirty="0">
              <a:solidFill>
                <a:srgbClr val="000000"/>
              </a:solidFill>
              <a:latin typeface="Calibri" panose="020F0502020204030204" pitchFamily="34" charset="0"/>
              <a:ea typeface="Calibri" panose="020F0502020204030204" pitchFamily="34" charset="0"/>
            </a:endParaRPr>
          </a:p>
          <a:p>
            <a:pPr marL="6350" marR="1557020" indent="-6350">
              <a:lnSpc>
                <a:spcPct val="107000"/>
              </a:lnSpc>
              <a:spcAft>
                <a:spcPts val="815"/>
              </a:spcAft>
            </a:pPr>
            <a:r>
              <a:rPr lang="en-IN" sz="900" dirty="0">
                <a:solidFill>
                  <a:srgbClr val="000000"/>
                </a:solidFill>
                <a:effectLst/>
                <a:latin typeface="Calibri" panose="020F0502020204030204" pitchFamily="34" charset="0"/>
                <a:ea typeface="Calibri" panose="020F0502020204030204" pitchFamily="34" charset="0"/>
              </a:rPr>
              <a:t>	</a:t>
            </a:r>
            <a:r>
              <a:rPr lang="en-IN" sz="1800" dirty="0">
                <a:solidFill>
                  <a:srgbClr val="000000"/>
                </a:solidFill>
                <a:effectLst/>
                <a:latin typeface="Calibri" panose="020F0502020204030204" pitchFamily="34" charset="0"/>
                <a:ea typeface="Calibri" panose="020F0502020204030204" pitchFamily="34" charset="0"/>
              </a:rPr>
              <a:t>{ </a:t>
            </a:r>
          </a:p>
          <a:p>
            <a:pPr marL="6350" marR="1557020" indent="-6350">
              <a:lnSpc>
                <a:spcPct val="107000"/>
              </a:lnSpc>
              <a:spcAft>
                <a:spcPts val="815"/>
              </a:spcAft>
            </a:pPr>
            <a:r>
              <a:rPr lang="en-IN" dirty="0">
                <a:solidFill>
                  <a:srgbClr val="000000"/>
                </a:solidFill>
                <a:latin typeface="Calibri" panose="020F0502020204030204" pitchFamily="34" charset="0"/>
                <a:ea typeface="Calibri" panose="020F0502020204030204" pitchFamily="34" charset="0"/>
              </a:rPr>
              <a:t>		</a:t>
            </a:r>
            <a:r>
              <a:rPr lang="en-IN" sz="1800" dirty="0" err="1">
                <a:solidFill>
                  <a:srgbClr val="000000"/>
                </a:solidFill>
                <a:effectLst/>
                <a:latin typeface="Calibri" panose="020F0502020204030204" pitchFamily="34" charset="0"/>
                <a:ea typeface="Calibri" panose="020F0502020204030204" pitchFamily="34" charset="0"/>
              </a:rPr>
              <a:t>printf</a:t>
            </a:r>
            <a:r>
              <a:rPr lang="en-IN" sz="1800" dirty="0">
                <a:solidFill>
                  <a:srgbClr val="000000"/>
                </a:solidFill>
                <a:effectLst/>
                <a:latin typeface="Calibri" panose="020F0502020204030204" pitchFamily="34" charset="0"/>
                <a:ea typeface="Calibri" panose="020F0502020204030204" pitchFamily="34" charset="0"/>
              </a:rPr>
              <a:t>("\n Enter roll number:");	</a:t>
            </a:r>
            <a:r>
              <a:rPr lang="en-IN" sz="1800" dirty="0" err="1">
                <a:solidFill>
                  <a:srgbClr val="000000"/>
                </a:solidFill>
                <a:effectLst/>
                <a:latin typeface="Calibri" panose="020F0502020204030204" pitchFamily="34" charset="0"/>
                <a:ea typeface="Calibri" panose="020F0502020204030204" pitchFamily="34" charset="0"/>
              </a:rPr>
              <a:t>scanf</a:t>
            </a:r>
            <a:r>
              <a:rPr lang="en-IN" sz="1800" dirty="0">
                <a:solidFill>
                  <a:srgbClr val="000000"/>
                </a:solidFill>
                <a:effectLst/>
                <a:latin typeface="Calibri" panose="020F0502020204030204" pitchFamily="34" charset="0"/>
                <a:ea typeface="Calibri" panose="020F0502020204030204" pitchFamily="34" charset="0"/>
              </a:rPr>
              <a:t>("%d", &amp;s[</a:t>
            </a:r>
            <a:r>
              <a:rPr lang="en-IN" sz="1800" dirty="0" err="1">
                <a:solidFill>
                  <a:srgbClr val="000000"/>
                </a:solidFill>
                <a:effectLst/>
                <a:latin typeface="Calibri" panose="020F0502020204030204" pitchFamily="34" charset="0"/>
                <a:ea typeface="Calibri" panose="020F0502020204030204" pitchFamily="34" charset="0"/>
              </a:rPr>
              <a:t>i</a:t>
            </a:r>
            <a:r>
              <a:rPr lang="en-IN" sz="1800" dirty="0">
                <a:solidFill>
                  <a:srgbClr val="000000"/>
                </a:solidFill>
                <a:effectLst/>
                <a:latin typeface="Calibri" panose="020F0502020204030204" pitchFamily="34" charset="0"/>
                <a:ea typeface="Calibri" panose="020F0502020204030204" pitchFamily="34" charset="0"/>
              </a:rPr>
              <a:t>].</a:t>
            </a:r>
            <a:r>
              <a:rPr lang="en-IN" sz="1800" dirty="0" err="1">
                <a:solidFill>
                  <a:srgbClr val="000000"/>
                </a:solidFill>
                <a:effectLst/>
                <a:latin typeface="Calibri" panose="020F0502020204030204" pitchFamily="34" charset="0"/>
                <a:ea typeface="Calibri" panose="020F0502020204030204" pitchFamily="34" charset="0"/>
              </a:rPr>
              <a:t>roll_no</a:t>
            </a:r>
            <a:r>
              <a:rPr lang="en-IN" sz="1800" dirty="0">
                <a:solidFill>
                  <a:srgbClr val="000000"/>
                </a:solidFill>
                <a:effectLst/>
                <a:latin typeface="Calibri" panose="020F0502020204030204" pitchFamily="34" charset="0"/>
                <a:ea typeface="Calibri" panose="020F0502020204030204" pitchFamily="34" charset="0"/>
              </a:rPr>
              <a:t>);</a:t>
            </a:r>
            <a:r>
              <a:rPr lang="en-IN" sz="900" dirty="0">
                <a:solidFill>
                  <a:srgbClr val="000000"/>
                </a:solidFill>
                <a:latin typeface="Calibri" panose="020F0502020204030204" pitchFamily="34" charset="0"/>
                <a:ea typeface="Calibri" panose="020F0502020204030204" pitchFamily="34" charset="0"/>
              </a:rPr>
              <a:t> 	</a:t>
            </a:r>
            <a:r>
              <a:rPr lang="en-IN" sz="1800" dirty="0" err="1">
                <a:solidFill>
                  <a:srgbClr val="000000"/>
                </a:solidFill>
                <a:effectLst/>
                <a:latin typeface="Calibri" panose="020F0502020204030204" pitchFamily="34" charset="0"/>
                <a:ea typeface="Calibri" panose="020F0502020204030204" pitchFamily="34" charset="0"/>
              </a:rPr>
              <a:t>printf</a:t>
            </a:r>
            <a:r>
              <a:rPr lang="en-IN" sz="1800" dirty="0">
                <a:solidFill>
                  <a:srgbClr val="000000"/>
                </a:solidFill>
                <a:effectLst/>
                <a:latin typeface="Calibri" panose="020F0502020204030204" pitchFamily="34" charset="0"/>
                <a:ea typeface="Calibri" panose="020F0502020204030204" pitchFamily="34" charset="0"/>
              </a:rPr>
              <a:t>("\n Enter first name:"); 	</a:t>
            </a:r>
            <a:r>
              <a:rPr lang="en-IN" sz="1800" dirty="0" err="1">
                <a:solidFill>
                  <a:srgbClr val="000000"/>
                </a:solidFill>
                <a:effectLst/>
                <a:latin typeface="Calibri" panose="020F0502020204030204" pitchFamily="34" charset="0"/>
                <a:ea typeface="Calibri" panose="020F0502020204030204" pitchFamily="34" charset="0"/>
              </a:rPr>
              <a:t>scanf</a:t>
            </a:r>
            <a:r>
              <a:rPr lang="en-IN" sz="1800" dirty="0">
                <a:solidFill>
                  <a:srgbClr val="000000"/>
                </a:solidFill>
                <a:effectLst/>
                <a:latin typeface="Calibri" panose="020F0502020204030204" pitchFamily="34" charset="0"/>
                <a:ea typeface="Calibri" panose="020F0502020204030204" pitchFamily="34" charset="0"/>
              </a:rPr>
              <a:t>("%s", s[</a:t>
            </a:r>
            <a:r>
              <a:rPr lang="en-IN" sz="1800" dirty="0" err="1">
                <a:solidFill>
                  <a:srgbClr val="000000"/>
                </a:solidFill>
                <a:effectLst/>
                <a:latin typeface="Calibri" panose="020F0502020204030204" pitchFamily="34" charset="0"/>
                <a:ea typeface="Calibri" panose="020F0502020204030204" pitchFamily="34" charset="0"/>
              </a:rPr>
              <a:t>i</a:t>
            </a:r>
            <a:r>
              <a:rPr lang="en-IN" sz="1800" dirty="0">
                <a:solidFill>
                  <a:srgbClr val="000000"/>
                </a:solidFill>
                <a:effectLst/>
                <a:latin typeface="Calibri" panose="020F0502020204030204" pitchFamily="34" charset="0"/>
                <a:ea typeface="Calibri" panose="020F0502020204030204" pitchFamily="34" charset="0"/>
              </a:rPr>
              <a:t>].</a:t>
            </a:r>
            <a:r>
              <a:rPr lang="en-IN" sz="1800" dirty="0" err="1">
                <a:solidFill>
                  <a:srgbClr val="000000"/>
                </a:solidFill>
                <a:effectLst/>
                <a:latin typeface="Calibri" panose="020F0502020204030204" pitchFamily="34" charset="0"/>
                <a:ea typeface="Calibri" panose="020F0502020204030204" pitchFamily="34" charset="0"/>
              </a:rPr>
              <a:t>f_name</a:t>
            </a:r>
            <a:r>
              <a:rPr lang="en-IN" sz="1800" dirty="0">
                <a:solidFill>
                  <a:srgbClr val="000000"/>
                </a:solidFill>
                <a:effectLst/>
                <a:latin typeface="Calibri" panose="020F0502020204030204" pitchFamily="34" charset="0"/>
                <a:ea typeface="Calibri" panose="020F0502020204030204" pitchFamily="34" charset="0"/>
              </a:rPr>
              <a:t>);</a:t>
            </a:r>
            <a:r>
              <a:rPr lang="en-IN" sz="900" dirty="0">
                <a:solidFill>
                  <a:srgbClr val="000000"/>
                </a:solidFill>
                <a:latin typeface="Calibri" panose="020F0502020204030204" pitchFamily="34" charset="0"/>
                <a:ea typeface="Calibri" panose="020F0502020204030204" pitchFamily="34" charset="0"/>
              </a:rPr>
              <a:t>	</a:t>
            </a:r>
            <a:r>
              <a:rPr lang="en-IN" sz="1800" dirty="0" err="1">
                <a:solidFill>
                  <a:srgbClr val="000000"/>
                </a:solidFill>
                <a:effectLst/>
                <a:latin typeface="Calibri" panose="020F0502020204030204" pitchFamily="34" charset="0"/>
                <a:ea typeface="Calibri" panose="020F0502020204030204" pitchFamily="34" charset="0"/>
              </a:rPr>
              <a:t>printf</a:t>
            </a:r>
            <a:r>
              <a:rPr lang="en-IN" sz="1800" dirty="0">
                <a:solidFill>
                  <a:srgbClr val="000000"/>
                </a:solidFill>
                <a:effectLst/>
                <a:latin typeface="Calibri" panose="020F0502020204030204" pitchFamily="34" charset="0"/>
                <a:ea typeface="Calibri" panose="020F0502020204030204" pitchFamily="34" charset="0"/>
              </a:rPr>
              <a:t>("\n Enter Last name:");</a:t>
            </a:r>
            <a:r>
              <a:rPr lang="en-IN" sz="900" dirty="0">
                <a:solidFill>
                  <a:srgbClr val="000000"/>
                </a:solidFill>
                <a:latin typeface="Calibri" panose="020F0502020204030204" pitchFamily="34" charset="0"/>
                <a:ea typeface="Calibri" panose="020F0502020204030204" pitchFamily="34" charset="0"/>
              </a:rPr>
              <a:t>	</a:t>
            </a:r>
            <a:r>
              <a:rPr lang="en-IN" sz="1800" dirty="0" err="1">
                <a:solidFill>
                  <a:srgbClr val="000000"/>
                </a:solidFill>
                <a:effectLst/>
                <a:latin typeface="Calibri" panose="020F0502020204030204" pitchFamily="34" charset="0"/>
                <a:ea typeface="Calibri" panose="020F0502020204030204" pitchFamily="34" charset="0"/>
              </a:rPr>
              <a:t>scanf</a:t>
            </a:r>
            <a:r>
              <a:rPr lang="en-IN" sz="1800" dirty="0">
                <a:solidFill>
                  <a:srgbClr val="000000"/>
                </a:solidFill>
                <a:effectLst/>
                <a:latin typeface="Calibri" panose="020F0502020204030204" pitchFamily="34" charset="0"/>
                <a:ea typeface="Calibri" panose="020F0502020204030204" pitchFamily="34" charset="0"/>
              </a:rPr>
              <a:t>("%s", s[</a:t>
            </a:r>
            <a:r>
              <a:rPr lang="en-IN" sz="1800" dirty="0" err="1">
                <a:solidFill>
                  <a:srgbClr val="000000"/>
                </a:solidFill>
                <a:effectLst/>
                <a:latin typeface="Calibri" panose="020F0502020204030204" pitchFamily="34" charset="0"/>
                <a:ea typeface="Calibri" panose="020F0502020204030204" pitchFamily="34" charset="0"/>
              </a:rPr>
              <a:t>i</a:t>
            </a:r>
            <a:r>
              <a:rPr lang="en-IN" sz="1800" dirty="0">
                <a:solidFill>
                  <a:srgbClr val="000000"/>
                </a:solidFill>
                <a:effectLst/>
                <a:latin typeface="Calibri" panose="020F0502020204030204" pitchFamily="34" charset="0"/>
                <a:ea typeface="Calibri" panose="020F0502020204030204" pitchFamily="34" charset="0"/>
              </a:rPr>
              <a:t>].</a:t>
            </a:r>
            <a:r>
              <a:rPr lang="en-IN" sz="1800" dirty="0" err="1">
                <a:solidFill>
                  <a:srgbClr val="000000"/>
                </a:solidFill>
                <a:effectLst/>
                <a:latin typeface="Calibri" panose="020F0502020204030204" pitchFamily="34" charset="0"/>
                <a:ea typeface="Calibri" panose="020F0502020204030204" pitchFamily="34" charset="0"/>
              </a:rPr>
              <a:t>l_name</a:t>
            </a:r>
            <a:r>
              <a:rPr lang="en-IN" sz="1800" dirty="0">
                <a:solidFill>
                  <a:srgbClr val="000000"/>
                </a:solidFill>
                <a:effectLst/>
                <a:latin typeface="Calibri" panose="020F0502020204030204" pitchFamily="34" charset="0"/>
                <a:ea typeface="Calibri" panose="020F0502020204030204" pitchFamily="34" charset="0"/>
              </a:rPr>
              <a:t>);</a:t>
            </a:r>
            <a:endParaRPr lang="en-IN" sz="900" dirty="0">
              <a:solidFill>
                <a:srgbClr val="000000"/>
              </a:solidFill>
              <a:latin typeface="Calibri" panose="020F0502020204030204" pitchFamily="34" charset="0"/>
              <a:ea typeface="Calibri" panose="020F0502020204030204" pitchFamily="34" charset="0"/>
            </a:endParaRPr>
          </a:p>
          <a:p>
            <a:pPr marL="6350" marR="1557020" indent="-6350">
              <a:lnSpc>
                <a:spcPct val="107000"/>
              </a:lnSpc>
              <a:spcAft>
                <a:spcPts val="815"/>
              </a:spcAft>
            </a:pPr>
            <a:r>
              <a:rPr lang="en-IN" sz="1800" dirty="0">
                <a:solidFill>
                  <a:srgbClr val="000000"/>
                </a:solidFill>
                <a:effectLst/>
                <a:latin typeface="Calibri" panose="020F0502020204030204" pitchFamily="34" charset="0"/>
                <a:ea typeface="Calibri" panose="020F0502020204030204" pitchFamily="34" charset="0"/>
              </a:rPr>
              <a:t>}</a:t>
            </a:r>
            <a:endParaRPr lang="en-IN" sz="900" dirty="0">
              <a:solidFill>
                <a:srgbClr val="000000"/>
              </a:solidFill>
              <a:effectLst/>
              <a:latin typeface="Calibri" panose="020F0502020204030204" pitchFamily="34" charset="0"/>
              <a:ea typeface="Calibri" panose="020F0502020204030204" pitchFamily="34" charset="0"/>
            </a:endParaRPr>
          </a:p>
          <a:p>
            <a:pPr marL="6350" marR="1666240" indent="-6350" algn="r">
              <a:lnSpc>
                <a:spcPct val="107000"/>
              </a:lnSpc>
              <a:spcAft>
                <a:spcPts val="600"/>
              </a:spcAft>
            </a:pPr>
            <a:endParaRPr lang="en-IN" sz="900" dirty="0">
              <a:solidFill>
                <a:srgbClr val="000000"/>
              </a:solidFill>
              <a:effectLst/>
              <a:latin typeface="Calibri" panose="020F0502020204030204" pitchFamily="34" charset="0"/>
              <a:ea typeface="Calibri" panose="020F0502020204030204" pitchFamily="34" charset="0"/>
            </a:endParaRPr>
          </a:p>
        </p:txBody>
      </p:sp>
      <p:sp>
        <p:nvSpPr>
          <p:cNvPr id="10" name="TextBox 9">
            <a:extLst>
              <a:ext uri="{FF2B5EF4-FFF2-40B4-BE49-F238E27FC236}">
                <a16:creationId xmlns:a16="http://schemas.microsoft.com/office/drawing/2014/main" id="{D4F21BF7-7739-45A8-BAEC-E0EC9B837FB7}"/>
              </a:ext>
            </a:extLst>
          </p:cNvPr>
          <p:cNvSpPr txBox="1"/>
          <p:nvPr/>
        </p:nvSpPr>
        <p:spPr>
          <a:xfrm>
            <a:off x="7742581" y="1262593"/>
            <a:ext cx="6612835" cy="4738157"/>
          </a:xfrm>
          <a:prstGeom prst="rect">
            <a:avLst/>
          </a:prstGeom>
          <a:noFill/>
        </p:spPr>
        <p:txBody>
          <a:bodyPr wrap="square">
            <a:spAutoFit/>
          </a:bodyPr>
          <a:lstStyle/>
          <a:p>
            <a:pPr marL="6350" marR="1666240" indent="-6350">
              <a:lnSpc>
                <a:spcPct val="107000"/>
              </a:lnSpc>
              <a:spcAft>
                <a:spcPts val="600"/>
              </a:spcAft>
            </a:pPr>
            <a:r>
              <a:rPr lang="en-IN" sz="3600" dirty="0">
                <a:solidFill>
                  <a:srgbClr val="000000"/>
                </a:solidFill>
                <a:effectLst/>
                <a:latin typeface="Calibri" panose="020F0502020204030204" pitchFamily="34" charset="0"/>
                <a:ea typeface="Calibri" panose="020F0502020204030204" pitchFamily="34" charset="0"/>
              </a:rPr>
              <a:t>Sorting values</a:t>
            </a:r>
            <a:endParaRPr lang="en-IN" sz="1000" dirty="0">
              <a:solidFill>
                <a:srgbClr val="000000"/>
              </a:solidFill>
              <a:effectLst/>
              <a:latin typeface="Calibri" panose="020F0502020204030204" pitchFamily="34" charset="0"/>
              <a:ea typeface="Calibri" panose="020F0502020204030204" pitchFamily="34" charset="0"/>
            </a:endParaRPr>
          </a:p>
          <a:p>
            <a:pPr marL="6350" marR="464820" indent="-6350">
              <a:lnSpc>
                <a:spcPct val="103000"/>
              </a:lnSpc>
              <a:spcAft>
                <a:spcPts val="105"/>
              </a:spcAft>
            </a:pPr>
            <a:r>
              <a:rPr lang="en-IN" sz="1800" dirty="0">
                <a:solidFill>
                  <a:srgbClr val="000000"/>
                </a:solidFill>
                <a:effectLst/>
                <a:latin typeface="Calibri" panose="020F0502020204030204" pitchFamily="34" charset="0"/>
                <a:ea typeface="Calibri" panose="020F0502020204030204" pitchFamily="34" charset="0"/>
              </a:rPr>
              <a:t>for(</a:t>
            </a:r>
            <a:r>
              <a:rPr lang="en-IN" sz="1800" dirty="0" err="1">
                <a:solidFill>
                  <a:srgbClr val="000000"/>
                </a:solidFill>
                <a:effectLst/>
                <a:latin typeface="Calibri" panose="020F0502020204030204" pitchFamily="34" charset="0"/>
                <a:ea typeface="Calibri" panose="020F0502020204030204" pitchFamily="34" charset="0"/>
              </a:rPr>
              <a:t>i</a:t>
            </a:r>
            <a:r>
              <a:rPr lang="en-IN" sz="1800" dirty="0">
                <a:solidFill>
                  <a:srgbClr val="000000"/>
                </a:solidFill>
                <a:effectLst/>
                <a:latin typeface="Calibri" panose="020F0502020204030204" pitchFamily="34" charset="0"/>
                <a:ea typeface="Calibri" panose="020F0502020204030204" pitchFamily="34" charset="0"/>
              </a:rPr>
              <a:t>=0; </a:t>
            </a:r>
            <a:r>
              <a:rPr lang="en-IN" sz="1800" dirty="0" err="1">
                <a:solidFill>
                  <a:srgbClr val="000000"/>
                </a:solidFill>
                <a:effectLst/>
                <a:latin typeface="Calibri" panose="020F0502020204030204" pitchFamily="34" charset="0"/>
                <a:ea typeface="Calibri" panose="020F0502020204030204" pitchFamily="34" charset="0"/>
              </a:rPr>
              <a:t>i</a:t>
            </a:r>
            <a:r>
              <a:rPr lang="en-IN" sz="1800" dirty="0">
                <a:solidFill>
                  <a:srgbClr val="000000"/>
                </a:solidFill>
                <a:effectLst/>
                <a:latin typeface="Calibri" panose="020F0502020204030204" pitchFamily="34" charset="0"/>
                <a:ea typeface="Calibri" panose="020F0502020204030204" pitchFamily="34" charset="0"/>
              </a:rPr>
              <a:t>&lt;5; </a:t>
            </a:r>
            <a:r>
              <a:rPr lang="en-IN" sz="1800" dirty="0" err="1">
                <a:solidFill>
                  <a:srgbClr val="000000"/>
                </a:solidFill>
                <a:effectLst/>
                <a:latin typeface="Calibri" panose="020F0502020204030204" pitchFamily="34" charset="0"/>
                <a:ea typeface="Calibri" panose="020F0502020204030204" pitchFamily="34" charset="0"/>
              </a:rPr>
              <a:t>i</a:t>
            </a:r>
            <a:r>
              <a:rPr lang="en-IN" sz="1800" dirty="0">
                <a:solidFill>
                  <a:srgbClr val="000000"/>
                </a:solidFill>
                <a:effectLst/>
                <a:latin typeface="Calibri" panose="020F0502020204030204" pitchFamily="34" charset="0"/>
                <a:ea typeface="Calibri" panose="020F0502020204030204" pitchFamily="34" charset="0"/>
              </a:rPr>
              <a:t>++)</a:t>
            </a:r>
            <a:endParaRPr lang="en-IN" sz="1000" dirty="0">
              <a:solidFill>
                <a:srgbClr val="000000"/>
              </a:solidFill>
              <a:effectLst/>
              <a:latin typeface="Calibri" panose="020F0502020204030204" pitchFamily="34" charset="0"/>
              <a:ea typeface="Calibri" panose="020F0502020204030204" pitchFamily="34" charset="0"/>
            </a:endParaRPr>
          </a:p>
          <a:p>
            <a:pPr marL="914400" marR="4342130" indent="-571500">
              <a:lnSpc>
                <a:spcPct val="103000"/>
              </a:lnSpc>
              <a:spcAft>
                <a:spcPts val="800"/>
              </a:spcAft>
            </a:pPr>
            <a:r>
              <a:rPr lang="en-IN" sz="1800" dirty="0">
                <a:solidFill>
                  <a:srgbClr val="000000"/>
                </a:solidFill>
                <a:effectLst/>
                <a:latin typeface="Calibri" panose="020F0502020204030204" pitchFamily="34" charset="0"/>
                <a:ea typeface="Calibri" panose="020F0502020204030204" pitchFamily="34" charset="0"/>
              </a:rPr>
              <a:t>{ for(j=i+1; j&lt;5; </a:t>
            </a:r>
            <a:r>
              <a:rPr lang="en-IN" sz="1800" dirty="0" err="1">
                <a:solidFill>
                  <a:srgbClr val="000000"/>
                </a:solidFill>
                <a:effectLst/>
                <a:latin typeface="Calibri" panose="020F0502020204030204" pitchFamily="34" charset="0"/>
                <a:ea typeface="Calibri" panose="020F0502020204030204" pitchFamily="34" charset="0"/>
              </a:rPr>
              <a:t>j++</a:t>
            </a:r>
            <a:r>
              <a:rPr lang="en-IN" sz="1800" dirty="0">
                <a:solidFill>
                  <a:srgbClr val="000000"/>
                </a:solidFill>
                <a:effectLst/>
                <a:latin typeface="Calibri" panose="020F0502020204030204" pitchFamily="34" charset="0"/>
                <a:ea typeface="Calibri" panose="020F0502020204030204" pitchFamily="34" charset="0"/>
              </a:rPr>
              <a:t>)</a:t>
            </a:r>
            <a:endParaRPr lang="en-IN" sz="1000" dirty="0">
              <a:solidFill>
                <a:srgbClr val="000000"/>
              </a:solidFill>
              <a:effectLst/>
              <a:latin typeface="Calibri" panose="020F0502020204030204" pitchFamily="34" charset="0"/>
              <a:ea typeface="Calibri" panose="020F0502020204030204" pitchFamily="34" charset="0"/>
            </a:endParaRPr>
          </a:p>
          <a:p>
            <a:pPr marL="1828800" marR="2557145" indent="-914400">
              <a:lnSpc>
                <a:spcPct val="103000"/>
              </a:lnSpc>
              <a:spcAft>
                <a:spcPts val="800"/>
              </a:spcAft>
            </a:pPr>
            <a:r>
              <a:rPr lang="en-IN" sz="1800" dirty="0">
                <a:solidFill>
                  <a:srgbClr val="000000"/>
                </a:solidFill>
                <a:effectLst/>
                <a:latin typeface="Calibri" panose="020F0502020204030204" pitchFamily="34" charset="0"/>
                <a:ea typeface="Calibri" panose="020F0502020204030204" pitchFamily="34" charset="0"/>
              </a:rPr>
              <a:t>{ </a:t>
            </a:r>
          </a:p>
          <a:p>
            <a:pPr marL="1828800" marR="2557145" indent="-914400">
              <a:lnSpc>
                <a:spcPct val="103000"/>
              </a:lnSpc>
              <a:spcAft>
                <a:spcPts val="800"/>
              </a:spcAft>
            </a:pPr>
            <a:r>
              <a:rPr lang="en-IN" dirty="0">
                <a:solidFill>
                  <a:srgbClr val="000000"/>
                </a:solidFill>
                <a:latin typeface="Calibri" panose="020F0502020204030204" pitchFamily="34" charset="0"/>
                <a:ea typeface="Calibri" panose="020F0502020204030204" pitchFamily="34" charset="0"/>
              </a:rPr>
              <a:t>      </a:t>
            </a:r>
            <a:r>
              <a:rPr lang="en-IN" sz="1800" dirty="0">
                <a:solidFill>
                  <a:srgbClr val="000000"/>
                </a:solidFill>
                <a:effectLst/>
                <a:latin typeface="Calibri" panose="020F0502020204030204" pitchFamily="34" charset="0"/>
                <a:ea typeface="Calibri" panose="020F0502020204030204" pitchFamily="34" charset="0"/>
              </a:rPr>
              <a:t> if(s[</a:t>
            </a:r>
            <a:r>
              <a:rPr lang="en-IN" sz="1800" dirty="0" err="1">
                <a:solidFill>
                  <a:srgbClr val="000000"/>
                </a:solidFill>
                <a:effectLst/>
                <a:latin typeface="Calibri" panose="020F0502020204030204" pitchFamily="34" charset="0"/>
                <a:ea typeface="Calibri" panose="020F0502020204030204" pitchFamily="34" charset="0"/>
              </a:rPr>
              <a:t>i</a:t>
            </a:r>
            <a:r>
              <a:rPr lang="en-IN" sz="1800" dirty="0">
                <a:solidFill>
                  <a:srgbClr val="000000"/>
                </a:solidFill>
                <a:effectLst/>
                <a:latin typeface="Calibri" panose="020F0502020204030204" pitchFamily="34" charset="0"/>
                <a:ea typeface="Calibri" panose="020F0502020204030204" pitchFamily="34" charset="0"/>
              </a:rPr>
              <a:t>].</a:t>
            </a:r>
            <a:r>
              <a:rPr lang="en-IN" sz="1800" dirty="0" err="1">
                <a:solidFill>
                  <a:srgbClr val="000000"/>
                </a:solidFill>
                <a:effectLst/>
                <a:latin typeface="Calibri" panose="020F0502020204030204" pitchFamily="34" charset="0"/>
                <a:ea typeface="Calibri" panose="020F0502020204030204" pitchFamily="34" charset="0"/>
              </a:rPr>
              <a:t>roll_no</a:t>
            </a:r>
            <a:r>
              <a:rPr lang="en-IN" sz="1800" dirty="0">
                <a:solidFill>
                  <a:srgbClr val="000000"/>
                </a:solidFill>
                <a:effectLst/>
                <a:latin typeface="Calibri" panose="020F0502020204030204" pitchFamily="34" charset="0"/>
                <a:ea typeface="Calibri" panose="020F0502020204030204" pitchFamily="34" charset="0"/>
              </a:rPr>
              <a:t>&lt;s[j].</a:t>
            </a:r>
            <a:r>
              <a:rPr lang="en-IN" sz="1800" dirty="0" err="1">
                <a:solidFill>
                  <a:srgbClr val="000000"/>
                </a:solidFill>
                <a:effectLst/>
                <a:latin typeface="Calibri" panose="020F0502020204030204" pitchFamily="34" charset="0"/>
                <a:ea typeface="Calibri" panose="020F0502020204030204" pitchFamily="34" charset="0"/>
              </a:rPr>
              <a:t>roll_no</a:t>
            </a:r>
            <a:r>
              <a:rPr lang="en-IN" sz="1800" dirty="0">
                <a:solidFill>
                  <a:srgbClr val="000000"/>
                </a:solidFill>
                <a:effectLst/>
                <a:latin typeface="Calibri" panose="020F0502020204030204" pitchFamily="34" charset="0"/>
                <a:ea typeface="Calibri" panose="020F0502020204030204" pitchFamily="34" charset="0"/>
              </a:rPr>
              <a:t>)</a:t>
            </a:r>
            <a:endParaRPr lang="en-IN" sz="1000" dirty="0">
              <a:solidFill>
                <a:srgbClr val="000000"/>
              </a:solidFill>
              <a:effectLst/>
              <a:latin typeface="Calibri" panose="020F0502020204030204" pitchFamily="34" charset="0"/>
              <a:ea typeface="Calibri" panose="020F0502020204030204" pitchFamily="34" charset="0"/>
            </a:endParaRPr>
          </a:p>
          <a:p>
            <a:pPr marL="2145665" marR="2469515" indent="-316865">
              <a:lnSpc>
                <a:spcPct val="103000"/>
              </a:lnSpc>
              <a:spcAft>
                <a:spcPts val="800"/>
              </a:spcAft>
            </a:pPr>
            <a:r>
              <a:rPr lang="en-IN" sz="1800" dirty="0">
                <a:solidFill>
                  <a:srgbClr val="000000"/>
                </a:solidFill>
                <a:effectLst/>
                <a:latin typeface="Calibri" panose="020F0502020204030204" pitchFamily="34" charset="0"/>
                <a:ea typeface="Calibri" panose="020F0502020204030204" pitchFamily="34" charset="0"/>
              </a:rPr>
              <a:t>{ temp = s[</a:t>
            </a:r>
            <a:r>
              <a:rPr lang="en-IN" sz="1800" dirty="0" err="1">
                <a:solidFill>
                  <a:srgbClr val="000000"/>
                </a:solidFill>
                <a:effectLst/>
                <a:latin typeface="Calibri" panose="020F0502020204030204" pitchFamily="34" charset="0"/>
                <a:ea typeface="Calibri" panose="020F0502020204030204" pitchFamily="34" charset="0"/>
              </a:rPr>
              <a:t>i</a:t>
            </a:r>
            <a:r>
              <a:rPr lang="en-IN" sz="1800" dirty="0">
                <a:solidFill>
                  <a:srgbClr val="000000"/>
                </a:solidFill>
                <a:effectLst/>
                <a:latin typeface="Calibri" panose="020F0502020204030204" pitchFamily="34" charset="0"/>
                <a:ea typeface="Calibri" panose="020F0502020204030204" pitchFamily="34" charset="0"/>
              </a:rPr>
              <a:t>].</a:t>
            </a:r>
            <a:r>
              <a:rPr lang="en-IN" sz="1800" dirty="0" err="1">
                <a:solidFill>
                  <a:srgbClr val="000000"/>
                </a:solidFill>
                <a:effectLst/>
                <a:latin typeface="Calibri" panose="020F0502020204030204" pitchFamily="34" charset="0"/>
                <a:ea typeface="Calibri" panose="020F0502020204030204" pitchFamily="34" charset="0"/>
              </a:rPr>
              <a:t>roll_no</a:t>
            </a:r>
            <a:r>
              <a:rPr lang="en-IN" sz="1800" dirty="0">
                <a:solidFill>
                  <a:srgbClr val="000000"/>
                </a:solidFill>
                <a:effectLst/>
                <a:latin typeface="Calibri" panose="020F0502020204030204" pitchFamily="34" charset="0"/>
                <a:ea typeface="Calibri" panose="020F0502020204030204" pitchFamily="34" charset="0"/>
              </a:rPr>
              <a:t>; s[</a:t>
            </a:r>
            <a:r>
              <a:rPr lang="en-IN" sz="1800" dirty="0" err="1">
                <a:solidFill>
                  <a:srgbClr val="000000"/>
                </a:solidFill>
                <a:effectLst/>
                <a:latin typeface="Calibri" panose="020F0502020204030204" pitchFamily="34" charset="0"/>
                <a:ea typeface="Calibri" panose="020F0502020204030204" pitchFamily="34" charset="0"/>
              </a:rPr>
              <a:t>i</a:t>
            </a:r>
            <a:r>
              <a:rPr lang="en-IN" sz="1800" dirty="0">
                <a:solidFill>
                  <a:srgbClr val="000000"/>
                </a:solidFill>
                <a:effectLst/>
                <a:latin typeface="Calibri" panose="020F0502020204030204" pitchFamily="34" charset="0"/>
                <a:ea typeface="Calibri" panose="020F0502020204030204" pitchFamily="34" charset="0"/>
              </a:rPr>
              <a:t>].</a:t>
            </a:r>
            <a:r>
              <a:rPr lang="en-IN" sz="1800" dirty="0" err="1">
                <a:solidFill>
                  <a:srgbClr val="000000"/>
                </a:solidFill>
                <a:effectLst/>
                <a:latin typeface="Calibri" panose="020F0502020204030204" pitchFamily="34" charset="0"/>
                <a:ea typeface="Calibri" panose="020F0502020204030204" pitchFamily="34" charset="0"/>
              </a:rPr>
              <a:t>roll_no</a:t>
            </a:r>
            <a:r>
              <a:rPr lang="en-IN" sz="1800" dirty="0">
                <a:solidFill>
                  <a:srgbClr val="000000"/>
                </a:solidFill>
                <a:effectLst/>
                <a:latin typeface="Calibri" panose="020F0502020204030204" pitchFamily="34" charset="0"/>
                <a:ea typeface="Calibri" panose="020F0502020204030204" pitchFamily="34" charset="0"/>
              </a:rPr>
              <a:t>=s[j].</a:t>
            </a:r>
            <a:r>
              <a:rPr lang="en-IN" sz="1800" dirty="0" err="1">
                <a:solidFill>
                  <a:srgbClr val="000000"/>
                </a:solidFill>
                <a:effectLst/>
                <a:latin typeface="Calibri" panose="020F0502020204030204" pitchFamily="34" charset="0"/>
                <a:ea typeface="Calibri" panose="020F0502020204030204" pitchFamily="34" charset="0"/>
              </a:rPr>
              <a:t>roll_no</a:t>
            </a:r>
            <a:r>
              <a:rPr lang="en-IN" sz="1800" dirty="0">
                <a:solidFill>
                  <a:srgbClr val="000000"/>
                </a:solidFill>
                <a:effectLst/>
                <a:latin typeface="Calibri" panose="020F0502020204030204" pitchFamily="34" charset="0"/>
                <a:ea typeface="Calibri" panose="020F0502020204030204" pitchFamily="34" charset="0"/>
              </a:rPr>
              <a:t>;</a:t>
            </a:r>
            <a:endParaRPr lang="en-IN" sz="1000" dirty="0">
              <a:solidFill>
                <a:srgbClr val="000000"/>
              </a:solidFill>
              <a:effectLst/>
              <a:latin typeface="Calibri" panose="020F0502020204030204" pitchFamily="34" charset="0"/>
              <a:ea typeface="Calibri" panose="020F0502020204030204" pitchFamily="34" charset="0"/>
            </a:endParaRPr>
          </a:p>
          <a:p>
            <a:pPr marR="927735" algn="ct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rPr>
              <a:t>s[j].</a:t>
            </a:r>
            <a:r>
              <a:rPr lang="en-IN" sz="1800" dirty="0" err="1">
                <a:solidFill>
                  <a:srgbClr val="000000"/>
                </a:solidFill>
                <a:effectLst/>
                <a:latin typeface="Calibri" panose="020F0502020204030204" pitchFamily="34" charset="0"/>
                <a:ea typeface="Calibri" panose="020F0502020204030204" pitchFamily="34" charset="0"/>
              </a:rPr>
              <a:t>roll_no</a:t>
            </a:r>
            <a:r>
              <a:rPr lang="en-IN" sz="1800" dirty="0">
                <a:solidFill>
                  <a:srgbClr val="000000"/>
                </a:solidFill>
                <a:effectLst/>
                <a:latin typeface="Calibri" panose="020F0502020204030204" pitchFamily="34" charset="0"/>
                <a:ea typeface="Calibri" panose="020F0502020204030204" pitchFamily="34" charset="0"/>
              </a:rPr>
              <a:t>=temp;</a:t>
            </a:r>
            <a:endParaRPr lang="en-IN" sz="1000" dirty="0">
              <a:solidFill>
                <a:srgbClr val="000000"/>
              </a:solidFill>
              <a:effectLst/>
              <a:latin typeface="Calibri" panose="020F0502020204030204" pitchFamily="34" charset="0"/>
              <a:ea typeface="Calibri" panose="020F0502020204030204" pitchFamily="34" charset="0"/>
            </a:endParaRPr>
          </a:p>
          <a:p>
            <a:pPr marL="1847850" marR="464820" indent="-6350">
              <a:lnSpc>
                <a:spcPct val="103000"/>
              </a:lnSpc>
              <a:spcAft>
                <a:spcPts val="105"/>
              </a:spcAft>
            </a:pPr>
            <a:r>
              <a:rPr lang="en-IN" sz="1800" dirty="0">
                <a:solidFill>
                  <a:srgbClr val="000000"/>
                </a:solidFill>
                <a:effectLst/>
                <a:latin typeface="Calibri" panose="020F0502020204030204" pitchFamily="34" charset="0"/>
                <a:ea typeface="Calibri" panose="020F0502020204030204" pitchFamily="34" charset="0"/>
              </a:rPr>
              <a:t>}</a:t>
            </a:r>
            <a:endParaRPr lang="en-IN" sz="1000" dirty="0">
              <a:solidFill>
                <a:srgbClr val="000000"/>
              </a:solidFill>
              <a:effectLst/>
              <a:latin typeface="Calibri" panose="020F0502020204030204" pitchFamily="34" charset="0"/>
              <a:ea typeface="Calibri" panose="020F0502020204030204" pitchFamily="34" charset="0"/>
            </a:endParaRPr>
          </a:p>
          <a:p>
            <a:pPr marL="958850" marR="464820" indent="-6350">
              <a:lnSpc>
                <a:spcPct val="103000"/>
              </a:lnSpc>
              <a:spcAft>
                <a:spcPts val="105"/>
              </a:spcAft>
            </a:pPr>
            <a:r>
              <a:rPr lang="en-IN" sz="1800" dirty="0">
                <a:solidFill>
                  <a:srgbClr val="000000"/>
                </a:solidFill>
                <a:effectLst/>
                <a:latin typeface="Calibri" panose="020F0502020204030204" pitchFamily="34" charset="0"/>
                <a:ea typeface="Calibri" panose="020F0502020204030204" pitchFamily="34" charset="0"/>
              </a:rPr>
              <a:t>}</a:t>
            </a:r>
            <a:endParaRPr lang="en-IN" sz="1000" dirty="0">
              <a:solidFill>
                <a:srgbClr val="000000"/>
              </a:solidFill>
              <a:effectLst/>
              <a:latin typeface="Calibri" panose="020F0502020204030204" pitchFamily="34" charset="0"/>
              <a:ea typeface="Calibri" panose="020F0502020204030204" pitchFamily="34" charset="0"/>
            </a:endParaRPr>
          </a:p>
          <a:p>
            <a:pPr marL="577850" marR="464820" indent="-6350">
              <a:lnSpc>
                <a:spcPct val="103000"/>
              </a:lnSpc>
              <a:spcAft>
                <a:spcPts val="105"/>
              </a:spcAft>
            </a:pPr>
            <a:r>
              <a:rPr lang="en-IN" sz="1800" dirty="0">
                <a:solidFill>
                  <a:srgbClr val="000000"/>
                </a:solidFill>
                <a:effectLst/>
                <a:latin typeface="Calibri" panose="020F0502020204030204" pitchFamily="34" charset="0"/>
                <a:ea typeface="Calibri" panose="020F0502020204030204" pitchFamily="34" charset="0"/>
              </a:rPr>
              <a:t>}</a:t>
            </a:r>
            <a:endParaRPr lang="en-IN" dirty="0"/>
          </a:p>
        </p:txBody>
      </p:sp>
      <p:sp>
        <p:nvSpPr>
          <p:cNvPr id="15" name="TextBox 14">
            <a:extLst>
              <a:ext uri="{FF2B5EF4-FFF2-40B4-BE49-F238E27FC236}">
                <a16:creationId xmlns:a16="http://schemas.microsoft.com/office/drawing/2014/main" id="{D2CE1AD7-E1EB-49B1-A5A7-3176970DC2CE}"/>
              </a:ext>
            </a:extLst>
          </p:cNvPr>
          <p:cNvSpPr txBox="1"/>
          <p:nvPr/>
        </p:nvSpPr>
        <p:spPr>
          <a:xfrm>
            <a:off x="275452" y="1758312"/>
            <a:ext cx="2458993" cy="1754326"/>
          </a:xfrm>
          <a:prstGeom prst="rect">
            <a:avLst/>
          </a:prstGeom>
          <a:noFill/>
        </p:spPr>
        <p:txBody>
          <a:bodyPr wrap="square">
            <a:spAutoFit/>
          </a:bodyPr>
          <a:lstStyle/>
          <a:p>
            <a:r>
              <a:rPr lang="en-IN" sz="1800" dirty="0">
                <a:solidFill>
                  <a:srgbClr val="000000"/>
                </a:solidFill>
                <a:effectLst/>
                <a:latin typeface="Calibri" panose="020F0502020204030204" pitchFamily="34" charset="0"/>
                <a:ea typeface="Calibri" panose="020F0502020204030204" pitchFamily="34" charset="0"/>
              </a:rPr>
              <a:t>Struct student</a:t>
            </a:r>
          </a:p>
          <a:p>
            <a:r>
              <a:rPr lang="en-IN" dirty="0">
                <a:solidFill>
                  <a:srgbClr val="000000"/>
                </a:solidFill>
                <a:latin typeface="Calibri" panose="020F0502020204030204" pitchFamily="34" charset="0"/>
                <a:ea typeface="Calibri" panose="020F0502020204030204" pitchFamily="34" charset="0"/>
              </a:rPr>
              <a:t>{</a:t>
            </a:r>
          </a:p>
          <a:p>
            <a:r>
              <a:rPr lang="en-IN" sz="1800" dirty="0">
                <a:solidFill>
                  <a:srgbClr val="000000"/>
                </a:solidFill>
                <a:effectLst/>
                <a:latin typeface="Calibri" panose="020F0502020204030204" pitchFamily="34" charset="0"/>
                <a:ea typeface="Calibri" panose="020F0502020204030204" pitchFamily="34" charset="0"/>
              </a:rPr>
              <a:t>  int </a:t>
            </a:r>
            <a:r>
              <a:rPr lang="en-IN" sz="1800" dirty="0" err="1">
                <a:solidFill>
                  <a:srgbClr val="000000"/>
                </a:solidFill>
                <a:effectLst/>
                <a:latin typeface="Calibri" panose="020F0502020204030204" pitchFamily="34" charset="0"/>
                <a:ea typeface="Calibri" panose="020F0502020204030204" pitchFamily="34" charset="0"/>
              </a:rPr>
              <a:t>roll_no</a:t>
            </a:r>
            <a:r>
              <a:rPr lang="en-IN" sz="1800" dirty="0">
                <a:solidFill>
                  <a:srgbClr val="000000"/>
                </a:solidFill>
                <a:effectLst/>
                <a:latin typeface="Calibri" panose="020F0502020204030204" pitchFamily="34" charset="0"/>
                <a:ea typeface="Calibri" panose="020F0502020204030204" pitchFamily="34" charset="0"/>
              </a:rPr>
              <a:t>;</a:t>
            </a:r>
          </a:p>
          <a:p>
            <a:r>
              <a:rPr lang="en-IN" dirty="0">
                <a:solidFill>
                  <a:srgbClr val="000000"/>
                </a:solidFill>
                <a:latin typeface="Calibri" panose="020F0502020204030204" pitchFamily="34" charset="0"/>
                <a:ea typeface="Calibri" panose="020F0502020204030204" pitchFamily="34" charset="0"/>
              </a:rPr>
              <a:t>  char </a:t>
            </a:r>
            <a:r>
              <a:rPr lang="en-IN" dirty="0" err="1">
                <a:solidFill>
                  <a:srgbClr val="000000"/>
                </a:solidFill>
                <a:latin typeface="Calibri" panose="020F0502020204030204" pitchFamily="34" charset="0"/>
                <a:ea typeface="Calibri" panose="020F0502020204030204" pitchFamily="34" charset="0"/>
              </a:rPr>
              <a:t>f_name</a:t>
            </a:r>
            <a:r>
              <a:rPr lang="en-IN" dirty="0">
                <a:solidFill>
                  <a:srgbClr val="000000"/>
                </a:solidFill>
                <a:latin typeface="Calibri" panose="020F0502020204030204" pitchFamily="34" charset="0"/>
                <a:ea typeface="Calibri" panose="020F0502020204030204" pitchFamily="34" charset="0"/>
              </a:rPr>
              <a:t>[10];</a:t>
            </a:r>
          </a:p>
          <a:p>
            <a:r>
              <a:rPr lang="en-IN" sz="1800" dirty="0">
                <a:solidFill>
                  <a:srgbClr val="000000"/>
                </a:solidFill>
                <a:effectLst/>
                <a:latin typeface="Calibri" panose="020F0502020204030204" pitchFamily="34" charset="0"/>
                <a:ea typeface="Calibri" panose="020F0502020204030204" pitchFamily="34" charset="0"/>
              </a:rPr>
              <a:t>  char </a:t>
            </a:r>
            <a:r>
              <a:rPr lang="en-IN" sz="1800" dirty="0" err="1">
                <a:solidFill>
                  <a:srgbClr val="000000"/>
                </a:solidFill>
                <a:effectLst/>
                <a:latin typeface="Calibri" panose="020F0502020204030204" pitchFamily="34" charset="0"/>
                <a:ea typeface="Calibri" panose="020F0502020204030204" pitchFamily="34" charset="0"/>
              </a:rPr>
              <a:t>l_name</a:t>
            </a:r>
            <a:r>
              <a:rPr lang="en-IN" sz="1800" dirty="0">
                <a:solidFill>
                  <a:srgbClr val="000000"/>
                </a:solidFill>
                <a:effectLst/>
                <a:latin typeface="Calibri" panose="020F0502020204030204" pitchFamily="34" charset="0"/>
                <a:ea typeface="Calibri" panose="020F0502020204030204" pitchFamily="34" charset="0"/>
              </a:rPr>
              <a:t>[10];</a:t>
            </a:r>
          </a:p>
          <a:p>
            <a:r>
              <a:rPr lang="en-IN" dirty="0">
                <a:solidFill>
                  <a:srgbClr val="000000"/>
                </a:solidFill>
                <a:latin typeface="Calibri" panose="020F0502020204030204" pitchFamily="34" charset="0"/>
                <a:ea typeface="Calibri" panose="020F0502020204030204" pitchFamily="34" charset="0"/>
              </a:rPr>
              <a:t>}s[5];</a:t>
            </a:r>
            <a:endParaRPr lang="en-IN" sz="18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712125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marL="214630" marR="1905" indent="-6350" algn="ctr">
              <a:lnSpc>
                <a:spcPct val="107000"/>
              </a:lnSpc>
              <a:spcAft>
                <a:spcPts val="1845"/>
              </a:spcAft>
            </a:pPr>
            <a:r>
              <a:rPr lang="en-IN" sz="3600" b="1" kern="0" dirty="0">
                <a:solidFill>
                  <a:schemeClr val="bg1"/>
                </a:solidFill>
                <a:effectLst/>
                <a:latin typeface="Calibri" panose="020F0502020204030204" pitchFamily="34" charset="0"/>
                <a:ea typeface="Calibri" panose="020F0502020204030204" pitchFamily="34" charset="0"/>
              </a:rPr>
              <a:t>Array within structure…</a:t>
            </a: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Program Name: B. Tech. AI &amp; DS</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sp>
        <p:nvSpPr>
          <p:cNvPr id="2" name="Rectangle 1">
            <a:extLst>
              <a:ext uri="{FF2B5EF4-FFF2-40B4-BE49-F238E27FC236}">
                <a16:creationId xmlns:a16="http://schemas.microsoft.com/office/drawing/2014/main" id="{C07A5E0D-623C-4A16-B571-074931ECF6B3}"/>
              </a:ext>
            </a:extLst>
          </p:cNvPr>
          <p:cNvSpPr>
            <a:spLocks noChangeArrowheads="1"/>
          </p:cNvSpPr>
          <p:nvPr/>
        </p:nvSpPr>
        <p:spPr bwMode="auto">
          <a:xfrm>
            <a:off x="370337" y="1493111"/>
            <a:ext cx="4406379" cy="2652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marR="240030" lvl="0" indent="-342900" fontAlgn="base">
              <a:lnSpc>
                <a:spcPct val="102000"/>
              </a:lnSpc>
              <a:spcAft>
                <a:spcPts val="485"/>
              </a:spcAft>
              <a:buClr>
                <a:srgbClr val="000000"/>
              </a:buClr>
              <a:buSzPts val="3200"/>
              <a:buFont typeface="Arial" panose="020B0604020202020204" pitchFamily="34" charset="0"/>
              <a:buChar char="•"/>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Here, the member </a:t>
            </a:r>
            <a:r>
              <a:rPr lang="en-IN" sz="1800" i="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marks </a:t>
            </a: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contains six elements, </a:t>
            </a:r>
            <a:r>
              <a:rPr lang="en-IN" sz="1800" i="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marks[0]</a:t>
            </a: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IN" sz="1800" i="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marks[1]</a:t>
            </a: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 </a:t>
            </a:r>
            <a:r>
              <a:rPr lang="en-IN" sz="1800" i="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marks[5] </a:t>
            </a: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indicating marks obtained in six different subjects.</a:t>
            </a:r>
          </a:p>
          <a:p>
            <a:pPr marL="342900" marR="240030" lvl="0" indent="-342900" fontAlgn="base">
              <a:lnSpc>
                <a:spcPct val="102000"/>
              </a:lnSpc>
              <a:spcAft>
                <a:spcPts val="470"/>
              </a:spcAft>
              <a:buClr>
                <a:srgbClr val="000000"/>
              </a:buClr>
              <a:buSzPts val="3200"/>
              <a:buFont typeface="Arial" panose="020B0604020202020204" pitchFamily="34" charset="0"/>
              <a:buChar char="•"/>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These elements can</a:t>
            </a:r>
            <a:r>
              <a:rPr lang="en-IN"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be	accessed using appropriate subscripts.</a:t>
            </a:r>
          </a:p>
          <a:p>
            <a:pPr marL="342900" marR="240030" lvl="0" indent="-342900" fontAlgn="base">
              <a:lnSpc>
                <a:spcPct val="102000"/>
              </a:lnSpc>
              <a:spcAft>
                <a:spcPts val="780"/>
              </a:spcAft>
              <a:buClr>
                <a:srgbClr val="000000"/>
              </a:buClr>
              <a:buSzPts val="3200"/>
              <a:buFont typeface="Arial" panose="020B0604020202020204" pitchFamily="34" charset="0"/>
              <a:buChar char="•"/>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For example, </a:t>
            </a:r>
            <a:r>
              <a:rPr lang="en-IN" sz="1800" i="1" u="none" strike="noStrike" dirty="0">
                <a:solidFill>
                  <a:srgbClr val="FF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s[25].marks[3] </a:t>
            </a: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refers to the marks obtained in the fourth subject by the 26</a:t>
            </a:r>
            <a:r>
              <a:rPr lang="en-IN" sz="1800" u="none" strike="noStrike" baseline="300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th </a:t>
            </a: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student.</a:t>
            </a:r>
          </a:p>
        </p:txBody>
      </p:sp>
      <p:sp>
        <p:nvSpPr>
          <p:cNvPr id="8" name="TextBox 7">
            <a:extLst>
              <a:ext uri="{FF2B5EF4-FFF2-40B4-BE49-F238E27FC236}">
                <a16:creationId xmlns:a16="http://schemas.microsoft.com/office/drawing/2014/main" id="{70DDCBCF-AC9B-4C15-8371-A3D3A1873C2F}"/>
              </a:ext>
            </a:extLst>
          </p:cNvPr>
          <p:cNvSpPr txBox="1"/>
          <p:nvPr/>
        </p:nvSpPr>
        <p:spPr>
          <a:xfrm>
            <a:off x="4958152" y="957381"/>
            <a:ext cx="7233848" cy="5421741"/>
          </a:xfrm>
          <a:prstGeom prst="rect">
            <a:avLst/>
          </a:prstGeom>
          <a:noFill/>
        </p:spPr>
        <p:txBody>
          <a:bodyPr wrap="square">
            <a:spAutoFit/>
          </a:bodyPr>
          <a:lstStyle/>
          <a:p>
            <a:pPr marR="1586865">
              <a:lnSpc>
                <a:spcPct val="107000"/>
              </a:lnSpc>
              <a:spcAft>
                <a:spcPts val="800"/>
              </a:spcAft>
            </a:pPr>
            <a:r>
              <a:rPr lang="en-IN" sz="2000" b="1" dirty="0">
                <a:solidFill>
                  <a:srgbClr val="000000"/>
                </a:solidFill>
                <a:effectLst/>
                <a:latin typeface="Calibri" panose="020F0502020204030204" pitchFamily="34" charset="0"/>
                <a:ea typeface="Calibri" panose="020F0502020204030204" pitchFamily="34" charset="0"/>
              </a:rPr>
              <a:t>Reading Values</a:t>
            </a:r>
          </a:p>
          <a:p>
            <a:pPr marR="998855" indent="-6350" algn="just">
              <a:lnSpc>
                <a:spcPct val="103000"/>
              </a:lnSpc>
              <a:spcAft>
                <a:spcPts val="120"/>
              </a:spcAft>
            </a:pPr>
            <a:r>
              <a:rPr lang="en-IN" sz="2000" dirty="0">
                <a:solidFill>
                  <a:srgbClr val="000000"/>
                </a:solidFill>
                <a:effectLst/>
                <a:latin typeface="Calibri" panose="020F0502020204030204" pitchFamily="34" charset="0"/>
                <a:ea typeface="Calibri" panose="020F0502020204030204" pitchFamily="34" charset="0"/>
              </a:rPr>
              <a:t>for(</a:t>
            </a:r>
            <a:r>
              <a:rPr lang="en-IN" sz="2000" dirty="0" err="1">
                <a:solidFill>
                  <a:srgbClr val="000000"/>
                </a:solidFill>
                <a:effectLst/>
                <a:latin typeface="Calibri" panose="020F0502020204030204" pitchFamily="34" charset="0"/>
                <a:ea typeface="Calibri" panose="020F0502020204030204" pitchFamily="34" charset="0"/>
              </a:rPr>
              <a:t>i</a:t>
            </a:r>
            <a:r>
              <a:rPr lang="en-IN" sz="2000" dirty="0">
                <a:solidFill>
                  <a:srgbClr val="000000"/>
                </a:solidFill>
                <a:effectLst/>
                <a:latin typeface="Calibri" panose="020F0502020204030204" pitchFamily="34" charset="0"/>
                <a:ea typeface="Calibri" panose="020F0502020204030204" pitchFamily="34" charset="0"/>
              </a:rPr>
              <a:t>=0;i&lt;</a:t>
            </a:r>
            <a:r>
              <a:rPr lang="en-IN" sz="2000" dirty="0" err="1">
                <a:solidFill>
                  <a:srgbClr val="000000"/>
                </a:solidFill>
                <a:effectLst/>
                <a:latin typeface="Calibri" panose="020F0502020204030204" pitchFamily="34" charset="0"/>
                <a:ea typeface="Calibri" panose="020F0502020204030204" pitchFamily="34" charset="0"/>
              </a:rPr>
              <a:t>n;i</a:t>
            </a:r>
            <a:r>
              <a:rPr lang="en-IN" sz="2000" dirty="0">
                <a:solidFill>
                  <a:srgbClr val="000000"/>
                </a:solidFill>
                <a:effectLst/>
                <a:latin typeface="Calibri" panose="020F0502020204030204" pitchFamily="34" charset="0"/>
                <a:ea typeface="Calibri" panose="020F0502020204030204" pitchFamily="34" charset="0"/>
              </a:rPr>
              <a:t>++)</a:t>
            </a:r>
          </a:p>
          <a:p>
            <a:pPr marL="904875" marR="998855" indent="-914400" algn="just">
              <a:lnSpc>
                <a:spcPct val="103000"/>
              </a:lnSpc>
              <a:spcAft>
                <a:spcPts val="120"/>
              </a:spcAft>
            </a:pPr>
            <a:r>
              <a:rPr lang="en-IN" sz="2000" dirty="0">
                <a:solidFill>
                  <a:srgbClr val="000000"/>
                </a:solidFill>
                <a:effectLst/>
                <a:latin typeface="Calibri" panose="020F0502020204030204" pitchFamily="34" charset="0"/>
                <a:ea typeface="Calibri" panose="020F0502020204030204" pitchFamily="34" charset="0"/>
              </a:rPr>
              <a:t>{ </a:t>
            </a:r>
          </a:p>
          <a:p>
            <a:pPr marL="904875" marR="998855" indent="-914400" algn="just">
              <a:lnSpc>
                <a:spcPct val="103000"/>
              </a:lnSpc>
              <a:spcAft>
                <a:spcPts val="120"/>
              </a:spcAft>
            </a:pPr>
            <a:r>
              <a:rPr lang="en-IN" sz="2000" dirty="0">
                <a:solidFill>
                  <a:srgbClr val="000000"/>
                </a:solidFill>
                <a:latin typeface="Calibri" panose="020F0502020204030204" pitchFamily="34" charset="0"/>
                <a:ea typeface="Calibri" panose="020F0502020204030204" pitchFamily="34" charset="0"/>
              </a:rPr>
              <a:t>        </a:t>
            </a:r>
            <a:r>
              <a:rPr lang="en-IN" sz="2000" dirty="0" err="1">
                <a:solidFill>
                  <a:srgbClr val="000000"/>
                </a:solidFill>
                <a:effectLst/>
                <a:latin typeface="Calibri" panose="020F0502020204030204" pitchFamily="34" charset="0"/>
                <a:ea typeface="Calibri" panose="020F0502020204030204" pitchFamily="34" charset="0"/>
              </a:rPr>
              <a:t>printf</a:t>
            </a:r>
            <a:r>
              <a:rPr lang="en-IN" sz="2000" dirty="0">
                <a:solidFill>
                  <a:srgbClr val="000000"/>
                </a:solidFill>
                <a:effectLst/>
                <a:latin typeface="Calibri" panose="020F0502020204030204" pitchFamily="34" charset="0"/>
                <a:ea typeface="Calibri" panose="020F0502020204030204" pitchFamily="34" charset="0"/>
              </a:rPr>
              <a:t>("\n Enter information about student%d",i+1); </a:t>
            </a:r>
          </a:p>
          <a:p>
            <a:pPr marL="904875" marR="998855" indent="-914400" algn="just">
              <a:lnSpc>
                <a:spcPct val="103000"/>
              </a:lnSpc>
              <a:spcAft>
                <a:spcPts val="120"/>
              </a:spcAft>
            </a:pPr>
            <a:r>
              <a:rPr lang="en-IN" sz="2000" dirty="0">
                <a:solidFill>
                  <a:srgbClr val="000000"/>
                </a:solidFill>
                <a:effectLst/>
                <a:latin typeface="Calibri" panose="020F0502020204030204" pitchFamily="34" charset="0"/>
                <a:ea typeface="Calibri" panose="020F0502020204030204" pitchFamily="34" charset="0"/>
              </a:rPr>
              <a:t>        </a:t>
            </a:r>
            <a:r>
              <a:rPr lang="en-IN" sz="2000" dirty="0" err="1">
                <a:solidFill>
                  <a:srgbClr val="000000"/>
                </a:solidFill>
                <a:effectLst/>
                <a:latin typeface="Calibri" panose="020F0502020204030204" pitchFamily="34" charset="0"/>
                <a:ea typeface="Calibri" panose="020F0502020204030204" pitchFamily="34" charset="0"/>
              </a:rPr>
              <a:t>printf</a:t>
            </a:r>
            <a:r>
              <a:rPr lang="en-IN" sz="2000" dirty="0">
                <a:solidFill>
                  <a:srgbClr val="000000"/>
                </a:solidFill>
                <a:effectLst/>
                <a:latin typeface="Calibri" panose="020F0502020204030204" pitchFamily="34" charset="0"/>
                <a:ea typeface="Calibri" panose="020F0502020204030204" pitchFamily="34" charset="0"/>
              </a:rPr>
              <a:t>("\n Name:\t"); </a:t>
            </a:r>
            <a:r>
              <a:rPr lang="en-IN" sz="2000" dirty="0" err="1">
                <a:solidFill>
                  <a:srgbClr val="000000"/>
                </a:solidFill>
                <a:effectLst/>
                <a:latin typeface="Calibri" panose="020F0502020204030204" pitchFamily="34" charset="0"/>
                <a:ea typeface="Calibri" panose="020F0502020204030204" pitchFamily="34" charset="0"/>
              </a:rPr>
              <a:t>scanf</a:t>
            </a:r>
            <a:r>
              <a:rPr lang="en-IN" sz="2000" dirty="0">
                <a:solidFill>
                  <a:srgbClr val="000000"/>
                </a:solidFill>
                <a:effectLst/>
                <a:latin typeface="Calibri" panose="020F0502020204030204" pitchFamily="34" charset="0"/>
                <a:ea typeface="Calibri" panose="020F0502020204030204" pitchFamily="34" charset="0"/>
              </a:rPr>
              <a:t>(" %s",  s[</a:t>
            </a:r>
            <a:r>
              <a:rPr lang="en-IN" sz="2000" dirty="0" err="1">
                <a:solidFill>
                  <a:srgbClr val="000000"/>
                </a:solidFill>
                <a:effectLst/>
                <a:latin typeface="Calibri" panose="020F0502020204030204" pitchFamily="34" charset="0"/>
                <a:ea typeface="Calibri" panose="020F0502020204030204" pitchFamily="34" charset="0"/>
              </a:rPr>
              <a:t>i</a:t>
            </a:r>
            <a:r>
              <a:rPr lang="en-IN" sz="2000" dirty="0">
                <a:solidFill>
                  <a:srgbClr val="000000"/>
                </a:solidFill>
                <a:effectLst/>
                <a:latin typeface="Calibri" panose="020F0502020204030204" pitchFamily="34" charset="0"/>
                <a:ea typeface="Calibri" panose="020F0502020204030204" pitchFamily="34" charset="0"/>
              </a:rPr>
              <a:t>].name); </a:t>
            </a:r>
          </a:p>
          <a:p>
            <a:pPr marL="904875" marR="998855" indent="-914400" algn="just">
              <a:lnSpc>
                <a:spcPct val="103000"/>
              </a:lnSpc>
              <a:spcAft>
                <a:spcPts val="120"/>
              </a:spcAft>
            </a:pPr>
            <a:r>
              <a:rPr lang="en-IN" sz="2000" dirty="0">
                <a:solidFill>
                  <a:srgbClr val="000000"/>
                </a:solidFill>
                <a:latin typeface="Calibri" panose="020F0502020204030204" pitchFamily="34" charset="0"/>
                <a:ea typeface="Calibri" panose="020F0502020204030204" pitchFamily="34" charset="0"/>
              </a:rPr>
              <a:t>        </a:t>
            </a:r>
            <a:r>
              <a:rPr lang="en-IN" sz="2000" dirty="0" err="1">
                <a:solidFill>
                  <a:srgbClr val="000000"/>
                </a:solidFill>
                <a:effectLst/>
                <a:latin typeface="Calibri" panose="020F0502020204030204" pitchFamily="34" charset="0"/>
                <a:ea typeface="Calibri" panose="020F0502020204030204" pitchFamily="34" charset="0"/>
              </a:rPr>
              <a:t>printf</a:t>
            </a:r>
            <a:r>
              <a:rPr lang="en-IN" sz="2000" dirty="0">
                <a:solidFill>
                  <a:srgbClr val="000000"/>
                </a:solidFill>
                <a:effectLst/>
                <a:latin typeface="Calibri" panose="020F0502020204030204" pitchFamily="34" charset="0"/>
                <a:ea typeface="Calibri" panose="020F0502020204030204" pitchFamily="34" charset="0"/>
              </a:rPr>
              <a:t>("\n Class:\t");</a:t>
            </a:r>
          </a:p>
          <a:p>
            <a:pPr marL="904875" marR="998855" indent="-914400" algn="just">
              <a:lnSpc>
                <a:spcPct val="103000"/>
              </a:lnSpc>
              <a:spcAft>
                <a:spcPts val="120"/>
              </a:spcAft>
            </a:pPr>
            <a:r>
              <a:rPr lang="en-IN" sz="2000" dirty="0">
                <a:solidFill>
                  <a:srgbClr val="000000"/>
                </a:solidFill>
                <a:latin typeface="Calibri" panose="020F0502020204030204" pitchFamily="34" charset="0"/>
                <a:ea typeface="Calibri" panose="020F0502020204030204" pitchFamily="34" charset="0"/>
              </a:rPr>
              <a:t>       </a:t>
            </a:r>
            <a:r>
              <a:rPr lang="en-IN" sz="2000" dirty="0">
                <a:solidFill>
                  <a:srgbClr val="000000"/>
                </a:solidFill>
                <a:effectLst/>
                <a:latin typeface="Calibri" panose="020F0502020204030204" pitchFamily="34" charset="0"/>
                <a:ea typeface="Calibri" panose="020F0502020204030204" pitchFamily="34" charset="0"/>
              </a:rPr>
              <a:t> </a:t>
            </a:r>
            <a:r>
              <a:rPr lang="en-IN" sz="2000" dirty="0" err="1">
                <a:solidFill>
                  <a:srgbClr val="000000"/>
                </a:solidFill>
                <a:effectLst/>
                <a:latin typeface="Calibri" panose="020F0502020204030204" pitchFamily="34" charset="0"/>
                <a:ea typeface="Calibri" panose="020F0502020204030204" pitchFamily="34" charset="0"/>
              </a:rPr>
              <a:t>scanf</a:t>
            </a:r>
            <a:r>
              <a:rPr lang="en-IN" sz="2000" dirty="0">
                <a:solidFill>
                  <a:srgbClr val="000000"/>
                </a:solidFill>
                <a:effectLst/>
                <a:latin typeface="Calibri" panose="020F0502020204030204" pitchFamily="34" charset="0"/>
                <a:ea typeface="Calibri" panose="020F0502020204030204" pitchFamily="34" charset="0"/>
              </a:rPr>
              <a:t>("%d", &amp;s[</a:t>
            </a:r>
            <a:r>
              <a:rPr lang="en-IN" sz="2000" dirty="0" err="1">
                <a:solidFill>
                  <a:srgbClr val="000000"/>
                </a:solidFill>
                <a:effectLst/>
                <a:latin typeface="Calibri" panose="020F0502020204030204" pitchFamily="34" charset="0"/>
                <a:ea typeface="Calibri" panose="020F0502020204030204" pitchFamily="34" charset="0"/>
              </a:rPr>
              <a:t>i</a:t>
            </a:r>
            <a:r>
              <a:rPr lang="en-IN" sz="2000" dirty="0">
                <a:solidFill>
                  <a:srgbClr val="000000"/>
                </a:solidFill>
                <a:effectLst/>
                <a:latin typeface="Calibri" panose="020F0502020204030204" pitchFamily="34" charset="0"/>
                <a:ea typeface="Calibri" panose="020F0502020204030204" pitchFamily="34" charset="0"/>
              </a:rPr>
              <a:t>]._class); </a:t>
            </a:r>
          </a:p>
          <a:p>
            <a:pPr marL="904875" marR="998855" indent="-914400" algn="just">
              <a:lnSpc>
                <a:spcPct val="103000"/>
              </a:lnSpc>
              <a:spcAft>
                <a:spcPts val="120"/>
              </a:spcAft>
            </a:pPr>
            <a:r>
              <a:rPr lang="en-IN" sz="2000" dirty="0">
                <a:solidFill>
                  <a:srgbClr val="000000"/>
                </a:solidFill>
                <a:latin typeface="Calibri" panose="020F0502020204030204" pitchFamily="34" charset="0"/>
                <a:ea typeface="Calibri" panose="020F0502020204030204" pitchFamily="34" charset="0"/>
              </a:rPr>
              <a:t>        </a:t>
            </a:r>
            <a:r>
              <a:rPr lang="en-IN" sz="2000" dirty="0" err="1">
                <a:solidFill>
                  <a:srgbClr val="000000"/>
                </a:solidFill>
                <a:effectLst/>
                <a:latin typeface="Calibri" panose="020F0502020204030204" pitchFamily="34" charset="0"/>
                <a:ea typeface="Calibri" panose="020F0502020204030204" pitchFamily="34" charset="0"/>
              </a:rPr>
              <a:t>printf</a:t>
            </a:r>
            <a:r>
              <a:rPr lang="en-IN" sz="2000" dirty="0">
                <a:solidFill>
                  <a:srgbClr val="000000"/>
                </a:solidFill>
                <a:effectLst/>
                <a:latin typeface="Calibri" panose="020F0502020204030204" pitchFamily="34" charset="0"/>
                <a:ea typeface="Calibri" panose="020F0502020204030204" pitchFamily="34" charset="0"/>
              </a:rPr>
              <a:t>("\n Section:"); </a:t>
            </a:r>
          </a:p>
          <a:p>
            <a:pPr marL="904875" marR="998855" indent="-914400" algn="just">
              <a:lnSpc>
                <a:spcPct val="103000"/>
              </a:lnSpc>
              <a:spcAft>
                <a:spcPts val="120"/>
              </a:spcAft>
            </a:pPr>
            <a:r>
              <a:rPr lang="en-IN" sz="2000" dirty="0">
                <a:solidFill>
                  <a:srgbClr val="000000"/>
                </a:solidFill>
                <a:latin typeface="Calibri" panose="020F0502020204030204" pitchFamily="34" charset="0"/>
                <a:ea typeface="Calibri" panose="020F0502020204030204" pitchFamily="34" charset="0"/>
              </a:rPr>
              <a:t>        </a:t>
            </a:r>
            <a:r>
              <a:rPr lang="en-IN" sz="2000" dirty="0" err="1">
                <a:solidFill>
                  <a:srgbClr val="000000"/>
                </a:solidFill>
                <a:effectLst/>
                <a:latin typeface="Calibri" panose="020F0502020204030204" pitchFamily="34" charset="0"/>
                <a:ea typeface="Calibri" panose="020F0502020204030204" pitchFamily="34" charset="0"/>
              </a:rPr>
              <a:t>scanf</a:t>
            </a:r>
            <a:r>
              <a:rPr lang="en-IN" sz="2000" dirty="0">
                <a:solidFill>
                  <a:srgbClr val="000000"/>
                </a:solidFill>
                <a:effectLst/>
                <a:latin typeface="Calibri" panose="020F0502020204030204" pitchFamily="34" charset="0"/>
                <a:ea typeface="Calibri" panose="020F0502020204030204" pitchFamily="34" charset="0"/>
              </a:rPr>
              <a:t>(" %c", &amp;s[</a:t>
            </a:r>
            <a:r>
              <a:rPr lang="en-IN" sz="2000" dirty="0" err="1">
                <a:solidFill>
                  <a:srgbClr val="000000"/>
                </a:solidFill>
                <a:effectLst/>
                <a:latin typeface="Calibri" panose="020F0502020204030204" pitchFamily="34" charset="0"/>
                <a:ea typeface="Calibri" panose="020F0502020204030204" pitchFamily="34" charset="0"/>
              </a:rPr>
              <a:t>i</a:t>
            </a:r>
            <a:r>
              <a:rPr lang="en-IN" sz="2000" dirty="0">
                <a:solidFill>
                  <a:srgbClr val="000000"/>
                </a:solidFill>
                <a:effectLst/>
                <a:latin typeface="Calibri" panose="020F0502020204030204" pitchFamily="34" charset="0"/>
                <a:ea typeface="Calibri" panose="020F0502020204030204" pitchFamily="34" charset="0"/>
              </a:rPr>
              <a:t>].section);</a:t>
            </a:r>
          </a:p>
          <a:p>
            <a:pPr marL="904875" marR="998855" indent="-914400" algn="just">
              <a:lnSpc>
                <a:spcPct val="103000"/>
              </a:lnSpc>
              <a:spcAft>
                <a:spcPts val="120"/>
              </a:spcAft>
            </a:pPr>
            <a:r>
              <a:rPr lang="en-IN" sz="2000" dirty="0">
                <a:solidFill>
                  <a:srgbClr val="000000"/>
                </a:solidFill>
                <a:latin typeface="Calibri" panose="020F0502020204030204" pitchFamily="34" charset="0"/>
                <a:ea typeface="Calibri" panose="020F0502020204030204" pitchFamily="34" charset="0"/>
              </a:rPr>
              <a:t>        </a:t>
            </a:r>
            <a:r>
              <a:rPr lang="en-IN" sz="2000" dirty="0" err="1">
                <a:solidFill>
                  <a:srgbClr val="000000"/>
                </a:solidFill>
                <a:effectLst/>
                <a:latin typeface="Calibri" panose="020F0502020204030204" pitchFamily="34" charset="0"/>
                <a:ea typeface="Calibri" panose="020F0502020204030204" pitchFamily="34" charset="0"/>
              </a:rPr>
              <a:t>printf</a:t>
            </a:r>
            <a:r>
              <a:rPr lang="en-IN" sz="2000" dirty="0">
                <a:solidFill>
                  <a:srgbClr val="000000"/>
                </a:solidFill>
                <a:effectLst/>
                <a:latin typeface="Calibri" panose="020F0502020204030204" pitchFamily="34" charset="0"/>
                <a:ea typeface="Calibri" panose="020F0502020204030204" pitchFamily="34" charset="0"/>
              </a:rPr>
              <a:t>("\n Input marks of 6 subjects:\t");</a:t>
            </a:r>
          </a:p>
          <a:p>
            <a:pPr marL="904875" marR="998855" indent="-914400" algn="just">
              <a:lnSpc>
                <a:spcPct val="103000"/>
              </a:lnSpc>
              <a:spcAft>
                <a:spcPts val="120"/>
              </a:spcAft>
            </a:pPr>
            <a:r>
              <a:rPr lang="en-IN" sz="2000" dirty="0">
                <a:solidFill>
                  <a:srgbClr val="000000"/>
                </a:solidFill>
                <a:latin typeface="Calibri" panose="020F0502020204030204" pitchFamily="34" charset="0"/>
                <a:ea typeface="Calibri" panose="020F0502020204030204" pitchFamily="34" charset="0"/>
              </a:rPr>
              <a:t>        </a:t>
            </a:r>
            <a:r>
              <a:rPr lang="en-IN" sz="2000" dirty="0">
                <a:solidFill>
                  <a:srgbClr val="000000"/>
                </a:solidFill>
                <a:effectLst/>
                <a:latin typeface="Calibri" panose="020F0502020204030204" pitchFamily="34" charset="0"/>
                <a:ea typeface="Calibri" panose="020F0502020204030204" pitchFamily="34" charset="0"/>
              </a:rPr>
              <a:t>for(j=0;j&lt;6;j++)</a:t>
            </a:r>
          </a:p>
          <a:p>
            <a:pPr marL="920750" marR="998855" indent="-6350" algn="just">
              <a:lnSpc>
                <a:spcPct val="103000"/>
              </a:lnSpc>
              <a:spcAft>
                <a:spcPts val="120"/>
              </a:spcAft>
            </a:pPr>
            <a:r>
              <a:rPr lang="en-IN" sz="2000" dirty="0">
                <a:solidFill>
                  <a:srgbClr val="000000"/>
                </a:solidFill>
                <a:effectLst/>
                <a:latin typeface="Calibri" panose="020F0502020204030204" pitchFamily="34" charset="0"/>
                <a:ea typeface="Calibri" panose="020F0502020204030204" pitchFamily="34" charset="0"/>
              </a:rPr>
              <a:t>{</a:t>
            </a:r>
          </a:p>
          <a:p>
            <a:pPr marL="1835150" marR="998855" indent="-6350" algn="just">
              <a:lnSpc>
                <a:spcPct val="103000"/>
              </a:lnSpc>
              <a:spcAft>
                <a:spcPts val="120"/>
              </a:spcAft>
            </a:pPr>
            <a:r>
              <a:rPr lang="en-IN" sz="2000" dirty="0" err="1">
                <a:solidFill>
                  <a:srgbClr val="000000"/>
                </a:solidFill>
                <a:effectLst/>
                <a:latin typeface="Calibri" panose="020F0502020204030204" pitchFamily="34" charset="0"/>
                <a:ea typeface="Calibri" panose="020F0502020204030204" pitchFamily="34" charset="0"/>
              </a:rPr>
              <a:t>scanf</a:t>
            </a:r>
            <a:r>
              <a:rPr lang="en-IN" sz="2000" dirty="0">
                <a:solidFill>
                  <a:srgbClr val="000000"/>
                </a:solidFill>
                <a:effectLst/>
                <a:latin typeface="Calibri" panose="020F0502020204030204" pitchFamily="34" charset="0"/>
                <a:ea typeface="Calibri" panose="020F0502020204030204" pitchFamily="34" charset="0"/>
              </a:rPr>
              <a:t>("%f", &amp;temp);</a:t>
            </a:r>
          </a:p>
          <a:p>
            <a:pPr marL="1835150" marR="998855" indent="-6350" algn="just">
              <a:lnSpc>
                <a:spcPct val="103000"/>
              </a:lnSpc>
              <a:spcAft>
                <a:spcPts val="120"/>
              </a:spcAft>
            </a:pPr>
            <a:r>
              <a:rPr lang="en-IN" sz="2000" dirty="0">
                <a:solidFill>
                  <a:srgbClr val="000000"/>
                </a:solidFill>
                <a:effectLst/>
                <a:latin typeface="Calibri" panose="020F0502020204030204" pitchFamily="34" charset="0"/>
                <a:ea typeface="Calibri" panose="020F0502020204030204" pitchFamily="34" charset="0"/>
              </a:rPr>
              <a:t>s[</a:t>
            </a:r>
            <a:r>
              <a:rPr lang="en-IN" sz="2000" dirty="0" err="1">
                <a:solidFill>
                  <a:srgbClr val="000000"/>
                </a:solidFill>
                <a:effectLst/>
                <a:latin typeface="Calibri" panose="020F0502020204030204" pitchFamily="34" charset="0"/>
                <a:ea typeface="Calibri" panose="020F0502020204030204" pitchFamily="34" charset="0"/>
              </a:rPr>
              <a:t>i</a:t>
            </a:r>
            <a:r>
              <a:rPr lang="en-IN" sz="2000" dirty="0">
                <a:solidFill>
                  <a:srgbClr val="000000"/>
                </a:solidFill>
                <a:effectLst/>
                <a:latin typeface="Calibri" panose="020F0502020204030204" pitchFamily="34" charset="0"/>
                <a:ea typeface="Calibri" panose="020F0502020204030204" pitchFamily="34" charset="0"/>
              </a:rPr>
              <a:t>].marks[j]=temp;</a:t>
            </a:r>
          </a:p>
          <a:p>
            <a:pPr marR="7620000" indent="914400" algn="just">
              <a:lnSpc>
                <a:spcPct val="103000"/>
              </a:lnSpc>
              <a:spcAft>
                <a:spcPts val="120"/>
              </a:spcAft>
            </a:pPr>
            <a:r>
              <a:rPr lang="en-IN" sz="2000" dirty="0">
                <a:solidFill>
                  <a:srgbClr val="000000"/>
                </a:solidFill>
                <a:effectLst/>
                <a:latin typeface="Calibri" panose="020F0502020204030204" pitchFamily="34" charset="0"/>
                <a:ea typeface="Calibri" panose="020F0502020204030204" pitchFamily="34" charset="0"/>
              </a:rPr>
              <a:t>} }</a:t>
            </a:r>
          </a:p>
        </p:txBody>
      </p:sp>
    </p:spTree>
    <p:extLst>
      <p:ext uri="{BB962C8B-B14F-4D97-AF65-F5344CB8AC3E}">
        <p14:creationId xmlns:p14="http://schemas.microsoft.com/office/powerpoint/2010/main" val="378707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lvl="1" algn="ctr"/>
            <a:r>
              <a:rPr lang="en-US" sz="3600" dirty="0">
                <a:solidFill>
                  <a:schemeClr val="bg1"/>
                </a:solidFill>
                <a:latin typeface="Garamond" panose="02020404030301010803" pitchFamily="18" charset="0"/>
              </a:rPr>
              <a:t>Passing structure in function</a:t>
            </a:r>
            <a:endParaRPr lang="en-IN" sz="3600" dirty="0">
              <a:solidFill>
                <a:schemeClr val="bg1"/>
              </a:solidFill>
              <a:latin typeface="Garamond" panose="02020404030301010803" pitchFamily="18" charset="0"/>
            </a:endParaRP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Program Name: B. Tech. AI &amp; DS</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sp>
        <p:nvSpPr>
          <p:cNvPr id="4" name="Rectangle 2">
            <a:extLst>
              <a:ext uri="{FF2B5EF4-FFF2-40B4-BE49-F238E27FC236}">
                <a16:creationId xmlns:a16="http://schemas.microsoft.com/office/drawing/2014/main" id="{649B4197-6FBE-4AA7-8B8B-56111ED48FDC}"/>
              </a:ext>
            </a:extLst>
          </p:cNvPr>
          <p:cNvSpPr>
            <a:spLocks noChangeArrowheads="1"/>
          </p:cNvSpPr>
          <p:nvPr/>
        </p:nvSpPr>
        <p:spPr bwMode="auto">
          <a:xfrm>
            <a:off x="752474" y="1503149"/>
            <a:ext cx="8033717" cy="2499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457200" marR="240030" algn="just">
              <a:lnSpc>
                <a:spcPct val="102000"/>
              </a:lnSpc>
              <a:spcAft>
                <a:spcPts val="250"/>
              </a:spcAft>
            </a:pPr>
            <a:r>
              <a:rPr lang="en-IN" sz="2800" b="1" dirty="0">
                <a:effectLst/>
                <a:latin typeface="Garamond" panose="02020404030301010803" pitchFamily="18" charset="0"/>
                <a:ea typeface="Calibri" panose="020F0502020204030204" pitchFamily="34" charset="0"/>
              </a:rPr>
              <a:t>We will consider four cases:</a:t>
            </a:r>
          </a:p>
          <a:p>
            <a:pPr marL="1257300" lvl="2" indent="-342900" fontAlgn="base">
              <a:lnSpc>
                <a:spcPct val="107000"/>
              </a:lnSpc>
              <a:spcAft>
                <a:spcPts val="540"/>
              </a:spcAft>
              <a:buClr>
                <a:srgbClr val="FF0000"/>
              </a:buClr>
              <a:buSzPts val="2800"/>
              <a:buFont typeface="Arial" panose="020B0604020202020204" pitchFamily="34" charset="0"/>
              <a:buChar char="•"/>
            </a:pPr>
            <a:r>
              <a:rPr lang="en-IN" sz="2800" u="none" strike="noStrike" dirty="0">
                <a:effectLst/>
                <a:uFill>
                  <a:solidFill>
                    <a:srgbClr val="000000"/>
                  </a:solidFill>
                </a:uFill>
                <a:latin typeface="Garamond" panose="02020404030301010803" pitchFamily="18" charset="0"/>
                <a:ea typeface="Arial" panose="020B0604020202020204" pitchFamily="34" charset="0"/>
                <a:cs typeface="Arial" panose="020B0604020202020204" pitchFamily="34" charset="0"/>
              </a:rPr>
              <a:t>Passing the individual members to functions</a:t>
            </a:r>
          </a:p>
          <a:p>
            <a:pPr marL="1257300" lvl="2" indent="-342900" fontAlgn="base">
              <a:lnSpc>
                <a:spcPct val="107000"/>
              </a:lnSpc>
              <a:spcAft>
                <a:spcPts val="540"/>
              </a:spcAft>
              <a:buClr>
                <a:srgbClr val="FF0000"/>
              </a:buClr>
              <a:buSzPts val="2800"/>
              <a:buFont typeface="Arial" panose="020B0604020202020204" pitchFamily="34" charset="0"/>
              <a:buChar char="•"/>
            </a:pPr>
            <a:r>
              <a:rPr lang="en-IN" sz="2800" u="none" strike="noStrike" dirty="0">
                <a:effectLst/>
                <a:uFill>
                  <a:solidFill>
                    <a:srgbClr val="000000"/>
                  </a:solidFill>
                </a:uFill>
                <a:latin typeface="Garamond" panose="02020404030301010803" pitchFamily="18" charset="0"/>
                <a:ea typeface="Arial" panose="020B0604020202020204" pitchFamily="34" charset="0"/>
                <a:cs typeface="Arial" panose="020B0604020202020204" pitchFamily="34" charset="0"/>
              </a:rPr>
              <a:t>Passing whole structure to functions</a:t>
            </a:r>
          </a:p>
          <a:p>
            <a:pPr marL="1257300" lvl="2" indent="-342900" fontAlgn="base">
              <a:lnSpc>
                <a:spcPct val="107000"/>
              </a:lnSpc>
              <a:spcAft>
                <a:spcPts val="540"/>
              </a:spcAft>
              <a:buClr>
                <a:srgbClr val="FF0000"/>
              </a:buClr>
              <a:buSzPts val="2800"/>
              <a:buFont typeface="Arial" panose="020B0604020202020204" pitchFamily="34" charset="0"/>
              <a:buChar char="•"/>
            </a:pPr>
            <a:r>
              <a:rPr lang="en-IN" sz="2800" u="none" strike="noStrike" dirty="0">
                <a:effectLst/>
                <a:uFill>
                  <a:solidFill>
                    <a:srgbClr val="000000"/>
                  </a:solidFill>
                </a:uFill>
                <a:latin typeface="Garamond" panose="02020404030301010803" pitchFamily="18" charset="0"/>
                <a:ea typeface="Arial" panose="020B0604020202020204" pitchFamily="34" charset="0"/>
                <a:cs typeface="Arial" panose="020B0604020202020204" pitchFamily="34" charset="0"/>
              </a:rPr>
              <a:t>Passing structure pointer to functions</a:t>
            </a:r>
          </a:p>
          <a:p>
            <a:pPr marL="1257300" lvl="2" indent="-342900" fontAlgn="base">
              <a:lnSpc>
                <a:spcPct val="107000"/>
              </a:lnSpc>
              <a:spcAft>
                <a:spcPts val="540"/>
              </a:spcAft>
              <a:buClr>
                <a:srgbClr val="FF0000"/>
              </a:buClr>
              <a:buSzPts val="2800"/>
              <a:buFont typeface="Arial" panose="020B0604020202020204" pitchFamily="34" charset="0"/>
              <a:buChar char="•"/>
            </a:pPr>
            <a:r>
              <a:rPr lang="en-IN" sz="2800" u="none" strike="noStrike" dirty="0">
                <a:effectLst/>
                <a:uFill>
                  <a:solidFill>
                    <a:srgbClr val="000000"/>
                  </a:solidFill>
                </a:uFill>
                <a:latin typeface="Garamond" panose="02020404030301010803" pitchFamily="18" charset="0"/>
                <a:ea typeface="Arial" panose="020B0604020202020204" pitchFamily="34" charset="0"/>
                <a:cs typeface="Arial" panose="020B0604020202020204" pitchFamily="34" charset="0"/>
              </a:rPr>
              <a:t>Passing array of structure to functions</a:t>
            </a:r>
          </a:p>
        </p:txBody>
      </p:sp>
    </p:spTree>
    <p:extLst>
      <p:ext uri="{BB962C8B-B14F-4D97-AF65-F5344CB8AC3E}">
        <p14:creationId xmlns:p14="http://schemas.microsoft.com/office/powerpoint/2010/main" val="3033054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lvl="2" fontAlgn="base">
              <a:lnSpc>
                <a:spcPct val="107000"/>
              </a:lnSpc>
              <a:spcAft>
                <a:spcPts val="540"/>
              </a:spcAft>
              <a:buClr>
                <a:srgbClr val="FF0000"/>
              </a:buClr>
              <a:buSzPts val="2800"/>
            </a:pPr>
            <a:r>
              <a:rPr lang="en-IN" sz="3800" u="none" strike="noStrike" dirty="0">
                <a:solidFill>
                  <a:schemeClr val="bg1"/>
                </a:solidFill>
                <a:effectLst/>
                <a:uFill>
                  <a:solidFill>
                    <a:srgbClr val="000000"/>
                  </a:solidFill>
                </a:uFill>
                <a:latin typeface="Garamond" panose="02020404030301010803" pitchFamily="18" charset="0"/>
                <a:ea typeface="Arial" panose="020B0604020202020204" pitchFamily="34" charset="0"/>
                <a:cs typeface="Arial" panose="020B0604020202020204" pitchFamily="34" charset="0"/>
              </a:rPr>
              <a:t>Passing the individual members to functions</a:t>
            </a: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Program Name: B. Tech. AI &amp; DS</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sp>
        <p:nvSpPr>
          <p:cNvPr id="6" name="Text Placeholder 2">
            <a:extLst>
              <a:ext uri="{FF2B5EF4-FFF2-40B4-BE49-F238E27FC236}">
                <a16:creationId xmlns:a16="http://schemas.microsoft.com/office/drawing/2014/main" id="{A91F7C90-D3A4-4D29-8D46-8658F63BE578}"/>
              </a:ext>
            </a:extLst>
          </p:cNvPr>
          <p:cNvSpPr txBox="1">
            <a:spLocks/>
          </p:cNvSpPr>
          <p:nvPr/>
        </p:nvSpPr>
        <p:spPr>
          <a:xfrm>
            <a:off x="457200" y="1481138"/>
            <a:ext cx="10952922" cy="45259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endParaRPr lang="en-US" altLang="en-US" sz="2400" dirty="0">
              <a:solidFill>
                <a:srgbClr val="000000"/>
              </a:solidFill>
              <a:latin typeface="Garamond" panose="02020404030301010803" pitchFamily="18" charset="0"/>
            </a:endParaRPr>
          </a:p>
        </p:txBody>
      </p:sp>
      <p:sp>
        <p:nvSpPr>
          <p:cNvPr id="12" name="TextBox 11">
            <a:extLst>
              <a:ext uri="{FF2B5EF4-FFF2-40B4-BE49-F238E27FC236}">
                <a16:creationId xmlns:a16="http://schemas.microsoft.com/office/drawing/2014/main" id="{42116EA3-3A21-499A-9706-EC503B99DEDE}"/>
              </a:ext>
            </a:extLst>
          </p:cNvPr>
          <p:cNvSpPr txBox="1"/>
          <p:nvPr/>
        </p:nvSpPr>
        <p:spPr>
          <a:xfrm>
            <a:off x="457200" y="1343462"/>
            <a:ext cx="11456504" cy="1687578"/>
          </a:xfrm>
          <a:prstGeom prst="rect">
            <a:avLst/>
          </a:prstGeom>
          <a:noFill/>
        </p:spPr>
        <p:txBody>
          <a:bodyPr wrap="square">
            <a:spAutoFit/>
          </a:bodyPr>
          <a:lstStyle/>
          <a:p>
            <a:pPr marL="342900" marR="240030" lvl="0" indent="-342900" algn="just" fontAlgn="base">
              <a:lnSpc>
                <a:spcPct val="102000"/>
              </a:lnSpc>
              <a:spcAft>
                <a:spcPts val="780"/>
              </a:spcAft>
              <a:buClr>
                <a:srgbClr val="000000"/>
              </a:buClr>
              <a:buSzPts val="3200"/>
              <a:buFont typeface="Arial" panose="020B0604020202020204" pitchFamily="34" charset="0"/>
              <a:buChar char="•"/>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Structure members can be passed to functions as actual arguments in function call like ordinary variables.</a:t>
            </a:r>
          </a:p>
          <a:p>
            <a:pPr marL="342900" marR="240030" lvl="0" indent="-342900" algn="just" fontAlgn="base">
              <a:lnSpc>
                <a:spcPct val="105000"/>
              </a:lnSpc>
              <a:spcAft>
                <a:spcPts val="685"/>
              </a:spcAft>
              <a:buClr>
                <a:srgbClr val="000000"/>
              </a:buClr>
              <a:buSzPts val="3200"/>
              <a:buFont typeface="Arial" panose="020B0604020202020204" pitchFamily="34" charset="0"/>
              <a:buChar char="•"/>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Problem: </a:t>
            </a:r>
            <a:r>
              <a:rPr lang="en-IN" sz="1800" u="none" strike="noStrike" dirty="0">
                <a:solidFill>
                  <a:srgbClr val="FF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Huge number of structure members</a:t>
            </a:r>
            <a:endPar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240030" lvl="0" indent="-342900" algn="just" fontAlgn="base">
              <a:lnSpc>
                <a:spcPct val="102000"/>
              </a:lnSpc>
              <a:spcAft>
                <a:spcPts val="780"/>
              </a:spcAft>
              <a:buClr>
                <a:srgbClr val="000000"/>
              </a:buClr>
              <a:buSzPts val="3200"/>
              <a:buFont typeface="Arial" panose="020B0604020202020204" pitchFamily="34" charset="0"/>
              <a:buChar char="•"/>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Example: Let us consider a structure </a:t>
            </a:r>
            <a:r>
              <a:rPr lang="en-IN" sz="1800" i="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employee </a:t>
            </a: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having members </a:t>
            </a:r>
            <a:r>
              <a:rPr lang="en-IN" sz="1800" i="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name</a:t>
            </a: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IN" sz="1800" i="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id </a:t>
            </a: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and </a:t>
            </a:r>
            <a:r>
              <a:rPr lang="en-IN" sz="1800" i="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salary </a:t>
            </a: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and pass these members to a function:</a:t>
            </a:r>
          </a:p>
        </p:txBody>
      </p:sp>
      <p:sp>
        <p:nvSpPr>
          <p:cNvPr id="13" name="TextBox 12">
            <a:extLst>
              <a:ext uri="{FF2B5EF4-FFF2-40B4-BE49-F238E27FC236}">
                <a16:creationId xmlns:a16="http://schemas.microsoft.com/office/drawing/2014/main" id="{2EAC7B47-6112-4585-B192-36B28CBE89C7}"/>
              </a:ext>
            </a:extLst>
          </p:cNvPr>
          <p:cNvSpPr txBox="1"/>
          <p:nvPr/>
        </p:nvSpPr>
        <p:spPr>
          <a:xfrm>
            <a:off x="6049771" y="3460069"/>
            <a:ext cx="6096000" cy="2416046"/>
          </a:xfrm>
          <a:prstGeom prst="rect">
            <a:avLst/>
          </a:prstGeom>
          <a:noFill/>
        </p:spPr>
        <p:txBody>
          <a:bodyPr wrap="square">
            <a:spAutoFit/>
          </a:bodyPr>
          <a:lstStyle/>
          <a:p>
            <a:pPr marL="228600" marR="240030" algn="just">
              <a:spcAft>
                <a:spcPts val="540"/>
              </a:spcAft>
            </a:pPr>
            <a:r>
              <a:rPr lang="en-IN" dirty="0">
                <a:solidFill>
                  <a:srgbClr val="000000"/>
                </a:solidFill>
                <a:uFill>
                  <a:solidFill>
                    <a:srgbClr val="000000"/>
                  </a:solidFill>
                </a:uFill>
                <a:latin typeface="Arial" panose="020B0604020202020204" pitchFamily="34" charset="0"/>
                <a:cs typeface="Arial" panose="020B0604020202020204" pitchFamily="34" charset="0"/>
              </a:rPr>
              <a:t>display(emp.name, emp.id, </a:t>
            </a:r>
            <a:r>
              <a:rPr lang="en-IN" dirty="0" err="1">
                <a:solidFill>
                  <a:srgbClr val="000000"/>
                </a:solidFill>
                <a:uFill>
                  <a:solidFill>
                    <a:srgbClr val="000000"/>
                  </a:solidFill>
                </a:uFill>
                <a:latin typeface="Arial" panose="020B0604020202020204" pitchFamily="34" charset="0"/>
                <a:cs typeface="Arial" panose="020B0604020202020204" pitchFamily="34" charset="0"/>
              </a:rPr>
              <a:t>emp.salary</a:t>
            </a:r>
            <a:r>
              <a:rPr lang="en-IN" dirty="0">
                <a:solidFill>
                  <a:srgbClr val="000000"/>
                </a:solidFill>
                <a:uFill>
                  <a:solidFill>
                    <a:srgbClr val="000000"/>
                  </a:solidFill>
                </a:uFill>
                <a:latin typeface="Arial" panose="020B0604020202020204" pitchFamily="34" charset="0"/>
                <a:cs typeface="Arial" panose="020B0604020202020204" pitchFamily="34" charset="0"/>
              </a:rPr>
              <a:t>);</a:t>
            </a:r>
          </a:p>
          <a:p>
            <a:pPr marL="228600" marR="240030" algn="just">
              <a:spcAft>
                <a:spcPts val="540"/>
              </a:spcAft>
            </a:pPr>
            <a:endParaRPr lang="en-IN" dirty="0">
              <a:solidFill>
                <a:srgbClr val="000000"/>
              </a:solidFill>
              <a:uFill>
                <a:solidFill>
                  <a:srgbClr val="000000"/>
                </a:solidFill>
              </a:uFill>
              <a:latin typeface="Arial" panose="020B0604020202020204" pitchFamily="34" charset="0"/>
              <a:cs typeface="Arial" panose="020B0604020202020204" pitchFamily="34" charset="0"/>
            </a:endParaRPr>
          </a:p>
          <a:p>
            <a:pPr marL="228600" marR="240030" algn="just">
              <a:spcAft>
                <a:spcPts val="540"/>
              </a:spcAft>
            </a:pPr>
            <a:r>
              <a:rPr lang="en-IN" dirty="0">
                <a:solidFill>
                  <a:srgbClr val="000000"/>
                </a:solidFill>
                <a:uFill>
                  <a:solidFill>
                    <a:srgbClr val="000000"/>
                  </a:solidFill>
                </a:uFill>
                <a:latin typeface="Arial" panose="020B0604020202020204" pitchFamily="34" charset="0"/>
                <a:cs typeface="Arial" panose="020B0604020202020204" pitchFamily="34" charset="0"/>
              </a:rPr>
              <a:t>Void display(char e[], int </a:t>
            </a:r>
            <a:r>
              <a:rPr lang="en-IN" dirty="0" err="1">
                <a:solidFill>
                  <a:srgbClr val="000000"/>
                </a:solidFill>
                <a:uFill>
                  <a:solidFill>
                    <a:srgbClr val="000000"/>
                  </a:solidFill>
                </a:uFill>
                <a:latin typeface="Arial" panose="020B0604020202020204" pitchFamily="34" charset="0"/>
                <a:cs typeface="Arial" panose="020B0604020202020204" pitchFamily="34" charset="0"/>
              </a:rPr>
              <a:t>id,float</a:t>
            </a:r>
            <a:r>
              <a:rPr lang="en-IN" dirty="0">
                <a:solidFill>
                  <a:srgbClr val="000000"/>
                </a:solidFill>
                <a:uFill>
                  <a:solidFill>
                    <a:srgbClr val="000000"/>
                  </a:solidFill>
                </a:uFill>
                <a:latin typeface="Arial" panose="020B0604020202020204" pitchFamily="34" charset="0"/>
                <a:cs typeface="Arial" panose="020B0604020202020204" pitchFamily="34" charset="0"/>
              </a:rPr>
              <a:t> </a:t>
            </a:r>
            <a:r>
              <a:rPr lang="en-IN" dirty="0" err="1">
                <a:solidFill>
                  <a:srgbClr val="000000"/>
                </a:solidFill>
                <a:uFill>
                  <a:solidFill>
                    <a:srgbClr val="000000"/>
                  </a:solidFill>
                </a:uFill>
                <a:latin typeface="Arial" panose="020B0604020202020204" pitchFamily="34" charset="0"/>
                <a:cs typeface="Arial" panose="020B0604020202020204" pitchFamily="34" charset="0"/>
              </a:rPr>
              <a:t>sal</a:t>
            </a:r>
            <a:r>
              <a:rPr lang="en-IN" dirty="0">
                <a:solidFill>
                  <a:srgbClr val="000000"/>
                </a:solidFill>
                <a:uFill>
                  <a:solidFill>
                    <a:srgbClr val="000000"/>
                  </a:solidFill>
                </a:uFill>
                <a:latin typeface="Arial" panose="020B0604020202020204" pitchFamily="34" charset="0"/>
                <a:cs typeface="Arial" panose="020B0604020202020204" pitchFamily="34" charset="0"/>
              </a:rPr>
              <a:t>)</a:t>
            </a:r>
          </a:p>
          <a:p>
            <a:pPr marL="228600" marR="240030" algn="just">
              <a:spcAft>
                <a:spcPts val="540"/>
              </a:spcAft>
            </a:pPr>
            <a:r>
              <a:rPr lang="en-IN" dirty="0">
                <a:solidFill>
                  <a:srgbClr val="000000"/>
                </a:solidFill>
                <a:uFill>
                  <a:solidFill>
                    <a:srgbClr val="000000"/>
                  </a:solidFill>
                </a:uFill>
                <a:latin typeface="Arial" panose="020B0604020202020204" pitchFamily="34" charset="0"/>
                <a:cs typeface="Arial" panose="020B0604020202020204" pitchFamily="34" charset="0"/>
              </a:rPr>
              <a:t>{</a:t>
            </a:r>
          </a:p>
          <a:p>
            <a:pPr marL="228600" marR="240030" algn="just">
              <a:spcAft>
                <a:spcPts val="470"/>
              </a:spcAft>
            </a:pPr>
            <a:r>
              <a:rPr lang="en-IN" dirty="0">
                <a:solidFill>
                  <a:srgbClr val="000000"/>
                </a:solidFill>
                <a:uFill>
                  <a:solidFill>
                    <a:srgbClr val="000000"/>
                  </a:solidFill>
                </a:uFill>
                <a:latin typeface="Arial" panose="020B0604020202020204" pitchFamily="34" charset="0"/>
                <a:cs typeface="Arial" panose="020B0604020202020204" pitchFamily="34" charset="0"/>
              </a:rPr>
              <a:t>  </a:t>
            </a:r>
            <a:r>
              <a:rPr lang="en-IN" dirty="0" err="1">
                <a:solidFill>
                  <a:srgbClr val="000000"/>
                </a:solidFill>
                <a:uFill>
                  <a:solidFill>
                    <a:srgbClr val="000000"/>
                  </a:solidFill>
                </a:uFill>
                <a:latin typeface="Arial" panose="020B0604020202020204" pitchFamily="34" charset="0"/>
                <a:cs typeface="Arial" panose="020B0604020202020204" pitchFamily="34" charset="0"/>
              </a:rPr>
              <a:t>printf</a:t>
            </a:r>
            <a:r>
              <a:rPr lang="en-IN" dirty="0">
                <a:solidFill>
                  <a:srgbClr val="000000"/>
                </a:solidFill>
                <a:uFill>
                  <a:solidFill>
                    <a:srgbClr val="000000"/>
                  </a:solidFill>
                </a:uFill>
                <a:latin typeface="Arial" panose="020B0604020202020204" pitchFamily="34" charset="0"/>
                <a:cs typeface="Arial" panose="020B0604020202020204" pitchFamily="34" charset="0"/>
              </a:rPr>
              <a:t>("\</a:t>
            </a:r>
            <a:r>
              <a:rPr lang="en-IN" dirty="0" err="1">
                <a:solidFill>
                  <a:srgbClr val="000000"/>
                </a:solidFill>
                <a:uFill>
                  <a:solidFill>
                    <a:srgbClr val="000000"/>
                  </a:solidFill>
                </a:uFill>
                <a:latin typeface="Arial" panose="020B0604020202020204" pitchFamily="34" charset="0"/>
                <a:cs typeface="Arial" panose="020B0604020202020204" pitchFamily="34" charset="0"/>
              </a:rPr>
              <a:t>nName</a:t>
            </a:r>
            <a:r>
              <a:rPr lang="en-IN" dirty="0">
                <a:solidFill>
                  <a:srgbClr val="000000"/>
                </a:solidFill>
                <a:uFill>
                  <a:solidFill>
                    <a:srgbClr val="000000"/>
                  </a:solidFill>
                </a:uFill>
                <a:latin typeface="Arial" panose="020B0604020202020204" pitchFamily="34" charset="0"/>
                <a:cs typeface="Arial" panose="020B0604020202020204" pitchFamily="34" charset="0"/>
              </a:rPr>
              <a:t>\t\</a:t>
            </a:r>
            <a:r>
              <a:rPr lang="en-IN" dirty="0" err="1">
                <a:solidFill>
                  <a:srgbClr val="000000"/>
                </a:solidFill>
                <a:uFill>
                  <a:solidFill>
                    <a:srgbClr val="000000"/>
                  </a:solidFill>
                </a:uFill>
                <a:latin typeface="Arial" panose="020B0604020202020204" pitchFamily="34" charset="0"/>
                <a:cs typeface="Arial" panose="020B0604020202020204" pitchFamily="34" charset="0"/>
              </a:rPr>
              <a:t>tID</a:t>
            </a:r>
            <a:r>
              <a:rPr lang="en-IN" dirty="0">
                <a:solidFill>
                  <a:srgbClr val="000000"/>
                </a:solidFill>
                <a:uFill>
                  <a:solidFill>
                    <a:srgbClr val="000000"/>
                  </a:solidFill>
                </a:uFill>
                <a:latin typeface="Arial" panose="020B0604020202020204" pitchFamily="34" charset="0"/>
                <a:cs typeface="Arial" panose="020B0604020202020204" pitchFamily="34" charset="0"/>
              </a:rPr>
              <a:t>\t\</a:t>
            </a:r>
            <a:r>
              <a:rPr lang="en-IN" dirty="0" err="1">
                <a:solidFill>
                  <a:srgbClr val="000000"/>
                </a:solidFill>
                <a:uFill>
                  <a:solidFill>
                    <a:srgbClr val="000000"/>
                  </a:solidFill>
                </a:uFill>
                <a:latin typeface="Arial" panose="020B0604020202020204" pitchFamily="34" charset="0"/>
                <a:cs typeface="Arial" panose="020B0604020202020204" pitchFamily="34" charset="0"/>
              </a:rPr>
              <a:t>tSalary</a:t>
            </a:r>
            <a:r>
              <a:rPr lang="en-IN" dirty="0">
                <a:solidFill>
                  <a:srgbClr val="000000"/>
                </a:solidFill>
                <a:uFill>
                  <a:solidFill>
                    <a:srgbClr val="000000"/>
                  </a:solidFill>
                </a:uFill>
                <a:latin typeface="Arial" panose="020B0604020202020204" pitchFamily="34" charset="0"/>
                <a:cs typeface="Arial" panose="020B0604020202020204" pitchFamily="34" charset="0"/>
              </a:rPr>
              <a:t>\n);     </a:t>
            </a:r>
          </a:p>
          <a:p>
            <a:pPr marL="228600" marR="240030" algn="just">
              <a:spcAft>
                <a:spcPts val="470"/>
              </a:spcAft>
            </a:pPr>
            <a:r>
              <a:rPr lang="en-IN" dirty="0">
                <a:solidFill>
                  <a:srgbClr val="000000"/>
                </a:solidFill>
                <a:uFill>
                  <a:solidFill>
                    <a:srgbClr val="000000"/>
                  </a:solidFill>
                </a:uFill>
                <a:latin typeface="Arial" panose="020B0604020202020204" pitchFamily="34" charset="0"/>
                <a:cs typeface="Arial" panose="020B0604020202020204" pitchFamily="34" charset="0"/>
              </a:rPr>
              <a:t>  </a:t>
            </a:r>
            <a:r>
              <a:rPr lang="en-IN" dirty="0" err="1">
                <a:solidFill>
                  <a:srgbClr val="000000"/>
                </a:solidFill>
                <a:uFill>
                  <a:solidFill>
                    <a:srgbClr val="000000"/>
                  </a:solidFill>
                </a:uFill>
                <a:latin typeface="Arial" panose="020B0604020202020204" pitchFamily="34" charset="0"/>
                <a:cs typeface="Arial" panose="020B0604020202020204" pitchFamily="34" charset="0"/>
              </a:rPr>
              <a:t>printf</a:t>
            </a:r>
            <a:r>
              <a:rPr lang="en-IN" dirty="0">
                <a:solidFill>
                  <a:srgbClr val="000000"/>
                </a:solidFill>
                <a:uFill>
                  <a:solidFill>
                    <a:srgbClr val="000000"/>
                  </a:solidFill>
                </a:uFill>
                <a:latin typeface="Arial" panose="020B0604020202020204" pitchFamily="34" charset="0"/>
                <a:cs typeface="Arial" panose="020B0604020202020204" pitchFamily="34" charset="0"/>
              </a:rPr>
              <a:t>("%s\</a:t>
            </a:r>
            <a:r>
              <a:rPr lang="en-IN" dirty="0" err="1">
                <a:solidFill>
                  <a:srgbClr val="000000"/>
                </a:solidFill>
                <a:uFill>
                  <a:solidFill>
                    <a:srgbClr val="000000"/>
                  </a:solidFill>
                </a:uFill>
                <a:latin typeface="Arial" panose="020B0604020202020204" pitchFamily="34" charset="0"/>
                <a:cs typeface="Arial" panose="020B0604020202020204" pitchFamily="34" charset="0"/>
              </a:rPr>
              <a:t>t%d</a:t>
            </a:r>
            <a:r>
              <a:rPr lang="en-IN" dirty="0">
                <a:solidFill>
                  <a:srgbClr val="000000"/>
                </a:solidFill>
                <a:uFill>
                  <a:solidFill>
                    <a:srgbClr val="000000"/>
                  </a:solidFill>
                </a:uFill>
                <a:latin typeface="Arial" panose="020B0604020202020204" pitchFamily="34" charset="0"/>
                <a:cs typeface="Arial" panose="020B0604020202020204" pitchFamily="34" charset="0"/>
              </a:rPr>
              <a:t>\t%.2f",e,id,sal);</a:t>
            </a:r>
          </a:p>
          <a:p>
            <a:pPr marL="228600" marR="240030" algn="just">
              <a:spcAft>
                <a:spcPts val="780"/>
              </a:spcAft>
            </a:pPr>
            <a:r>
              <a:rPr lang="en-IN" dirty="0">
                <a:solidFill>
                  <a:srgbClr val="000000"/>
                </a:solidFill>
                <a:uFill>
                  <a:solidFill>
                    <a:srgbClr val="000000"/>
                  </a:solidFill>
                </a:uFill>
                <a:latin typeface="Arial" panose="020B0604020202020204" pitchFamily="34" charset="0"/>
                <a:cs typeface="Arial" panose="020B0604020202020204" pitchFamily="34" charset="0"/>
              </a:rPr>
              <a:t>}</a:t>
            </a:r>
          </a:p>
        </p:txBody>
      </p:sp>
      <p:sp>
        <p:nvSpPr>
          <p:cNvPr id="15" name="TextBox 14">
            <a:extLst>
              <a:ext uri="{FF2B5EF4-FFF2-40B4-BE49-F238E27FC236}">
                <a16:creationId xmlns:a16="http://schemas.microsoft.com/office/drawing/2014/main" id="{8D17F5B3-29A1-488A-AC08-1177751FF7CB}"/>
              </a:ext>
            </a:extLst>
          </p:cNvPr>
          <p:cNvSpPr txBox="1"/>
          <p:nvPr/>
        </p:nvSpPr>
        <p:spPr>
          <a:xfrm>
            <a:off x="972458" y="3533255"/>
            <a:ext cx="2960913" cy="2308324"/>
          </a:xfrm>
          <a:prstGeom prst="rect">
            <a:avLst/>
          </a:prstGeom>
          <a:noFill/>
        </p:spPr>
        <p:txBody>
          <a:bodyPr wrap="square">
            <a:spAutoFit/>
          </a:bodyPr>
          <a:lstStyle/>
          <a:p>
            <a:r>
              <a:rPr lang="en-IN" sz="2400" dirty="0"/>
              <a:t>Struct employee</a:t>
            </a:r>
          </a:p>
          <a:p>
            <a:r>
              <a:rPr lang="en-IN" sz="2400" dirty="0"/>
              <a:t>{</a:t>
            </a:r>
          </a:p>
          <a:p>
            <a:r>
              <a:rPr lang="en-IN" sz="2400" dirty="0"/>
              <a:t>  char name[10];</a:t>
            </a:r>
          </a:p>
          <a:p>
            <a:r>
              <a:rPr lang="en-IN" sz="2400" dirty="0"/>
              <a:t>  int id;</a:t>
            </a:r>
          </a:p>
          <a:p>
            <a:r>
              <a:rPr lang="en-IN" sz="2400" dirty="0"/>
              <a:t> float salary;</a:t>
            </a:r>
          </a:p>
          <a:p>
            <a:r>
              <a:rPr lang="en-IN" sz="2400" dirty="0"/>
              <a:t>} emp;</a:t>
            </a:r>
          </a:p>
        </p:txBody>
      </p:sp>
    </p:spTree>
    <p:extLst>
      <p:ext uri="{BB962C8B-B14F-4D97-AF65-F5344CB8AC3E}">
        <p14:creationId xmlns:p14="http://schemas.microsoft.com/office/powerpoint/2010/main" val="695064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marL="514350" indent="-6350" algn="ctr">
              <a:lnSpc>
                <a:spcPct val="107000"/>
              </a:lnSpc>
              <a:spcAft>
                <a:spcPts val="2900"/>
              </a:spcAft>
            </a:pPr>
            <a:r>
              <a:rPr lang="en-IN" sz="3800" b="0" dirty="0">
                <a:solidFill>
                  <a:schemeClr val="bg1"/>
                </a:solidFill>
                <a:effectLst/>
                <a:uFill>
                  <a:solidFill>
                    <a:srgbClr val="000000"/>
                  </a:solidFill>
                </a:uFill>
                <a:latin typeface="Garamond" panose="02020404030301010803" pitchFamily="18" charset="0"/>
                <a:ea typeface="Calibri" panose="020F0502020204030204" pitchFamily="34" charset="0"/>
              </a:rPr>
              <a:t>Passing whole structure to functions</a:t>
            </a:r>
            <a:endParaRPr lang="en-IN" sz="3800" b="1" dirty="0">
              <a:solidFill>
                <a:schemeClr val="bg1"/>
              </a:solidFill>
              <a:effectLst/>
              <a:latin typeface="Garamond" panose="02020404030301010803" pitchFamily="18" charset="0"/>
              <a:ea typeface="Calibri" panose="020F0502020204030204" pitchFamily="34" charset="0"/>
            </a:endParaRP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Program Name: B. Tech. AI &amp; DS</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sp>
        <p:nvSpPr>
          <p:cNvPr id="6" name="Text Placeholder 2">
            <a:extLst>
              <a:ext uri="{FF2B5EF4-FFF2-40B4-BE49-F238E27FC236}">
                <a16:creationId xmlns:a16="http://schemas.microsoft.com/office/drawing/2014/main" id="{23250ACE-DBFD-495B-BEA0-79DE519AEC9A}"/>
              </a:ext>
            </a:extLst>
          </p:cNvPr>
          <p:cNvSpPr txBox="1">
            <a:spLocks/>
          </p:cNvSpPr>
          <p:nvPr/>
        </p:nvSpPr>
        <p:spPr>
          <a:xfrm>
            <a:off x="457200" y="1045234"/>
            <a:ext cx="7719391" cy="30908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240030" lvl="0" indent="-342900" fontAlgn="base">
              <a:lnSpc>
                <a:spcPct val="102000"/>
              </a:lnSpc>
              <a:spcAft>
                <a:spcPts val="570"/>
              </a:spcAft>
              <a:buClr>
                <a:srgbClr val="000000"/>
              </a:buClr>
              <a:buSzPts val="3200"/>
              <a:buFont typeface="Arial" panose="020B0604020202020204" pitchFamily="34" charset="0"/>
              <a:buChar char="•"/>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Whole stru</a:t>
            </a:r>
            <a:r>
              <a:rPr lang="en-IN" sz="18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cture can be passed to a function by the syntax:</a:t>
            </a:r>
          </a:p>
          <a:p>
            <a:pPr marL="571500" indent="0">
              <a:lnSpc>
                <a:spcPct val="107000"/>
              </a:lnSpc>
              <a:spcAft>
                <a:spcPts val="1135"/>
              </a:spcAft>
              <a:buNone/>
            </a:pPr>
            <a:r>
              <a:rPr lang="en-IN" sz="1800" b="1" i="1" dirty="0" err="1">
                <a:effectLst/>
                <a:latin typeface="Calibri" panose="020F0502020204030204" pitchFamily="34" charset="0"/>
                <a:ea typeface="Calibri" panose="020F0502020204030204" pitchFamily="34" charset="0"/>
              </a:rPr>
              <a:t>function_name</a:t>
            </a:r>
            <a:r>
              <a:rPr lang="en-IN" sz="1800" b="1" i="1" dirty="0">
                <a:effectLst/>
                <a:latin typeface="Calibri" panose="020F0502020204030204" pitchFamily="34" charset="0"/>
                <a:ea typeface="Calibri" panose="020F0502020204030204" pitchFamily="34" charset="0"/>
              </a:rPr>
              <a:t>(</a:t>
            </a:r>
            <a:r>
              <a:rPr lang="en-IN" sz="1800" b="1" i="1" dirty="0" err="1">
                <a:effectLst/>
                <a:latin typeface="Calibri" panose="020F0502020204030204" pitchFamily="34" charset="0"/>
                <a:ea typeface="Calibri" panose="020F0502020204030204" pitchFamily="34" charset="0"/>
              </a:rPr>
              <a:t>structure_variable_name</a:t>
            </a:r>
            <a:r>
              <a:rPr lang="en-IN" sz="1800" b="1" i="1" dirty="0">
                <a:effectLst/>
                <a:latin typeface="Calibri" panose="020F0502020204030204" pitchFamily="34" charset="0"/>
                <a:ea typeface="Calibri" panose="020F0502020204030204" pitchFamily="34" charset="0"/>
              </a:rPr>
              <a:t>);</a:t>
            </a:r>
            <a:endParaRPr lang="en-IN" sz="1800" dirty="0">
              <a:effectLst/>
              <a:latin typeface="Calibri" panose="020F0502020204030204" pitchFamily="34" charset="0"/>
              <a:ea typeface="Calibri" panose="020F0502020204030204" pitchFamily="34" charset="0"/>
            </a:endParaRPr>
          </a:p>
          <a:p>
            <a:pPr marL="342900" marR="240030" lvl="0" indent="-342900" fontAlgn="base">
              <a:lnSpc>
                <a:spcPct val="102000"/>
              </a:lnSpc>
              <a:spcAft>
                <a:spcPts val="155"/>
              </a:spcAft>
              <a:buClr>
                <a:srgbClr val="000000"/>
              </a:buClr>
              <a:buSzPts val="3200"/>
              <a:buFont typeface="Arial" panose="020B0604020202020204" pitchFamily="34" charset="0"/>
              <a:buChar char="•"/>
            </a:pPr>
            <a:r>
              <a:rPr lang="en-IN" sz="18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The called function has the form:</a:t>
            </a:r>
            <a:br>
              <a:rPr lang="en-IN" sz="18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r>
              <a:rPr lang="en-IN" sz="1800" b="1" i="1" dirty="0" err="1">
                <a:effectLst/>
                <a:latin typeface="Calibri" panose="020F0502020204030204" pitchFamily="34" charset="0"/>
                <a:ea typeface="Calibri" panose="020F0502020204030204" pitchFamily="34" charset="0"/>
              </a:rPr>
              <a:t>return_type</a:t>
            </a:r>
            <a:r>
              <a:rPr lang="en-IN" sz="1800" b="1" i="1" dirty="0">
                <a:effectLst/>
                <a:latin typeface="Calibri" panose="020F0502020204030204" pitchFamily="34" charset="0"/>
                <a:ea typeface="Calibri" panose="020F0502020204030204" pitchFamily="34" charset="0"/>
              </a:rPr>
              <a:t> </a:t>
            </a:r>
            <a:r>
              <a:rPr lang="en-IN" sz="1800" b="1" i="1" dirty="0" err="1">
                <a:effectLst/>
                <a:latin typeface="Calibri" panose="020F0502020204030204" pitchFamily="34" charset="0"/>
                <a:ea typeface="Calibri" panose="020F0502020204030204" pitchFamily="34" charset="0"/>
              </a:rPr>
              <a:t>function_name</a:t>
            </a:r>
            <a:r>
              <a:rPr lang="en-IN" sz="1800" b="1" i="1" dirty="0">
                <a:effectLst/>
                <a:latin typeface="Calibri" panose="020F0502020204030204" pitchFamily="34" charset="0"/>
                <a:ea typeface="Calibri" panose="020F0502020204030204" pitchFamily="34" charset="0"/>
              </a:rPr>
              <a:t>(struct </a:t>
            </a:r>
            <a:r>
              <a:rPr lang="en-IN" sz="1800" b="1" i="1" dirty="0" err="1">
                <a:effectLst/>
                <a:latin typeface="Calibri" panose="020F0502020204030204" pitchFamily="34" charset="0"/>
                <a:ea typeface="Calibri" panose="020F0502020204030204" pitchFamily="34" charset="0"/>
              </a:rPr>
              <a:t>tag_name</a:t>
            </a:r>
            <a:r>
              <a:rPr lang="en-IN" sz="1800" b="1" i="1" dirty="0">
                <a:effectLst/>
                <a:latin typeface="Calibri" panose="020F0502020204030204" pitchFamily="34" charset="0"/>
                <a:ea typeface="Calibri" panose="020F0502020204030204" pitchFamily="34" charset="0"/>
              </a:rPr>
              <a:t> </a:t>
            </a:r>
            <a:r>
              <a:rPr lang="en-IN" sz="1800" b="1" i="1" dirty="0" err="1">
                <a:effectLst/>
                <a:latin typeface="Calibri" panose="020F0502020204030204" pitchFamily="34" charset="0"/>
                <a:ea typeface="Calibri" panose="020F0502020204030204" pitchFamily="34" charset="0"/>
              </a:rPr>
              <a:t>structure_variable_name</a:t>
            </a:r>
            <a:r>
              <a:rPr lang="en-IN" sz="1800" b="1" i="1" dirty="0">
                <a:effectLst/>
                <a:latin typeface="Calibri" panose="020F0502020204030204" pitchFamily="34" charset="0"/>
                <a:ea typeface="Calibri" panose="020F0502020204030204" pitchFamily="34" charset="0"/>
              </a:rPr>
              <a:t>)</a:t>
            </a:r>
            <a:endParaRPr lang="en-IN" sz="1800" dirty="0">
              <a:effectLst/>
              <a:latin typeface="Calibri" panose="020F0502020204030204" pitchFamily="34" charset="0"/>
              <a:ea typeface="Calibri" panose="020F0502020204030204" pitchFamily="34" charset="0"/>
            </a:endParaRPr>
          </a:p>
          <a:p>
            <a:pPr marL="1133475" indent="0">
              <a:lnSpc>
                <a:spcPct val="107000"/>
              </a:lnSpc>
              <a:spcAft>
                <a:spcPts val="370"/>
              </a:spcAft>
              <a:buNone/>
            </a:pPr>
            <a:r>
              <a:rPr lang="en-IN" sz="1800" b="1" dirty="0">
                <a:effectLst/>
                <a:latin typeface="Calibri" panose="020F0502020204030204" pitchFamily="34" charset="0"/>
                <a:ea typeface="Calibri" panose="020F0502020204030204" pitchFamily="34" charset="0"/>
              </a:rPr>
              <a:t>{</a:t>
            </a:r>
            <a:endParaRPr lang="en-IN" sz="1800" dirty="0">
              <a:effectLst/>
              <a:latin typeface="Calibri" panose="020F0502020204030204" pitchFamily="34" charset="0"/>
              <a:ea typeface="Calibri" panose="020F0502020204030204" pitchFamily="34" charset="0"/>
            </a:endParaRPr>
          </a:p>
          <a:p>
            <a:pPr marL="1133475" indent="0">
              <a:lnSpc>
                <a:spcPct val="107000"/>
              </a:lnSpc>
              <a:spcAft>
                <a:spcPts val="240"/>
              </a:spcAft>
              <a:buNone/>
            </a:pPr>
            <a:r>
              <a:rPr lang="en-IN" sz="1800" b="1" dirty="0">
                <a:effectLst/>
                <a:latin typeface="Calibri" panose="020F0502020204030204" pitchFamily="34" charset="0"/>
                <a:ea typeface="Calibri" panose="020F0502020204030204" pitchFamily="34" charset="0"/>
              </a:rPr>
              <a:t>    … … … … …;</a:t>
            </a:r>
            <a:endParaRPr lang="en-IN" sz="1800" dirty="0">
              <a:effectLst/>
              <a:latin typeface="Calibri" panose="020F0502020204030204" pitchFamily="34" charset="0"/>
              <a:ea typeface="Calibri" panose="020F0502020204030204" pitchFamily="34" charset="0"/>
            </a:endParaRPr>
          </a:p>
          <a:p>
            <a:pPr marL="1133475" indent="0">
              <a:lnSpc>
                <a:spcPct val="107000"/>
              </a:lnSpc>
              <a:spcAft>
                <a:spcPts val="240"/>
              </a:spcAft>
              <a:buNone/>
            </a:pPr>
            <a:r>
              <a:rPr lang="en-IN" sz="1800" b="1" dirty="0">
                <a:effectLst/>
                <a:latin typeface="Calibri" panose="020F0502020204030204" pitchFamily="34" charset="0"/>
                <a:ea typeface="Calibri" panose="020F0502020204030204" pitchFamily="34" charset="0"/>
              </a:rPr>
              <a:t>}</a:t>
            </a:r>
            <a:endParaRPr lang="en-IN" sz="1800" dirty="0">
              <a:effectLst/>
              <a:latin typeface="Calibri" panose="020F0502020204030204" pitchFamily="34" charset="0"/>
              <a:ea typeface="Calibri" panose="020F0502020204030204" pitchFamily="34" charset="0"/>
            </a:endParaRPr>
          </a:p>
        </p:txBody>
      </p:sp>
      <p:sp>
        <p:nvSpPr>
          <p:cNvPr id="8" name="TextBox 7">
            <a:extLst>
              <a:ext uri="{FF2B5EF4-FFF2-40B4-BE49-F238E27FC236}">
                <a16:creationId xmlns:a16="http://schemas.microsoft.com/office/drawing/2014/main" id="{E86C56E8-5AE9-4A07-B157-991235584873}"/>
              </a:ext>
            </a:extLst>
          </p:cNvPr>
          <p:cNvSpPr txBox="1"/>
          <p:nvPr/>
        </p:nvSpPr>
        <p:spPr>
          <a:xfrm>
            <a:off x="3528804" y="3765782"/>
            <a:ext cx="6374296" cy="2680286"/>
          </a:xfrm>
          <a:prstGeom prst="rect">
            <a:avLst/>
          </a:prstGeom>
          <a:noFill/>
        </p:spPr>
        <p:txBody>
          <a:bodyPr wrap="square">
            <a:spAutoFit/>
          </a:bodyPr>
          <a:lstStyle/>
          <a:p>
            <a:pPr marL="225425" indent="-6350">
              <a:lnSpc>
                <a:spcPct val="112000"/>
              </a:lnSpc>
              <a:spcAft>
                <a:spcPts val="245"/>
              </a:spcAft>
            </a:pPr>
            <a:r>
              <a:rPr lang="en-IN" sz="2400" dirty="0">
                <a:solidFill>
                  <a:srgbClr val="000000"/>
                </a:solidFill>
                <a:latin typeface="Calibri" panose="020F0502020204030204" pitchFamily="34" charset="0"/>
                <a:ea typeface="Calibri" panose="020F0502020204030204" pitchFamily="34" charset="0"/>
              </a:rPr>
              <a:t>d</a:t>
            </a:r>
            <a:r>
              <a:rPr lang="en-IN" sz="2400" dirty="0">
                <a:solidFill>
                  <a:srgbClr val="000000"/>
                </a:solidFill>
                <a:effectLst/>
                <a:latin typeface="Calibri" panose="020F0502020204030204" pitchFamily="34" charset="0"/>
                <a:ea typeface="Calibri" panose="020F0502020204030204" pitchFamily="34" charset="0"/>
              </a:rPr>
              <a:t>isplay(emp);</a:t>
            </a:r>
          </a:p>
          <a:p>
            <a:pPr marL="225425" indent="-6350">
              <a:lnSpc>
                <a:spcPct val="112000"/>
              </a:lnSpc>
              <a:spcAft>
                <a:spcPts val="245"/>
              </a:spcAft>
            </a:pPr>
            <a:r>
              <a:rPr lang="en-IN" sz="2400" dirty="0">
                <a:solidFill>
                  <a:srgbClr val="000000"/>
                </a:solidFill>
                <a:effectLst/>
                <a:latin typeface="Calibri" panose="020F0502020204030204" pitchFamily="34" charset="0"/>
                <a:ea typeface="Calibri" panose="020F0502020204030204" pitchFamily="34" charset="0"/>
              </a:rPr>
              <a:t>void display(struct employee e)</a:t>
            </a:r>
          </a:p>
          <a:p>
            <a:pPr marL="225425" indent="-6350">
              <a:lnSpc>
                <a:spcPct val="112000"/>
              </a:lnSpc>
              <a:spcAft>
                <a:spcPts val="245"/>
              </a:spcAft>
            </a:pPr>
            <a:r>
              <a:rPr lang="en-IN" sz="2400" dirty="0">
                <a:solidFill>
                  <a:srgbClr val="000000"/>
                </a:solidFill>
                <a:effectLst/>
                <a:latin typeface="Calibri" panose="020F0502020204030204" pitchFamily="34" charset="0"/>
                <a:ea typeface="Calibri" panose="020F0502020204030204" pitchFamily="34" charset="0"/>
              </a:rPr>
              <a:t>{</a:t>
            </a:r>
          </a:p>
          <a:p>
            <a:pPr marL="225425" indent="-6350">
              <a:lnSpc>
                <a:spcPct val="112000"/>
              </a:lnSpc>
              <a:spcAft>
                <a:spcPts val="245"/>
              </a:spcAft>
            </a:pPr>
            <a:r>
              <a:rPr lang="en-IN" sz="2400" dirty="0" err="1">
                <a:solidFill>
                  <a:srgbClr val="000000"/>
                </a:solidFill>
                <a:effectLst/>
                <a:latin typeface="Calibri" panose="020F0502020204030204" pitchFamily="34" charset="0"/>
                <a:ea typeface="Calibri" panose="020F0502020204030204" pitchFamily="34" charset="0"/>
              </a:rPr>
              <a:t>printf</a:t>
            </a:r>
            <a:r>
              <a:rPr lang="en-IN" sz="2400" dirty="0">
                <a:solidFill>
                  <a:srgbClr val="000000"/>
                </a:solidFill>
                <a:effectLst/>
                <a:latin typeface="Calibri" panose="020F0502020204030204" pitchFamily="34" charset="0"/>
                <a:ea typeface="Calibri" panose="020F0502020204030204" pitchFamily="34" charset="0"/>
              </a:rPr>
              <a:t>("\</a:t>
            </a:r>
            <a:r>
              <a:rPr lang="en-IN" sz="2400" dirty="0" err="1">
                <a:solidFill>
                  <a:srgbClr val="000000"/>
                </a:solidFill>
                <a:effectLst/>
                <a:latin typeface="Calibri" panose="020F0502020204030204" pitchFamily="34" charset="0"/>
                <a:ea typeface="Calibri" panose="020F0502020204030204" pitchFamily="34" charset="0"/>
              </a:rPr>
              <a:t>nName</a:t>
            </a:r>
            <a:r>
              <a:rPr lang="en-IN" sz="2400" dirty="0">
                <a:solidFill>
                  <a:srgbClr val="000000"/>
                </a:solidFill>
                <a:latin typeface="Calibri" panose="020F0502020204030204" pitchFamily="34" charset="0"/>
                <a:ea typeface="Calibri" panose="020F0502020204030204" pitchFamily="34" charset="0"/>
              </a:rPr>
              <a:t>   </a:t>
            </a:r>
            <a:r>
              <a:rPr lang="en-IN" sz="2400" dirty="0">
                <a:solidFill>
                  <a:srgbClr val="000000"/>
                </a:solidFill>
                <a:effectLst/>
                <a:latin typeface="Calibri" panose="020F0502020204030204" pitchFamily="34" charset="0"/>
                <a:ea typeface="Calibri" panose="020F0502020204030204" pitchFamily="34" charset="0"/>
              </a:rPr>
              <a:t>ID    Salary\n");</a:t>
            </a:r>
          </a:p>
          <a:p>
            <a:pPr marL="225425" indent="-6350">
              <a:lnSpc>
                <a:spcPct val="112000"/>
              </a:lnSpc>
              <a:spcAft>
                <a:spcPts val="245"/>
              </a:spcAft>
            </a:pPr>
            <a:r>
              <a:rPr lang="en-IN" sz="2400" dirty="0" err="1">
                <a:solidFill>
                  <a:srgbClr val="000000"/>
                </a:solidFill>
                <a:effectLst/>
                <a:latin typeface="Calibri" panose="020F0502020204030204" pitchFamily="34" charset="0"/>
                <a:ea typeface="Calibri" panose="020F0502020204030204" pitchFamily="34" charset="0"/>
              </a:rPr>
              <a:t>printf</a:t>
            </a:r>
            <a:r>
              <a:rPr lang="en-IN" sz="2400" dirty="0">
                <a:solidFill>
                  <a:srgbClr val="000000"/>
                </a:solidFill>
                <a:effectLst/>
                <a:latin typeface="Calibri" panose="020F0502020204030204" pitchFamily="34" charset="0"/>
                <a:ea typeface="Calibri" panose="020F0502020204030204" pitchFamily="34" charset="0"/>
              </a:rPr>
              <a:t>("%s     %d     %.2f",e.name,e.id,e.salary);</a:t>
            </a:r>
          </a:p>
          <a:p>
            <a:pPr marL="225425" indent="-6350">
              <a:lnSpc>
                <a:spcPct val="112000"/>
              </a:lnSpc>
              <a:spcAft>
                <a:spcPts val="245"/>
              </a:spcAft>
            </a:pPr>
            <a:r>
              <a:rPr lang="en-IN" sz="2400" dirty="0">
                <a:solidFill>
                  <a:srgbClr val="000000"/>
                </a:solidFill>
                <a:effectLst/>
                <a:latin typeface="Calibri" panose="020F0502020204030204" pitchFamily="34" charset="0"/>
                <a:ea typeface="Calibri" panose="020F0502020204030204" pitchFamily="34" charset="0"/>
              </a:rPr>
              <a:t>}</a:t>
            </a:r>
          </a:p>
        </p:txBody>
      </p:sp>
      <p:sp>
        <p:nvSpPr>
          <p:cNvPr id="9" name="TextBox 8">
            <a:extLst>
              <a:ext uri="{FF2B5EF4-FFF2-40B4-BE49-F238E27FC236}">
                <a16:creationId xmlns:a16="http://schemas.microsoft.com/office/drawing/2014/main" id="{1C171C1C-A7C8-483A-939E-BFD805C295F5}"/>
              </a:ext>
            </a:extLst>
          </p:cNvPr>
          <p:cNvSpPr txBox="1"/>
          <p:nvPr/>
        </p:nvSpPr>
        <p:spPr>
          <a:xfrm>
            <a:off x="209134" y="4681803"/>
            <a:ext cx="3319670" cy="1754326"/>
          </a:xfrm>
          <a:prstGeom prst="rect">
            <a:avLst/>
          </a:prstGeom>
          <a:noFill/>
        </p:spPr>
        <p:txBody>
          <a:bodyPr wrap="square">
            <a:spAutoFit/>
          </a:bodyPr>
          <a:lstStyle/>
          <a:p>
            <a:r>
              <a:rPr lang="en-IN" sz="1800" dirty="0"/>
              <a:t>Struct employee</a:t>
            </a:r>
          </a:p>
          <a:p>
            <a:r>
              <a:rPr lang="en-IN" sz="1800" dirty="0"/>
              <a:t>{</a:t>
            </a:r>
          </a:p>
          <a:p>
            <a:r>
              <a:rPr lang="en-IN" sz="1800" dirty="0"/>
              <a:t>  char name[10];</a:t>
            </a:r>
          </a:p>
          <a:p>
            <a:r>
              <a:rPr lang="en-IN" sz="1800" dirty="0"/>
              <a:t>  int id;</a:t>
            </a:r>
          </a:p>
          <a:p>
            <a:r>
              <a:rPr lang="en-IN" sz="1800" dirty="0"/>
              <a:t> float salary;</a:t>
            </a:r>
          </a:p>
          <a:p>
            <a:r>
              <a:rPr lang="en-IN" sz="1800" dirty="0"/>
              <a:t>} emp;</a:t>
            </a:r>
            <a:endParaRPr lang="en-IN" dirty="0"/>
          </a:p>
        </p:txBody>
      </p:sp>
    </p:spTree>
    <p:extLst>
      <p:ext uri="{BB962C8B-B14F-4D97-AF65-F5344CB8AC3E}">
        <p14:creationId xmlns:p14="http://schemas.microsoft.com/office/powerpoint/2010/main" val="2949482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marL="225425" indent="-6350" algn="ctr">
              <a:lnSpc>
                <a:spcPct val="112000"/>
              </a:lnSpc>
              <a:spcAft>
                <a:spcPts val="245"/>
              </a:spcAft>
            </a:pPr>
            <a:r>
              <a:rPr lang="en-IN" sz="3800" dirty="0">
                <a:solidFill>
                  <a:schemeClr val="bg1"/>
                </a:solidFill>
                <a:effectLst/>
                <a:latin typeface="Garamond" panose="02020404030301010803" pitchFamily="18" charset="0"/>
                <a:ea typeface="Calibri" panose="020F0502020204030204" pitchFamily="34" charset="0"/>
              </a:rPr>
              <a:t> </a:t>
            </a:r>
            <a:r>
              <a:rPr lang="en-IN" sz="3800" b="1" dirty="0">
                <a:solidFill>
                  <a:schemeClr val="bg1"/>
                </a:solidFill>
                <a:effectLst/>
                <a:uFill>
                  <a:solidFill>
                    <a:srgbClr val="000000"/>
                  </a:solidFill>
                </a:uFill>
                <a:latin typeface="Garamond" panose="02020404030301010803" pitchFamily="18" charset="0"/>
                <a:ea typeface="Calibri" panose="020F0502020204030204" pitchFamily="34" charset="0"/>
              </a:rPr>
              <a:t>Passing structure pointer to functions</a:t>
            </a:r>
            <a:endParaRPr lang="en-IN" sz="3800" dirty="0">
              <a:solidFill>
                <a:schemeClr val="bg1"/>
              </a:solidFill>
              <a:effectLst/>
              <a:latin typeface="Garamond" panose="02020404030301010803" pitchFamily="18" charset="0"/>
              <a:ea typeface="Calibri" panose="020F0502020204030204" pitchFamily="34" charset="0"/>
            </a:endParaRP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200" b="1" i="0" u="none" strike="noStrike" kern="1200" cap="none" spc="0" normalizeH="0" baseline="0" noProof="0" dirty="0">
                <a:ln>
                  <a:noFill/>
                </a:ln>
                <a:solidFill>
                  <a:schemeClr val="bg1"/>
                </a:solidFill>
                <a:effectLst/>
                <a:uLnTx/>
                <a:uFillTx/>
                <a:latin typeface="Tinos"/>
                <a:ea typeface="+mj-ea"/>
                <a:cs typeface="+mj-cs"/>
              </a:rPr>
              <a:t>				     		 Program Name: B. Tech. AI &amp; DS</a:t>
            </a:r>
            <a:endParaRPr lang="zh-CN" altLang="en-US" sz="2200" b="1" dirty="0">
              <a:solidFill>
                <a:schemeClr val="bg1"/>
              </a:solidFill>
              <a:latin typeface="Tinos"/>
            </a:endParaRPr>
          </a:p>
          <a:p>
            <a:pPr lvl="0">
              <a:lnSpc>
                <a:spcPct val="90000"/>
              </a:lnSpc>
              <a:spcBef>
                <a:spcPct val="0"/>
              </a:spcBef>
              <a:defRPr/>
            </a:pPr>
            <a:endParaRPr kumimoji="0" lang="en-IN" altLang="zh-CN" sz="22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sp>
        <p:nvSpPr>
          <p:cNvPr id="6" name="Text Placeholder 2">
            <a:extLst>
              <a:ext uri="{FF2B5EF4-FFF2-40B4-BE49-F238E27FC236}">
                <a16:creationId xmlns:a16="http://schemas.microsoft.com/office/drawing/2014/main" id="{2795C602-A2BB-4AC1-BC9D-8DC70FBCE89E}"/>
              </a:ext>
            </a:extLst>
          </p:cNvPr>
          <p:cNvSpPr txBox="1">
            <a:spLocks/>
          </p:cNvSpPr>
          <p:nvPr/>
        </p:nvSpPr>
        <p:spPr>
          <a:xfrm>
            <a:off x="457200" y="1166019"/>
            <a:ext cx="11297478" cy="45259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240030" lvl="0" indent="-342900" algn="just" fontAlgn="base">
              <a:lnSpc>
                <a:spcPct val="102000"/>
              </a:lnSpc>
              <a:spcAft>
                <a:spcPts val="780"/>
              </a:spcAft>
              <a:buClr>
                <a:srgbClr val="000000"/>
              </a:buClr>
              <a:buSzPts val="3200"/>
              <a:buFont typeface="Arial" panose="020B0604020202020204" pitchFamily="34" charset="0"/>
              <a:buChar char="•"/>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In this case, address of structure variable is passed as an actual argument to a function.</a:t>
            </a:r>
          </a:p>
          <a:p>
            <a:pPr marL="342900" marR="240030" lvl="0" indent="-342900" algn="just" fontAlgn="base">
              <a:lnSpc>
                <a:spcPct val="102000"/>
              </a:lnSpc>
              <a:spcAft>
                <a:spcPts val="780"/>
              </a:spcAft>
              <a:buClr>
                <a:srgbClr val="000000"/>
              </a:buClr>
              <a:buSzPts val="3200"/>
              <a:buFont typeface="Arial" panose="020B0604020202020204" pitchFamily="34" charset="0"/>
              <a:buChar char="•"/>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The corresponding formal argument must be a structure type pointer variable.</a:t>
            </a:r>
          </a:p>
          <a:p>
            <a:pPr marL="342900" marR="240030" lvl="0" indent="-342900" algn="just" fontAlgn="base">
              <a:lnSpc>
                <a:spcPct val="102000"/>
              </a:lnSpc>
              <a:spcAft>
                <a:spcPts val="780"/>
              </a:spcAft>
              <a:buClr>
                <a:srgbClr val="000000"/>
              </a:buClr>
              <a:buSzPts val="3200"/>
              <a:buFont typeface="Arial" panose="020B0604020202020204" pitchFamily="34" charset="0"/>
              <a:buChar char="•"/>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Note: Any changes made to the members in the called function are directly reflected in the calling function.</a:t>
            </a:r>
          </a:p>
        </p:txBody>
      </p:sp>
      <p:sp>
        <p:nvSpPr>
          <p:cNvPr id="8" name="TextBox 7">
            <a:extLst>
              <a:ext uri="{FF2B5EF4-FFF2-40B4-BE49-F238E27FC236}">
                <a16:creationId xmlns:a16="http://schemas.microsoft.com/office/drawing/2014/main" id="{C7B17FD9-FFEC-486A-B053-F0978BDB9D24}"/>
              </a:ext>
            </a:extLst>
          </p:cNvPr>
          <p:cNvSpPr txBox="1"/>
          <p:nvPr/>
        </p:nvSpPr>
        <p:spPr>
          <a:xfrm>
            <a:off x="2734914" y="2980679"/>
            <a:ext cx="6722165" cy="2658100"/>
          </a:xfrm>
          <a:prstGeom prst="rect">
            <a:avLst/>
          </a:prstGeom>
          <a:noFill/>
        </p:spPr>
        <p:txBody>
          <a:bodyPr wrap="square">
            <a:spAutoFit/>
          </a:bodyPr>
          <a:lstStyle/>
          <a:p>
            <a:pPr marL="225425" indent="-6350">
              <a:lnSpc>
                <a:spcPct val="112000"/>
              </a:lnSpc>
              <a:spcAft>
                <a:spcPts val="245"/>
              </a:spcAft>
            </a:pPr>
            <a:r>
              <a:rPr lang="en-IN" sz="2400" dirty="0">
                <a:solidFill>
                  <a:srgbClr val="000000"/>
                </a:solidFill>
                <a:latin typeface="Calibri" panose="020F0502020204030204" pitchFamily="34" charset="0"/>
                <a:ea typeface="Calibri" panose="020F0502020204030204" pitchFamily="34" charset="0"/>
              </a:rPr>
              <a:t>d</a:t>
            </a:r>
            <a:r>
              <a:rPr lang="en-IN" sz="2400" dirty="0">
                <a:solidFill>
                  <a:srgbClr val="000000"/>
                </a:solidFill>
                <a:effectLst/>
                <a:latin typeface="Calibri" panose="020F0502020204030204" pitchFamily="34" charset="0"/>
                <a:ea typeface="Calibri" panose="020F0502020204030204" pitchFamily="34" charset="0"/>
              </a:rPr>
              <a:t>isplay(&amp;emp);</a:t>
            </a:r>
          </a:p>
          <a:p>
            <a:pPr marL="225425" indent="-6350">
              <a:lnSpc>
                <a:spcPct val="112000"/>
              </a:lnSpc>
              <a:spcAft>
                <a:spcPts val="245"/>
              </a:spcAft>
            </a:pPr>
            <a:r>
              <a:rPr lang="en-IN" sz="2400" dirty="0">
                <a:solidFill>
                  <a:srgbClr val="000000"/>
                </a:solidFill>
                <a:effectLst/>
                <a:latin typeface="Calibri" panose="020F0502020204030204" pitchFamily="34" charset="0"/>
                <a:ea typeface="Calibri" panose="020F0502020204030204" pitchFamily="34" charset="0"/>
              </a:rPr>
              <a:t>void display(struct employee *e)</a:t>
            </a:r>
            <a:endParaRPr lang="en-IN" sz="1000" dirty="0">
              <a:solidFill>
                <a:srgbClr val="000000"/>
              </a:solidFill>
              <a:effectLst/>
              <a:latin typeface="Calibri" panose="020F0502020204030204" pitchFamily="34" charset="0"/>
              <a:ea typeface="Calibri" panose="020F0502020204030204" pitchFamily="34" charset="0"/>
            </a:endParaRPr>
          </a:p>
          <a:p>
            <a:pPr marL="225425" indent="-6350">
              <a:lnSpc>
                <a:spcPct val="112000"/>
              </a:lnSpc>
              <a:spcAft>
                <a:spcPts val="245"/>
              </a:spcAft>
            </a:pPr>
            <a:r>
              <a:rPr lang="en-IN" sz="2400" dirty="0">
                <a:solidFill>
                  <a:srgbClr val="000000"/>
                </a:solidFill>
                <a:effectLst/>
                <a:latin typeface="Calibri" panose="020F0502020204030204" pitchFamily="34" charset="0"/>
                <a:ea typeface="Calibri" panose="020F0502020204030204" pitchFamily="34" charset="0"/>
              </a:rPr>
              <a:t>{</a:t>
            </a:r>
            <a:endParaRPr lang="en-IN" sz="1000" dirty="0">
              <a:solidFill>
                <a:srgbClr val="000000"/>
              </a:solidFill>
              <a:effectLst/>
              <a:latin typeface="Calibri" panose="020F0502020204030204" pitchFamily="34" charset="0"/>
              <a:ea typeface="Calibri" panose="020F0502020204030204" pitchFamily="34" charset="0"/>
            </a:endParaRPr>
          </a:p>
          <a:p>
            <a:pPr marL="225425" indent="-6350">
              <a:lnSpc>
                <a:spcPct val="112000"/>
              </a:lnSpc>
              <a:spcAft>
                <a:spcPts val="245"/>
              </a:spcAft>
            </a:pPr>
            <a:r>
              <a:rPr lang="en-IN" sz="2400" dirty="0" err="1">
                <a:solidFill>
                  <a:srgbClr val="000000"/>
                </a:solidFill>
                <a:effectLst/>
                <a:latin typeface="Calibri" panose="020F0502020204030204" pitchFamily="34" charset="0"/>
                <a:ea typeface="Calibri" panose="020F0502020204030204" pitchFamily="34" charset="0"/>
              </a:rPr>
              <a:t>printf</a:t>
            </a:r>
            <a:r>
              <a:rPr lang="en-IN" sz="2400" dirty="0">
                <a:solidFill>
                  <a:srgbClr val="000000"/>
                </a:solidFill>
                <a:effectLst/>
                <a:latin typeface="Calibri" panose="020F0502020204030204" pitchFamily="34" charset="0"/>
                <a:ea typeface="Calibri" panose="020F0502020204030204" pitchFamily="34" charset="0"/>
              </a:rPr>
              <a:t>("\</a:t>
            </a:r>
            <a:r>
              <a:rPr lang="en-IN" sz="2400" dirty="0" err="1">
                <a:solidFill>
                  <a:srgbClr val="000000"/>
                </a:solidFill>
                <a:effectLst/>
                <a:latin typeface="Calibri" panose="020F0502020204030204" pitchFamily="34" charset="0"/>
                <a:ea typeface="Calibri" panose="020F0502020204030204" pitchFamily="34" charset="0"/>
              </a:rPr>
              <a:t>nName</a:t>
            </a:r>
            <a:r>
              <a:rPr lang="en-IN" sz="2400" dirty="0">
                <a:solidFill>
                  <a:srgbClr val="000000"/>
                </a:solidFill>
                <a:effectLst/>
                <a:latin typeface="Calibri" panose="020F0502020204030204" pitchFamily="34" charset="0"/>
                <a:ea typeface="Calibri" panose="020F0502020204030204" pitchFamily="34" charset="0"/>
              </a:rPr>
              <a:t>\</a:t>
            </a:r>
            <a:r>
              <a:rPr lang="en-IN" sz="2400" dirty="0" err="1">
                <a:solidFill>
                  <a:srgbClr val="000000"/>
                </a:solidFill>
                <a:effectLst/>
                <a:latin typeface="Calibri" panose="020F0502020204030204" pitchFamily="34" charset="0"/>
                <a:ea typeface="Calibri" panose="020F0502020204030204" pitchFamily="34" charset="0"/>
              </a:rPr>
              <a:t>tID</a:t>
            </a:r>
            <a:r>
              <a:rPr lang="en-IN" sz="2400" dirty="0">
                <a:solidFill>
                  <a:srgbClr val="000000"/>
                </a:solidFill>
                <a:effectLst/>
                <a:latin typeface="Calibri" panose="020F0502020204030204" pitchFamily="34" charset="0"/>
                <a:ea typeface="Calibri" panose="020F0502020204030204" pitchFamily="34" charset="0"/>
              </a:rPr>
              <a:t>\</a:t>
            </a:r>
            <a:r>
              <a:rPr lang="en-IN" sz="2400" dirty="0" err="1">
                <a:solidFill>
                  <a:srgbClr val="000000"/>
                </a:solidFill>
                <a:effectLst/>
                <a:latin typeface="Calibri" panose="020F0502020204030204" pitchFamily="34" charset="0"/>
                <a:ea typeface="Calibri" panose="020F0502020204030204" pitchFamily="34" charset="0"/>
              </a:rPr>
              <a:t>tSalary</a:t>
            </a:r>
            <a:r>
              <a:rPr lang="en-IN" sz="2400" dirty="0">
                <a:solidFill>
                  <a:srgbClr val="000000"/>
                </a:solidFill>
                <a:effectLst/>
                <a:latin typeface="Calibri" panose="020F0502020204030204" pitchFamily="34" charset="0"/>
                <a:ea typeface="Calibri" panose="020F0502020204030204" pitchFamily="34" charset="0"/>
              </a:rPr>
              <a:t>\n");</a:t>
            </a:r>
            <a:endParaRPr lang="en-IN" sz="1000" dirty="0">
              <a:solidFill>
                <a:srgbClr val="000000"/>
              </a:solidFill>
              <a:effectLst/>
              <a:latin typeface="Calibri" panose="020F0502020204030204" pitchFamily="34" charset="0"/>
              <a:ea typeface="Calibri" panose="020F0502020204030204" pitchFamily="34" charset="0"/>
            </a:endParaRPr>
          </a:p>
          <a:p>
            <a:pPr marL="225425" indent="-6350">
              <a:lnSpc>
                <a:spcPct val="112000"/>
              </a:lnSpc>
              <a:spcAft>
                <a:spcPts val="245"/>
              </a:spcAft>
            </a:pPr>
            <a:r>
              <a:rPr lang="en-IN" sz="2400" dirty="0" err="1">
                <a:solidFill>
                  <a:srgbClr val="000000"/>
                </a:solidFill>
                <a:effectLst/>
                <a:latin typeface="Calibri" panose="020F0502020204030204" pitchFamily="34" charset="0"/>
                <a:ea typeface="Calibri" panose="020F0502020204030204" pitchFamily="34" charset="0"/>
              </a:rPr>
              <a:t>printf</a:t>
            </a:r>
            <a:r>
              <a:rPr lang="en-IN" sz="2400" dirty="0">
                <a:solidFill>
                  <a:srgbClr val="000000"/>
                </a:solidFill>
                <a:effectLst/>
                <a:latin typeface="Calibri" panose="020F0502020204030204" pitchFamily="34" charset="0"/>
                <a:ea typeface="Calibri" panose="020F0502020204030204" pitchFamily="34" charset="0"/>
              </a:rPr>
              <a:t>("%s\</a:t>
            </a:r>
            <a:r>
              <a:rPr lang="en-IN" sz="2400" dirty="0" err="1">
                <a:solidFill>
                  <a:srgbClr val="000000"/>
                </a:solidFill>
                <a:effectLst/>
                <a:latin typeface="Calibri" panose="020F0502020204030204" pitchFamily="34" charset="0"/>
                <a:ea typeface="Calibri" panose="020F0502020204030204" pitchFamily="34" charset="0"/>
              </a:rPr>
              <a:t>t%d</a:t>
            </a:r>
            <a:r>
              <a:rPr lang="en-IN" sz="2400" dirty="0">
                <a:solidFill>
                  <a:srgbClr val="000000"/>
                </a:solidFill>
                <a:effectLst/>
                <a:latin typeface="Calibri" panose="020F0502020204030204" pitchFamily="34" charset="0"/>
                <a:ea typeface="Calibri" panose="020F0502020204030204" pitchFamily="34" charset="0"/>
              </a:rPr>
              <a:t>\t%.2f",e-&gt;</a:t>
            </a:r>
            <a:r>
              <a:rPr lang="en-IN" sz="2400" dirty="0" err="1">
                <a:solidFill>
                  <a:srgbClr val="000000"/>
                </a:solidFill>
                <a:effectLst/>
                <a:latin typeface="Calibri" panose="020F0502020204030204" pitchFamily="34" charset="0"/>
                <a:ea typeface="Calibri" panose="020F0502020204030204" pitchFamily="34" charset="0"/>
              </a:rPr>
              <a:t>name,e</a:t>
            </a:r>
            <a:r>
              <a:rPr lang="en-IN" sz="2400" dirty="0">
                <a:solidFill>
                  <a:srgbClr val="000000"/>
                </a:solidFill>
                <a:effectLst/>
                <a:latin typeface="Calibri" panose="020F0502020204030204" pitchFamily="34" charset="0"/>
                <a:ea typeface="Calibri" panose="020F0502020204030204" pitchFamily="34" charset="0"/>
              </a:rPr>
              <a:t>-&gt;</a:t>
            </a:r>
            <a:r>
              <a:rPr lang="en-IN" sz="2400" dirty="0" err="1">
                <a:solidFill>
                  <a:srgbClr val="000000"/>
                </a:solidFill>
                <a:effectLst/>
                <a:latin typeface="Calibri" panose="020F0502020204030204" pitchFamily="34" charset="0"/>
                <a:ea typeface="Calibri" panose="020F0502020204030204" pitchFamily="34" charset="0"/>
              </a:rPr>
              <a:t>id,e</a:t>
            </a:r>
            <a:r>
              <a:rPr lang="en-IN" sz="2400" dirty="0">
                <a:solidFill>
                  <a:srgbClr val="000000"/>
                </a:solidFill>
                <a:effectLst/>
                <a:latin typeface="Calibri" panose="020F0502020204030204" pitchFamily="34" charset="0"/>
                <a:ea typeface="Calibri" panose="020F0502020204030204" pitchFamily="34" charset="0"/>
              </a:rPr>
              <a:t>-&gt;salary);</a:t>
            </a:r>
            <a:endParaRPr lang="en-IN" sz="1000" dirty="0">
              <a:solidFill>
                <a:srgbClr val="000000"/>
              </a:solidFill>
              <a:effectLst/>
              <a:latin typeface="Calibri" panose="020F0502020204030204" pitchFamily="34" charset="0"/>
              <a:ea typeface="Calibri" panose="020F0502020204030204" pitchFamily="34" charset="0"/>
            </a:endParaRPr>
          </a:p>
          <a:p>
            <a:r>
              <a:rPr lang="en-IN" sz="2400" dirty="0">
                <a:solidFill>
                  <a:srgbClr val="000000"/>
                </a:solidFill>
                <a:effectLst/>
                <a:latin typeface="Calibri" panose="020F0502020204030204" pitchFamily="34" charset="0"/>
                <a:ea typeface="Calibri" panose="020F0502020204030204" pitchFamily="34" charset="0"/>
              </a:rPr>
              <a:t>}</a:t>
            </a:r>
            <a:endParaRPr lang="en-IN" sz="2400" dirty="0"/>
          </a:p>
        </p:txBody>
      </p:sp>
      <p:sp>
        <p:nvSpPr>
          <p:cNvPr id="9" name="TextBox 8">
            <a:extLst>
              <a:ext uri="{FF2B5EF4-FFF2-40B4-BE49-F238E27FC236}">
                <a16:creationId xmlns:a16="http://schemas.microsoft.com/office/drawing/2014/main" id="{2292D2FA-BDA4-4710-9F80-1E02A6A33CB0}"/>
              </a:ext>
            </a:extLst>
          </p:cNvPr>
          <p:cNvSpPr txBox="1"/>
          <p:nvPr/>
        </p:nvSpPr>
        <p:spPr>
          <a:xfrm>
            <a:off x="457200" y="3432566"/>
            <a:ext cx="3319670" cy="1754326"/>
          </a:xfrm>
          <a:prstGeom prst="rect">
            <a:avLst/>
          </a:prstGeom>
          <a:noFill/>
        </p:spPr>
        <p:txBody>
          <a:bodyPr wrap="square">
            <a:spAutoFit/>
          </a:bodyPr>
          <a:lstStyle/>
          <a:p>
            <a:r>
              <a:rPr lang="en-IN" sz="1800" dirty="0"/>
              <a:t>Struct employee</a:t>
            </a:r>
          </a:p>
          <a:p>
            <a:r>
              <a:rPr lang="en-IN" sz="1800" dirty="0"/>
              <a:t>{</a:t>
            </a:r>
          </a:p>
          <a:p>
            <a:r>
              <a:rPr lang="en-IN" sz="1800" dirty="0"/>
              <a:t>  char name[10];</a:t>
            </a:r>
          </a:p>
          <a:p>
            <a:r>
              <a:rPr lang="en-IN" sz="1800" dirty="0"/>
              <a:t>  int id;</a:t>
            </a:r>
          </a:p>
          <a:p>
            <a:r>
              <a:rPr lang="en-IN" sz="1800" dirty="0"/>
              <a:t> float salary;</a:t>
            </a:r>
          </a:p>
          <a:p>
            <a:r>
              <a:rPr lang="en-IN" sz="1800" dirty="0"/>
              <a:t>} emp;</a:t>
            </a:r>
            <a:endParaRPr lang="en-IN" dirty="0"/>
          </a:p>
        </p:txBody>
      </p:sp>
    </p:spTree>
    <p:extLst>
      <p:ext uri="{BB962C8B-B14F-4D97-AF65-F5344CB8AC3E}">
        <p14:creationId xmlns:p14="http://schemas.microsoft.com/office/powerpoint/2010/main" val="3533174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marL="359410" indent="-6350" algn="ctr">
              <a:lnSpc>
                <a:spcPct val="107000"/>
              </a:lnSpc>
              <a:spcAft>
                <a:spcPts val="2900"/>
              </a:spcAft>
            </a:pPr>
            <a:r>
              <a:rPr lang="en-IN" sz="3600" dirty="0">
                <a:solidFill>
                  <a:schemeClr val="bg1"/>
                </a:solidFill>
                <a:effectLst/>
                <a:latin typeface="Garamond" panose="02020404030301010803" pitchFamily="18" charset="0"/>
                <a:ea typeface="Calibri" panose="020F0502020204030204" pitchFamily="34" charset="0"/>
              </a:rPr>
              <a:t>Passing array of structures to function</a:t>
            </a: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Program Name: B. Tech. AI &amp; DS</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sp>
        <p:nvSpPr>
          <p:cNvPr id="12" name="Rectangle 3">
            <a:extLst>
              <a:ext uri="{FF2B5EF4-FFF2-40B4-BE49-F238E27FC236}">
                <a16:creationId xmlns:a16="http://schemas.microsoft.com/office/drawing/2014/main" id="{7153249A-C283-496C-A224-EBC893F160C3}"/>
              </a:ext>
            </a:extLst>
          </p:cNvPr>
          <p:cNvSpPr txBox="1">
            <a:spLocks noChangeArrowheads="1"/>
          </p:cNvSpPr>
          <p:nvPr/>
        </p:nvSpPr>
        <p:spPr>
          <a:xfrm>
            <a:off x="586408" y="1054809"/>
            <a:ext cx="10515600" cy="21756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240030" lvl="0" indent="-342900" algn="just" fontAlgn="base">
              <a:lnSpc>
                <a:spcPct val="102000"/>
              </a:lnSpc>
              <a:spcAft>
                <a:spcPts val="780"/>
              </a:spcAft>
              <a:buClr>
                <a:srgbClr val="000000"/>
              </a:buClr>
              <a:buSzPts val="3200"/>
              <a:buFont typeface="Arial" panose="020B0604020202020204" pitchFamily="34" charset="0"/>
              <a:buChar char="•"/>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Passing an array of structure type to a function is similar to passing an array of any type to a function.</a:t>
            </a:r>
          </a:p>
          <a:p>
            <a:pPr marL="342900" marR="240030" lvl="0" indent="-342900" algn="just" fontAlgn="base">
              <a:lnSpc>
                <a:spcPct val="102000"/>
              </a:lnSpc>
              <a:spcAft>
                <a:spcPts val="780"/>
              </a:spcAft>
              <a:buClr>
                <a:srgbClr val="000000"/>
              </a:buClr>
              <a:buSzPts val="3200"/>
              <a:buFont typeface="Arial" panose="020B0604020202020204" pitchFamily="34" charset="0"/>
              <a:buChar char="•"/>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That is, the name of the array of structure is passed by the calling function which is the base address of the array of structure.</a:t>
            </a:r>
          </a:p>
          <a:p>
            <a:pPr marL="342900" marR="240030" lvl="0" indent="-342900" algn="just" fontAlgn="base">
              <a:lnSpc>
                <a:spcPct val="102000"/>
              </a:lnSpc>
              <a:spcAft>
                <a:spcPts val="780"/>
              </a:spcAft>
              <a:buClr>
                <a:srgbClr val="000000"/>
              </a:buClr>
              <a:buSzPts val="3200"/>
              <a:buFont typeface="Arial" panose="020B0604020202020204" pitchFamily="34" charset="0"/>
              <a:buChar char="•"/>
            </a:pPr>
            <a:r>
              <a:rPr lang="en-IN" sz="1800" u="none" strike="noStrike" dirty="0">
                <a:solidFill>
                  <a:srgbClr val="FF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Note: </a:t>
            </a: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The function prototype comes after the structure definition.</a:t>
            </a:r>
          </a:p>
        </p:txBody>
      </p:sp>
      <p:sp>
        <p:nvSpPr>
          <p:cNvPr id="22" name="TextBox 21">
            <a:extLst>
              <a:ext uri="{FF2B5EF4-FFF2-40B4-BE49-F238E27FC236}">
                <a16:creationId xmlns:a16="http://schemas.microsoft.com/office/drawing/2014/main" id="{E682F5D7-5E78-4062-AB19-2824DAE008FF}"/>
              </a:ext>
            </a:extLst>
          </p:cNvPr>
          <p:cNvSpPr txBox="1"/>
          <p:nvPr/>
        </p:nvSpPr>
        <p:spPr>
          <a:xfrm>
            <a:off x="2856671" y="2922988"/>
            <a:ext cx="8924512" cy="3868623"/>
          </a:xfrm>
          <a:prstGeom prst="rect">
            <a:avLst/>
          </a:prstGeom>
          <a:noFill/>
        </p:spPr>
        <p:txBody>
          <a:bodyPr wrap="square">
            <a:spAutoFit/>
          </a:bodyPr>
          <a:lstStyle/>
          <a:p>
            <a:pPr>
              <a:lnSpc>
                <a:spcPct val="107000"/>
              </a:lnSpc>
              <a:spcAft>
                <a:spcPts val="1750"/>
              </a:spcAft>
            </a:pPr>
            <a:r>
              <a:rPr lang="en-IN" sz="2200" b="1" dirty="0">
                <a:solidFill>
                  <a:srgbClr val="FF0000"/>
                </a:solidFill>
                <a:effectLst/>
                <a:latin typeface="Calibri" panose="020F0502020204030204" pitchFamily="34" charset="0"/>
                <a:ea typeface="Calibri" panose="020F0502020204030204" pitchFamily="34" charset="0"/>
              </a:rPr>
              <a:t>display(emp);  // emp is array name of size 2</a:t>
            </a:r>
            <a:endParaRPr lang="en-IN" sz="2200" dirty="0">
              <a:solidFill>
                <a:srgbClr val="000000"/>
              </a:solidFill>
              <a:effectLst/>
              <a:latin typeface="Calibri" panose="020F0502020204030204" pitchFamily="34" charset="0"/>
              <a:ea typeface="Calibri" panose="020F0502020204030204" pitchFamily="34" charset="0"/>
            </a:endParaRPr>
          </a:p>
          <a:p>
            <a:pPr marR="1336040" indent="-6350">
              <a:lnSpc>
                <a:spcPct val="105000"/>
              </a:lnSpc>
              <a:spcAft>
                <a:spcPts val="35"/>
              </a:spcAft>
            </a:pPr>
            <a:r>
              <a:rPr lang="en-IN" sz="2200" dirty="0">
                <a:solidFill>
                  <a:srgbClr val="000000"/>
                </a:solidFill>
                <a:effectLst/>
                <a:latin typeface="Times New Roman" panose="02020603050405020304" pitchFamily="18" charset="0"/>
                <a:ea typeface="Times New Roman" panose="02020603050405020304" pitchFamily="18" charset="0"/>
              </a:rPr>
              <a:t>void display(struct employee </a:t>
            </a:r>
            <a:r>
              <a:rPr lang="en-IN" sz="2200" dirty="0" err="1">
                <a:solidFill>
                  <a:srgbClr val="000000"/>
                </a:solidFill>
                <a:effectLst/>
                <a:latin typeface="Times New Roman" panose="02020603050405020304" pitchFamily="18" charset="0"/>
                <a:ea typeface="Times New Roman" panose="02020603050405020304" pitchFamily="18" charset="0"/>
              </a:rPr>
              <a:t>ee</a:t>
            </a:r>
            <a:r>
              <a:rPr lang="en-IN" sz="2200" dirty="0">
                <a:solidFill>
                  <a:srgbClr val="000000"/>
                </a:solidFill>
                <a:effectLst/>
                <a:latin typeface="Times New Roman" panose="02020603050405020304" pitchFamily="18" charset="0"/>
                <a:ea typeface="Times New Roman" panose="02020603050405020304" pitchFamily="18" charset="0"/>
              </a:rPr>
              <a:t>[])</a:t>
            </a:r>
            <a:endParaRPr lang="en-IN" sz="2200" dirty="0">
              <a:solidFill>
                <a:srgbClr val="000000"/>
              </a:solidFill>
              <a:effectLst/>
              <a:latin typeface="Calibri" panose="020F0502020204030204" pitchFamily="34" charset="0"/>
              <a:ea typeface="Calibri" panose="020F0502020204030204" pitchFamily="34" charset="0"/>
            </a:endParaRPr>
          </a:p>
          <a:p>
            <a:pPr marR="7867015" indent="-6350">
              <a:lnSpc>
                <a:spcPct val="105000"/>
              </a:lnSpc>
              <a:spcAft>
                <a:spcPts val="35"/>
              </a:spcAft>
            </a:pPr>
            <a:r>
              <a:rPr lang="en-IN" sz="2200" dirty="0">
                <a:solidFill>
                  <a:srgbClr val="000000"/>
                </a:solidFill>
                <a:effectLst/>
                <a:latin typeface="Times New Roman" panose="02020603050405020304" pitchFamily="18" charset="0"/>
                <a:ea typeface="Times New Roman" panose="02020603050405020304" pitchFamily="18" charset="0"/>
              </a:rPr>
              <a:t>{ </a:t>
            </a:r>
          </a:p>
          <a:p>
            <a:pPr marR="7867015" indent="-6350">
              <a:lnSpc>
                <a:spcPct val="105000"/>
              </a:lnSpc>
              <a:spcAft>
                <a:spcPts val="35"/>
              </a:spcAft>
            </a:pPr>
            <a:r>
              <a:rPr lang="en-IN" sz="2200" dirty="0">
                <a:solidFill>
                  <a:srgbClr val="000000"/>
                </a:solidFill>
                <a:latin typeface="Times New Roman" panose="02020603050405020304" pitchFamily="18" charset="0"/>
                <a:ea typeface="Times New Roman" panose="02020603050405020304" pitchFamily="18" charset="0"/>
              </a:rPr>
              <a:t>    </a:t>
            </a:r>
            <a:r>
              <a:rPr lang="en-IN" sz="2200" dirty="0">
                <a:solidFill>
                  <a:srgbClr val="000000"/>
                </a:solidFill>
                <a:effectLst/>
                <a:latin typeface="Times New Roman" panose="02020603050405020304" pitchFamily="18" charset="0"/>
                <a:ea typeface="Times New Roman" panose="02020603050405020304" pitchFamily="18" charset="0"/>
              </a:rPr>
              <a:t>int </a:t>
            </a:r>
            <a:r>
              <a:rPr lang="en-IN" sz="2200" dirty="0" err="1">
                <a:solidFill>
                  <a:srgbClr val="000000"/>
                </a:solidFill>
                <a:effectLst/>
                <a:latin typeface="Times New Roman" panose="02020603050405020304" pitchFamily="18" charset="0"/>
                <a:ea typeface="Times New Roman" panose="02020603050405020304" pitchFamily="18" charset="0"/>
              </a:rPr>
              <a:t>i</a:t>
            </a:r>
            <a:r>
              <a:rPr lang="en-IN" sz="2200" dirty="0">
                <a:solidFill>
                  <a:srgbClr val="000000"/>
                </a:solidFill>
                <a:effectLst/>
                <a:latin typeface="Times New Roman" panose="02020603050405020304" pitchFamily="18" charset="0"/>
                <a:ea typeface="Times New Roman" panose="02020603050405020304" pitchFamily="18" charset="0"/>
              </a:rPr>
              <a:t>;</a:t>
            </a:r>
            <a:endParaRPr lang="en-IN" sz="2200" dirty="0">
              <a:solidFill>
                <a:srgbClr val="000000"/>
              </a:solidFill>
              <a:effectLst/>
              <a:latin typeface="Calibri" panose="020F0502020204030204" pitchFamily="34" charset="0"/>
              <a:ea typeface="Calibri" panose="020F0502020204030204" pitchFamily="34" charset="0"/>
            </a:endParaRPr>
          </a:p>
          <a:p>
            <a:pPr marR="1336040" indent="-6350">
              <a:lnSpc>
                <a:spcPct val="105000"/>
              </a:lnSpc>
              <a:spcAft>
                <a:spcPts val="35"/>
              </a:spcAft>
            </a:pPr>
            <a:r>
              <a:rPr lang="en-IN" sz="2200" dirty="0">
                <a:solidFill>
                  <a:srgbClr val="000000"/>
                </a:solidFill>
                <a:effectLst/>
                <a:latin typeface="Times New Roman" panose="02020603050405020304" pitchFamily="18" charset="0"/>
                <a:ea typeface="Times New Roman" panose="02020603050405020304" pitchFamily="18" charset="0"/>
              </a:rPr>
              <a:t>    </a:t>
            </a:r>
            <a:r>
              <a:rPr lang="en-IN" sz="2200" dirty="0" err="1">
                <a:solidFill>
                  <a:srgbClr val="000000"/>
                </a:solidFill>
                <a:effectLst/>
                <a:latin typeface="Times New Roman" panose="02020603050405020304" pitchFamily="18" charset="0"/>
                <a:ea typeface="Times New Roman" panose="02020603050405020304" pitchFamily="18" charset="0"/>
              </a:rPr>
              <a:t>printf</a:t>
            </a:r>
            <a:r>
              <a:rPr lang="en-IN" sz="2200" dirty="0">
                <a:solidFill>
                  <a:srgbClr val="000000"/>
                </a:solidFill>
                <a:effectLst/>
                <a:latin typeface="Times New Roman" panose="02020603050405020304" pitchFamily="18" charset="0"/>
                <a:ea typeface="Times New Roman" panose="02020603050405020304" pitchFamily="18" charset="0"/>
              </a:rPr>
              <a:t>("\n Name\t\t ID\t\t Salary\n"); </a:t>
            </a:r>
          </a:p>
          <a:p>
            <a:pPr marR="1336040" indent="-6350">
              <a:lnSpc>
                <a:spcPct val="105000"/>
              </a:lnSpc>
              <a:spcAft>
                <a:spcPts val="35"/>
              </a:spcAft>
            </a:pPr>
            <a:r>
              <a:rPr lang="en-IN" sz="2200" dirty="0">
                <a:solidFill>
                  <a:srgbClr val="000000"/>
                </a:solidFill>
                <a:latin typeface="Times New Roman" panose="02020603050405020304" pitchFamily="18" charset="0"/>
                <a:ea typeface="Times New Roman" panose="02020603050405020304" pitchFamily="18" charset="0"/>
              </a:rPr>
              <a:t>    </a:t>
            </a:r>
            <a:r>
              <a:rPr lang="en-IN" sz="2200" dirty="0">
                <a:solidFill>
                  <a:srgbClr val="000000"/>
                </a:solidFill>
                <a:effectLst/>
                <a:latin typeface="Times New Roman" panose="02020603050405020304" pitchFamily="18" charset="0"/>
                <a:ea typeface="Times New Roman" panose="02020603050405020304" pitchFamily="18" charset="0"/>
              </a:rPr>
              <a:t>for(</a:t>
            </a:r>
            <a:r>
              <a:rPr lang="en-IN" sz="2200" dirty="0" err="1">
                <a:solidFill>
                  <a:srgbClr val="000000"/>
                </a:solidFill>
                <a:effectLst/>
                <a:latin typeface="Times New Roman" panose="02020603050405020304" pitchFamily="18" charset="0"/>
                <a:ea typeface="Times New Roman" panose="02020603050405020304" pitchFamily="18" charset="0"/>
              </a:rPr>
              <a:t>i</a:t>
            </a:r>
            <a:r>
              <a:rPr lang="en-IN" sz="2200" dirty="0">
                <a:solidFill>
                  <a:srgbClr val="000000"/>
                </a:solidFill>
                <a:effectLst/>
                <a:latin typeface="Times New Roman" panose="02020603050405020304" pitchFamily="18" charset="0"/>
                <a:ea typeface="Times New Roman" panose="02020603050405020304" pitchFamily="18" charset="0"/>
              </a:rPr>
              <a:t>=0;i&lt;2;i++)</a:t>
            </a:r>
            <a:endParaRPr lang="en-IN" sz="2200" dirty="0">
              <a:solidFill>
                <a:srgbClr val="000000"/>
              </a:solidFill>
              <a:effectLst/>
              <a:latin typeface="Calibri" panose="020F0502020204030204" pitchFamily="34" charset="0"/>
              <a:ea typeface="Calibri" panose="020F0502020204030204" pitchFamily="34" charset="0"/>
            </a:endParaRPr>
          </a:p>
          <a:p>
            <a:pPr marL="349250" marR="1336040" indent="-6350">
              <a:lnSpc>
                <a:spcPct val="105000"/>
              </a:lnSpc>
              <a:spcAft>
                <a:spcPts val="35"/>
              </a:spcAft>
            </a:pPr>
            <a:r>
              <a:rPr lang="en-IN" sz="2200" dirty="0">
                <a:solidFill>
                  <a:srgbClr val="000000"/>
                </a:solidFill>
                <a:effectLst/>
                <a:latin typeface="Times New Roman" panose="02020603050405020304" pitchFamily="18" charset="0"/>
                <a:ea typeface="Times New Roman" panose="02020603050405020304" pitchFamily="18" charset="0"/>
              </a:rPr>
              <a:t>{</a:t>
            </a:r>
            <a:endParaRPr lang="en-IN" sz="2200" dirty="0">
              <a:solidFill>
                <a:srgbClr val="000000"/>
              </a:solidFill>
              <a:latin typeface="Calibri" panose="020F0502020204030204" pitchFamily="34" charset="0"/>
              <a:ea typeface="Times New Roman" panose="02020603050405020304" pitchFamily="18" charset="0"/>
            </a:endParaRPr>
          </a:p>
          <a:p>
            <a:pPr marL="349250" marR="1336040" indent="-6350">
              <a:lnSpc>
                <a:spcPct val="105000"/>
              </a:lnSpc>
              <a:spcAft>
                <a:spcPts val="35"/>
              </a:spcAft>
            </a:pPr>
            <a:r>
              <a:rPr lang="en-IN" sz="2200" dirty="0">
                <a:solidFill>
                  <a:srgbClr val="000000"/>
                </a:solidFill>
                <a:effectLst/>
                <a:latin typeface="Calibri" panose="020F0502020204030204" pitchFamily="34" charset="0"/>
                <a:ea typeface="Times New Roman" panose="02020603050405020304" pitchFamily="18" charset="0"/>
              </a:rPr>
              <a:t>    </a:t>
            </a:r>
            <a:r>
              <a:rPr lang="en-IN" sz="2200" dirty="0" err="1">
                <a:solidFill>
                  <a:srgbClr val="000000"/>
                </a:solidFill>
                <a:effectLst/>
                <a:latin typeface="Times New Roman" panose="02020603050405020304" pitchFamily="18" charset="0"/>
                <a:ea typeface="Times New Roman" panose="02020603050405020304" pitchFamily="18" charset="0"/>
              </a:rPr>
              <a:t>printf</a:t>
            </a:r>
            <a:r>
              <a:rPr lang="en-IN" sz="2200" dirty="0">
                <a:solidFill>
                  <a:srgbClr val="000000"/>
                </a:solidFill>
                <a:effectLst/>
                <a:latin typeface="Times New Roman" panose="02020603050405020304" pitchFamily="18" charset="0"/>
                <a:ea typeface="Times New Roman" panose="02020603050405020304" pitchFamily="18" charset="0"/>
              </a:rPr>
              <a:t>("%s\t\</a:t>
            </a:r>
            <a:r>
              <a:rPr lang="en-IN" sz="2200" dirty="0" err="1">
                <a:solidFill>
                  <a:srgbClr val="000000"/>
                </a:solidFill>
                <a:effectLst/>
                <a:latin typeface="Times New Roman" panose="02020603050405020304" pitchFamily="18" charset="0"/>
                <a:ea typeface="Times New Roman" panose="02020603050405020304" pitchFamily="18" charset="0"/>
              </a:rPr>
              <a:t>t%d</a:t>
            </a:r>
            <a:r>
              <a:rPr lang="en-IN" sz="2200" dirty="0">
                <a:solidFill>
                  <a:srgbClr val="000000"/>
                </a:solidFill>
                <a:effectLst/>
                <a:latin typeface="Times New Roman" panose="02020603050405020304" pitchFamily="18" charset="0"/>
                <a:ea typeface="Times New Roman" panose="02020603050405020304" pitchFamily="18" charset="0"/>
              </a:rPr>
              <a:t>\t\t%.2f\n",</a:t>
            </a:r>
            <a:r>
              <a:rPr lang="en-IN" sz="2200" dirty="0" err="1">
                <a:solidFill>
                  <a:srgbClr val="000000"/>
                </a:solidFill>
                <a:effectLst/>
                <a:latin typeface="Times New Roman" panose="02020603050405020304" pitchFamily="18" charset="0"/>
                <a:ea typeface="Times New Roman" panose="02020603050405020304" pitchFamily="18" charset="0"/>
              </a:rPr>
              <a:t>ee</a:t>
            </a:r>
            <a:r>
              <a:rPr lang="en-IN" sz="2200" dirty="0">
                <a:solidFill>
                  <a:srgbClr val="000000"/>
                </a:solidFill>
                <a:effectLst/>
                <a:latin typeface="Times New Roman" panose="02020603050405020304" pitchFamily="18" charset="0"/>
                <a:ea typeface="Times New Roman" panose="02020603050405020304" pitchFamily="18" charset="0"/>
              </a:rPr>
              <a:t>[</a:t>
            </a:r>
            <a:r>
              <a:rPr lang="en-IN" sz="2200" dirty="0" err="1">
                <a:solidFill>
                  <a:srgbClr val="000000"/>
                </a:solidFill>
                <a:effectLst/>
                <a:latin typeface="Times New Roman" panose="02020603050405020304" pitchFamily="18" charset="0"/>
                <a:ea typeface="Times New Roman" panose="02020603050405020304" pitchFamily="18" charset="0"/>
              </a:rPr>
              <a:t>i</a:t>
            </a:r>
            <a:r>
              <a:rPr lang="en-IN" sz="2200" dirty="0">
                <a:solidFill>
                  <a:srgbClr val="000000"/>
                </a:solidFill>
                <a:effectLst/>
                <a:latin typeface="Times New Roman" panose="02020603050405020304" pitchFamily="18" charset="0"/>
                <a:ea typeface="Times New Roman" panose="02020603050405020304" pitchFamily="18" charset="0"/>
              </a:rPr>
              <a:t>].</a:t>
            </a:r>
            <a:r>
              <a:rPr lang="en-IN" sz="2200" dirty="0" err="1">
                <a:solidFill>
                  <a:srgbClr val="000000"/>
                </a:solidFill>
                <a:effectLst/>
                <a:latin typeface="Times New Roman" panose="02020603050405020304" pitchFamily="18" charset="0"/>
                <a:ea typeface="Times New Roman" panose="02020603050405020304" pitchFamily="18" charset="0"/>
              </a:rPr>
              <a:t>name,ee</a:t>
            </a:r>
            <a:r>
              <a:rPr lang="en-IN" sz="2200" dirty="0">
                <a:solidFill>
                  <a:srgbClr val="000000"/>
                </a:solidFill>
                <a:effectLst/>
                <a:latin typeface="Times New Roman" panose="02020603050405020304" pitchFamily="18" charset="0"/>
                <a:ea typeface="Times New Roman" panose="02020603050405020304" pitchFamily="18" charset="0"/>
              </a:rPr>
              <a:t>[</a:t>
            </a:r>
            <a:r>
              <a:rPr lang="en-IN" sz="2200" dirty="0" err="1">
                <a:solidFill>
                  <a:srgbClr val="000000"/>
                </a:solidFill>
                <a:effectLst/>
                <a:latin typeface="Times New Roman" panose="02020603050405020304" pitchFamily="18" charset="0"/>
                <a:ea typeface="Times New Roman" panose="02020603050405020304" pitchFamily="18" charset="0"/>
              </a:rPr>
              <a:t>i</a:t>
            </a:r>
            <a:r>
              <a:rPr lang="en-IN" sz="2200" dirty="0">
                <a:solidFill>
                  <a:srgbClr val="000000"/>
                </a:solidFill>
                <a:effectLst/>
                <a:latin typeface="Times New Roman" panose="02020603050405020304" pitchFamily="18" charset="0"/>
                <a:ea typeface="Times New Roman" panose="02020603050405020304" pitchFamily="18" charset="0"/>
              </a:rPr>
              <a:t>].</a:t>
            </a:r>
            <a:r>
              <a:rPr lang="en-IN" sz="2200" dirty="0" err="1">
                <a:solidFill>
                  <a:srgbClr val="000000"/>
                </a:solidFill>
                <a:effectLst/>
                <a:latin typeface="Times New Roman" panose="02020603050405020304" pitchFamily="18" charset="0"/>
                <a:ea typeface="Times New Roman" panose="02020603050405020304" pitchFamily="18" charset="0"/>
              </a:rPr>
              <a:t>id,ee</a:t>
            </a:r>
            <a:r>
              <a:rPr lang="en-IN" sz="2200" dirty="0">
                <a:solidFill>
                  <a:srgbClr val="000000"/>
                </a:solidFill>
                <a:effectLst/>
                <a:latin typeface="Times New Roman" panose="02020603050405020304" pitchFamily="18" charset="0"/>
                <a:ea typeface="Times New Roman" panose="02020603050405020304" pitchFamily="18" charset="0"/>
              </a:rPr>
              <a:t>[</a:t>
            </a:r>
            <a:r>
              <a:rPr lang="en-IN" sz="2200" dirty="0" err="1">
                <a:solidFill>
                  <a:srgbClr val="000000"/>
                </a:solidFill>
                <a:effectLst/>
                <a:latin typeface="Times New Roman" panose="02020603050405020304" pitchFamily="18" charset="0"/>
                <a:ea typeface="Times New Roman" panose="02020603050405020304" pitchFamily="18" charset="0"/>
              </a:rPr>
              <a:t>i</a:t>
            </a:r>
            <a:r>
              <a:rPr lang="en-IN" sz="2200" dirty="0">
                <a:solidFill>
                  <a:srgbClr val="000000"/>
                </a:solidFill>
                <a:effectLst/>
                <a:latin typeface="Times New Roman" panose="02020603050405020304" pitchFamily="18" charset="0"/>
                <a:ea typeface="Times New Roman" panose="02020603050405020304" pitchFamily="18" charset="0"/>
              </a:rPr>
              <a:t>].salary);</a:t>
            </a:r>
            <a:endParaRPr lang="en-IN" sz="2200" dirty="0">
              <a:solidFill>
                <a:srgbClr val="000000"/>
              </a:solidFill>
              <a:effectLst/>
              <a:latin typeface="Calibri" panose="020F0502020204030204" pitchFamily="34" charset="0"/>
              <a:ea typeface="Calibri" panose="020F0502020204030204" pitchFamily="34" charset="0"/>
            </a:endParaRPr>
          </a:p>
          <a:p>
            <a:pPr marL="349250" marR="1336040" indent="-6350">
              <a:lnSpc>
                <a:spcPct val="105000"/>
              </a:lnSpc>
              <a:spcAft>
                <a:spcPts val="35"/>
              </a:spcAft>
            </a:pPr>
            <a:r>
              <a:rPr lang="en-IN" sz="2200" dirty="0">
                <a:solidFill>
                  <a:srgbClr val="000000"/>
                </a:solidFill>
                <a:effectLst/>
                <a:latin typeface="Times New Roman" panose="02020603050405020304" pitchFamily="18" charset="0"/>
                <a:ea typeface="Times New Roman" panose="02020603050405020304" pitchFamily="18" charset="0"/>
              </a:rPr>
              <a:t>}</a:t>
            </a:r>
            <a:endParaRPr lang="en-IN" sz="2200" dirty="0">
              <a:solidFill>
                <a:srgbClr val="000000"/>
              </a:solidFill>
              <a:effectLst/>
              <a:latin typeface="Calibri" panose="020F0502020204030204" pitchFamily="34" charset="0"/>
              <a:ea typeface="Calibri" panose="020F0502020204030204" pitchFamily="34" charset="0"/>
            </a:endParaRPr>
          </a:p>
          <a:p>
            <a:pPr marR="1336040" indent="-6350">
              <a:lnSpc>
                <a:spcPct val="105000"/>
              </a:lnSpc>
              <a:spcAft>
                <a:spcPts val="35"/>
              </a:spcAft>
            </a:pPr>
            <a:r>
              <a:rPr lang="en-IN" sz="2200" dirty="0">
                <a:solidFill>
                  <a:srgbClr val="000000"/>
                </a:solidFill>
                <a:effectLst/>
                <a:latin typeface="Times New Roman" panose="02020603050405020304" pitchFamily="18" charset="0"/>
                <a:ea typeface="Times New Roman" panose="02020603050405020304" pitchFamily="18" charset="0"/>
              </a:rPr>
              <a:t>}</a:t>
            </a:r>
            <a:endParaRPr lang="en-IN" sz="2200" dirty="0">
              <a:solidFill>
                <a:srgbClr val="000000"/>
              </a:solidFill>
              <a:effectLst/>
              <a:latin typeface="Calibri" panose="020F0502020204030204" pitchFamily="34" charset="0"/>
              <a:ea typeface="Calibri" panose="020F0502020204030204" pitchFamily="34" charset="0"/>
            </a:endParaRPr>
          </a:p>
        </p:txBody>
      </p:sp>
      <p:sp>
        <p:nvSpPr>
          <p:cNvPr id="23" name="TextBox 22">
            <a:extLst>
              <a:ext uri="{FF2B5EF4-FFF2-40B4-BE49-F238E27FC236}">
                <a16:creationId xmlns:a16="http://schemas.microsoft.com/office/drawing/2014/main" id="{CE86556B-37F0-4A5B-A55D-BA8C0294006A}"/>
              </a:ext>
            </a:extLst>
          </p:cNvPr>
          <p:cNvSpPr txBox="1"/>
          <p:nvPr/>
        </p:nvSpPr>
        <p:spPr>
          <a:xfrm>
            <a:off x="752474" y="4246462"/>
            <a:ext cx="3319670" cy="1754326"/>
          </a:xfrm>
          <a:prstGeom prst="rect">
            <a:avLst/>
          </a:prstGeom>
          <a:noFill/>
        </p:spPr>
        <p:txBody>
          <a:bodyPr wrap="square">
            <a:spAutoFit/>
          </a:bodyPr>
          <a:lstStyle/>
          <a:p>
            <a:r>
              <a:rPr lang="en-IN" sz="1800" dirty="0"/>
              <a:t>Struct employee</a:t>
            </a:r>
          </a:p>
          <a:p>
            <a:r>
              <a:rPr lang="en-IN" sz="1800" dirty="0"/>
              <a:t>{</a:t>
            </a:r>
          </a:p>
          <a:p>
            <a:r>
              <a:rPr lang="en-IN" sz="1800" dirty="0"/>
              <a:t>  char name[10];</a:t>
            </a:r>
          </a:p>
          <a:p>
            <a:r>
              <a:rPr lang="en-IN" sz="1800" dirty="0"/>
              <a:t>  int id;</a:t>
            </a:r>
          </a:p>
          <a:p>
            <a:r>
              <a:rPr lang="en-IN" sz="1800" dirty="0"/>
              <a:t> float salary;</a:t>
            </a:r>
          </a:p>
          <a:p>
            <a:r>
              <a:rPr lang="en-IN" sz="1800" dirty="0"/>
              <a:t>} emp[2];</a:t>
            </a:r>
            <a:endParaRPr lang="en-IN" dirty="0"/>
          </a:p>
        </p:txBody>
      </p:sp>
    </p:spTree>
    <p:extLst>
      <p:ext uri="{BB962C8B-B14F-4D97-AF65-F5344CB8AC3E}">
        <p14:creationId xmlns:p14="http://schemas.microsoft.com/office/powerpoint/2010/main" val="580072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8D289-FCAE-4988-89BA-9715FECAB27F}"/>
              </a:ext>
            </a:extLst>
          </p:cNvPr>
          <p:cNvSpPr txBox="1">
            <a:spLocks noChangeArrowheads="1"/>
          </p:cNvSpPr>
          <p:nvPr/>
        </p:nvSpPr>
        <p:spPr bwMode="auto">
          <a:xfrm>
            <a:off x="0" y="238125"/>
            <a:ext cx="12192000" cy="90805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lnSpc>
                <a:spcPct val="90000"/>
              </a:lnSpc>
            </a:pPr>
            <a:r>
              <a:rPr lang="en-US" altLang="en-US" sz="3600" dirty="0">
                <a:solidFill>
                  <a:schemeClr val="bg1"/>
                </a:solidFill>
                <a:latin typeface="Garamond" panose="02020404030301010803" pitchFamily="18" charset="0"/>
              </a:rPr>
              <a:t>References </a:t>
            </a:r>
          </a:p>
        </p:txBody>
      </p:sp>
      <p:sp>
        <p:nvSpPr>
          <p:cNvPr id="3" name="Title 1">
            <a:extLst>
              <a:ext uri="{FF2B5EF4-FFF2-40B4-BE49-F238E27FC236}">
                <a16:creationId xmlns:a16="http://schemas.microsoft.com/office/drawing/2014/main" id="{F72D38A7-9ED9-47B4-B562-290D817BA3ED}"/>
              </a:ext>
            </a:extLst>
          </p:cNvPr>
          <p:cNvSpPr txBox="1">
            <a:spLocks noChangeArrowheads="1"/>
          </p:cNvSpPr>
          <p:nvPr/>
        </p:nvSpPr>
        <p:spPr>
          <a:xfrm>
            <a:off x="0" y="6096000"/>
            <a:ext cx="12192000" cy="441325"/>
          </a:xfrm>
          <a:prstGeom prst="rect">
            <a:avLst/>
          </a:prstGeom>
          <a:solidFill>
            <a:srgbClr val="C00000"/>
          </a:solidFill>
        </p:spPr>
        <p:txBody>
          <a:bodyPr/>
          <a:lstStyle/>
          <a:p>
            <a:pPr algn="ctr">
              <a:lnSpc>
                <a:spcPct val="90000"/>
              </a:lnSpc>
              <a:spcBef>
                <a:spcPct val="0"/>
              </a:spcBef>
              <a:defRPr/>
            </a:pPr>
            <a:r>
              <a:rPr kumimoji="0" lang="en-IN" altLang="zh-CN" sz="1800" b="1" i="0" u="none" strike="noStrike" kern="1200" cap="none" spc="0" normalizeH="0" baseline="0" noProof="0" dirty="0">
                <a:ln>
                  <a:noFill/>
                </a:ln>
                <a:solidFill>
                  <a:schemeClr val="bg1"/>
                </a:solidFill>
                <a:effectLst/>
                <a:uLnTx/>
                <a:uFillTx/>
                <a:latin typeface="Tinos"/>
                <a:ea typeface="+mj-ea"/>
                <a:cs typeface="+mj-cs"/>
              </a:rPr>
              <a:t>Program Name: B. Tech. AI &amp; DS</a:t>
            </a:r>
          </a:p>
        </p:txBody>
      </p:sp>
      <p:pic>
        <p:nvPicPr>
          <p:cNvPr id="4" name="Picture 3">
            <a:extLst>
              <a:ext uri="{FF2B5EF4-FFF2-40B4-BE49-F238E27FC236}">
                <a16:creationId xmlns:a16="http://schemas.microsoft.com/office/drawing/2014/main" id="{E7C402F7-7937-47B8-B00F-70A08EC545AD}"/>
              </a:ext>
            </a:extLst>
          </p:cNvPr>
          <p:cNvPicPr>
            <a:picLocks noChangeAspect="1"/>
          </p:cNvPicPr>
          <p:nvPr/>
        </p:nvPicPr>
        <p:blipFill>
          <a:blip r:embed="rId2"/>
          <a:stretch>
            <a:fillRect/>
          </a:stretch>
        </p:blipFill>
        <p:spPr>
          <a:xfrm>
            <a:off x="0" y="101600"/>
            <a:ext cx="1413509" cy="1271589"/>
          </a:xfrm>
          <a:prstGeom prst="rect">
            <a:avLst/>
          </a:prstGeom>
        </p:spPr>
      </p:pic>
      <p:sp>
        <p:nvSpPr>
          <p:cNvPr id="6" name="TextBox 5">
            <a:extLst>
              <a:ext uri="{FF2B5EF4-FFF2-40B4-BE49-F238E27FC236}">
                <a16:creationId xmlns:a16="http://schemas.microsoft.com/office/drawing/2014/main" id="{77664408-9ABA-46EB-9CCB-6CC7C50E8864}"/>
              </a:ext>
            </a:extLst>
          </p:cNvPr>
          <p:cNvSpPr txBox="1"/>
          <p:nvPr/>
        </p:nvSpPr>
        <p:spPr>
          <a:xfrm>
            <a:off x="1020416" y="1509713"/>
            <a:ext cx="6917635" cy="3693319"/>
          </a:xfrm>
          <a:prstGeom prst="rect">
            <a:avLst/>
          </a:prstGeom>
          <a:noFill/>
        </p:spPr>
        <p:txBody>
          <a:bodyPr wrap="square">
            <a:spAutoFit/>
          </a:bodyPr>
          <a:lstStyle/>
          <a:p>
            <a:pPr algn="just"/>
            <a:r>
              <a:rPr lang="en-US" sz="1800" b="1" dirty="0"/>
              <a:t>Reference:</a:t>
            </a:r>
          </a:p>
          <a:p>
            <a:pPr algn="just"/>
            <a:endParaRPr lang="en-US" sz="1800" b="1" dirty="0"/>
          </a:p>
          <a:p>
            <a:pPr marL="285750" indent="-285750" algn="just">
              <a:buFont typeface="Arial" panose="020B0604020202020204" pitchFamily="34" charset="0"/>
              <a:buChar char="•"/>
            </a:pPr>
            <a:r>
              <a:rPr lang="en-US" sz="1800" dirty="0"/>
              <a:t>‘C’ The Complete Reference - Herbert </a:t>
            </a:r>
            <a:r>
              <a:rPr lang="en-US" sz="1800" dirty="0" err="1"/>
              <a:t>Schildt</a:t>
            </a:r>
            <a:endParaRPr lang="en-US" sz="1800" dirty="0"/>
          </a:p>
          <a:p>
            <a:pPr marL="285750" indent="-285750" algn="just">
              <a:buFont typeface="Arial" panose="020B0604020202020204" pitchFamily="34" charset="0"/>
              <a:buChar char="•"/>
            </a:pPr>
            <a:r>
              <a:rPr lang="en-US" sz="1800" dirty="0"/>
              <a:t>Programming ANSI C, McGraw-Hill – </a:t>
            </a:r>
            <a:r>
              <a:rPr lang="en-US" sz="1800" dirty="0" err="1"/>
              <a:t>E.Balagurusamy</a:t>
            </a:r>
            <a:endParaRPr lang="en-US" sz="1800" dirty="0"/>
          </a:p>
          <a:p>
            <a:pPr marL="285750" indent="-285750" algn="just">
              <a:buFont typeface="Arial" panose="020B0604020202020204" pitchFamily="34" charset="0"/>
              <a:buChar char="•"/>
            </a:pPr>
            <a:r>
              <a:rPr lang="en-US" sz="1800" dirty="0"/>
              <a:t>The C programming language - </a:t>
            </a:r>
            <a:r>
              <a:rPr lang="en-US" dirty="0"/>
              <a:t>Brian Kernighan and Dennis Ritchie</a:t>
            </a:r>
            <a:endParaRPr lang="en-US" sz="1800" dirty="0"/>
          </a:p>
          <a:p>
            <a:pPr marL="285750" indent="-285750" algn="just">
              <a:buFont typeface="Arial" panose="020B0604020202020204" pitchFamily="34" charset="0"/>
              <a:buChar char="•"/>
            </a:pPr>
            <a:r>
              <a:rPr lang="en-US" sz="1800" dirty="0"/>
              <a:t>Web Reference – </a:t>
            </a:r>
          </a:p>
          <a:p>
            <a:pPr marL="742950" lvl="1" indent="-285750" algn="just">
              <a:buFont typeface="Arial" panose="020B0604020202020204" pitchFamily="34" charset="0"/>
              <a:buChar char="•"/>
            </a:pPr>
            <a:r>
              <a:rPr lang="en-US" dirty="0">
                <a:solidFill>
                  <a:srgbClr val="0563C1"/>
                </a:solidFill>
                <a:hlinkClick r:id="rId3">
                  <a:extLst>
                    <a:ext uri="{A12FA001-AC4F-418D-AE19-62706E023703}">
                      <ahyp:hlinkClr xmlns:ahyp="http://schemas.microsoft.com/office/drawing/2018/hyperlinkcolor" val="tx"/>
                    </a:ext>
                  </a:extLst>
                </a:hlinkClick>
              </a:rPr>
              <a:t>www.geeksforgeeks.</a:t>
            </a:r>
            <a:r>
              <a:rPr lang="en-US" dirty="0">
                <a:solidFill>
                  <a:schemeClr val="accent1">
                    <a:lumMod val="50000"/>
                  </a:schemeClr>
                </a:solidFill>
                <a:hlinkClick r:id="rId3">
                  <a:extLst>
                    <a:ext uri="{A12FA001-AC4F-418D-AE19-62706E023703}">
                      <ahyp:hlinkClr xmlns:ahyp="http://schemas.microsoft.com/office/drawing/2018/hyperlinkcolor" val="tx"/>
                    </a:ext>
                  </a:extLst>
                </a:hlinkClick>
              </a:rPr>
              <a:t>org</a:t>
            </a:r>
            <a:endParaRPr lang="en-US" dirty="0">
              <a:solidFill>
                <a:schemeClr val="accent1">
                  <a:lumMod val="50000"/>
                </a:schemeClr>
              </a:solidFill>
            </a:endParaRPr>
          </a:p>
          <a:p>
            <a:pPr marL="742950" lvl="1" indent="-285750" algn="just">
              <a:buFont typeface="Arial" panose="020B0604020202020204" pitchFamily="34" charset="0"/>
              <a:buChar char="•"/>
            </a:pPr>
            <a:r>
              <a:rPr lang="en-IN" dirty="0">
                <a:solidFill>
                  <a:schemeClr val="accent1">
                    <a:lumMod val="50000"/>
                  </a:schemeClr>
                </a:solidFill>
                <a:hlinkClick r:id="rId4"/>
              </a:rPr>
              <a:t>http://www.d.umn.edu</a:t>
            </a:r>
            <a:endParaRPr lang="en-IN" dirty="0">
              <a:solidFill>
                <a:schemeClr val="accent1">
                  <a:lumMod val="50000"/>
                </a:schemeClr>
              </a:solidFill>
            </a:endParaRPr>
          </a:p>
          <a:p>
            <a:pPr marL="742950" lvl="1" indent="-285750" algn="just">
              <a:buFont typeface="Arial" panose="020B0604020202020204" pitchFamily="34" charset="0"/>
              <a:buChar char="•"/>
            </a:pPr>
            <a:r>
              <a:rPr lang="en-IN" b="0" i="0" u="none" strike="noStrike" dirty="0">
                <a:solidFill>
                  <a:srgbClr val="202124"/>
                </a:solidFill>
                <a:effectLst/>
                <a:latin typeface="arial" panose="020B0604020202020204" pitchFamily="34" charset="0"/>
                <a:hlinkClick r:id="rId5"/>
              </a:rPr>
              <a:t>http://web2.uwindsor.ca</a:t>
            </a:r>
            <a:endParaRPr lang="en-IN" b="0" i="0" u="none" strike="noStrike" dirty="0">
              <a:solidFill>
                <a:srgbClr val="660099"/>
              </a:solidFill>
              <a:effectLst/>
              <a:latin typeface="arial" panose="020B0604020202020204" pitchFamily="34" charset="0"/>
              <a:hlinkClick r:id="rId5"/>
            </a:endParaRPr>
          </a:p>
          <a:p>
            <a:pPr marL="742950" lvl="1" indent="-285750" algn="just">
              <a:buFont typeface="Arial" panose="020B0604020202020204" pitchFamily="34" charset="0"/>
              <a:buChar char="•"/>
            </a:pPr>
            <a:endParaRPr lang="en-IN" dirty="0">
              <a:solidFill>
                <a:schemeClr val="accent1">
                  <a:lumMod val="50000"/>
                </a:schemeClr>
              </a:solidFill>
            </a:endParaRPr>
          </a:p>
          <a:p>
            <a:pPr lvl="1" algn="just"/>
            <a:endParaRPr lang="en-IN" dirty="0">
              <a:solidFill>
                <a:schemeClr val="accent1">
                  <a:lumMod val="50000"/>
                </a:schemeClr>
              </a:solidFill>
            </a:endParaRPr>
          </a:p>
          <a:p>
            <a:pPr lvl="1" algn="just"/>
            <a:endParaRPr lang="en-US" dirty="0"/>
          </a:p>
          <a:p>
            <a:pPr marL="285750" indent="-285750" algn="just">
              <a:buFont typeface="Arial" panose="020B0604020202020204" pitchFamily="34" charset="0"/>
              <a:buChar char="•"/>
            </a:pPr>
            <a:endParaRPr lang="en-US" sz="1800" dirty="0"/>
          </a:p>
        </p:txBody>
      </p:sp>
    </p:spTree>
    <p:extLst>
      <p:ext uri="{BB962C8B-B14F-4D97-AF65-F5344CB8AC3E}">
        <p14:creationId xmlns:p14="http://schemas.microsoft.com/office/powerpoint/2010/main" val="3173792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0F092F5-A47B-4F36-BA4B-D9F30E288053}"/>
              </a:ext>
            </a:extLst>
          </p:cNvPr>
          <p:cNvSpPr txBox="1">
            <a:spLocks noChangeArrowheads="1"/>
          </p:cNvSpPr>
          <p:nvPr/>
        </p:nvSpPr>
        <p:spPr>
          <a:xfrm>
            <a:off x="1524000" y="1981200"/>
            <a:ext cx="8915400" cy="4114800"/>
          </a:xfrm>
          <a:prstGeom prst="rect">
            <a:avLst/>
          </a:prstGeom>
          <a:noFill/>
          <a:ln/>
        </p:spPr>
        <p:txBody>
          <a:bodyPr lIns="92075" tIns="46038" rIns="92075" bIns="46038"/>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lvl="2" algn="ctr">
              <a:buFont typeface="Monotype Sorts" pitchFamily="2" charset="2"/>
              <a:buNone/>
              <a:defRPr/>
            </a:pPr>
            <a:r>
              <a:rPr lang="en-US" altLang="en-US" sz="3200" kern="0" dirty="0">
                <a:cs typeface="Tahoma" panose="020B0604030504040204" pitchFamily="34" charset="0"/>
              </a:rPr>
              <a:t>Email-ID</a:t>
            </a:r>
          </a:p>
          <a:p>
            <a:pPr lvl="2" algn="ctr">
              <a:buFont typeface="Monotype Sorts" pitchFamily="2" charset="2"/>
              <a:buNone/>
              <a:defRPr/>
            </a:pPr>
            <a:endParaRPr lang="en-US" altLang="en-US" sz="3200" kern="0" dirty="0">
              <a:cs typeface="Tahoma" panose="020B0604030504040204" pitchFamily="34" charset="0"/>
            </a:endParaRPr>
          </a:p>
          <a:p>
            <a:pPr lvl="2" algn="ctr">
              <a:buFont typeface="Monotype Sorts" pitchFamily="2" charset="2"/>
              <a:buNone/>
              <a:defRPr/>
            </a:pPr>
            <a:r>
              <a:rPr lang="en-US" altLang="en-US" sz="3200" kern="0" dirty="0">
                <a:cs typeface="Tahoma" panose="020B0604030504040204" pitchFamily="34" charset="0"/>
              </a:rPr>
              <a:t>sansar.chauhan@galgotiasuniversity.edu.in</a:t>
            </a:r>
          </a:p>
        </p:txBody>
      </p:sp>
      <p:sp>
        <p:nvSpPr>
          <p:cNvPr id="39939" name="Title 1">
            <a:extLst>
              <a:ext uri="{FF2B5EF4-FFF2-40B4-BE49-F238E27FC236}">
                <a16:creationId xmlns:a16="http://schemas.microsoft.com/office/drawing/2014/main" id="{3A1ECC54-7FFE-4371-B73C-4B49D68293E4}"/>
              </a:ext>
            </a:extLst>
          </p:cNvPr>
          <p:cNvSpPr txBox="1">
            <a:spLocks noChangeArrowheads="1"/>
          </p:cNvSpPr>
          <p:nvPr/>
        </p:nvSpPr>
        <p:spPr bwMode="auto">
          <a:xfrm>
            <a:off x="0" y="238125"/>
            <a:ext cx="12192000" cy="90805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lnSpc>
                <a:spcPct val="90000"/>
              </a:lnSpc>
            </a:pPr>
            <a:r>
              <a:rPr lang="en-US" altLang="en-US" sz="3600" dirty="0">
                <a:solidFill>
                  <a:schemeClr val="bg1"/>
                </a:solidFill>
                <a:latin typeface="Garamond" panose="02020404030301010803" pitchFamily="18" charset="0"/>
              </a:rPr>
              <a:t>Contact Information</a:t>
            </a:r>
          </a:p>
        </p:txBody>
      </p:sp>
      <p:sp>
        <p:nvSpPr>
          <p:cNvPr id="6" name="Title 1">
            <a:extLst>
              <a:ext uri="{FF2B5EF4-FFF2-40B4-BE49-F238E27FC236}">
                <a16:creationId xmlns:a16="http://schemas.microsoft.com/office/drawing/2014/main" id="{EB76D306-25F5-4374-AFE8-67206D1777CA}"/>
              </a:ext>
            </a:extLst>
          </p:cNvPr>
          <p:cNvSpPr txBox="1">
            <a:spLocks noChangeArrowheads="1"/>
          </p:cNvSpPr>
          <p:nvPr/>
        </p:nvSpPr>
        <p:spPr>
          <a:xfrm>
            <a:off x="0" y="6096000"/>
            <a:ext cx="12192000" cy="441325"/>
          </a:xfrm>
          <a:prstGeom prst="rect">
            <a:avLst/>
          </a:prstGeom>
          <a:solidFill>
            <a:srgbClr val="C00000"/>
          </a:solidFill>
        </p:spPr>
        <p:txBody>
          <a:bodyPr/>
          <a:lstStyle/>
          <a:p>
            <a:pPr algn="ctr">
              <a:lnSpc>
                <a:spcPct val="90000"/>
              </a:lnSpc>
              <a:spcBef>
                <a:spcPct val="0"/>
              </a:spcBef>
              <a:defRPr/>
            </a:pPr>
            <a:r>
              <a:rPr kumimoji="0" lang="en-IN" altLang="zh-CN" sz="1800" b="1" i="0" u="none" strike="noStrike" kern="1200" cap="none" spc="0" normalizeH="0" baseline="0" noProof="0" dirty="0">
                <a:ln>
                  <a:noFill/>
                </a:ln>
                <a:solidFill>
                  <a:schemeClr val="bg1"/>
                </a:solidFill>
                <a:effectLst/>
                <a:uLnTx/>
                <a:uFillTx/>
                <a:latin typeface="Tinos"/>
                <a:ea typeface="+mj-ea"/>
                <a:cs typeface="+mj-cs"/>
              </a:rPr>
              <a:t>Program Name: B. Tech. AI &amp; DS</a:t>
            </a:r>
          </a:p>
        </p:txBody>
      </p:sp>
      <p:pic>
        <p:nvPicPr>
          <p:cNvPr id="2" name="Picture 1">
            <a:extLst>
              <a:ext uri="{FF2B5EF4-FFF2-40B4-BE49-F238E27FC236}">
                <a16:creationId xmlns:a16="http://schemas.microsoft.com/office/drawing/2014/main" id="{309DA595-CD64-413D-A31D-218CB476153E}"/>
              </a:ext>
            </a:extLst>
          </p:cNvPr>
          <p:cNvPicPr>
            <a:picLocks noChangeAspect="1"/>
          </p:cNvPicPr>
          <p:nvPr/>
        </p:nvPicPr>
        <p:blipFill>
          <a:blip r:embed="rId2"/>
          <a:stretch>
            <a:fillRect/>
          </a:stretch>
        </p:blipFill>
        <p:spPr>
          <a:xfrm>
            <a:off x="0" y="101600"/>
            <a:ext cx="1413509" cy="127158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0D251EB-177F-4340-BD47-D9D1E014DFA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Prerequisite</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4FEA30AE-1B9E-4DC8-B9DB-497045811F8F}"/>
              </a:ext>
            </a:extLst>
          </p:cNvPr>
          <p:cNvSpPr txBox="1">
            <a:spLocks noChangeArrowheads="1"/>
          </p:cNvSpPr>
          <p:nvPr/>
        </p:nvSpPr>
        <p:spPr>
          <a:xfrm>
            <a:off x="-1" y="6436129"/>
            <a:ext cx="12191997" cy="401782"/>
          </a:xfrm>
          <a:prstGeom prst="rect">
            <a:avLst/>
          </a:prstGeom>
          <a:solidFill>
            <a:srgbClr val="C00000"/>
          </a:solidFill>
        </p:spPr>
        <p:txBody>
          <a:bodyPr/>
          <a:lstStyle/>
          <a:p>
            <a:pPr algn="ctr">
              <a:lnSpc>
                <a:spcPct val="90000"/>
              </a:lnSpc>
              <a:spcBef>
                <a:spcPct val="0"/>
              </a:spcBef>
              <a:defRPr/>
            </a:pPr>
            <a:r>
              <a:rPr kumimoji="0" lang="en-IN" altLang="zh-CN" sz="2400" b="1" i="0" u="none" strike="noStrike" kern="1200" cap="none" spc="0" normalizeH="0" baseline="0" noProof="0">
                <a:ln>
                  <a:noFill/>
                </a:ln>
                <a:solidFill>
                  <a:schemeClr val="bg1"/>
                </a:solidFill>
                <a:effectLst/>
                <a:uLnTx/>
                <a:uFillTx/>
                <a:latin typeface="Tinos"/>
                <a:ea typeface="+mj-ea"/>
                <a:cs typeface="+mj-cs"/>
              </a:rPr>
              <a:t>Program Name: B. Tech. AI &amp; DS</a:t>
            </a: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8D267548-C4FE-4898-B521-1E584A055D04}"/>
              </a:ext>
            </a:extLst>
          </p:cNvPr>
          <p:cNvPicPr>
            <a:picLocks noChangeAspect="1"/>
          </p:cNvPicPr>
          <p:nvPr/>
        </p:nvPicPr>
        <p:blipFill>
          <a:blip r:embed="rId2"/>
          <a:stretch>
            <a:fillRect/>
          </a:stretch>
        </p:blipFill>
        <p:spPr>
          <a:xfrm>
            <a:off x="0" y="2597"/>
            <a:ext cx="1504949" cy="1023587"/>
          </a:xfrm>
          <a:prstGeom prst="rect">
            <a:avLst/>
          </a:prstGeom>
        </p:spPr>
      </p:pic>
      <p:sp>
        <p:nvSpPr>
          <p:cNvPr id="8" name="Rectangle 2">
            <a:extLst>
              <a:ext uri="{FF2B5EF4-FFF2-40B4-BE49-F238E27FC236}">
                <a16:creationId xmlns:a16="http://schemas.microsoft.com/office/drawing/2014/main" id="{9FC8B1B4-616B-442C-9B36-D6D9A431E641}"/>
              </a:ext>
            </a:extLst>
          </p:cNvPr>
          <p:cNvSpPr txBox="1">
            <a:spLocks noChangeArrowheads="1"/>
          </p:cNvSpPr>
          <p:nvPr/>
        </p:nvSpPr>
        <p:spPr>
          <a:xfrm>
            <a:off x="752474" y="1213913"/>
            <a:ext cx="8229600" cy="79181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dirty="0">
                <a:latin typeface="Garamond" panose="02020404030301010803" pitchFamily="18" charset="0"/>
              </a:rPr>
              <a:t>Can we allocate only arrays?</a:t>
            </a:r>
          </a:p>
        </p:txBody>
      </p:sp>
      <p:sp>
        <p:nvSpPr>
          <p:cNvPr id="9" name="Rectangle 3">
            <a:extLst>
              <a:ext uri="{FF2B5EF4-FFF2-40B4-BE49-F238E27FC236}">
                <a16:creationId xmlns:a16="http://schemas.microsoft.com/office/drawing/2014/main" id="{9DE4B234-CA54-48CA-AC90-257CC05E0512}"/>
              </a:ext>
            </a:extLst>
          </p:cNvPr>
          <p:cNvSpPr txBox="1">
            <a:spLocks noChangeArrowheads="1"/>
          </p:cNvSpPr>
          <p:nvPr/>
        </p:nvSpPr>
        <p:spPr>
          <a:xfrm>
            <a:off x="921026" y="2362200"/>
            <a:ext cx="8229600" cy="3886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latin typeface="Garamond" panose="02020404030301010803" pitchFamily="18" charset="0"/>
              </a:rPr>
              <a:t>malloc can be used to allocate memory for single variables also</a:t>
            </a:r>
          </a:p>
          <a:p>
            <a:pPr lvl="1"/>
            <a:r>
              <a:rPr lang="en-US" altLang="en-US" dirty="0">
                <a:latin typeface="Garamond" panose="02020404030301010803" pitchFamily="18" charset="0"/>
              </a:rPr>
              <a:t>p = (int *) malloc (sizeof(int));</a:t>
            </a:r>
          </a:p>
          <a:p>
            <a:pPr lvl="1"/>
            <a:r>
              <a:rPr lang="en-US" altLang="en-US" dirty="0">
                <a:latin typeface="Garamond" panose="02020404030301010803" pitchFamily="18" charset="0"/>
              </a:rPr>
              <a:t>Allocates space for a single int, which can be accessed as </a:t>
            </a:r>
            <a:r>
              <a:rPr lang="en-US" altLang="en-US" dirty="0">
                <a:solidFill>
                  <a:srgbClr val="0000FF"/>
                </a:solidFill>
                <a:latin typeface="Garamond" panose="02020404030301010803" pitchFamily="18" charset="0"/>
              </a:rPr>
              <a:t>*p</a:t>
            </a:r>
          </a:p>
          <a:p>
            <a:r>
              <a:rPr lang="en-US" altLang="en-US" dirty="0">
                <a:latin typeface="Garamond" panose="02020404030301010803" pitchFamily="18" charset="0"/>
              </a:rPr>
              <a:t>Single variable allocations are just special case of array allocations</a:t>
            </a:r>
          </a:p>
          <a:p>
            <a:pPr lvl="1"/>
            <a:r>
              <a:rPr lang="en-US" altLang="en-US" dirty="0">
                <a:latin typeface="Garamond" panose="02020404030301010803" pitchFamily="18" charset="0"/>
              </a:rPr>
              <a:t>Array with only one element</a:t>
            </a:r>
          </a:p>
          <a:p>
            <a:endParaRPr lang="en-US" altLang="en-US" dirty="0">
              <a:latin typeface="Garamond" panose="02020404030301010803" pitchFamily="18" charset="0"/>
            </a:endParaRPr>
          </a:p>
        </p:txBody>
      </p:sp>
      <p:pic>
        <p:nvPicPr>
          <p:cNvPr id="10" name="Content Placeholder 3">
            <a:extLst>
              <a:ext uri="{FF2B5EF4-FFF2-40B4-BE49-F238E27FC236}">
                <a16:creationId xmlns:a16="http://schemas.microsoft.com/office/drawing/2014/main" id="{D76B23EB-C2DA-4071-916A-99AC3D27989A}"/>
              </a:ext>
            </a:extLst>
          </p:cNvPr>
          <p:cNvPicPr>
            <a:picLocks noGrp="1" noChangeAspect="1"/>
          </p:cNvPicPr>
          <p:nvPr/>
        </p:nvPicPr>
        <p:blipFill>
          <a:blip r:embed="rId3"/>
          <a:stretch>
            <a:fillRect/>
          </a:stretch>
        </p:blipFill>
        <p:spPr>
          <a:xfrm>
            <a:off x="0" y="0"/>
            <a:ext cx="12191999" cy="6858000"/>
          </a:xfrm>
          <a:prstGeom prst="rect">
            <a:avLst/>
          </a:prstGeom>
        </p:spPr>
      </p:pic>
    </p:spTree>
    <p:extLst>
      <p:ext uri="{BB962C8B-B14F-4D97-AF65-F5344CB8AC3E}">
        <p14:creationId xmlns:p14="http://schemas.microsoft.com/office/powerpoint/2010/main" val="1220888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3600" b="1" dirty="0">
                <a:solidFill>
                  <a:schemeClr val="bg1"/>
                </a:solidFill>
                <a:latin typeface="Times New Roman" panose="02020603050405020304" pitchFamily="18" charset="0"/>
                <a:cs typeface="Times New Roman" panose="02020603050405020304" pitchFamily="18" charset="0"/>
              </a:rPr>
              <a:t>Outline</a:t>
            </a:r>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Program Name: B. Tech. AI &amp; DS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8" name="TextBox 7">
            <a:extLst>
              <a:ext uri="{FF2B5EF4-FFF2-40B4-BE49-F238E27FC236}">
                <a16:creationId xmlns:a16="http://schemas.microsoft.com/office/drawing/2014/main" id="{DB83A8A5-FD28-4E67-BD5B-CAB6CB9C0885}"/>
              </a:ext>
            </a:extLst>
          </p:cNvPr>
          <p:cNvSpPr txBox="1"/>
          <p:nvPr/>
        </p:nvSpPr>
        <p:spPr>
          <a:xfrm>
            <a:off x="980661" y="1536173"/>
            <a:ext cx="8401878" cy="1384995"/>
          </a:xfrm>
          <a:prstGeom prst="rect">
            <a:avLst/>
          </a:prstGeom>
          <a:noFill/>
        </p:spPr>
        <p:txBody>
          <a:bodyPr wrap="square">
            <a:spAutoFit/>
          </a:bodyPr>
          <a:lstStyle/>
          <a:p>
            <a:r>
              <a:rPr lang="en-US" sz="2800" dirty="0">
                <a:latin typeface="Garamond" panose="02020404030301010803" pitchFamily="18" charset="0"/>
              </a:rPr>
              <a:t>Structure: </a:t>
            </a:r>
          </a:p>
          <a:p>
            <a:pPr marL="914400" lvl="1" indent="-457200">
              <a:buFont typeface="Arial" panose="020B0604020202020204" pitchFamily="34" charset="0"/>
              <a:buChar char="•"/>
            </a:pPr>
            <a:r>
              <a:rPr lang="en-US" sz="2800" dirty="0">
                <a:latin typeface="Garamond" panose="02020404030301010803" pitchFamily="18" charset="0"/>
              </a:rPr>
              <a:t>Array of structures,</a:t>
            </a:r>
          </a:p>
          <a:p>
            <a:pPr marL="914400" lvl="1" indent="-457200">
              <a:buFont typeface="Arial" panose="020B0604020202020204" pitchFamily="34" charset="0"/>
              <a:buChar char="•"/>
            </a:pPr>
            <a:r>
              <a:rPr lang="en-US" sz="2800" dirty="0">
                <a:latin typeface="Garamond" panose="02020404030301010803" pitchFamily="18" charset="0"/>
              </a:rPr>
              <a:t>Passing structure in function</a:t>
            </a:r>
            <a:endParaRPr lang="en-IN" sz="2800" dirty="0">
              <a:latin typeface="Garamond" panose="02020404030301010803" pitchFamily="18" charset="0"/>
            </a:endParaRPr>
          </a:p>
        </p:txBody>
      </p:sp>
    </p:spTree>
    <p:extLst>
      <p:ext uri="{BB962C8B-B14F-4D97-AF65-F5344CB8AC3E}">
        <p14:creationId xmlns:p14="http://schemas.microsoft.com/office/powerpoint/2010/main" val="719381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sz="3600" b="1" dirty="0">
                <a:solidFill>
                  <a:schemeClr val="bg1"/>
                </a:solidFill>
                <a:latin typeface="Garamond" panose="02020404030301010803" pitchFamily="18" charset="0"/>
              </a:rPr>
              <a:t>Structure: Definition and Declaration</a:t>
            </a: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Program Name: B. Tech. AI &amp; DS</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sp>
        <p:nvSpPr>
          <p:cNvPr id="6" name="Text Placeholder 2">
            <a:extLst>
              <a:ext uri="{FF2B5EF4-FFF2-40B4-BE49-F238E27FC236}">
                <a16:creationId xmlns:a16="http://schemas.microsoft.com/office/drawing/2014/main" id="{7BB19D3B-5614-4D6B-865F-69475EDBAD5E}"/>
              </a:ext>
            </a:extLst>
          </p:cNvPr>
          <p:cNvSpPr txBox="1">
            <a:spLocks/>
          </p:cNvSpPr>
          <p:nvPr/>
        </p:nvSpPr>
        <p:spPr>
          <a:xfrm>
            <a:off x="457200" y="1481138"/>
            <a:ext cx="11125200" cy="45259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a:solidFill>
                <a:srgbClr val="000000"/>
              </a:solidFill>
              <a:latin typeface="Garamond" panose="02020404030301010803" pitchFamily="18" charset="0"/>
            </a:endParaRPr>
          </a:p>
        </p:txBody>
      </p:sp>
      <p:sp>
        <p:nvSpPr>
          <p:cNvPr id="9" name="TextBox 8">
            <a:extLst>
              <a:ext uri="{FF2B5EF4-FFF2-40B4-BE49-F238E27FC236}">
                <a16:creationId xmlns:a16="http://schemas.microsoft.com/office/drawing/2014/main" id="{E878197F-F940-4EFA-99EA-7FC8B70603FA}"/>
              </a:ext>
            </a:extLst>
          </p:cNvPr>
          <p:cNvSpPr txBox="1"/>
          <p:nvPr/>
        </p:nvSpPr>
        <p:spPr>
          <a:xfrm>
            <a:off x="901147" y="4188099"/>
            <a:ext cx="6096000" cy="892552"/>
          </a:xfrm>
          <a:prstGeom prst="rect">
            <a:avLst/>
          </a:prstGeom>
          <a:noFill/>
        </p:spPr>
        <p:txBody>
          <a:bodyPr wrap="square">
            <a:spAutoFit/>
          </a:bodyPr>
          <a:lstStyle/>
          <a:p>
            <a:pPr lvl="1"/>
            <a:r>
              <a:rPr lang="en-US" altLang="en-US" sz="2800" b="1" dirty="0">
                <a:latin typeface="Garamond" panose="02020404030301010803" pitchFamily="18" charset="0"/>
              </a:rPr>
              <a:t>Structure Declaration</a:t>
            </a:r>
          </a:p>
          <a:p>
            <a:pPr marL="914400" lvl="2" indent="0">
              <a:buNone/>
            </a:pPr>
            <a:r>
              <a:rPr lang="en-US" altLang="en-US" sz="2400" b="1" dirty="0">
                <a:solidFill>
                  <a:srgbClr val="0000FF"/>
                </a:solidFill>
                <a:latin typeface="Garamond" panose="02020404030301010803" pitchFamily="18" charset="0"/>
              </a:rPr>
              <a:t>struct</a:t>
            </a:r>
            <a:r>
              <a:rPr lang="en-US" altLang="en-US" sz="2400" b="1" dirty="0">
                <a:solidFill>
                  <a:srgbClr val="000000"/>
                </a:solidFill>
                <a:latin typeface="Garamond" panose="02020404030301010803" pitchFamily="18" charset="0"/>
              </a:rPr>
              <a:t> card </a:t>
            </a:r>
            <a:r>
              <a:rPr lang="en-US" altLang="en-US" sz="2400" b="1" dirty="0" err="1">
                <a:solidFill>
                  <a:srgbClr val="000000"/>
                </a:solidFill>
                <a:latin typeface="Garamond" panose="02020404030301010803" pitchFamily="18" charset="0"/>
              </a:rPr>
              <a:t>aCard</a:t>
            </a:r>
            <a:r>
              <a:rPr lang="en-US" altLang="en-US" sz="2400" b="1" dirty="0">
                <a:solidFill>
                  <a:srgbClr val="000000"/>
                </a:solidFill>
                <a:latin typeface="Garamond" panose="02020404030301010803" pitchFamily="18" charset="0"/>
              </a:rPr>
              <a:t>, deck[ </a:t>
            </a:r>
            <a:r>
              <a:rPr lang="en-US" altLang="en-US" sz="2400" b="1" dirty="0">
                <a:solidFill>
                  <a:srgbClr val="128AFF"/>
                </a:solidFill>
                <a:latin typeface="Garamond" panose="02020404030301010803" pitchFamily="18" charset="0"/>
              </a:rPr>
              <a:t>52</a:t>
            </a:r>
            <a:r>
              <a:rPr lang="en-US" altLang="en-US" sz="2400" b="1" dirty="0">
                <a:solidFill>
                  <a:srgbClr val="000000"/>
                </a:solidFill>
                <a:latin typeface="Garamond" panose="02020404030301010803" pitchFamily="18" charset="0"/>
              </a:rPr>
              <a:t> ], *</a:t>
            </a:r>
            <a:r>
              <a:rPr lang="en-US" altLang="en-US" sz="2400" b="1" dirty="0" err="1">
                <a:solidFill>
                  <a:srgbClr val="000000"/>
                </a:solidFill>
                <a:latin typeface="Garamond" panose="02020404030301010803" pitchFamily="18" charset="0"/>
              </a:rPr>
              <a:t>cardPtr</a:t>
            </a:r>
            <a:r>
              <a:rPr lang="en-US" altLang="en-US" sz="2400" b="1" dirty="0">
                <a:solidFill>
                  <a:srgbClr val="000000"/>
                </a:solidFill>
                <a:latin typeface="Garamond" panose="02020404030301010803" pitchFamily="18" charset="0"/>
              </a:rPr>
              <a:t>;</a:t>
            </a:r>
          </a:p>
        </p:txBody>
      </p:sp>
      <p:sp>
        <p:nvSpPr>
          <p:cNvPr id="10" name="TextBox 9">
            <a:extLst>
              <a:ext uri="{FF2B5EF4-FFF2-40B4-BE49-F238E27FC236}">
                <a16:creationId xmlns:a16="http://schemas.microsoft.com/office/drawing/2014/main" id="{E1019BCD-82A3-4A04-B46F-ACD6864C11D6}"/>
              </a:ext>
            </a:extLst>
          </p:cNvPr>
          <p:cNvSpPr txBox="1"/>
          <p:nvPr/>
        </p:nvSpPr>
        <p:spPr>
          <a:xfrm>
            <a:off x="1623391" y="1515739"/>
            <a:ext cx="6096000" cy="2369880"/>
          </a:xfrm>
          <a:prstGeom prst="rect">
            <a:avLst/>
          </a:prstGeom>
          <a:noFill/>
        </p:spPr>
        <p:txBody>
          <a:bodyPr wrap="square">
            <a:spAutoFit/>
          </a:bodyPr>
          <a:lstStyle/>
          <a:p>
            <a:r>
              <a:rPr lang="en-US" altLang="en-US" sz="2800" b="1" dirty="0">
                <a:latin typeface="Garamond" panose="02020404030301010803" pitchFamily="18" charset="0"/>
              </a:rPr>
              <a:t>Structure Definition</a:t>
            </a:r>
            <a:endParaRPr lang="en-US" altLang="en-US" sz="2800" b="1" dirty="0">
              <a:solidFill>
                <a:srgbClr val="0000FF"/>
              </a:solidFill>
              <a:latin typeface="Garamond" panose="02020404030301010803" pitchFamily="18" charset="0"/>
            </a:endParaRPr>
          </a:p>
          <a:p>
            <a:pPr lvl="1"/>
            <a:r>
              <a:rPr lang="en-US" altLang="en-US" sz="2400" b="1" dirty="0">
                <a:solidFill>
                  <a:srgbClr val="0000FF"/>
                </a:solidFill>
                <a:latin typeface="Garamond" panose="02020404030301010803" pitchFamily="18" charset="0"/>
              </a:rPr>
              <a:t>struct</a:t>
            </a:r>
            <a:r>
              <a:rPr lang="en-US" altLang="en-US" sz="2400" b="1" dirty="0">
                <a:solidFill>
                  <a:srgbClr val="000000"/>
                </a:solidFill>
                <a:latin typeface="Garamond" panose="02020404030301010803" pitchFamily="18" charset="0"/>
              </a:rPr>
              <a:t> card </a:t>
            </a:r>
          </a:p>
          <a:p>
            <a:pPr lvl="1"/>
            <a:r>
              <a:rPr lang="en-US" altLang="en-US" sz="2400" b="1" dirty="0">
                <a:solidFill>
                  <a:srgbClr val="000000"/>
                </a:solidFill>
                <a:latin typeface="Garamond" panose="02020404030301010803" pitchFamily="18" charset="0"/>
              </a:rPr>
              <a:t>{</a:t>
            </a:r>
            <a:br>
              <a:rPr lang="en-US" altLang="en-US" sz="2400" b="1" dirty="0">
                <a:solidFill>
                  <a:srgbClr val="000000"/>
                </a:solidFill>
                <a:latin typeface="Garamond" panose="02020404030301010803" pitchFamily="18" charset="0"/>
              </a:rPr>
            </a:br>
            <a:r>
              <a:rPr lang="en-US" altLang="en-US" sz="2400" b="1" dirty="0">
                <a:solidFill>
                  <a:srgbClr val="000000"/>
                </a:solidFill>
                <a:latin typeface="Garamond" panose="02020404030301010803" pitchFamily="18" charset="0"/>
              </a:rPr>
              <a:t>   </a:t>
            </a:r>
            <a:r>
              <a:rPr lang="en-US" altLang="en-US" sz="2400" b="1" dirty="0">
                <a:solidFill>
                  <a:srgbClr val="0000FF"/>
                </a:solidFill>
                <a:latin typeface="Garamond" panose="02020404030301010803" pitchFamily="18" charset="0"/>
              </a:rPr>
              <a:t>char</a:t>
            </a:r>
            <a:r>
              <a:rPr lang="en-US" altLang="en-US" sz="2400" b="1" dirty="0">
                <a:solidFill>
                  <a:srgbClr val="000000"/>
                </a:solidFill>
                <a:latin typeface="Garamond" panose="02020404030301010803" pitchFamily="18" charset="0"/>
              </a:rPr>
              <a:t> *face;</a:t>
            </a:r>
            <a:br>
              <a:rPr lang="en-US" altLang="en-US" sz="2400" b="1" dirty="0">
                <a:solidFill>
                  <a:srgbClr val="000000"/>
                </a:solidFill>
                <a:latin typeface="Garamond" panose="02020404030301010803" pitchFamily="18" charset="0"/>
              </a:rPr>
            </a:br>
            <a:r>
              <a:rPr lang="en-US" altLang="en-US" sz="2400" b="1" dirty="0">
                <a:solidFill>
                  <a:srgbClr val="000000"/>
                </a:solidFill>
                <a:latin typeface="Garamond" panose="02020404030301010803" pitchFamily="18" charset="0"/>
              </a:rPr>
              <a:t>   </a:t>
            </a:r>
            <a:r>
              <a:rPr lang="en-US" altLang="en-US" sz="2400" b="1" dirty="0">
                <a:solidFill>
                  <a:srgbClr val="0000FF"/>
                </a:solidFill>
                <a:latin typeface="Garamond" panose="02020404030301010803" pitchFamily="18" charset="0"/>
              </a:rPr>
              <a:t>char</a:t>
            </a:r>
            <a:r>
              <a:rPr lang="en-US" altLang="en-US" sz="2400" b="1" dirty="0">
                <a:solidFill>
                  <a:srgbClr val="000000"/>
                </a:solidFill>
                <a:latin typeface="Garamond" panose="02020404030301010803" pitchFamily="18" charset="0"/>
              </a:rPr>
              <a:t> *suit;</a:t>
            </a:r>
            <a:br>
              <a:rPr lang="en-US" altLang="en-US" sz="2400" b="1" dirty="0">
                <a:solidFill>
                  <a:srgbClr val="000000"/>
                </a:solidFill>
                <a:latin typeface="Garamond" panose="02020404030301010803" pitchFamily="18" charset="0"/>
              </a:rPr>
            </a:br>
            <a:r>
              <a:rPr lang="en-US" altLang="en-US" sz="2400" b="1" dirty="0">
                <a:solidFill>
                  <a:srgbClr val="000000"/>
                </a:solidFill>
                <a:latin typeface="Garamond" panose="02020404030301010803" pitchFamily="18" charset="0"/>
              </a:rPr>
              <a:t>};</a:t>
            </a:r>
            <a:endParaRPr lang="en-IN" sz="2400" dirty="0"/>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D5B19E5E-8F09-433F-93EC-108A9716A34B}"/>
                  </a:ext>
                </a:extLst>
              </p14:cNvPr>
              <p14:cNvContentPartPr/>
              <p14:nvPr/>
            </p14:nvContentPartPr>
            <p14:xfrm>
              <a:off x="4718880" y="2427840"/>
              <a:ext cx="50400" cy="601200"/>
            </p14:xfrm>
          </p:contentPart>
        </mc:Choice>
        <mc:Fallback xmlns="">
          <p:pic>
            <p:nvPicPr>
              <p:cNvPr id="8" name="Ink 7">
                <a:extLst>
                  <a:ext uri="{FF2B5EF4-FFF2-40B4-BE49-F238E27FC236}">
                    <a16:creationId xmlns:a16="http://schemas.microsoft.com/office/drawing/2014/main" id="{D5B19E5E-8F09-433F-93EC-108A9716A34B}"/>
                  </a:ext>
                </a:extLst>
              </p:cNvPr>
              <p:cNvPicPr/>
              <p:nvPr/>
            </p:nvPicPr>
            <p:blipFill>
              <a:blip r:embed="rId6"/>
              <a:stretch>
                <a:fillRect/>
              </a:stretch>
            </p:blipFill>
            <p:spPr>
              <a:xfrm>
                <a:off x="4709520" y="2418480"/>
                <a:ext cx="69120" cy="619920"/>
              </a:xfrm>
              <a:prstGeom prst="rect">
                <a:avLst/>
              </a:prstGeom>
            </p:spPr>
          </p:pic>
        </mc:Fallback>
      </mc:AlternateContent>
    </p:spTree>
    <p:extLst>
      <p:ext uri="{BB962C8B-B14F-4D97-AF65-F5344CB8AC3E}">
        <p14:creationId xmlns:p14="http://schemas.microsoft.com/office/powerpoint/2010/main" val="103447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566E966-5CCF-4B66-B473-F1DE61EA05B8}"/>
              </a:ext>
            </a:extLst>
          </p:cNvPr>
          <p:cNvSpPr>
            <a:spLocks noGrp="1"/>
          </p:cNvSpPr>
          <p:nvPr>
            <p:ph type="sldNum" sz="quarter" idx="10"/>
          </p:nvPr>
        </p:nvSpPr>
        <p:spPr/>
        <p:txBody>
          <a:bodyPr/>
          <a:lstStyle/>
          <a:p>
            <a:r>
              <a:rPr lang="en-US" altLang="en-US"/>
              <a:t>Lect 23	P. </a:t>
            </a:r>
            <a:fld id="{40B84A0F-5719-4AEE-926F-650872753FA9}" type="slidenum">
              <a:rPr lang="en-US" altLang="en-US"/>
              <a:pPr/>
              <a:t>4</a:t>
            </a:fld>
            <a:endParaRPr lang="en-US" altLang="en-US"/>
          </a:p>
        </p:txBody>
      </p:sp>
      <p:sp>
        <p:nvSpPr>
          <p:cNvPr id="8" name="Footer Placeholder 7">
            <a:extLst>
              <a:ext uri="{FF2B5EF4-FFF2-40B4-BE49-F238E27FC236}">
                <a16:creationId xmlns:a16="http://schemas.microsoft.com/office/drawing/2014/main" id="{0AF1AC71-8235-4951-ADC0-52BBC5D072B6}"/>
              </a:ext>
            </a:extLst>
          </p:cNvPr>
          <p:cNvSpPr>
            <a:spLocks noGrp="1"/>
          </p:cNvSpPr>
          <p:nvPr>
            <p:ph type="ftr" sz="quarter" idx="11"/>
          </p:nvPr>
        </p:nvSpPr>
        <p:spPr/>
        <p:txBody>
          <a:bodyPr/>
          <a:lstStyle/>
          <a:p>
            <a:r>
              <a:rPr lang="en-US" altLang="en-US"/>
              <a:t>Winter Quarter</a:t>
            </a:r>
          </a:p>
        </p:txBody>
      </p:sp>
      <p:sp>
        <p:nvSpPr>
          <p:cNvPr id="65539" name="Rectangle 3">
            <a:extLst>
              <a:ext uri="{FF2B5EF4-FFF2-40B4-BE49-F238E27FC236}">
                <a16:creationId xmlns:a16="http://schemas.microsoft.com/office/drawing/2014/main" id="{228C2C48-73CF-4B71-A67D-8B20010CF2AE}"/>
              </a:ext>
            </a:extLst>
          </p:cNvPr>
          <p:cNvSpPr>
            <a:spLocks noGrp="1" noChangeArrowheads="1"/>
          </p:cNvSpPr>
          <p:nvPr>
            <p:ph type="body" idx="1"/>
          </p:nvPr>
        </p:nvSpPr>
        <p:spPr>
          <a:xfrm>
            <a:off x="6659564" y="1603375"/>
            <a:ext cx="3322637" cy="4476750"/>
          </a:xfrm>
        </p:spPr>
        <p:txBody>
          <a:bodyPr/>
          <a:lstStyle/>
          <a:p>
            <a:pPr>
              <a:lnSpc>
                <a:spcPct val="90000"/>
              </a:lnSpc>
              <a:buFontTx/>
              <a:buNone/>
            </a:pPr>
            <a:r>
              <a:rPr lang="en-US" altLang="en-US" dirty="0">
                <a:cs typeface="Times New Roman" panose="02020603050405020304" pitchFamily="18" charset="0"/>
              </a:rPr>
              <a:t>struct</a:t>
            </a:r>
            <a:r>
              <a:rPr lang="en-US" altLang="en-US" b="0" dirty="0">
                <a:cs typeface="Times New Roman" panose="02020603050405020304" pitchFamily="18" charset="0"/>
              </a:rPr>
              <a:t> </a:t>
            </a:r>
            <a:r>
              <a:rPr lang="en-US" altLang="en-US" b="0" dirty="0" err="1">
                <a:cs typeface="Times New Roman" panose="02020603050405020304" pitchFamily="18" charset="0"/>
              </a:rPr>
              <a:t>my_example</a:t>
            </a:r>
            <a:endParaRPr lang="en-US" altLang="en-US" b="0" dirty="0">
              <a:cs typeface="Times New Roman" panose="02020603050405020304" pitchFamily="18" charset="0"/>
            </a:endParaRPr>
          </a:p>
          <a:p>
            <a:pPr>
              <a:lnSpc>
                <a:spcPct val="90000"/>
              </a:lnSpc>
              <a:buFontTx/>
              <a:buNone/>
            </a:pPr>
            <a:r>
              <a:rPr lang="en-US" altLang="en-US" dirty="0">
                <a:cs typeface="Times New Roman" panose="02020603050405020304" pitchFamily="18" charset="0"/>
              </a:rPr>
              <a:t>{</a:t>
            </a:r>
          </a:p>
          <a:p>
            <a:pPr>
              <a:lnSpc>
                <a:spcPct val="90000"/>
              </a:lnSpc>
              <a:buFontTx/>
              <a:buNone/>
            </a:pPr>
            <a:r>
              <a:rPr lang="en-US" altLang="en-US" b="0" dirty="0">
                <a:cs typeface="Times New Roman" panose="02020603050405020304" pitchFamily="18" charset="0"/>
              </a:rPr>
              <a:t>	</a:t>
            </a:r>
            <a:r>
              <a:rPr lang="en-US" altLang="en-US" dirty="0">
                <a:cs typeface="Times New Roman" panose="02020603050405020304" pitchFamily="18" charset="0"/>
              </a:rPr>
              <a:t>int</a:t>
            </a:r>
            <a:r>
              <a:rPr lang="en-US" altLang="en-US" b="0" dirty="0">
                <a:cs typeface="Times New Roman" panose="02020603050405020304" pitchFamily="18" charset="0"/>
              </a:rPr>
              <a:t> label</a:t>
            </a:r>
            <a:r>
              <a:rPr lang="en-US" altLang="en-US" dirty="0">
                <a:cs typeface="Times New Roman" panose="02020603050405020304" pitchFamily="18" charset="0"/>
              </a:rPr>
              <a:t>;</a:t>
            </a:r>
          </a:p>
          <a:p>
            <a:pPr>
              <a:lnSpc>
                <a:spcPct val="90000"/>
              </a:lnSpc>
              <a:buFontTx/>
              <a:buNone/>
            </a:pPr>
            <a:r>
              <a:rPr lang="en-US" altLang="en-US" b="0" dirty="0">
                <a:cs typeface="Times New Roman" panose="02020603050405020304" pitchFamily="18" charset="0"/>
              </a:rPr>
              <a:t>	</a:t>
            </a:r>
            <a:r>
              <a:rPr lang="en-US" altLang="en-US" dirty="0">
                <a:cs typeface="Times New Roman" panose="02020603050405020304" pitchFamily="18" charset="0"/>
              </a:rPr>
              <a:t>char</a:t>
            </a:r>
            <a:r>
              <a:rPr lang="en-US" altLang="en-US" b="0" dirty="0">
                <a:cs typeface="Times New Roman" panose="02020603050405020304" pitchFamily="18" charset="0"/>
              </a:rPr>
              <a:t> letter</a:t>
            </a:r>
            <a:r>
              <a:rPr lang="en-US" altLang="en-US" dirty="0">
                <a:cs typeface="Times New Roman" panose="02020603050405020304" pitchFamily="18" charset="0"/>
              </a:rPr>
              <a:t>;</a:t>
            </a:r>
          </a:p>
          <a:p>
            <a:pPr>
              <a:lnSpc>
                <a:spcPct val="90000"/>
              </a:lnSpc>
              <a:buFontTx/>
              <a:buNone/>
            </a:pPr>
            <a:r>
              <a:rPr lang="en-US" altLang="en-US" b="0" dirty="0">
                <a:cs typeface="Times New Roman" panose="02020603050405020304" pitchFamily="18" charset="0"/>
              </a:rPr>
              <a:t>	</a:t>
            </a:r>
            <a:r>
              <a:rPr lang="en-US" altLang="en-US" dirty="0">
                <a:cs typeface="Times New Roman" panose="02020603050405020304" pitchFamily="18" charset="0"/>
              </a:rPr>
              <a:t>char</a:t>
            </a:r>
            <a:r>
              <a:rPr lang="en-US" altLang="en-US" b="0" dirty="0">
                <a:cs typeface="Times New Roman" panose="02020603050405020304" pitchFamily="18" charset="0"/>
              </a:rPr>
              <a:t> name[20]</a:t>
            </a:r>
            <a:r>
              <a:rPr lang="en-US" altLang="en-US" dirty="0">
                <a:cs typeface="Times New Roman" panose="02020603050405020304" pitchFamily="18" charset="0"/>
              </a:rPr>
              <a:t>;</a:t>
            </a:r>
          </a:p>
          <a:p>
            <a:pPr>
              <a:lnSpc>
                <a:spcPct val="90000"/>
              </a:lnSpc>
              <a:buFontTx/>
              <a:buNone/>
            </a:pPr>
            <a:r>
              <a:rPr lang="en-US" altLang="en-US" dirty="0">
                <a:cs typeface="Times New Roman" panose="02020603050405020304" pitchFamily="18" charset="0"/>
              </a:rPr>
              <a:t>}</a:t>
            </a:r>
            <a:r>
              <a:rPr lang="en-US" altLang="en-US" b="0" dirty="0">
                <a:cs typeface="Times New Roman" panose="02020603050405020304" pitchFamily="18" charset="0"/>
              </a:rPr>
              <a:t> </a:t>
            </a:r>
            <a:r>
              <a:rPr lang="en-US" altLang="en-US" dirty="0" err="1">
                <a:cs typeface="Times New Roman" panose="02020603050405020304" pitchFamily="18" charset="0"/>
              </a:rPr>
              <a:t>mystruct</a:t>
            </a:r>
            <a:r>
              <a:rPr lang="en-US" altLang="en-US" b="0" dirty="0">
                <a:cs typeface="Times New Roman" panose="02020603050405020304" pitchFamily="18" charset="0"/>
              </a:rPr>
              <a:t> </a:t>
            </a:r>
            <a:r>
              <a:rPr lang="en-US" altLang="en-US" dirty="0">
                <a:cs typeface="Times New Roman" panose="02020603050405020304" pitchFamily="18" charset="0"/>
              </a:rPr>
              <a:t>;</a:t>
            </a:r>
            <a:r>
              <a:rPr lang="en-US" altLang="en-US" b="0" dirty="0"/>
              <a:t> </a:t>
            </a:r>
          </a:p>
        </p:txBody>
      </p:sp>
      <p:sp>
        <p:nvSpPr>
          <p:cNvPr id="65540" name="Rectangle 4">
            <a:extLst>
              <a:ext uri="{FF2B5EF4-FFF2-40B4-BE49-F238E27FC236}">
                <a16:creationId xmlns:a16="http://schemas.microsoft.com/office/drawing/2014/main" id="{9FDE6084-5473-4858-B251-D3776CBACCDE}"/>
              </a:ext>
            </a:extLst>
          </p:cNvPr>
          <p:cNvSpPr>
            <a:spLocks noChangeArrowheads="1"/>
          </p:cNvSpPr>
          <p:nvPr/>
        </p:nvSpPr>
        <p:spPr bwMode="auto">
          <a:xfrm>
            <a:off x="2209800" y="1574800"/>
            <a:ext cx="4027488" cy="473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085850" indent="-228600">
              <a:defRPr sz="2400">
                <a:solidFill>
                  <a:schemeClr val="tx1"/>
                </a:solidFill>
                <a:latin typeface="Times New Roman" panose="02020603050405020304" pitchFamily="18" charset="0"/>
              </a:defRPr>
            </a:lvl3pPr>
            <a:lvl4pPr marL="1428750" indent="-228600">
              <a:defRPr sz="2400">
                <a:solidFill>
                  <a:schemeClr val="tx1"/>
                </a:solidFill>
                <a:latin typeface="Times New Roman" panose="02020603050405020304" pitchFamily="18" charset="0"/>
              </a:defRPr>
            </a:lvl4pPr>
            <a:lvl5pPr marL="1771650" indent="-228600">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b="1" dirty="0">
                <a:latin typeface="Arial" panose="020B0604020202020204" pitchFamily="34" charset="0"/>
                <a:cs typeface="Times New Roman" panose="02020603050405020304" pitchFamily="18" charset="0"/>
              </a:rPr>
              <a:t>struct</a:t>
            </a:r>
            <a:r>
              <a:rPr lang="en-US" altLang="en-US" dirty="0">
                <a:latin typeface="Arial" panose="020B0604020202020204" pitchFamily="34" charset="0"/>
                <a:cs typeface="Times New Roman" panose="02020603050405020304" pitchFamily="18" charset="0"/>
              </a:rPr>
              <a:t> </a:t>
            </a:r>
            <a:r>
              <a:rPr lang="en-US" altLang="en-US" dirty="0" err="1">
                <a:latin typeface="Arial" panose="020B0604020202020204" pitchFamily="34" charset="0"/>
                <a:cs typeface="Times New Roman" panose="02020603050405020304" pitchFamily="18" charset="0"/>
              </a:rPr>
              <a:t>my_example</a:t>
            </a:r>
            <a:r>
              <a:rPr lang="en-US" altLang="en-US" dirty="0">
                <a:latin typeface="Arial" panose="020B0604020202020204" pitchFamily="34" charset="0"/>
                <a:cs typeface="Times New Roman" panose="02020603050405020304" pitchFamily="18" charset="0"/>
              </a:rPr>
              <a:t>	</a:t>
            </a:r>
          </a:p>
          <a:p>
            <a:pPr>
              <a:spcBef>
                <a:spcPct val="20000"/>
              </a:spcBef>
            </a:pPr>
            <a:r>
              <a:rPr lang="en-US" altLang="en-US" b="1" dirty="0">
                <a:latin typeface="Arial" panose="020B0604020202020204" pitchFamily="34" charset="0"/>
                <a:cs typeface="Times New Roman" panose="02020603050405020304" pitchFamily="18" charset="0"/>
              </a:rPr>
              <a:t>{</a:t>
            </a:r>
            <a:r>
              <a:rPr lang="en-US" altLang="en-US" dirty="0">
                <a:latin typeface="Arial" panose="020B0604020202020204" pitchFamily="34" charset="0"/>
                <a:cs typeface="Times New Roman" panose="02020603050405020304" pitchFamily="18" charset="0"/>
              </a:rPr>
              <a:t>				 </a:t>
            </a:r>
          </a:p>
          <a:p>
            <a:pPr>
              <a:spcBef>
                <a:spcPct val="20000"/>
              </a:spcBef>
            </a:pPr>
            <a:r>
              <a:rPr lang="en-US" altLang="en-US" dirty="0">
                <a:latin typeface="Arial" panose="020B0604020202020204" pitchFamily="34" charset="0"/>
                <a:cs typeface="Times New Roman" panose="02020603050405020304" pitchFamily="18" charset="0"/>
              </a:rPr>
              <a:t>	</a:t>
            </a:r>
            <a:r>
              <a:rPr lang="en-US" altLang="en-US" b="1" dirty="0">
                <a:latin typeface="Arial" panose="020B0604020202020204" pitchFamily="34" charset="0"/>
                <a:cs typeface="Times New Roman" panose="02020603050405020304" pitchFamily="18" charset="0"/>
              </a:rPr>
              <a:t>int</a:t>
            </a:r>
            <a:r>
              <a:rPr lang="en-US" altLang="en-US" dirty="0">
                <a:latin typeface="Arial" panose="020B0604020202020204" pitchFamily="34" charset="0"/>
                <a:cs typeface="Times New Roman" panose="02020603050405020304" pitchFamily="18" charset="0"/>
              </a:rPr>
              <a:t> label</a:t>
            </a:r>
            <a:r>
              <a:rPr lang="en-US" altLang="en-US" b="1" dirty="0">
                <a:latin typeface="Arial" panose="020B0604020202020204" pitchFamily="34" charset="0"/>
                <a:cs typeface="Times New Roman" panose="02020603050405020304" pitchFamily="18" charset="0"/>
              </a:rPr>
              <a:t>;</a:t>
            </a:r>
          </a:p>
          <a:p>
            <a:pPr>
              <a:spcBef>
                <a:spcPct val="20000"/>
              </a:spcBef>
            </a:pPr>
            <a:r>
              <a:rPr lang="en-US" altLang="en-US" dirty="0">
                <a:latin typeface="Arial" panose="020B0604020202020204" pitchFamily="34" charset="0"/>
                <a:cs typeface="Times New Roman" panose="02020603050405020304" pitchFamily="18" charset="0"/>
              </a:rPr>
              <a:t>    </a:t>
            </a:r>
            <a:r>
              <a:rPr lang="en-US" altLang="en-US" b="1" dirty="0">
                <a:latin typeface="Arial" panose="020B0604020202020204" pitchFamily="34" charset="0"/>
                <a:cs typeface="Times New Roman" panose="02020603050405020304" pitchFamily="18" charset="0"/>
              </a:rPr>
              <a:t>char</a:t>
            </a:r>
            <a:r>
              <a:rPr lang="en-US" altLang="en-US" dirty="0">
                <a:latin typeface="Arial" panose="020B0604020202020204" pitchFamily="34" charset="0"/>
                <a:cs typeface="Times New Roman" panose="02020603050405020304" pitchFamily="18" charset="0"/>
              </a:rPr>
              <a:t> letter</a:t>
            </a:r>
            <a:r>
              <a:rPr lang="en-US" altLang="en-US" b="1" dirty="0">
                <a:latin typeface="Arial" panose="020B0604020202020204" pitchFamily="34" charset="0"/>
                <a:cs typeface="Times New Roman" panose="02020603050405020304" pitchFamily="18" charset="0"/>
              </a:rPr>
              <a:t>;</a:t>
            </a:r>
          </a:p>
          <a:p>
            <a:pPr>
              <a:spcBef>
                <a:spcPct val="20000"/>
              </a:spcBef>
            </a:pPr>
            <a:r>
              <a:rPr lang="en-US" altLang="en-US" dirty="0">
                <a:latin typeface="Arial" panose="020B0604020202020204" pitchFamily="34" charset="0"/>
                <a:cs typeface="Times New Roman" panose="02020603050405020304" pitchFamily="18" charset="0"/>
              </a:rPr>
              <a:t>	</a:t>
            </a:r>
            <a:r>
              <a:rPr lang="en-US" altLang="en-US" b="1" dirty="0">
                <a:latin typeface="Arial" panose="020B0604020202020204" pitchFamily="34" charset="0"/>
                <a:cs typeface="Times New Roman" panose="02020603050405020304" pitchFamily="18" charset="0"/>
              </a:rPr>
              <a:t>char</a:t>
            </a:r>
            <a:r>
              <a:rPr lang="en-US" altLang="en-US" dirty="0">
                <a:latin typeface="Arial" panose="020B0604020202020204" pitchFamily="34" charset="0"/>
                <a:cs typeface="Times New Roman" panose="02020603050405020304" pitchFamily="18" charset="0"/>
              </a:rPr>
              <a:t> name[20]</a:t>
            </a:r>
            <a:r>
              <a:rPr lang="en-US" altLang="en-US" b="1" dirty="0">
                <a:latin typeface="Arial" panose="020B0604020202020204" pitchFamily="34" charset="0"/>
                <a:cs typeface="Times New Roman" panose="02020603050405020304" pitchFamily="18" charset="0"/>
              </a:rPr>
              <a:t>;</a:t>
            </a:r>
          </a:p>
          <a:p>
            <a:pPr>
              <a:spcBef>
                <a:spcPct val="20000"/>
              </a:spcBef>
            </a:pPr>
            <a:r>
              <a:rPr lang="en-US" altLang="en-US" b="1" dirty="0">
                <a:latin typeface="Arial" panose="020B0604020202020204" pitchFamily="34" charset="0"/>
                <a:cs typeface="Times New Roman" panose="02020603050405020304" pitchFamily="18" charset="0"/>
              </a:rPr>
              <a:t>}</a:t>
            </a:r>
            <a:r>
              <a:rPr lang="en-US" altLang="en-US" dirty="0">
                <a:latin typeface="Arial" panose="020B0604020202020204" pitchFamily="34" charset="0"/>
                <a:cs typeface="Times New Roman" panose="02020603050405020304" pitchFamily="18" charset="0"/>
              </a:rPr>
              <a:t> </a:t>
            </a:r>
            <a:r>
              <a:rPr lang="en-US" altLang="en-US" b="1" dirty="0">
                <a:latin typeface="Arial" panose="020B0604020202020204" pitchFamily="34" charset="0"/>
                <a:cs typeface="Times New Roman" panose="02020603050405020304" pitchFamily="18" charset="0"/>
              </a:rPr>
              <a:t>;</a:t>
            </a:r>
            <a:r>
              <a:rPr lang="en-US" altLang="en-US" dirty="0">
                <a:latin typeface="Arial" panose="020B0604020202020204" pitchFamily="34" charset="0"/>
                <a:cs typeface="Times New Roman" panose="02020603050405020304" pitchFamily="18" charset="0"/>
              </a:rPr>
              <a:t>	</a:t>
            </a:r>
            <a:r>
              <a:rPr lang="en-US" altLang="en-US" sz="2000" dirty="0">
                <a:latin typeface="Arial" panose="020B0604020202020204" pitchFamily="34" charset="0"/>
                <a:cs typeface="Times New Roman" panose="02020603050405020304" pitchFamily="18" charset="0"/>
              </a:rPr>
              <a:t>	</a:t>
            </a:r>
          </a:p>
          <a:p>
            <a:pPr>
              <a:lnSpc>
                <a:spcPct val="130000"/>
              </a:lnSpc>
              <a:spcBef>
                <a:spcPct val="20000"/>
              </a:spcBef>
            </a:pPr>
            <a:r>
              <a:rPr lang="en-US" altLang="en-US" sz="2000" b="1" dirty="0">
                <a:latin typeface="Arial" panose="020B0604020202020204" pitchFamily="34" charset="0"/>
                <a:cs typeface="Times New Roman" panose="02020603050405020304" pitchFamily="18" charset="0"/>
              </a:rPr>
              <a:t>	</a:t>
            </a:r>
          </a:p>
        </p:txBody>
      </p:sp>
      <p:sp>
        <p:nvSpPr>
          <p:cNvPr id="65541" name="Rectangle 5">
            <a:extLst>
              <a:ext uri="{FF2B5EF4-FFF2-40B4-BE49-F238E27FC236}">
                <a16:creationId xmlns:a16="http://schemas.microsoft.com/office/drawing/2014/main" id="{9AB4A1F5-7DB4-4BFD-960A-DC36F1A29C25}"/>
              </a:ext>
            </a:extLst>
          </p:cNvPr>
          <p:cNvSpPr>
            <a:spLocks noChangeArrowheads="1"/>
          </p:cNvSpPr>
          <p:nvPr/>
        </p:nvSpPr>
        <p:spPr bwMode="auto">
          <a:xfrm>
            <a:off x="2209800" y="1574800"/>
            <a:ext cx="7772400" cy="4476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2" name="Line 6">
            <a:extLst>
              <a:ext uri="{FF2B5EF4-FFF2-40B4-BE49-F238E27FC236}">
                <a16:creationId xmlns:a16="http://schemas.microsoft.com/office/drawing/2014/main" id="{CB47A1F7-95FE-4088-9653-87A8F0C3289B}"/>
              </a:ext>
            </a:extLst>
          </p:cNvPr>
          <p:cNvSpPr>
            <a:spLocks noChangeShapeType="1"/>
          </p:cNvSpPr>
          <p:nvPr/>
        </p:nvSpPr>
        <p:spPr bwMode="auto">
          <a:xfrm>
            <a:off x="6237288" y="1574800"/>
            <a:ext cx="0" cy="4476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 name="Title 1">
            <a:extLst>
              <a:ext uri="{FF2B5EF4-FFF2-40B4-BE49-F238E27FC236}">
                <a16:creationId xmlns:a16="http://schemas.microsoft.com/office/drawing/2014/main" id="{0FFF4B1E-7D10-4D28-A0F1-F345D5F94668}"/>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sz="3600" b="1" dirty="0">
                <a:solidFill>
                  <a:schemeClr val="bg1"/>
                </a:solidFill>
                <a:latin typeface="Garamond" panose="02020404030301010803" pitchFamily="18" charset="0"/>
              </a:rPr>
              <a:t>Difference</a:t>
            </a:r>
          </a:p>
        </p:txBody>
      </p:sp>
      <p:sp>
        <p:nvSpPr>
          <p:cNvPr id="10" name="Title 1">
            <a:extLst>
              <a:ext uri="{FF2B5EF4-FFF2-40B4-BE49-F238E27FC236}">
                <a16:creationId xmlns:a16="http://schemas.microsoft.com/office/drawing/2014/main" id="{4007A1CA-E530-4203-94D1-1F8020A8EC8F}"/>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Program Name: B. Tech. AI &amp; DS</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1" name="Picture 10">
            <a:extLst>
              <a:ext uri="{FF2B5EF4-FFF2-40B4-BE49-F238E27FC236}">
                <a16:creationId xmlns:a16="http://schemas.microsoft.com/office/drawing/2014/main" id="{86D18C15-A620-454F-A97D-971EE9808A43}"/>
              </a:ext>
            </a:extLst>
          </p:cNvPr>
          <p:cNvPicPr>
            <a:picLocks noChangeAspect="1"/>
          </p:cNvPicPr>
          <p:nvPr/>
        </p:nvPicPr>
        <p:blipFill>
          <a:blip r:embed="rId3"/>
          <a:stretch>
            <a:fillRect/>
          </a:stretch>
        </p:blipFill>
        <p:spPr>
          <a:xfrm>
            <a:off x="0" y="2597"/>
            <a:ext cx="1504949" cy="102358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566E966-5CCF-4B66-B473-F1DE61EA05B8}"/>
              </a:ext>
            </a:extLst>
          </p:cNvPr>
          <p:cNvSpPr>
            <a:spLocks noGrp="1"/>
          </p:cNvSpPr>
          <p:nvPr>
            <p:ph type="sldNum" sz="quarter" idx="10"/>
          </p:nvPr>
        </p:nvSpPr>
        <p:spPr/>
        <p:txBody>
          <a:bodyPr/>
          <a:lstStyle/>
          <a:p>
            <a:r>
              <a:rPr lang="en-US" altLang="en-US"/>
              <a:t>Lect 23	P. </a:t>
            </a:r>
            <a:fld id="{40B84A0F-5719-4AEE-926F-650872753FA9}" type="slidenum">
              <a:rPr lang="en-US" altLang="en-US"/>
              <a:pPr/>
              <a:t>5</a:t>
            </a:fld>
            <a:endParaRPr lang="en-US" altLang="en-US"/>
          </a:p>
        </p:txBody>
      </p:sp>
      <p:sp>
        <p:nvSpPr>
          <p:cNvPr id="8" name="Footer Placeholder 7">
            <a:extLst>
              <a:ext uri="{FF2B5EF4-FFF2-40B4-BE49-F238E27FC236}">
                <a16:creationId xmlns:a16="http://schemas.microsoft.com/office/drawing/2014/main" id="{0AF1AC71-8235-4951-ADC0-52BBC5D072B6}"/>
              </a:ext>
            </a:extLst>
          </p:cNvPr>
          <p:cNvSpPr>
            <a:spLocks noGrp="1"/>
          </p:cNvSpPr>
          <p:nvPr>
            <p:ph type="ftr" sz="quarter" idx="11"/>
          </p:nvPr>
        </p:nvSpPr>
        <p:spPr/>
        <p:txBody>
          <a:bodyPr/>
          <a:lstStyle/>
          <a:p>
            <a:r>
              <a:rPr lang="en-US" altLang="en-US"/>
              <a:t>Winter Quarter</a:t>
            </a:r>
          </a:p>
        </p:txBody>
      </p:sp>
      <p:sp>
        <p:nvSpPr>
          <p:cNvPr id="65539" name="Rectangle 3">
            <a:extLst>
              <a:ext uri="{FF2B5EF4-FFF2-40B4-BE49-F238E27FC236}">
                <a16:creationId xmlns:a16="http://schemas.microsoft.com/office/drawing/2014/main" id="{228C2C48-73CF-4B71-A67D-8B20010CF2AE}"/>
              </a:ext>
            </a:extLst>
          </p:cNvPr>
          <p:cNvSpPr>
            <a:spLocks noGrp="1" noChangeArrowheads="1"/>
          </p:cNvSpPr>
          <p:nvPr>
            <p:ph type="body" idx="1"/>
          </p:nvPr>
        </p:nvSpPr>
        <p:spPr>
          <a:xfrm>
            <a:off x="6659564" y="1603375"/>
            <a:ext cx="3322637" cy="4476750"/>
          </a:xfrm>
        </p:spPr>
        <p:txBody>
          <a:bodyPr/>
          <a:lstStyle/>
          <a:p>
            <a:pPr>
              <a:lnSpc>
                <a:spcPct val="90000"/>
              </a:lnSpc>
              <a:buFontTx/>
              <a:buNone/>
            </a:pPr>
            <a:r>
              <a:rPr lang="en-US" altLang="en-US" u="sng">
                <a:cs typeface="Times New Roman" panose="02020603050405020304" pitchFamily="18" charset="0"/>
              </a:rPr>
              <a:t>Reserves Space</a:t>
            </a:r>
          </a:p>
          <a:p>
            <a:pPr algn="ctr">
              <a:lnSpc>
                <a:spcPct val="90000"/>
              </a:lnSpc>
              <a:buFontTx/>
              <a:buNone/>
            </a:pPr>
            <a:endParaRPr lang="en-US" altLang="en-US">
              <a:cs typeface="Times New Roman" panose="02020603050405020304" pitchFamily="18" charset="0"/>
            </a:endParaRPr>
          </a:p>
          <a:p>
            <a:pPr>
              <a:lnSpc>
                <a:spcPct val="90000"/>
              </a:lnSpc>
              <a:buFontTx/>
              <a:buNone/>
            </a:pPr>
            <a:r>
              <a:rPr lang="en-US" altLang="en-US">
                <a:cs typeface="Times New Roman" panose="02020603050405020304" pitchFamily="18" charset="0"/>
              </a:rPr>
              <a:t>struct</a:t>
            </a:r>
            <a:r>
              <a:rPr lang="en-US" altLang="en-US" b="0">
                <a:cs typeface="Times New Roman" panose="02020603050405020304" pitchFamily="18" charset="0"/>
              </a:rPr>
              <a:t> my_example</a:t>
            </a:r>
          </a:p>
          <a:p>
            <a:pPr>
              <a:lnSpc>
                <a:spcPct val="90000"/>
              </a:lnSpc>
              <a:buFontTx/>
              <a:buNone/>
            </a:pPr>
            <a:r>
              <a:rPr lang="en-US" altLang="en-US">
                <a:cs typeface="Times New Roman" panose="02020603050405020304" pitchFamily="18" charset="0"/>
              </a:rPr>
              <a:t>{</a:t>
            </a:r>
          </a:p>
          <a:p>
            <a:pPr>
              <a:lnSpc>
                <a:spcPct val="90000"/>
              </a:lnSpc>
              <a:buFontTx/>
              <a:buNone/>
            </a:pPr>
            <a:r>
              <a:rPr lang="en-US" altLang="en-US" b="0">
                <a:cs typeface="Times New Roman" panose="02020603050405020304" pitchFamily="18" charset="0"/>
              </a:rPr>
              <a:t>	</a:t>
            </a:r>
            <a:r>
              <a:rPr lang="en-US" altLang="en-US">
                <a:cs typeface="Times New Roman" panose="02020603050405020304" pitchFamily="18" charset="0"/>
              </a:rPr>
              <a:t>int</a:t>
            </a:r>
            <a:r>
              <a:rPr lang="en-US" altLang="en-US" b="0">
                <a:cs typeface="Times New Roman" panose="02020603050405020304" pitchFamily="18" charset="0"/>
              </a:rPr>
              <a:t> label</a:t>
            </a:r>
            <a:r>
              <a:rPr lang="en-US" altLang="en-US">
                <a:cs typeface="Times New Roman" panose="02020603050405020304" pitchFamily="18" charset="0"/>
              </a:rPr>
              <a:t>;</a:t>
            </a:r>
          </a:p>
          <a:p>
            <a:pPr>
              <a:lnSpc>
                <a:spcPct val="90000"/>
              </a:lnSpc>
              <a:buFontTx/>
              <a:buNone/>
            </a:pPr>
            <a:r>
              <a:rPr lang="en-US" altLang="en-US" b="0">
                <a:cs typeface="Times New Roman" panose="02020603050405020304" pitchFamily="18" charset="0"/>
              </a:rPr>
              <a:t>	</a:t>
            </a:r>
            <a:r>
              <a:rPr lang="en-US" altLang="en-US">
                <a:cs typeface="Times New Roman" panose="02020603050405020304" pitchFamily="18" charset="0"/>
              </a:rPr>
              <a:t>char</a:t>
            </a:r>
            <a:r>
              <a:rPr lang="en-US" altLang="en-US" b="0">
                <a:cs typeface="Times New Roman" panose="02020603050405020304" pitchFamily="18" charset="0"/>
              </a:rPr>
              <a:t> letter</a:t>
            </a:r>
            <a:r>
              <a:rPr lang="en-US" altLang="en-US">
                <a:cs typeface="Times New Roman" panose="02020603050405020304" pitchFamily="18" charset="0"/>
              </a:rPr>
              <a:t>;</a:t>
            </a:r>
          </a:p>
          <a:p>
            <a:pPr>
              <a:lnSpc>
                <a:spcPct val="90000"/>
              </a:lnSpc>
              <a:buFontTx/>
              <a:buNone/>
            </a:pPr>
            <a:r>
              <a:rPr lang="en-US" altLang="en-US" b="0">
                <a:cs typeface="Times New Roman" panose="02020603050405020304" pitchFamily="18" charset="0"/>
              </a:rPr>
              <a:t>	</a:t>
            </a:r>
            <a:r>
              <a:rPr lang="en-US" altLang="en-US">
                <a:cs typeface="Times New Roman" panose="02020603050405020304" pitchFamily="18" charset="0"/>
              </a:rPr>
              <a:t>char</a:t>
            </a:r>
            <a:r>
              <a:rPr lang="en-US" altLang="en-US" b="0">
                <a:cs typeface="Times New Roman" panose="02020603050405020304" pitchFamily="18" charset="0"/>
              </a:rPr>
              <a:t> name[20]</a:t>
            </a:r>
            <a:r>
              <a:rPr lang="en-US" altLang="en-US">
                <a:cs typeface="Times New Roman" panose="02020603050405020304" pitchFamily="18" charset="0"/>
              </a:rPr>
              <a:t>;</a:t>
            </a:r>
          </a:p>
          <a:p>
            <a:pPr>
              <a:lnSpc>
                <a:spcPct val="90000"/>
              </a:lnSpc>
              <a:buFontTx/>
              <a:buNone/>
            </a:pPr>
            <a:r>
              <a:rPr lang="en-US" altLang="en-US">
                <a:cs typeface="Times New Roman" panose="02020603050405020304" pitchFamily="18" charset="0"/>
              </a:rPr>
              <a:t>}</a:t>
            </a:r>
            <a:r>
              <a:rPr lang="en-US" altLang="en-US" b="0">
                <a:cs typeface="Times New Roman" panose="02020603050405020304" pitchFamily="18" charset="0"/>
              </a:rPr>
              <a:t> </a:t>
            </a:r>
            <a:r>
              <a:rPr lang="en-US" altLang="en-US">
                <a:cs typeface="Times New Roman" panose="02020603050405020304" pitchFamily="18" charset="0"/>
              </a:rPr>
              <a:t>mystruct</a:t>
            </a:r>
            <a:r>
              <a:rPr lang="en-US" altLang="en-US" b="0">
                <a:cs typeface="Times New Roman" panose="02020603050405020304" pitchFamily="18" charset="0"/>
              </a:rPr>
              <a:t> </a:t>
            </a:r>
            <a:r>
              <a:rPr lang="en-US" altLang="en-US">
                <a:cs typeface="Times New Roman" panose="02020603050405020304" pitchFamily="18" charset="0"/>
              </a:rPr>
              <a:t>;</a:t>
            </a:r>
            <a:r>
              <a:rPr lang="en-US" altLang="en-US" b="0"/>
              <a:t> </a:t>
            </a:r>
          </a:p>
        </p:txBody>
      </p:sp>
      <p:sp>
        <p:nvSpPr>
          <p:cNvPr id="65540" name="Rectangle 4">
            <a:extLst>
              <a:ext uri="{FF2B5EF4-FFF2-40B4-BE49-F238E27FC236}">
                <a16:creationId xmlns:a16="http://schemas.microsoft.com/office/drawing/2014/main" id="{9FDE6084-5473-4858-B251-D3776CBACCDE}"/>
              </a:ext>
            </a:extLst>
          </p:cNvPr>
          <p:cNvSpPr>
            <a:spLocks noChangeArrowheads="1"/>
          </p:cNvSpPr>
          <p:nvPr/>
        </p:nvSpPr>
        <p:spPr bwMode="auto">
          <a:xfrm>
            <a:off x="2209800" y="1574800"/>
            <a:ext cx="4027488" cy="473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085850" indent="-228600">
              <a:defRPr sz="2400">
                <a:solidFill>
                  <a:schemeClr val="tx1"/>
                </a:solidFill>
                <a:latin typeface="Times New Roman" panose="02020603050405020304" pitchFamily="18" charset="0"/>
              </a:defRPr>
            </a:lvl3pPr>
            <a:lvl4pPr marL="1428750" indent="-228600">
              <a:defRPr sz="2400">
                <a:solidFill>
                  <a:schemeClr val="tx1"/>
                </a:solidFill>
                <a:latin typeface="Times New Roman" panose="02020603050405020304" pitchFamily="18" charset="0"/>
              </a:defRPr>
            </a:lvl4pPr>
            <a:lvl5pPr marL="1771650" indent="-228600">
              <a:defRPr sz="2400">
                <a:solidFill>
                  <a:schemeClr val="tx1"/>
                </a:solidFill>
                <a:latin typeface="Times New Roman" panose="02020603050405020304" pitchFamily="18" charset="0"/>
              </a:defRPr>
            </a:lvl5pPr>
            <a:lvl6pPr marL="2228850" indent="-228600" eaLnBrk="0" fontAlgn="base" hangingPunct="0">
              <a:spcBef>
                <a:spcPct val="0"/>
              </a:spcBef>
              <a:spcAft>
                <a:spcPct val="0"/>
              </a:spcAft>
              <a:defRPr sz="2400">
                <a:solidFill>
                  <a:schemeClr val="tx1"/>
                </a:solidFill>
                <a:latin typeface="Times New Roman" panose="02020603050405020304" pitchFamily="18" charset="0"/>
              </a:defRPr>
            </a:lvl6pPr>
            <a:lvl7pPr marL="2686050" indent="-228600" eaLnBrk="0" fontAlgn="base" hangingPunct="0">
              <a:spcBef>
                <a:spcPct val="0"/>
              </a:spcBef>
              <a:spcAft>
                <a:spcPct val="0"/>
              </a:spcAft>
              <a:defRPr sz="2400">
                <a:solidFill>
                  <a:schemeClr val="tx1"/>
                </a:solidFill>
                <a:latin typeface="Times New Roman" panose="02020603050405020304" pitchFamily="18" charset="0"/>
              </a:defRPr>
            </a:lvl7pPr>
            <a:lvl8pPr marL="3143250" indent="-228600" eaLnBrk="0" fontAlgn="base" hangingPunct="0">
              <a:spcBef>
                <a:spcPct val="0"/>
              </a:spcBef>
              <a:spcAft>
                <a:spcPct val="0"/>
              </a:spcAft>
              <a:defRPr sz="2400">
                <a:solidFill>
                  <a:schemeClr val="tx1"/>
                </a:solidFill>
                <a:latin typeface="Times New Roman" panose="02020603050405020304" pitchFamily="18" charset="0"/>
              </a:defRPr>
            </a:lvl8pPr>
            <a:lvl9pPr marL="360045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b="1" u="sng" dirty="0">
                <a:latin typeface="Arial" panose="020B0604020202020204" pitchFamily="34" charset="0"/>
                <a:cs typeface="Times New Roman" panose="02020603050405020304" pitchFamily="18" charset="0"/>
              </a:rPr>
              <a:t>Does Not Reserve Space</a:t>
            </a:r>
          </a:p>
          <a:p>
            <a:pPr>
              <a:spcBef>
                <a:spcPct val="20000"/>
              </a:spcBef>
            </a:pPr>
            <a:endParaRPr lang="en-US" altLang="en-US" b="1" dirty="0">
              <a:latin typeface="Arial" panose="020B0604020202020204" pitchFamily="34" charset="0"/>
              <a:cs typeface="Times New Roman" panose="02020603050405020304" pitchFamily="18" charset="0"/>
            </a:endParaRPr>
          </a:p>
          <a:p>
            <a:pPr>
              <a:spcBef>
                <a:spcPct val="20000"/>
              </a:spcBef>
            </a:pPr>
            <a:r>
              <a:rPr lang="en-US" altLang="en-US" b="1" dirty="0">
                <a:latin typeface="Arial" panose="020B0604020202020204" pitchFamily="34" charset="0"/>
                <a:cs typeface="Times New Roman" panose="02020603050405020304" pitchFamily="18" charset="0"/>
              </a:rPr>
              <a:t>struct</a:t>
            </a:r>
            <a:r>
              <a:rPr lang="en-US" altLang="en-US" dirty="0">
                <a:latin typeface="Arial" panose="020B0604020202020204" pitchFamily="34" charset="0"/>
                <a:cs typeface="Times New Roman" panose="02020603050405020304" pitchFamily="18" charset="0"/>
              </a:rPr>
              <a:t> </a:t>
            </a:r>
            <a:r>
              <a:rPr lang="en-US" altLang="en-US" dirty="0" err="1">
                <a:latin typeface="Arial" panose="020B0604020202020204" pitchFamily="34" charset="0"/>
                <a:cs typeface="Times New Roman" panose="02020603050405020304" pitchFamily="18" charset="0"/>
              </a:rPr>
              <a:t>my_example</a:t>
            </a:r>
            <a:r>
              <a:rPr lang="en-US" altLang="en-US" dirty="0">
                <a:latin typeface="Arial" panose="020B0604020202020204" pitchFamily="34" charset="0"/>
                <a:cs typeface="Times New Roman" panose="02020603050405020304" pitchFamily="18" charset="0"/>
              </a:rPr>
              <a:t>	</a:t>
            </a:r>
          </a:p>
          <a:p>
            <a:pPr>
              <a:spcBef>
                <a:spcPct val="20000"/>
              </a:spcBef>
            </a:pPr>
            <a:r>
              <a:rPr lang="en-US" altLang="en-US" b="1" dirty="0">
                <a:latin typeface="Arial" panose="020B0604020202020204" pitchFamily="34" charset="0"/>
                <a:cs typeface="Times New Roman" panose="02020603050405020304" pitchFamily="18" charset="0"/>
              </a:rPr>
              <a:t>{</a:t>
            </a:r>
            <a:r>
              <a:rPr lang="en-US" altLang="en-US" dirty="0">
                <a:latin typeface="Arial" panose="020B0604020202020204" pitchFamily="34" charset="0"/>
                <a:cs typeface="Times New Roman" panose="02020603050405020304" pitchFamily="18" charset="0"/>
              </a:rPr>
              <a:t>				 </a:t>
            </a:r>
          </a:p>
          <a:p>
            <a:pPr>
              <a:spcBef>
                <a:spcPct val="20000"/>
              </a:spcBef>
            </a:pPr>
            <a:r>
              <a:rPr lang="en-US" altLang="en-US" dirty="0">
                <a:latin typeface="Arial" panose="020B0604020202020204" pitchFamily="34" charset="0"/>
                <a:cs typeface="Times New Roman" panose="02020603050405020304" pitchFamily="18" charset="0"/>
              </a:rPr>
              <a:t>	</a:t>
            </a:r>
            <a:r>
              <a:rPr lang="en-US" altLang="en-US" b="1" dirty="0">
                <a:latin typeface="Arial" panose="020B0604020202020204" pitchFamily="34" charset="0"/>
                <a:cs typeface="Times New Roman" panose="02020603050405020304" pitchFamily="18" charset="0"/>
              </a:rPr>
              <a:t>int</a:t>
            </a:r>
            <a:r>
              <a:rPr lang="en-US" altLang="en-US" dirty="0">
                <a:latin typeface="Arial" panose="020B0604020202020204" pitchFamily="34" charset="0"/>
                <a:cs typeface="Times New Roman" panose="02020603050405020304" pitchFamily="18" charset="0"/>
              </a:rPr>
              <a:t> label</a:t>
            </a:r>
            <a:r>
              <a:rPr lang="en-US" altLang="en-US" b="1" dirty="0">
                <a:latin typeface="Arial" panose="020B0604020202020204" pitchFamily="34" charset="0"/>
                <a:cs typeface="Times New Roman" panose="02020603050405020304" pitchFamily="18" charset="0"/>
              </a:rPr>
              <a:t>;</a:t>
            </a:r>
          </a:p>
          <a:p>
            <a:pPr>
              <a:spcBef>
                <a:spcPct val="20000"/>
              </a:spcBef>
            </a:pPr>
            <a:r>
              <a:rPr lang="en-US" altLang="en-US" dirty="0">
                <a:latin typeface="Arial" panose="020B0604020202020204" pitchFamily="34" charset="0"/>
                <a:cs typeface="Times New Roman" panose="02020603050405020304" pitchFamily="18" charset="0"/>
              </a:rPr>
              <a:t>    </a:t>
            </a:r>
            <a:r>
              <a:rPr lang="en-US" altLang="en-US" b="1" dirty="0">
                <a:latin typeface="Arial" panose="020B0604020202020204" pitchFamily="34" charset="0"/>
                <a:cs typeface="Times New Roman" panose="02020603050405020304" pitchFamily="18" charset="0"/>
              </a:rPr>
              <a:t>char</a:t>
            </a:r>
            <a:r>
              <a:rPr lang="en-US" altLang="en-US" dirty="0">
                <a:latin typeface="Arial" panose="020B0604020202020204" pitchFamily="34" charset="0"/>
                <a:cs typeface="Times New Roman" panose="02020603050405020304" pitchFamily="18" charset="0"/>
              </a:rPr>
              <a:t> letter</a:t>
            </a:r>
            <a:r>
              <a:rPr lang="en-US" altLang="en-US" b="1" dirty="0">
                <a:latin typeface="Arial" panose="020B0604020202020204" pitchFamily="34" charset="0"/>
                <a:cs typeface="Times New Roman" panose="02020603050405020304" pitchFamily="18" charset="0"/>
              </a:rPr>
              <a:t>;</a:t>
            </a:r>
          </a:p>
          <a:p>
            <a:pPr>
              <a:spcBef>
                <a:spcPct val="20000"/>
              </a:spcBef>
            </a:pPr>
            <a:r>
              <a:rPr lang="en-US" altLang="en-US" dirty="0">
                <a:latin typeface="Arial" panose="020B0604020202020204" pitchFamily="34" charset="0"/>
                <a:cs typeface="Times New Roman" panose="02020603050405020304" pitchFamily="18" charset="0"/>
              </a:rPr>
              <a:t>	</a:t>
            </a:r>
            <a:r>
              <a:rPr lang="en-US" altLang="en-US" b="1" dirty="0">
                <a:latin typeface="Arial" panose="020B0604020202020204" pitchFamily="34" charset="0"/>
                <a:cs typeface="Times New Roman" panose="02020603050405020304" pitchFamily="18" charset="0"/>
              </a:rPr>
              <a:t>char</a:t>
            </a:r>
            <a:r>
              <a:rPr lang="en-US" altLang="en-US" dirty="0">
                <a:latin typeface="Arial" panose="020B0604020202020204" pitchFamily="34" charset="0"/>
                <a:cs typeface="Times New Roman" panose="02020603050405020304" pitchFamily="18" charset="0"/>
              </a:rPr>
              <a:t> name[20]</a:t>
            </a:r>
            <a:r>
              <a:rPr lang="en-US" altLang="en-US" b="1" dirty="0">
                <a:latin typeface="Arial" panose="020B0604020202020204" pitchFamily="34" charset="0"/>
                <a:cs typeface="Times New Roman" panose="02020603050405020304" pitchFamily="18" charset="0"/>
              </a:rPr>
              <a:t>;</a:t>
            </a:r>
          </a:p>
          <a:p>
            <a:pPr>
              <a:spcBef>
                <a:spcPct val="20000"/>
              </a:spcBef>
            </a:pPr>
            <a:r>
              <a:rPr lang="en-US" altLang="en-US" b="1" dirty="0">
                <a:latin typeface="Arial" panose="020B0604020202020204" pitchFamily="34" charset="0"/>
                <a:cs typeface="Times New Roman" panose="02020603050405020304" pitchFamily="18" charset="0"/>
              </a:rPr>
              <a:t>}</a:t>
            </a:r>
            <a:r>
              <a:rPr lang="en-US" altLang="en-US" dirty="0">
                <a:latin typeface="Arial" panose="020B0604020202020204" pitchFamily="34" charset="0"/>
                <a:cs typeface="Times New Roman" panose="02020603050405020304" pitchFamily="18" charset="0"/>
              </a:rPr>
              <a:t> </a:t>
            </a:r>
            <a:r>
              <a:rPr lang="en-US" altLang="en-US" b="1" dirty="0">
                <a:latin typeface="Arial" panose="020B0604020202020204" pitchFamily="34" charset="0"/>
                <a:cs typeface="Times New Roman" panose="02020603050405020304" pitchFamily="18" charset="0"/>
              </a:rPr>
              <a:t>;</a:t>
            </a:r>
            <a:r>
              <a:rPr lang="en-US" altLang="en-US" dirty="0">
                <a:latin typeface="Arial" panose="020B0604020202020204" pitchFamily="34" charset="0"/>
                <a:cs typeface="Times New Roman" panose="02020603050405020304" pitchFamily="18" charset="0"/>
              </a:rPr>
              <a:t>	</a:t>
            </a:r>
            <a:r>
              <a:rPr lang="en-US" altLang="en-US" sz="2000" dirty="0">
                <a:latin typeface="Arial" panose="020B0604020202020204" pitchFamily="34" charset="0"/>
                <a:cs typeface="Times New Roman" panose="02020603050405020304" pitchFamily="18" charset="0"/>
              </a:rPr>
              <a:t>	</a:t>
            </a:r>
          </a:p>
          <a:p>
            <a:pPr>
              <a:lnSpc>
                <a:spcPct val="130000"/>
              </a:lnSpc>
              <a:spcBef>
                <a:spcPct val="20000"/>
              </a:spcBef>
            </a:pPr>
            <a:r>
              <a:rPr lang="en-US" altLang="en-US" sz="2000" dirty="0">
                <a:latin typeface="Arial" panose="020B0604020202020204" pitchFamily="34" charset="0"/>
                <a:cs typeface="Times New Roman" panose="02020603050405020304" pitchFamily="18" charset="0"/>
              </a:rPr>
              <a:t>/* The name "</a:t>
            </a:r>
            <a:r>
              <a:rPr lang="en-US" altLang="en-US" sz="2000" dirty="0" err="1">
                <a:latin typeface="Arial" panose="020B0604020202020204" pitchFamily="34" charset="0"/>
                <a:cs typeface="Times New Roman" panose="02020603050405020304" pitchFamily="18" charset="0"/>
              </a:rPr>
              <a:t>my_example</a:t>
            </a:r>
            <a:r>
              <a:rPr lang="en-US" altLang="en-US" sz="2000" dirty="0">
                <a:latin typeface="Arial" panose="020B0604020202020204" pitchFamily="34" charset="0"/>
                <a:cs typeface="Times New Roman" panose="02020603050405020304" pitchFamily="18" charset="0"/>
              </a:rPr>
              <a:t>" is called a structure tag    */</a:t>
            </a:r>
            <a:r>
              <a:rPr lang="en-US" altLang="en-US" sz="2000" b="1" dirty="0">
                <a:latin typeface="Arial" panose="020B0604020202020204" pitchFamily="34" charset="0"/>
                <a:cs typeface="Times New Roman" panose="02020603050405020304" pitchFamily="18" charset="0"/>
              </a:rPr>
              <a:t>	</a:t>
            </a:r>
          </a:p>
        </p:txBody>
      </p:sp>
      <p:sp>
        <p:nvSpPr>
          <p:cNvPr id="65541" name="Rectangle 5">
            <a:extLst>
              <a:ext uri="{FF2B5EF4-FFF2-40B4-BE49-F238E27FC236}">
                <a16:creationId xmlns:a16="http://schemas.microsoft.com/office/drawing/2014/main" id="{9AB4A1F5-7DB4-4BFD-960A-DC36F1A29C25}"/>
              </a:ext>
            </a:extLst>
          </p:cNvPr>
          <p:cNvSpPr>
            <a:spLocks noChangeArrowheads="1"/>
          </p:cNvSpPr>
          <p:nvPr/>
        </p:nvSpPr>
        <p:spPr bwMode="auto">
          <a:xfrm>
            <a:off x="2209800" y="1574800"/>
            <a:ext cx="7772400" cy="4476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2" name="Line 6">
            <a:extLst>
              <a:ext uri="{FF2B5EF4-FFF2-40B4-BE49-F238E27FC236}">
                <a16:creationId xmlns:a16="http://schemas.microsoft.com/office/drawing/2014/main" id="{CB47A1F7-95FE-4088-9653-87A8F0C3289B}"/>
              </a:ext>
            </a:extLst>
          </p:cNvPr>
          <p:cNvSpPr>
            <a:spLocks noChangeShapeType="1"/>
          </p:cNvSpPr>
          <p:nvPr/>
        </p:nvSpPr>
        <p:spPr bwMode="auto">
          <a:xfrm>
            <a:off x="6237288" y="1574800"/>
            <a:ext cx="0" cy="4476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 name="Title 1">
            <a:extLst>
              <a:ext uri="{FF2B5EF4-FFF2-40B4-BE49-F238E27FC236}">
                <a16:creationId xmlns:a16="http://schemas.microsoft.com/office/drawing/2014/main" id="{0FFF4B1E-7D10-4D28-A0F1-F345D5F94668}"/>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sz="3600" b="1" dirty="0">
                <a:solidFill>
                  <a:schemeClr val="bg1"/>
                </a:solidFill>
                <a:latin typeface="Garamond" panose="02020404030301010803" pitchFamily="18" charset="0"/>
              </a:rPr>
              <a:t>Difference</a:t>
            </a:r>
          </a:p>
        </p:txBody>
      </p:sp>
      <p:sp>
        <p:nvSpPr>
          <p:cNvPr id="10" name="Title 1">
            <a:extLst>
              <a:ext uri="{FF2B5EF4-FFF2-40B4-BE49-F238E27FC236}">
                <a16:creationId xmlns:a16="http://schemas.microsoft.com/office/drawing/2014/main" id="{4007A1CA-E530-4203-94D1-1F8020A8EC8F}"/>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Program Name: B. Tech. AI &amp; DS</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1" name="Picture 10">
            <a:extLst>
              <a:ext uri="{FF2B5EF4-FFF2-40B4-BE49-F238E27FC236}">
                <a16:creationId xmlns:a16="http://schemas.microsoft.com/office/drawing/2014/main" id="{86D18C15-A620-454F-A97D-971EE9808A43}"/>
              </a:ext>
            </a:extLst>
          </p:cNvPr>
          <p:cNvPicPr>
            <a:picLocks noChangeAspect="1"/>
          </p:cNvPicPr>
          <p:nvPr/>
        </p:nvPicPr>
        <p:blipFill>
          <a:blip r:embed="rId3"/>
          <a:stretch>
            <a:fillRect/>
          </a:stretch>
        </p:blipFill>
        <p:spPr>
          <a:xfrm>
            <a:off x="0" y="2597"/>
            <a:ext cx="1504949" cy="1023587"/>
          </a:xfrm>
          <a:prstGeom prst="rect">
            <a:avLst/>
          </a:prstGeom>
        </p:spPr>
      </p:pic>
    </p:spTree>
    <p:extLst>
      <p:ext uri="{BB962C8B-B14F-4D97-AF65-F5344CB8AC3E}">
        <p14:creationId xmlns:p14="http://schemas.microsoft.com/office/powerpoint/2010/main" val="754539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sz="3600" b="1" dirty="0">
                <a:solidFill>
                  <a:schemeClr val="bg1"/>
                </a:solidFill>
                <a:latin typeface="Garamond" panose="02020404030301010803" pitchFamily="18" charset="0"/>
              </a:rPr>
              <a:t>Structure: Accessing Structure Members</a:t>
            </a: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Program Name: B. Tech. AI &amp; DS</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sp>
        <p:nvSpPr>
          <p:cNvPr id="6" name="Text Placeholder 2">
            <a:extLst>
              <a:ext uri="{FF2B5EF4-FFF2-40B4-BE49-F238E27FC236}">
                <a16:creationId xmlns:a16="http://schemas.microsoft.com/office/drawing/2014/main" id="{C792BB79-8BD2-4BD9-9227-28D42B777B91}"/>
              </a:ext>
            </a:extLst>
          </p:cNvPr>
          <p:cNvSpPr txBox="1">
            <a:spLocks/>
          </p:cNvSpPr>
          <p:nvPr/>
        </p:nvSpPr>
        <p:spPr>
          <a:xfrm>
            <a:off x="424070" y="1108701"/>
            <a:ext cx="10939670" cy="20836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dirty="0">
                <a:solidFill>
                  <a:srgbClr val="000000"/>
                </a:solidFill>
                <a:latin typeface="Garamond" panose="02020404030301010803" pitchFamily="18" charset="0"/>
              </a:rPr>
              <a:t>Two operators are used to access members of structures:</a:t>
            </a:r>
          </a:p>
          <a:p>
            <a:r>
              <a:rPr lang="en-US" altLang="en-US" dirty="0">
                <a:solidFill>
                  <a:srgbClr val="000000"/>
                </a:solidFill>
                <a:latin typeface="Garamond" panose="02020404030301010803" pitchFamily="18" charset="0"/>
              </a:rPr>
              <a:t> The </a:t>
            </a:r>
            <a:r>
              <a:rPr lang="en-US" altLang="en-US" dirty="0">
                <a:solidFill>
                  <a:srgbClr val="0000FF"/>
                </a:solidFill>
                <a:latin typeface="Garamond" panose="02020404030301010803" pitchFamily="18" charset="0"/>
              </a:rPr>
              <a:t>structure member operator</a:t>
            </a:r>
            <a:r>
              <a:rPr lang="en-US" altLang="en-US" dirty="0">
                <a:solidFill>
                  <a:srgbClr val="000000"/>
                </a:solidFill>
                <a:latin typeface="Garamond" panose="02020404030301010803" pitchFamily="18" charset="0"/>
              </a:rPr>
              <a:t> </a:t>
            </a:r>
            <a:r>
              <a:rPr lang="en-US" altLang="en-US" dirty="0">
                <a:solidFill>
                  <a:srgbClr val="0000FF"/>
                </a:solidFill>
                <a:latin typeface="Garamond" panose="02020404030301010803" pitchFamily="18" charset="0"/>
              </a:rPr>
              <a:t>(.)</a:t>
            </a:r>
            <a:r>
              <a:rPr lang="en-US" altLang="en-US" dirty="0">
                <a:solidFill>
                  <a:srgbClr val="000000"/>
                </a:solidFill>
                <a:latin typeface="Garamond" panose="02020404030301010803" pitchFamily="18" charset="0"/>
              </a:rPr>
              <a:t>—also called the </a:t>
            </a:r>
            <a:r>
              <a:rPr lang="en-US" altLang="en-US" dirty="0">
                <a:solidFill>
                  <a:srgbClr val="0000FF"/>
                </a:solidFill>
                <a:latin typeface="Garamond" panose="02020404030301010803" pitchFamily="18" charset="0"/>
              </a:rPr>
              <a:t>dot operator</a:t>
            </a:r>
            <a:r>
              <a:rPr lang="en-US" altLang="en-US" dirty="0">
                <a:solidFill>
                  <a:srgbClr val="000000"/>
                </a:solidFill>
                <a:latin typeface="Garamond" panose="02020404030301010803" pitchFamily="18" charset="0"/>
              </a:rPr>
              <a:t>—and </a:t>
            </a:r>
          </a:p>
          <a:p>
            <a:r>
              <a:rPr lang="en-US" altLang="en-US" dirty="0">
                <a:solidFill>
                  <a:srgbClr val="000000"/>
                </a:solidFill>
                <a:latin typeface="Garamond" panose="02020404030301010803" pitchFamily="18" charset="0"/>
              </a:rPr>
              <a:t>The </a:t>
            </a:r>
            <a:r>
              <a:rPr lang="en-US" altLang="en-US" dirty="0">
                <a:solidFill>
                  <a:srgbClr val="0000FF"/>
                </a:solidFill>
                <a:latin typeface="Garamond" panose="02020404030301010803" pitchFamily="18" charset="0"/>
              </a:rPr>
              <a:t>structure pointer operator (-&gt;)</a:t>
            </a:r>
            <a:r>
              <a:rPr lang="en-US" altLang="en-US" dirty="0">
                <a:solidFill>
                  <a:srgbClr val="000000"/>
                </a:solidFill>
                <a:latin typeface="Garamond" panose="02020404030301010803" pitchFamily="18" charset="0"/>
              </a:rPr>
              <a:t>—also called the </a:t>
            </a:r>
            <a:r>
              <a:rPr lang="en-US" altLang="en-US" dirty="0">
                <a:solidFill>
                  <a:srgbClr val="0000FF"/>
                </a:solidFill>
                <a:latin typeface="Garamond" panose="02020404030301010803" pitchFamily="18" charset="0"/>
              </a:rPr>
              <a:t>arrow operator</a:t>
            </a:r>
            <a:r>
              <a:rPr lang="en-US" altLang="en-US" dirty="0">
                <a:solidFill>
                  <a:srgbClr val="000000"/>
                </a:solidFill>
                <a:latin typeface="Garamond" panose="02020404030301010803" pitchFamily="18" charset="0"/>
              </a:rPr>
              <a:t>. </a:t>
            </a:r>
          </a:p>
        </p:txBody>
      </p:sp>
      <p:sp>
        <p:nvSpPr>
          <p:cNvPr id="9" name="TextBox 8">
            <a:extLst>
              <a:ext uri="{FF2B5EF4-FFF2-40B4-BE49-F238E27FC236}">
                <a16:creationId xmlns:a16="http://schemas.microsoft.com/office/drawing/2014/main" id="{54BD9D2D-5479-49FC-B515-5A5E14E4F0F8}"/>
              </a:ext>
            </a:extLst>
          </p:cNvPr>
          <p:cNvSpPr txBox="1"/>
          <p:nvPr/>
        </p:nvSpPr>
        <p:spPr>
          <a:xfrm>
            <a:off x="424070" y="2828835"/>
            <a:ext cx="1848678" cy="1938992"/>
          </a:xfrm>
          <a:prstGeom prst="rect">
            <a:avLst/>
          </a:prstGeom>
          <a:noFill/>
        </p:spPr>
        <p:txBody>
          <a:bodyPr wrap="square">
            <a:spAutoFit/>
          </a:bodyPr>
          <a:lstStyle/>
          <a:p>
            <a:r>
              <a:rPr lang="en-US" altLang="en-US" sz="2400" b="1" dirty="0">
                <a:solidFill>
                  <a:srgbClr val="0000FF"/>
                </a:solidFill>
                <a:latin typeface="Garamond" panose="02020404030301010803" pitchFamily="18" charset="0"/>
              </a:rPr>
              <a:t>struct</a:t>
            </a:r>
            <a:r>
              <a:rPr lang="en-US" altLang="en-US" sz="2400" b="1" dirty="0">
                <a:solidFill>
                  <a:srgbClr val="000000"/>
                </a:solidFill>
                <a:latin typeface="Garamond" panose="02020404030301010803" pitchFamily="18" charset="0"/>
              </a:rPr>
              <a:t> card </a:t>
            </a:r>
          </a:p>
          <a:p>
            <a:r>
              <a:rPr lang="en-US" altLang="en-US" sz="2400" b="1" dirty="0">
                <a:solidFill>
                  <a:srgbClr val="000000"/>
                </a:solidFill>
                <a:latin typeface="Garamond" panose="02020404030301010803" pitchFamily="18" charset="0"/>
              </a:rPr>
              <a:t>{</a:t>
            </a:r>
            <a:br>
              <a:rPr lang="en-US" altLang="en-US" sz="2400" b="1" dirty="0">
                <a:solidFill>
                  <a:srgbClr val="000000"/>
                </a:solidFill>
                <a:latin typeface="Garamond" panose="02020404030301010803" pitchFamily="18" charset="0"/>
              </a:rPr>
            </a:br>
            <a:r>
              <a:rPr lang="en-US" altLang="en-US" sz="2400" b="1" dirty="0">
                <a:solidFill>
                  <a:srgbClr val="000000"/>
                </a:solidFill>
                <a:latin typeface="Garamond" panose="02020404030301010803" pitchFamily="18" charset="0"/>
              </a:rPr>
              <a:t>   </a:t>
            </a:r>
            <a:r>
              <a:rPr lang="en-US" altLang="en-US" sz="2400" b="1" dirty="0">
                <a:solidFill>
                  <a:srgbClr val="0000FF"/>
                </a:solidFill>
                <a:latin typeface="Garamond" panose="02020404030301010803" pitchFamily="18" charset="0"/>
              </a:rPr>
              <a:t>char</a:t>
            </a:r>
            <a:r>
              <a:rPr lang="en-US" altLang="en-US" sz="2400" b="1" dirty="0">
                <a:solidFill>
                  <a:srgbClr val="000000"/>
                </a:solidFill>
                <a:latin typeface="Garamond" panose="02020404030301010803" pitchFamily="18" charset="0"/>
              </a:rPr>
              <a:t> *face;</a:t>
            </a:r>
            <a:br>
              <a:rPr lang="en-US" altLang="en-US" sz="2400" b="1" dirty="0">
                <a:solidFill>
                  <a:srgbClr val="000000"/>
                </a:solidFill>
                <a:latin typeface="Garamond" panose="02020404030301010803" pitchFamily="18" charset="0"/>
              </a:rPr>
            </a:br>
            <a:r>
              <a:rPr lang="en-US" altLang="en-US" sz="2400" b="1" dirty="0">
                <a:solidFill>
                  <a:srgbClr val="000000"/>
                </a:solidFill>
                <a:latin typeface="Garamond" panose="02020404030301010803" pitchFamily="18" charset="0"/>
              </a:rPr>
              <a:t>   </a:t>
            </a:r>
            <a:r>
              <a:rPr lang="en-US" altLang="en-US" sz="2400" b="1" dirty="0">
                <a:solidFill>
                  <a:srgbClr val="0000FF"/>
                </a:solidFill>
                <a:latin typeface="Garamond" panose="02020404030301010803" pitchFamily="18" charset="0"/>
              </a:rPr>
              <a:t>char</a:t>
            </a:r>
            <a:r>
              <a:rPr lang="en-US" altLang="en-US" sz="2400" b="1" dirty="0">
                <a:solidFill>
                  <a:srgbClr val="000000"/>
                </a:solidFill>
                <a:latin typeface="Garamond" panose="02020404030301010803" pitchFamily="18" charset="0"/>
              </a:rPr>
              <a:t> *suit;</a:t>
            </a:r>
            <a:br>
              <a:rPr lang="en-US" altLang="en-US" sz="2400" b="1" dirty="0">
                <a:solidFill>
                  <a:srgbClr val="000000"/>
                </a:solidFill>
                <a:latin typeface="Garamond" panose="02020404030301010803" pitchFamily="18" charset="0"/>
              </a:rPr>
            </a:br>
            <a:r>
              <a:rPr lang="en-US" altLang="en-US" sz="2400" b="1" dirty="0">
                <a:solidFill>
                  <a:srgbClr val="000000"/>
                </a:solidFill>
                <a:latin typeface="Garamond" panose="02020404030301010803" pitchFamily="18" charset="0"/>
              </a:rPr>
              <a:t>};</a:t>
            </a:r>
            <a:endParaRPr lang="en-IN" sz="2400" dirty="0"/>
          </a:p>
        </p:txBody>
      </p:sp>
      <p:sp>
        <p:nvSpPr>
          <p:cNvPr id="8" name="TextBox 7">
            <a:extLst>
              <a:ext uri="{FF2B5EF4-FFF2-40B4-BE49-F238E27FC236}">
                <a16:creationId xmlns:a16="http://schemas.microsoft.com/office/drawing/2014/main" id="{D94FD89C-2798-400A-A701-94C91BCECF64}"/>
              </a:ext>
            </a:extLst>
          </p:cNvPr>
          <p:cNvSpPr txBox="1"/>
          <p:nvPr/>
        </p:nvSpPr>
        <p:spPr>
          <a:xfrm>
            <a:off x="2941983" y="2828835"/>
            <a:ext cx="8627165" cy="830997"/>
          </a:xfrm>
          <a:prstGeom prst="rect">
            <a:avLst/>
          </a:prstGeom>
          <a:noFill/>
        </p:spPr>
        <p:txBody>
          <a:bodyPr wrap="square">
            <a:spAutoFit/>
          </a:bodyPr>
          <a:lstStyle/>
          <a:p>
            <a:r>
              <a:rPr lang="en-US" altLang="en-US" sz="2400" b="1" dirty="0">
                <a:solidFill>
                  <a:srgbClr val="0000FF"/>
                </a:solidFill>
                <a:latin typeface="Garamond" panose="02020404030301010803" pitchFamily="18" charset="0"/>
              </a:rPr>
              <a:t>struct</a:t>
            </a:r>
            <a:r>
              <a:rPr lang="en-US" altLang="en-US" sz="2400" b="1" dirty="0">
                <a:solidFill>
                  <a:srgbClr val="000000"/>
                </a:solidFill>
                <a:latin typeface="Garamond" panose="02020404030301010803" pitchFamily="18" charset="0"/>
              </a:rPr>
              <a:t> card </a:t>
            </a:r>
            <a:r>
              <a:rPr lang="en-US" altLang="en-US" sz="2400" b="1" dirty="0" err="1">
                <a:solidFill>
                  <a:srgbClr val="000000"/>
                </a:solidFill>
                <a:latin typeface="Garamond" panose="02020404030301010803" pitchFamily="18" charset="0"/>
              </a:rPr>
              <a:t>aCard</a:t>
            </a:r>
            <a:r>
              <a:rPr lang="en-US" altLang="en-US" sz="2400" b="1" dirty="0">
                <a:solidFill>
                  <a:srgbClr val="000000"/>
                </a:solidFill>
                <a:latin typeface="Garamond" panose="02020404030301010803" pitchFamily="18" charset="0"/>
              </a:rPr>
              <a:t> = { </a:t>
            </a:r>
            <a:r>
              <a:rPr lang="en-US" altLang="en-US" sz="2400" b="1" dirty="0">
                <a:solidFill>
                  <a:srgbClr val="128AFF"/>
                </a:solidFill>
                <a:latin typeface="Garamond" panose="02020404030301010803" pitchFamily="18" charset="0"/>
              </a:rPr>
              <a:t>"Three"</a:t>
            </a:r>
            <a:r>
              <a:rPr lang="en-US" altLang="en-US" sz="2400" b="1" dirty="0">
                <a:solidFill>
                  <a:srgbClr val="000000"/>
                </a:solidFill>
                <a:latin typeface="Garamond" panose="02020404030301010803" pitchFamily="18" charset="0"/>
              </a:rPr>
              <a:t>, </a:t>
            </a:r>
            <a:r>
              <a:rPr lang="en-US" altLang="en-US" sz="2400" b="1" dirty="0">
                <a:solidFill>
                  <a:srgbClr val="128AFF"/>
                </a:solidFill>
                <a:latin typeface="Garamond" panose="02020404030301010803" pitchFamily="18" charset="0"/>
              </a:rPr>
              <a:t>"Hearts"</a:t>
            </a:r>
            <a:r>
              <a:rPr lang="en-US" altLang="en-US" sz="2400" b="1" dirty="0">
                <a:solidFill>
                  <a:srgbClr val="000000"/>
                </a:solidFill>
                <a:latin typeface="Garamond" panose="02020404030301010803" pitchFamily="18" charset="0"/>
              </a:rPr>
              <a:t> }, deck[ </a:t>
            </a:r>
            <a:r>
              <a:rPr lang="en-US" altLang="en-US" sz="2400" b="1" dirty="0">
                <a:solidFill>
                  <a:srgbClr val="128AFF"/>
                </a:solidFill>
                <a:latin typeface="Garamond" panose="02020404030301010803" pitchFamily="18" charset="0"/>
              </a:rPr>
              <a:t>52</a:t>
            </a:r>
            <a:r>
              <a:rPr lang="en-US" altLang="en-US" sz="2400" b="1" dirty="0">
                <a:solidFill>
                  <a:srgbClr val="000000"/>
                </a:solidFill>
                <a:latin typeface="Garamond" panose="02020404030301010803" pitchFamily="18" charset="0"/>
              </a:rPr>
              <a:t> ], *</a:t>
            </a:r>
            <a:r>
              <a:rPr lang="en-US" altLang="en-US" sz="2400" b="1" dirty="0" err="1">
                <a:solidFill>
                  <a:srgbClr val="000000"/>
                </a:solidFill>
                <a:latin typeface="Garamond" panose="02020404030301010803" pitchFamily="18" charset="0"/>
              </a:rPr>
              <a:t>cardPtr</a:t>
            </a:r>
            <a:r>
              <a:rPr lang="en-US" altLang="en-US" sz="2400" b="1" dirty="0">
                <a:solidFill>
                  <a:srgbClr val="000000"/>
                </a:solidFill>
                <a:latin typeface="Garamond" panose="02020404030301010803" pitchFamily="18" charset="0"/>
              </a:rPr>
              <a:t>;</a:t>
            </a:r>
          </a:p>
          <a:p>
            <a:r>
              <a:rPr lang="en-US" sz="2400" b="1" dirty="0" err="1">
                <a:solidFill>
                  <a:srgbClr val="000000"/>
                </a:solidFill>
                <a:latin typeface="Garamond" panose="02020404030301010803" pitchFamily="18" charset="0"/>
              </a:rPr>
              <a:t>cardPtr</a:t>
            </a:r>
            <a:r>
              <a:rPr lang="en-US" sz="2400" b="1" dirty="0">
                <a:solidFill>
                  <a:srgbClr val="000000"/>
                </a:solidFill>
                <a:latin typeface="Garamond" panose="02020404030301010803" pitchFamily="18" charset="0"/>
              </a:rPr>
              <a:t>=&amp;</a:t>
            </a:r>
            <a:r>
              <a:rPr lang="en-US" sz="2400" b="1" dirty="0" err="1">
                <a:solidFill>
                  <a:srgbClr val="000000"/>
                </a:solidFill>
                <a:latin typeface="Garamond" panose="02020404030301010803" pitchFamily="18" charset="0"/>
              </a:rPr>
              <a:t>aCard</a:t>
            </a:r>
            <a:r>
              <a:rPr lang="en-US" sz="2400" b="1" dirty="0">
                <a:solidFill>
                  <a:srgbClr val="000000"/>
                </a:solidFill>
                <a:latin typeface="Garamond" panose="02020404030301010803" pitchFamily="18" charset="0"/>
              </a:rPr>
              <a:t>;</a:t>
            </a:r>
            <a:endParaRPr lang="en-IN" sz="2400" dirty="0"/>
          </a:p>
        </p:txBody>
      </p:sp>
      <p:sp>
        <p:nvSpPr>
          <p:cNvPr id="10" name="TextBox 9">
            <a:extLst>
              <a:ext uri="{FF2B5EF4-FFF2-40B4-BE49-F238E27FC236}">
                <a16:creationId xmlns:a16="http://schemas.microsoft.com/office/drawing/2014/main" id="{EAF71C21-5B5E-40F0-BDE6-D5F4A7ACB864}"/>
              </a:ext>
            </a:extLst>
          </p:cNvPr>
          <p:cNvSpPr txBox="1"/>
          <p:nvPr/>
        </p:nvSpPr>
        <p:spPr>
          <a:xfrm>
            <a:off x="1977889" y="3847651"/>
            <a:ext cx="9385851" cy="1200329"/>
          </a:xfrm>
          <a:prstGeom prst="rect">
            <a:avLst/>
          </a:prstGeom>
          <a:noFill/>
        </p:spPr>
        <p:txBody>
          <a:bodyPr wrap="square">
            <a:spAutoFit/>
          </a:bodyPr>
          <a:lstStyle/>
          <a:p>
            <a:pPr marL="914400" lvl="2" indent="0">
              <a:buNone/>
            </a:pPr>
            <a:r>
              <a:rPr lang="en-US" altLang="en-US" sz="2400" dirty="0" err="1">
                <a:solidFill>
                  <a:srgbClr val="000000"/>
                </a:solidFill>
                <a:latin typeface="Garamond" panose="02020404030301010803" pitchFamily="18" charset="0"/>
              </a:rPr>
              <a:t>printf</a:t>
            </a:r>
            <a:r>
              <a:rPr lang="en-US" altLang="en-US" sz="2400" dirty="0">
                <a:solidFill>
                  <a:srgbClr val="000000"/>
                </a:solidFill>
                <a:latin typeface="Garamond" panose="02020404030301010803" pitchFamily="18" charset="0"/>
              </a:rPr>
              <a:t>( </a:t>
            </a:r>
            <a:r>
              <a:rPr lang="en-US" altLang="en-US" sz="2400" b="1" dirty="0">
                <a:solidFill>
                  <a:srgbClr val="128AFF"/>
                </a:solidFill>
                <a:latin typeface="Garamond" panose="02020404030301010803" pitchFamily="18" charset="0"/>
              </a:rPr>
              <a:t>"%s"</a:t>
            </a:r>
            <a:r>
              <a:rPr lang="en-US" altLang="en-US" sz="2400" b="1" dirty="0">
                <a:solidFill>
                  <a:srgbClr val="000000"/>
                </a:solidFill>
                <a:latin typeface="Garamond" panose="02020404030301010803" pitchFamily="18" charset="0"/>
              </a:rPr>
              <a:t>, </a:t>
            </a:r>
            <a:r>
              <a:rPr lang="en-US" altLang="en-US" sz="2400" b="1" dirty="0" err="1">
                <a:solidFill>
                  <a:srgbClr val="000000"/>
                </a:solidFill>
                <a:latin typeface="Garamond" panose="02020404030301010803" pitchFamily="18" charset="0"/>
              </a:rPr>
              <a:t>aCard.suit</a:t>
            </a:r>
            <a:r>
              <a:rPr lang="en-US" altLang="en-US" sz="2400" b="1" dirty="0">
                <a:solidFill>
                  <a:srgbClr val="000000"/>
                </a:solidFill>
                <a:latin typeface="Garamond" panose="02020404030301010803" pitchFamily="18" charset="0"/>
              </a:rPr>
              <a:t> ); </a:t>
            </a:r>
            <a:r>
              <a:rPr lang="en-US" altLang="en-US" sz="2400" b="1" dirty="0">
                <a:solidFill>
                  <a:srgbClr val="00BF00"/>
                </a:solidFill>
                <a:latin typeface="Garamond" panose="02020404030301010803" pitchFamily="18" charset="0"/>
              </a:rPr>
              <a:t>/* displays Hearts */</a:t>
            </a:r>
          </a:p>
          <a:p>
            <a:pPr lvl="2"/>
            <a:r>
              <a:rPr lang="en-US" altLang="en-US" sz="2400" dirty="0" err="1">
                <a:solidFill>
                  <a:srgbClr val="000000"/>
                </a:solidFill>
                <a:latin typeface="Garamond" panose="02020404030301010803" pitchFamily="18" charset="0"/>
              </a:rPr>
              <a:t>printf</a:t>
            </a:r>
            <a:r>
              <a:rPr lang="en-US" altLang="en-US" sz="2400" dirty="0">
                <a:solidFill>
                  <a:srgbClr val="000000"/>
                </a:solidFill>
                <a:latin typeface="Garamond" panose="02020404030301010803" pitchFamily="18" charset="0"/>
              </a:rPr>
              <a:t>( </a:t>
            </a:r>
            <a:r>
              <a:rPr lang="en-US" altLang="en-US" sz="2400" b="1" dirty="0">
                <a:solidFill>
                  <a:srgbClr val="128AFF"/>
                </a:solidFill>
                <a:latin typeface="Garamond" panose="02020404030301010803" pitchFamily="18" charset="0"/>
              </a:rPr>
              <a:t>"%s"</a:t>
            </a:r>
            <a:r>
              <a:rPr lang="en-US" altLang="en-US" sz="2400" b="1" dirty="0">
                <a:solidFill>
                  <a:srgbClr val="000000"/>
                </a:solidFill>
                <a:latin typeface="Garamond" panose="02020404030301010803" pitchFamily="18" charset="0"/>
              </a:rPr>
              <a:t>, </a:t>
            </a:r>
            <a:r>
              <a:rPr lang="en-US" altLang="en-US" sz="2400" b="1" dirty="0" err="1">
                <a:solidFill>
                  <a:srgbClr val="000000"/>
                </a:solidFill>
                <a:latin typeface="Garamond" panose="02020404030301010803" pitchFamily="18" charset="0"/>
              </a:rPr>
              <a:t>cardPtr</a:t>
            </a:r>
            <a:r>
              <a:rPr lang="en-US" altLang="en-US" sz="2400" b="1" dirty="0">
                <a:solidFill>
                  <a:srgbClr val="000000"/>
                </a:solidFill>
                <a:latin typeface="Garamond" panose="02020404030301010803" pitchFamily="18" charset="0"/>
              </a:rPr>
              <a:t>-&gt;suit ); </a:t>
            </a:r>
            <a:r>
              <a:rPr lang="en-US" altLang="en-US" sz="2400" b="1" dirty="0">
                <a:solidFill>
                  <a:srgbClr val="00BF00"/>
                </a:solidFill>
                <a:latin typeface="Garamond" panose="02020404030301010803" pitchFamily="18" charset="0"/>
              </a:rPr>
              <a:t>/* displays Hearts */</a:t>
            </a:r>
          </a:p>
          <a:p>
            <a:pPr marL="914400" lvl="2" indent="0">
              <a:buNone/>
            </a:pPr>
            <a:endParaRPr lang="en-US" altLang="en-US" sz="2400" b="1" dirty="0">
              <a:solidFill>
                <a:srgbClr val="00BF00"/>
              </a:solidFill>
              <a:latin typeface="Garamond" panose="02020404030301010803" pitchFamily="18" charset="0"/>
            </a:endParaRPr>
          </a:p>
        </p:txBody>
      </p:sp>
    </p:spTree>
    <p:extLst>
      <p:ext uri="{BB962C8B-B14F-4D97-AF65-F5344CB8AC3E}">
        <p14:creationId xmlns:p14="http://schemas.microsoft.com/office/powerpoint/2010/main" val="1560113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sz="3600" b="1" dirty="0">
                <a:solidFill>
                  <a:schemeClr val="bg1"/>
                </a:solidFill>
                <a:latin typeface="Garamond" panose="02020404030301010803" pitchFamily="18" charset="0"/>
              </a:rPr>
              <a:t>Why Array of Structures?</a:t>
            </a: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Program Name: B. Tech. AI &amp; DS</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sp>
        <p:nvSpPr>
          <p:cNvPr id="6" name="Text Placeholder 2">
            <a:extLst>
              <a:ext uri="{FF2B5EF4-FFF2-40B4-BE49-F238E27FC236}">
                <a16:creationId xmlns:a16="http://schemas.microsoft.com/office/drawing/2014/main" id="{C792BB79-8BD2-4BD9-9227-28D42B777B91}"/>
              </a:ext>
            </a:extLst>
          </p:cNvPr>
          <p:cNvSpPr txBox="1">
            <a:spLocks/>
          </p:cNvSpPr>
          <p:nvPr/>
        </p:nvSpPr>
        <p:spPr>
          <a:xfrm>
            <a:off x="424070" y="1108701"/>
            <a:ext cx="10939670" cy="20836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b="0" i="0" dirty="0">
                <a:solidFill>
                  <a:srgbClr val="202124"/>
                </a:solidFill>
                <a:effectLst/>
                <a:latin typeface="Garamond" panose="02020404030301010803" pitchFamily="18" charset="0"/>
              </a:rPr>
              <a:t>The </a:t>
            </a:r>
            <a:r>
              <a:rPr lang="en-US" sz="2400" b="1" i="0" dirty="0">
                <a:solidFill>
                  <a:srgbClr val="202124"/>
                </a:solidFill>
                <a:effectLst/>
                <a:latin typeface="Garamond" panose="02020404030301010803" pitchFamily="18" charset="0"/>
              </a:rPr>
              <a:t>array of structures</a:t>
            </a:r>
            <a:r>
              <a:rPr lang="en-US" sz="2400" b="0" i="0" dirty="0">
                <a:solidFill>
                  <a:srgbClr val="202124"/>
                </a:solidFill>
                <a:effectLst/>
                <a:latin typeface="Garamond" panose="02020404030301010803" pitchFamily="18" charset="0"/>
              </a:rPr>
              <a:t> in C are used to store information about multiple entities of different data types. The </a:t>
            </a:r>
            <a:r>
              <a:rPr lang="en-US" sz="2400" b="1" i="0" dirty="0">
                <a:solidFill>
                  <a:srgbClr val="202124"/>
                </a:solidFill>
                <a:effectLst/>
                <a:latin typeface="Garamond" panose="02020404030301010803" pitchFamily="18" charset="0"/>
              </a:rPr>
              <a:t>array of structures</a:t>
            </a:r>
            <a:r>
              <a:rPr lang="en-US" sz="2400" b="0" i="0" dirty="0">
                <a:solidFill>
                  <a:srgbClr val="202124"/>
                </a:solidFill>
                <a:effectLst/>
                <a:latin typeface="Garamond" panose="02020404030301010803" pitchFamily="18" charset="0"/>
              </a:rPr>
              <a:t> is also known as the collection of </a:t>
            </a:r>
            <a:r>
              <a:rPr lang="en-US" sz="2400" b="1" i="0" dirty="0">
                <a:solidFill>
                  <a:srgbClr val="202124"/>
                </a:solidFill>
                <a:effectLst/>
                <a:latin typeface="Garamond" panose="02020404030301010803" pitchFamily="18" charset="0"/>
              </a:rPr>
              <a:t>structures</a:t>
            </a:r>
            <a:r>
              <a:rPr lang="en-US" sz="2400" b="0" i="0" dirty="0">
                <a:solidFill>
                  <a:srgbClr val="202124"/>
                </a:solidFill>
                <a:effectLst/>
                <a:latin typeface="Garamond" panose="02020404030301010803" pitchFamily="18" charset="0"/>
              </a:rPr>
              <a:t>. Let's see an example of an </a:t>
            </a:r>
            <a:r>
              <a:rPr lang="en-US" sz="2400" b="1" i="0" dirty="0">
                <a:solidFill>
                  <a:srgbClr val="202124"/>
                </a:solidFill>
                <a:effectLst/>
                <a:latin typeface="Garamond" panose="02020404030301010803" pitchFamily="18" charset="0"/>
              </a:rPr>
              <a:t>array of structures</a:t>
            </a:r>
            <a:r>
              <a:rPr lang="en-US" sz="2400" b="0" i="0" dirty="0">
                <a:solidFill>
                  <a:srgbClr val="202124"/>
                </a:solidFill>
                <a:effectLst/>
                <a:latin typeface="Garamond" panose="02020404030301010803" pitchFamily="18" charset="0"/>
              </a:rPr>
              <a:t> that stores information of 2 employee.</a:t>
            </a:r>
            <a:endParaRPr lang="en-US" altLang="en-US" sz="2400" dirty="0">
              <a:solidFill>
                <a:srgbClr val="000000"/>
              </a:solidFill>
              <a:latin typeface="Garamond" panose="02020404030301010803" pitchFamily="18" charset="0"/>
            </a:endParaRPr>
          </a:p>
        </p:txBody>
      </p:sp>
      <p:pic>
        <p:nvPicPr>
          <p:cNvPr id="4" name="Picture 3">
            <a:extLst>
              <a:ext uri="{FF2B5EF4-FFF2-40B4-BE49-F238E27FC236}">
                <a16:creationId xmlns:a16="http://schemas.microsoft.com/office/drawing/2014/main" id="{905A9E8E-1A1C-4F4A-9C70-B167140CEDAE}"/>
              </a:ext>
            </a:extLst>
          </p:cNvPr>
          <p:cNvPicPr>
            <a:picLocks noChangeAspect="1"/>
          </p:cNvPicPr>
          <p:nvPr/>
        </p:nvPicPr>
        <p:blipFill>
          <a:blip r:embed="rId3"/>
          <a:stretch>
            <a:fillRect/>
          </a:stretch>
        </p:blipFill>
        <p:spPr>
          <a:xfrm>
            <a:off x="1095372" y="2871580"/>
            <a:ext cx="10001250" cy="3314700"/>
          </a:xfrm>
          <a:prstGeom prst="rect">
            <a:avLst/>
          </a:prstGeom>
        </p:spPr>
      </p:pic>
    </p:spTree>
    <p:extLst>
      <p:ext uri="{BB962C8B-B14F-4D97-AF65-F5344CB8AC3E}">
        <p14:creationId xmlns:p14="http://schemas.microsoft.com/office/powerpoint/2010/main" val="2535855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marL="214630" marR="302260" indent="-6350" algn="ctr">
              <a:lnSpc>
                <a:spcPct val="107000"/>
              </a:lnSpc>
              <a:spcAft>
                <a:spcPts val="745"/>
              </a:spcAft>
            </a:pPr>
            <a:r>
              <a:rPr lang="en-IN" sz="3800" b="1" kern="0" dirty="0">
                <a:solidFill>
                  <a:schemeClr val="bg1"/>
                </a:solidFill>
                <a:effectLst/>
                <a:latin typeface="Garamond" panose="02020404030301010803" pitchFamily="18" charset="0"/>
                <a:ea typeface="Calibri" panose="020F0502020204030204" pitchFamily="34" charset="0"/>
              </a:rPr>
              <a:t>Array of structure</a:t>
            </a: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Program Name: B. Tech. AI &amp; DS</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sp>
        <p:nvSpPr>
          <p:cNvPr id="6" name="Text Placeholder 2">
            <a:extLst>
              <a:ext uri="{FF2B5EF4-FFF2-40B4-BE49-F238E27FC236}">
                <a16:creationId xmlns:a16="http://schemas.microsoft.com/office/drawing/2014/main" id="{1CF254E6-0887-4EB8-8AA2-1B77559F51D6}"/>
              </a:ext>
            </a:extLst>
          </p:cNvPr>
          <p:cNvSpPr txBox="1">
            <a:spLocks/>
          </p:cNvSpPr>
          <p:nvPr/>
        </p:nvSpPr>
        <p:spPr>
          <a:xfrm>
            <a:off x="457199" y="1481138"/>
            <a:ext cx="11191461" cy="45259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3200" dirty="0">
              <a:solidFill>
                <a:srgbClr val="000000"/>
              </a:solidFill>
              <a:latin typeface="Garamond" panose="02020404030301010803" pitchFamily="18" charset="0"/>
            </a:endParaRPr>
          </a:p>
        </p:txBody>
      </p:sp>
      <p:sp>
        <p:nvSpPr>
          <p:cNvPr id="8" name="TextBox 7">
            <a:extLst>
              <a:ext uri="{FF2B5EF4-FFF2-40B4-BE49-F238E27FC236}">
                <a16:creationId xmlns:a16="http://schemas.microsoft.com/office/drawing/2014/main" id="{35CD1539-CB1F-48E8-B64D-E317CDCBBB89}"/>
              </a:ext>
            </a:extLst>
          </p:cNvPr>
          <p:cNvSpPr txBox="1"/>
          <p:nvPr/>
        </p:nvSpPr>
        <p:spPr>
          <a:xfrm>
            <a:off x="457199" y="1228635"/>
            <a:ext cx="11277602" cy="4376583"/>
          </a:xfrm>
          <a:prstGeom prst="rect">
            <a:avLst/>
          </a:prstGeom>
          <a:noFill/>
        </p:spPr>
        <p:txBody>
          <a:bodyPr wrap="square">
            <a:spAutoFit/>
          </a:bodyPr>
          <a:lstStyle/>
          <a:p>
            <a:pPr marL="342900" marR="251460" lvl="0" indent="-342900" fontAlgn="base">
              <a:lnSpc>
                <a:spcPct val="103000"/>
              </a:lnSpc>
              <a:spcAft>
                <a:spcPts val="800"/>
              </a:spcAft>
              <a:buClr>
                <a:srgbClr val="000000"/>
              </a:buClr>
              <a:buSzPts val="2200"/>
              <a:buFont typeface="Arial" panose="020B0604020202020204" pitchFamily="34" charset="0"/>
              <a:buChar char="•"/>
            </a:pPr>
            <a:r>
              <a:rPr lang="en-IN" sz="2400" u="none" strike="noStrike" dirty="0">
                <a:solidFill>
                  <a:srgbClr val="000000"/>
                </a:solidFill>
                <a:effectLst/>
                <a:uFill>
                  <a:solidFill>
                    <a:srgbClr val="000000"/>
                  </a:solidFill>
                </a:uFill>
                <a:latin typeface="Garamond" panose="02020404030301010803" pitchFamily="18" charset="0"/>
                <a:ea typeface="Arial" panose="020B0604020202020204" pitchFamily="34" charset="0"/>
                <a:cs typeface="Arial" panose="020B0604020202020204" pitchFamily="34" charset="0"/>
              </a:rPr>
              <a:t>Let us consider we have a structure as: </a:t>
            </a:r>
            <a:r>
              <a:rPr lang="en-IN" sz="2400" i="1" u="none" strike="noStrike" dirty="0">
                <a:solidFill>
                  <a:srgbClr val="FF0000"/>
                </a:solidFill>
                <a:effectLst/>
                <a:uFill>
                  <a:solidFill>
                    <a:srgbClr val="000000"/>
                  </a:solidFill>
                </a:uFill>
                <a:latin typeface="Garamond" panose="02020404030301010803" pitchFamily="18" charset="0"/>
                <a:ea typeface="Arial" panose="020B0604020202020204" pitchFamily="34" charset="0"/>
                <a:cs typeface="Arial" panose="020B0604020202020204" pitchFamily="34" charset="0"/>
              </a:rPr>
              <a:t>struct student</a:t>
            </a:r>
            <a:endParaRPr lang="en-IN" sz="2400" u="none" strike="noStrike" dirty="0">
              <a:solidFill>
                <a:srgbClr val="000000"/>
              </a:solidFill>
              <a:effectLst/>
              <a:uFill>
                <a:solidFill>
                  <a:srgbClr val="000000"/>
                </a:solidFill>
              </a:uFill>
              <a:latin typeface="Garamond" panose="02020404030301010803" pitchFamily="18" charset="0"/>
              <a:ea typeface="Arial" panose="020B0604020202020204" pitchFamily="34" charset="0"/>
              <a:cs typeface="Arial" panose="020B0604020202020204" pitchFamily="34" charset="0"/>
            </a:endParaRPr>
          </a:p>
          <a:p>
            <a:pPr marL="1063625" marR="4234815" indent="-6350">
              <a:lnSpc>
                <a:spcPct val="103000"/>
              </a:lnSpc>
              <a:spcAft>
                <a:spcPts val="105"/>
              </a:spcAft>
            </a:pPr>
            <a:r>
              <a:rPr lang="en-IN" sz="2400" i="1" dirty="0">
                <a:solidFill>
                  <a:srgbClr val="FF0000"/>
                </a:solidFill>
                <a:effectLst/>
                <a:latin typeface="Garamond" panose="02020404030301010803" pitchFamily="18" charset="0"/>
                <a:ea typeface="Calibri" panose="020F0502020204030204" pitchFamily="34" charset="0"/>
              </a:rPr>
              <a:t>{</a:t>
            </a:r>
            <a:endParaRPr lang="en-IN" sz="2400" dirty="0">
              <a:solidFill>
                <a:srgbClr val="000000"/>
              </a:solidFill>
              <a:effectLst/>
              <a:latin typeface="Garamond" panose="02020404030301010803" pitchFamily="18" charset="0"/>
              <a:ea typeface="Calibri" panose="020F0502020204030204" pitchFamily="34" charset="0"/>
            </a:endParaRPr>
          </a:p>
          <a:p>
            <a:pPr marL="1063625" marR="4234815" indent="-6350">
              <a:lnSpc>
                <a:spcPct val="103000"/>
              </a:lnSpc>
              <a:spcAft>
                <a:spcPts val="105"/>
              </a:spcAft>
            </a:pPr>
            <a:r>
              <a:rPr lang="en-IN" sz="2400" i="1" dirty="0">
                <a:solidFill>
                  <a:srgbClr val="FF0000"/>
                </a:solidFill>
                <a:effectLst/>
                <a:latin typeface="Garamond" panose="02020404030301010803" pitchFamily="18" charset="0"/>
                <a:ea typeface="Calibri" panose="020F0502020204030204" pitchFamily="34" charset="0"/>
              </a:rPr>
              <a:t>char name[20];</a:t>
            </a:r>
            <a:endParaRPr lang="en-IN" sz="2400" dirty="0">
              <a:solidFill>
                <a:srgbClr val="000000"/>
              </a:solidFill>
              <a:effectLst/>
              <a:latin typeface="Garamond" panose="02020404030301010803" pitchFamily="18" charset="0"/>
              <a:ea typeface="Calibri" panose="020F0502020204030204" pitchFamily="34" charset="0"/>
            </a:endParaRPr>
          </a:p>
          <a:p>
            <a:pPr marL="1063625" marR="4234815" indent="-6350">
              <a:lnSpc>
                <a:spcPct val="103000"/>
              </a:lnSpc>
              <a:spcAft>
                <a:spcPts val="105"/>
              </a:spcAft>
            </a:pPr>
            <a:r>
              <a:rPr lang="en-IN" sz="2400" i="1" dirty="0">
                <a:solidFill>
                  <a:srgbClr val="FF0000"/>
                </a:solidFill>
                <a:effectLst/>
                <a:latin typeface="Garamond" panose="02020404030301010803" pitchFamily="18" charset="0"/>
                <a:ea typeface="Calibri" panose="020F0502020204030204" pitchFamily="34" charset="0"/>
              </a:rPr>
              <a:t>int roll;</a:t>
            </a:r>
            <a:endParaRPr lang="en-IN" sz="2400" dirty="0">
              <a:solidFill>
                <a:srgbClr val="000000"/>
              </a:solidFill>
              <a:effectLst/>
              <a:latin typeface="Garamond" panose="02020404030301010803" pitchFamily="18" charset="0"/>
              <a:ea typeface="Calibri" panose="020F0502020204030204" pitchFamily="34" charset="0"/>
            </a:endParaRPr>
          </a:p>
          <a:p>
            <a:pPr marL="1063625" marR="4234815" indent="-6350">
              <a:lnSpc>
                <a:spcPct val="103000"/>
              </a:lnSpc>
              <a:spcAft>
                <a:spcPts val="105"/>
              </a:spcAft>
            </a:pPr>
            <a:r>
              <a:rPr lang="en-IN" sz="2400" i="1" dirty="0">
                <a:solidFill>
                  <a:srgbClr val="FF0000"/>
                </a:solidFill>
                <a:effectLst/>
                <a:latin typeface="Garamond" panose="02020404030301010803" pitchFamily="18" charset="0"/>
                <a:ea typeface="Calibri" panose="020F0502020204030204" pitchFamily="34" charset="0"/>
              </a:rPr>
              <a:t>char remarks;</a:t>
            </a:r>
            <a:endParaRPr lang="en-IN" sz="2400" dirty="0">
              <a:solidFill>
                <a:srgbClr val="000000"/>
              </a:solidFill>
              <a:effectLst/>
              <a:latin typeface="Garamond" panose="02020404030301010803" pitchFamily="18" charset="0"/>
              <a:ea typeface="Calibri" panose="020F0502020204030204" pitchFamily="34" charset="0"/>
            </a:endParaRPr>
          </a:p>
          <a:p>
            <a:pPr marL="1063625" marR="4234815" indent="-6350">
              <a:lnSpc>
                <a:spcPct val="103000"/>
              </a:lnSpc>
              <a:spcAft>
                <a:spcPts val="105"/>
              </a:spcAft>
            </a:pPr>
            <a:r>
              <a:rPr lang="en-IN" sz="2400" i="1" dirty="0">
                <a:solidFill>
                  <a:srgbClr val="FF0000"/>
                </a:solidFill>
                <a:effectLst/>
                <a:latin typeface="Garamond" panose="02020404030301010803" pitchFamily="18" charset="0"/>
                <a:ea typeface="Calibri" panose="020F0502020204030204" pitchFamily="34" charset="0"/>
              </a:rPr>
              <a:t>float marks;</a:t>
            </a:r>
            <a:endParaRPr lang="en-IN" sz="2400" dirty="0">
              <a:solidFill>
                <a:srgbClr val="000000"/>
              </a:solidFill>
              <a:effectLst/>
              <a:latin typeface="Garamond" panose="02020404030301010803" pitchFamily="18" charset="0"/>
              <a:ea typeface="Calibri" panose="020F0502020204030204" pitchFamily="34" charset="0"/>
            </a:endParaRPr>
          </a:p>
          <a:p>
            <a:pPr marL="1063625" marR="4234815" indent="-6350">
              <a:lnSpc>
                <a:spcPct val="103000"/>
              </a:lnSpc>
              <a:spcAft>
                <a:spcPts val="105"/>
              </a:spcAft>
            </a:pPr>
            <a:r>
              <a:rPr lang="en-IN" sz="2400" i="1" dirty="0">
                <a:solidFill>
                  <a:srgbClr val="FF0000"/>
                </a:solidFill>
                <a:effectLst/>
                <a:latin typeface="Garamond" panose="02020404030301010803" pitchFamily="18" charset="0"/>
                <a:ea typeface="Calibri" panose="020F0502020204030204" pitchFamily="34" charset="0"/>
              </a:rPr>
              <a:t>};</a:t>
            </a:r>
            <a:endParaRPr lang="en-IN" sz="2400" dirty="0">
              <a:solidFill>
                <a:srgbClr val="000000"/>
              </a:solidFill>
              <a:effectLst/>
              <a:latin typeface="Garamond" panose="02020404030301010803" pitchFamily="18" charset="0"/>
              <a:ea typeface="Calibri" panose="020F0502020204030204" pitchFamily="34" charset="0"/>
            </a:endParaRPr>
          </a:p>
          <a:p>
            <a:pPr marL="342900" marR="251460" lvl="0" indent="-342900" fontAlgn="base">
              <a:lnSpc>
                <a:spcPct val="103000"/>
              </a:lnSpc>
              <a:spcAft>
                <a:spcPts val="105"/>
              </a:spcAft>
              <a:buClr>
                <a:srgbClr val="000000"/>
              </a:buClr>
              <a:buSzPts val="2200"/>
              <a:buFont typeface="Arial" panose="020B0604020202020204" pitchFamily="34" charset="0"/>
              <a:buChar char="•"/>
            </a:pPr>
            <a:r>
              <a:rPr lang="en-IN" sz="2400" u="none" strike="noStrike" dirty="0">
                <a:solidFill>
                  <a:srgbClr val="000000"/>
                </a:solidFill>
                <a:effectLst/>
                <a:uFill>
                  <a:solidFill>
                    <a:srgbClr val="000000"/>
                  </a:solidFill>
                </a:uFill>
                <a:latin typeface="Garamond" panose="02020404030301010803" pitchFamily="18" charset="0"/>
                <a:ea typeface="Arial" panose="020B0604020202020204" pitchFamily="34" charset="0"/>
                <a:cs typeface="Arial" panose="020B0604020202020204" pitchFamily="34" charset="0"/>
              </a:rPr>
              <a:t>If we want to keep record of 100 students, we have to make 100 structure variables like st1, st2, …,st100.</a:t>
            </a:r>
          </a:p>
          <a:p>
            <a:pPr marL="342900" marR="251460" lvl="0" indent="-342900" fontAlgn="base">
              <a:lnSpc>
                <a:spcPct val="90000"/>
              </a:lnSpc>
              <a:spcAft>
                <a:spcPts val="800"/>
              </a:spcAft>
              <a:buClr>
                <a:srgbClr val="000000"/>
              </a:buClr>
              <a:buSzPts val="2200"/>
              <a:buFont typeface="Arial" panose="020B0604020202020204" pitchFamily="34" charset="0"/>
              <a:buChar char="•"/>
            </a:pPr>
            <a:r>
              <a:rPr lang="en-IN" sz="2400" u="none" strike="noStrike" dirty="0">
                <a:solidFill>
                  <a:srgbClr val="000000"/>
                </a:solidFill>
                <a:effectLst/>
                <a:uFill>
                  <a:solidFill>
                    <a:srgbClr val="000000"/>
                  </a:solidFill>
                </a:uFill>
                <a:latin typeface="Garamond" panose="02020404030301010803" pitchFamily="18" charset="0"/>
                <a:ea typeface="Arial" panose="020B0604020202020204" pitchFamily="34" charset="0"/>
                <a:cs typeface="Arial" panose="020B0604020202020204" pitchFamily="34" charset="0"/>
              </a:rPr>
              <a:t>In this situation we can use array of structure to store the records of 100 students which is easier and efficient to handle (because loops can be used).</a:t>
            </a:r>
          </a:p>
        </p:txBody>
      </p:sp>
    </p:spTree>
    <p:extLst>
      <p:ext uri="{BB962C8B-B14F-4D97-AF65-F5344CB8AC3E}">
        <p14:creationId xmlns:p14="http://schemas.microsoft.com/office/powerpoint/2010/main" val="2231184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bg1"/>
                </a:solidFill>
                <a:effectLst/>
                <a:latin typeface="Garamond" panose="02020404030301010803" pitchFamily="18" charset="0"/>
                <a:ea typeface="Calibri" panose="020F0502020204030204" pitchFamily="34" charset="0"/>
              </a:rPr>
              <a:t>Array of structure…</a:t>
            </a: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Program Name: B. Tech. AI &amp; DS</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sp>
        <p:nvSpPr>
          <p:cNvPr id="8" name="Text Placeholder 2">
            <a:extLst>
              <a:ext uri="{FF2B5EF4-FFF2-40B4-BE49-F238E27FC236}">
                <a16:creationId xmlns:a16="http://schemas.microsoft.com/office/drawing/2014/main" id="{E0B912D6-3A69-4FC2-9D8F-0C348E697C48}"/>
              </a:ext>
            </a:extLst>
          </p:cNvPr>
          <p:cNvSpPr txBox="1">
            <a:spLocks/>
          </p:cNvSpPr>
          <p:nvPr/>
        </p:nvSpPr>
        <p:spPr>
          <a:xfrm>
            <a:off x="245164" y="1116007"/>
            <a:ext cx="11178209" cy="49645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a:solidFill>
                <a:srgbClr val="000000"/>
              </a:solidFill>
              <a:latin typeface="Garamond" panose="02020404030301010803" pitchFamily="18" charset="0"/>
            </a:endParaRPr>
          </a:p>
        </p:txBody>
      </p:sp>
      <p:graphicFrame>
        <p:nvGraphicFramePr>
          <p:cNvPr id="2" name="Table 1">
            <a:extLst>
              <a:ext uri="{FF2B5EF4-FFF2-40B4-BE49-F238E27FC236}">
                <a16:creationId xmlns:a16="http://schemas.microsoft.com/office/drawing/2014/main" id="{385F06F1-4182-4A25-B9FD-54B97CC28245}"/>
              </a:ext>
            </a:extLst>
          </p:cNvPr>
          <p:cNvGraphicFramePr>
            <a:graphicFrameLocks noGrp="1"/>
          </p:cNvGraphicFramePr>
          <p:nvPr>
            <p:extLst>
              <p:ext uri="{D42A27DB-BD31-4B8C-83A1-F6EECF244321}">
                <p14:modId xmlns:p14="http://schemas.microsoft.com/office/powerpoint/2010/main" val="499967566"/>
              </p:ext>
            </p:extLst>
          </p:nvPr>
        </p:nvGraphicFramePr>
        <p:xfrm>
          <a:off x="951277" y="1796570"/>
          <a:ext cx="10472096" cy="4513047"/>
        </p:xfrm>
        <a:graphic>
          <a:graphicData uri="http://schemas.openxmlformats.org/drawingml/2006/table">
            <a:tbl>
              <a:tblPr firstRow="1" firstCol="1" bandRow="1">
                <a:tableStyleId>{5C22544A-7EE6-4342-B048-85BDC9FD1C3A}</a:tableStyleId>
              </a:tblPr>
              <a:tblGrid>
                <a:gridCol w="5227641">
                  <a:extLst>
                    <a:ext uri="{9D8B030D-6E8A-4147-A177-3AD203B41FA5}">
                      <a16:colId xmlns:a16="http://schemas.microsoft.com/office/drawing/2014/main" val="4164527919"/>
                    </a:ext>
                  </a:extLst>
                </a:gridCol>
                <a:gridCol w="5244455">
                  <a:extLst>
                    <a:ext uri="{9D8B030D-6E8A-4147-A177-3AD203B41FA5}">
                      <a16:colId xmlns:a16="http://schemas.microsoft.com/office/drawing/2014/main" val="256792092"/>
                    </a:ext>
                  </a:extLst>
                </a:gridCol>
              </a:tblGrid>
              <a:tr h="4513047">
                <a:tc>
                  <a:txBody>
                    <a:bodyPr/>
                    <a:lstStyle/>
                    <a:p>
                      <a:pPr algn="l">
                        <a:lnSpc>
                          <a:spcPct val="107000"/>
                        </a:lnSpc>
                        <a:spcAft>
                          <a:spcPts val="800"/>
                        </a:spcAft>
                      </a:pPr>
                      <a:r>
                        <a:rPr lang="en-IN" sz="2700">
                          <a:effectLst/>
                        </a:rPr>
                        <a:t>struct student</a:t>
                      </a:r>
                      <a:endParaRPr lang="en-IN" sz="1100">
                        <a:effectLst/>
                      </a:endParaRPr>
                    </a:p>
                    <a:p>
                      <a:pPr marL="571500" algn="l">
                        <a:lnSpc>
                          <a:spcPct val="107000"/>
                        </a:lnSpc>
                        <a:spcAft>
                          <a:spcPts val="800"/>
                        </a:spcAft>
                      </a:pPr>
                      <a:r>
                        <a:rPr lang="en-IN" sz="2700">
                          <a:effectLst/>
                        </a:rPr>
                        <a:t>{</a:t>
                      </a:r>
                      <a:endParaRPr lang="en-IN" sz="1100">
                        <a:effectLst/>
                      </a:endParaRPr>
                    </a:p>
                    <a:p>
                      <a:pPr marL="571500" algn="l">
                        <a:lnSpc>
                          <a:spcPct val="107000"/>
                        </a:lnSpc>
                        <a:spcAft>
                          <a:spcPts val="800"/>
                        </a:spcAft>
                      </a:pPr>
                      <a:r>
                        <a:rPr lang="en-IN" sz="2700">
                          <a:effectLst/>
                        </a:rPr>
                        <a:t>char name[20];</a:t>
                      </a:r>
                      <a:endParaRPr lang="en-IN" sz="1100">
                        <a:effectLst/>
                      </a:endParaRPr>
                    </a:p>
                    <a:p>
                      <a:pPr marL="571500" algn="l">
                        <a:lnSpc>
                          <a:spcPct val="107000"/>
                        </a:lnSpc>
                        <a:spcAft>
                          <a:spcPts val="800"/>
                        </a:spcAft>
                      </a:pPr>
                      <a:r>
                        <a:rPr lang="en-IN" sz="2700">
                          <a:effectLst/>
                        </a:rPr>
                        <a:t>int roll;</a:t>
                      </a:r>
                      <a:endParaRPr lang="en-IN" sz="1100">
                        <a:effectLst/>
                      </a:endParaRPr>
                    </a:p>
                    <a:p>
                      <a:pPr marL="571500" marR="219075" algn="just">
                        <a:lnSpc>
                          <a:spcPct val="103000"/>
                        </a:lnSpc>
                        <a:spcAft>
                          <a:spcPts val="800"/>
                        </a:spcAft>
                      </a:pPr>
                      <a:r>
                        <a:rPr lang="en-IN" sz="2700">
                          <a:effectLst/>
                        </a:rPr>
                        <a:t>char remarks; float marks;</a:t>
                      </a:r>
                      <a:endParaRPr lang="en-IN" sz="1100">
                        <a:effectLst/>
                      </a:endParaRPr>
                    </a:p>
                    <a:p>
                      <a:pPr marL="571500" algn="l">
                        <a:lnSpc>
                          <a:spcPct val="107000"/>
                        </a:lnSpc>
                        <a:spcAft>
                          <a:spcPts val="800"/>
                        </a:spcAft>
                      </a:pPr>
                      <a:r>
                        <a:rPr lang="en-IN" sz="2700">
                          <a:effectLst/>
                        </a:rPr>
                        <a:t>}st[100];</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R="111125" algn="ctr">
                        <a:lnSpc>
                          <a:spcPct val="107000"/>
                        </a:lnSpc>
                        <a:spcAft>
                          <a:spcPts val="800"/>
                        </a:spcAft>
                      </a:pPr>
                      <a:r>
                        <a:rPr lang="en-IN" sz="2700" dirty="0">
                          <a:effectLst/>
                        </a:rPr>
                        <a:t>struct student</a:t>
                      </a:r>
                      <a:endParaRPr lang="en-IN" sz="1100" dirty="0">
                        <a:effectLst/>
                      </a:endParaRPr>
                    </a:p>
                    <a:p>
                      <a:pPr marL="1239520" algn="l">
                        <a:lnSpc>
                          <a:spcPct val="107000"/>
                        </a:lnSpc>
                        <a:spcAft>
                          <a:spcPts val="800"/>
                        </a:spcAft>
                      </a:pPr>
                      <a:r>
                        <a:rPr lang="en-IN" sz="2700" dirty="0">
                          <a:effectLst/>
                        </a:rPr>
                        <a:t>{</a:t>
                      </a:r>
                      <a:endParaRPr lang="en-IN" sz="1100" dirty="0">
                        <a:effectLst/>
                      </a:endParaRPr>
                    </a:p>
                    <a:p>
                      <a:pPr marL="1239520" algn="l">
                        <a:lnSpc>
                          <a:spcPct val="107000"/>
                        </a:lnSpc>
                        <a:spcAft>
                          <a:spcPts val="800"/>
                        </a:spcAft>
                      </a:pPr>
                      <a:r>
                        <a:rPr lang="en-IN" sz="2700" dirty="0">
                          <a:effectLst/>
                        </a:rPr>
                        <a:t>char name[20];</a:t>
                      </a:r>
                      <a:endParaRPr lang="en-IN" sz="1100" dirty="0">
                        <a:effectLst/>
                      </a:endParaRPr>
                    </a:p>
                    <a:p>
                      <a:pPr marL="99060" algn="ctr">
                        <a:lnSpc>
                          <a:spcPct val="107000"/>
                        </a:lnSpc>
                        <a:spcAft>
                          <a:spcPts val="800"/>
                        </a:spcAft>
                      </a:pPr>
                      <a:r>
                        <a:rPr lang="en-IN" sz="2700" dirty="0">
                          <a:effectLst/>
                        </a:rPr>
                        <a:t>int roll;</a:t>
                      </a:r>
                      <a:endParaRPr lang="en-IN" sz="1100" dirty="0">
                        <a:effectLst/>
                      </a:endParaRPr>
                    </a:p>
                    <a:p>
                      <a:pPr marL="1239520" algn="l">
                        <a:lnSpc>
                          <a:spcPct val="107000"/>
                        </a:lnSpc>
                        <a:spcAft>
                          <a:spcPts val="800"/>
                        </a:spcAft>
                      </a:pPr>
                      <a:r>
                        <a:rPr lang="en-IN" sz="2700" dirty="0">
                          <a:effectLst/>
                        </a:rPr>
                        <a:t>char remarks;</a:t>
                      </a:r>
                      <a:endParaRPr lang="en-IN" sz="1100" dirty="0">
                        <a:effectLst/>
                      </a:endParaRPr>
                    </a:p>
                    <a:p>
                      <a:pPr marL="1239520" algn="l">
                        <a:lnSpc>
                          <a:spcPct val="107000"/>
                        </a:lnSpc>
                        <a:spcAft>
                          <a:spcPts val="800"/>
                        </a:spcAft>
                      </a:pPr>
                      <a:r>
                        <a:rPr lang="en-IN" sz="2700" dirty="0">
                          <a:effectLst/>
                        </a:rPr>
                        <a:t>float marks;</a:t>
                      </a:r>
                      <a:endParaRPr lang="en-IN" sz="1100" dirty="0">
                        <a:effectLst/>
                      </a:endParaRPr>
                    </a:p>
                    <a:p>
                      <a:pPr marL="1239520" algn="l">
                        <a:lnSpc>
                          <a:spcPct val="107000"/>
                        </a:lnSpc>
                        <a:spcAft>
                          <a:spcPts val="800"/>
                        </a:spcAft>
                      </a:pPr>
                      <a:r>
                        <a:rPr lang="en-IN" sz="2700" dirty="0">
                          <a:effectLst/>
                        </a:rPr>
                        <a:t>};</a:t>
                      </a:r>
                    </a:p>
                    <a:p>
                      <a:pPr marL="1239520" marR="0" lvl="0" indent="0" algn="l" defTabSz="914400" rtl="0" eaLnBrk="1" fontAlgn="auto" latinLnBrk="0" hangingPunct="1">
                        <a:lnSpc>
                          <a:spcPct val="107000"/>
                        </a:lnSpc>
                        <a:spcBef>
                          <a:spcPts val="0"/>
                        </a:spcBef>
                        <a:spcAft>
                          <a:spcPts val="800"/>
                        </a:spcAft>
                        <a:buClrTx/>
                        <a:buSzTx/>
                        <a:buFontTx/>
                        <a:buNone/>
                        <a:tabLst/>
                        <a:defRPr/>
                      </a:pPr>
                      <a:r>
                        <a:rPr kumimoji="0" lang="en-US" altLang="en-US" sz="2700" b="0" i="1" u="none" strike="noStrike" cap="none" normalizeH="0" baseline="0" dirty="0">
                          <a:ln>
                            <a:noFill/>
                          </a:ln>
                          <a:solidFill>
                            <a:srgbClr val="FF0000"/>
                          </a:solidFill>
                          <a:effectLst/>
                          <a:latin typeface="Arial" panose="020B0604020202020204" pitchFamily="34" charset="0"/>
                          <a:ea typeface="Calibri" panose="020F0502020204030204" pitchFamily="34" charset="0"/>
                        </a:rPr>
                        <a:t>struct student </a:t>
                      </a:r>
                      <a:r>
                        <a:rPr kumimoji="0" lang="en-US" altLang="en-US" sz="2700" b="0" i="1" u="none" strike="noStrike" cap="none" normalizeH="0" baseline="0" dirty="0" err="1">
                          <a:ln>
                            <a:noFill/>
                          </a:ln>
                          <a:solidFill>
                            <a:srgbClr val="FF0000"/>
                          </a:solidFill>
                          <a:effectLst/>
                          <a:latin typeface="Arial" panose="020B0604020202020204" pitchFamily="34" charset="0"/>
                          <a:ea typeface="Calibri" panose="020F0502020204030204" pitchFamily="34" charset="0"/>
                        </a:rPr>
                        <a:t>st</a:t>
                      </a:r>
                      <a:r>
                        <a:rPr kumimoji="0" lang="en-US" altLang="en-US" sz="2700" b="0" i="1" u="none" strike="noStrike" cap="none" normalizeH="0" baseline="0" dirty="0">
                          <a:ln>
                            <a:noFill/>
                          </a:ln>
                          <a:solidFill>
                            <a:srgbClr val="FF0000"/>
                          </a:solidFill>
                          <a:effectLst/>
                          <a:latin typeface="Arial" panose="020B0604020202020204" pitchFamily="34" charset="0"/>
                          <a:ea typeface="Calibri" panose="020F0502020204030204" pitchFamily="34" charset="0"/>
                        </a:rPr>
                        <a:t>[100];</a:t>
                      </a:r>
                      <a:endParaRPr lang="en-IN" sz="2700" dirty="0">
                        <a:effectLst/>
                      </a:endParaRPr>
                    </a:p>
                    <a:p>
                      <a:pPr marL="1239520" algn="l">
                        <a:lnSpc>
                          <a:spcPct val="107000"/>
                        </a:lnSpc>
                        <a:spcAft>
                          <a:spcPts val="800"/>
                        </a:spcAft>
                      </a:pP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95962343"/>
                  </a:ext>
                </a:extLst>
              </a:tr>
            </a:tbl>
          </a:graphicData>
        </a:graphic>
      </p:graphicFrame>
      <p:sp>
        <p:nvSpPr>
          <p:cNvPr id="4" name="Rectangle 3">
            <a:extLst>
              <a:ext uri="{FF2B5EF4-FFF2-40B4-BE49-F238E27FC236}">
                <a16:creationId xmlns:a16="http://schemas.microsoft.com/office/drawing/2014/main" id="{C0D5B930-A60C-42B3-BD55-1CD897CF2A18}"/>
              </a:ext>
            </a:extLst>
          </p:cNvPr>
          <p:cNvSpPr>
            <a:spLocks noChangeArrowheads="1"/>
          </p:cNvSpPr>
          <p:nvPr/>
        </p:nvSpPr>
        <p:spPr bwMode="auto">
          <a:xfrm>
            <a:off x="-1079225" y="1181180"/>
            <a:ext cx="8554722" cy="627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85337" tIns="84111" rIns="3174" bIns="12537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7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Two ways to declare an array of structure: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38D6F26A-1186-4621-920A-97166389D290}"/>
              </a:ext>
            </a:extLst>
          </p:cNvPr>
          <p:cNvSpPr>
            <a:spLocks noChangeArrowheads="1"/>
          </p:cNvSpPr>
          <p:nvPr/>
        </p:nvSpPr>
        <p:spPr bwMode="auto">
          <a:xfrm>
            <a:off x="5986814" y="5603470"/>
            <a:ext cx="1847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700" b="0" i="1" u="none" strike="noStrike" cap="none" normalizeH="0" baseline="0" dirty="0">
              <a:ln>
                <a:noFill/>
              </a:ln>
              <a:solidFill>
                <a:srgbClr val="FF0000"/>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5512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{0AF5710B-C9BE-D049-99F6-EA598E797940}tf10001119</Template>
  <TotalTime>6828</TotalTime>
  <Words>2232</Words>
  <Application>Microsoft Office PowerPoint</Application>
  <PresentationFormat>Widescreen</PresentationFormat>
  <Paragraphs>265</Paragraphs>
  <Slides>19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arial</vt:lpstr>
      <vt:lpstr>Calibri</vt:lpstr>
      <vt:lpstr>Calibri Light</vt:lpstr>
      <vt:lpstr>Cambria</vt:lpstr>
      <vt:lpstr>Garamond</vt:lpstr>
      <vt:lpstr>Monotype Sorts</vt:lpstr>
      <vt:lpstr>Times New Roman</vt:lpstr>
      <vt:lpstr>Tinos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RAMALINGAM</dc:creator>
  <cp:lastModifiedBy>sansar chauhan</cp:lastModifiedBy>
  <cp:revision>222</cp:revision>
  <dcterms:created xsi:type="dcterms:W3CDTF">2020-05-05T09:43:45Z</dcterms:created>
  <dcterms:modified xsi:type="dcterms:W3CDTF">2020-12-14T08:13:58Z</dcterms:modified>
</cp:coreProperties>
</file>