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73"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9144000" cy="6858000" type="screen4x3"/>
  <p:notesSz cx="6858000" cy="9144000"/>
  <p:embeddedFontLst>
    <p:embeddedFont>
      <p:font typeface="Teko" charset="0"/>
      <p:regular r:id="rId41"/>
      <p:bold r:id="rId42"/>
    </p:embeddedFont>
    <p:embeddedFont>
      <p:font typeface="Perpetua" pitchFamily="18" charset="0"/>
      <p:regular r:id="rId43"/>
      <p:bold r:id="rId44"/>
      <p:italic r:id="rId45"/>
      <p:boldItalic r:id="rId46"/>
    </p:embeddedFont>
    <p:embeddedFont>
      <p:font typeface="Franklin Gothic Book" pitchFamily="34" charset="0"/>
      <p:regular r:id="rId47"/>
      <p:italic r:id="rId48"/>
    </p:embeddedFont>
    <p:embeddedFont>
      <p:font typeface="Calibri" pitchFamily="34" charset="0"/>
      <p:regular r:id="rId49"/>
      <p:bold r:id="rId50"/>
      <p:italic r:id="rId51"/>
      <p:boldItalic r:id="rId52"/>
    </p:embeddedFont>
    <p:embeddedFont>
      <p:font typeface="Wingdings 2" pitchFamily="18" charset="2"/>
      <p:regular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7D16E67-67C7-413C-B94E-9E46223244B1}">
  <a:tblStyle styleId="{17D16E67-67C7-413C-B94E-9E46223244B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9.fntdata"/><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11.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92" name="Google Shape;9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23" name="Google Shape;22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2" name="Google Shape;23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2" name="Google Shape;24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51" name="Google Shape;25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60" name="Google Shape;26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69" name="Google Shape;26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8" name="Google Shape;27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87" name="Google Shape;28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6" name="Google Shape;32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6" name="Google Shape;33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9" name="Google Shape;35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9" name="Google Shape;36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1" name="Google Shape;40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0" name="Google Shape;41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19" name="Google Shape;419;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0" name="Google Shape;43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0" name="Google Shape;44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0" name="Google Shape;45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1" name="Google Shape;46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1" name="Google Shape;47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4" name="Google Shape;11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1" name="Google Shape;48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1" name="Google Shape;49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1" name="Google Shape;50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1" name="Google Shape;51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1" name="Google Shape;52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1" name="Google Shape;53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0" name="Google Shape;54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9" name="Google Shape;549;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0" name="Google Shape;14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83" name="Google Shape;1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3" name="Google Shape;19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03" name="Google Shape;20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13" name="Google Shape;21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a:spLocks noGrp="1"/>
          </p:cNvSpPr>
          <p:nvPr>
            <p:ph type="subTitle"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3300"/>
              </a:buClr>
              <a:buSzPts val="3200"/>
              <a:buFont typeface="Teko"/>
              <a:buNone/>
            </a:pPr>
            <a:r>
              <a:rPr lang="en-US" sz="3200" b="1" i="0" u="none">
                <a:solidFill>
                  <a:srgbClr val="003300"/>
                </a:solidFill>
                <a:latin typeface="Teko"/>
                <a:ea typeface="Teko"/>
                <a:cs typeface="Teko"/>
                <a:sym typeface="Teko"/>
              </a:rPr>
              <a:t>UNIT 1 Continue..</a:t>
            </a:r>
            <a:endParaRPr/>
          </a:p>
        </p:txBody>
      </p:sp>
      <p:sp>
        <p:nvSpPr>
          <p:cNvPr id="95" name="Google Shape;95;p14"/>
          <p:cNvSpPr txBox="1">
            <a:spLocks noGrp="1"/>
          </p:cNvSpPr>
          <p:nvPr>
            <p:ph type="ctr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3300"/>
              </a:buClr>
              <a:buSzPts val="4000"/>
              <a:buFont typeface="Teko"/>
              <a:buNone/>
            </a:pPr>
            <a:r>
              <a:rPr lang="en-US" sz="4000" b="1" i="0" u="none">
                <a:solidFill>
                  <a:srgbClr val="003300"/>
                </a:solidFill>
                <a:latin typeface="Teko"/>
                <a:ea typeface="Teko"/>
                <a:cs typeface="Teko"/>
                <a:sym typeface="Teko"/>
              </a:rPr>
              <a:t>Programming For Problem Solving</a:t>
            </a:r>
            <a:br>
              <a:rPr lang="en-US" sz="4000" b="1" i="0" u="none">
                <a:solidFill>
                  <a:srgbClr val="003300"/>
                </a:solidFill>
                <a:latin typeface="Teko"/>
                <a:ea typeface="Teko"/>
                <a:cs typeface="Teko"/>
                <a:sym typeface="Teko"/>
              </a:rPr>
            </a:br>
            <a:endParaRPr/>
          </a:p>
        </p:txBody>
      </p:sp>
      <p:sp>
        <p:nvSpPr>
          <p:cNvPr id="97" name="Google Shape;97;p14"/>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t>
            </a:r>
            <a:endParaRPr/>
          </a:p>
        </p:txBody>
      </p:sp>
      <p:sp>
        <p:nvSpPr>
          <p:cNvPr id="99" name="Google Shape;99;p1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a:t>
            </a:fld>
            <a:endParaRPr/>
          </a:p>
        </p:txBody>
      </p:sp>
      <p:sp>
        <p:nvSpPr>
          <p:cNvPr id="101" name="Google Shape;101;p14"/>
          <p:cNvSpPr txBox="1"/>
          <p:nvPr/>
        </p:nvSpPr>
        <p:spPr>
          <a:xfrm>
            <a:off x="3657600" y="4419600"/>
            <a:ext cx="4038600" cy="144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1" i="0" u="none">
                <a:solidFill>
                  <a:schemeClr val="dk2"/>
                </a:solidFill>
                <a:latin typeface="Arial"/>
                <a:ea typeface="Arial"/>
                <a:cs typeface="Arial"/>
                <a:sym typeface="Arial"/>
              </a:rPr>
              <a:t>ERRORS CONTINUE..</a:t>
            </a:r>
            <a:br>
              <a:rPr lang="en-US" sz="4400" b="1" i="0" u="none">
                <a:solidFill>
                  <a:schemeClr val="dk2"/>
                </a:solidFill>
                <a:latin typeface="Arial"/>
                <a:ea typeface="Arial"/>
                <a:cs typeface="Arial"/>
                <a:sym typeface="Arial"/>
              </a:rPr>
            </a:br>
            <a:r>
              <a:rPr lang="en-US" sz="1800" b="1" i="0" u="none">
                <a:solidFill>
                  <a:schemeClr val="dk2"/>
                </a:solidFill>
                <a:latin typeface="Arial"/>
                <a:ea typeface="Arial"/>
                <a:cs typeface="Arial"/>
                <a:sym typeface="Arial"/>
              </a:rPr>
              <a:t>Examples with code</a:t>
            </a:r>
            <a:endParaRPr/>
          </a:p>
        </p:txBody>
      </p:sp>
      <p:sp>
        <p:nvSpPr>
          <p:cNvPr id="226" name="Google Shape;226;p23"/>
          <p:cNvSpPr txBox="1">
            <a:spLocks noGrp="1"/>
          </p:cNvSpPr>
          <p:nvPr>
            <p:ph sz="quarter" idx="1"/>
          </p:nvPr>
        </p:nvSpPr>
        <p:spPr>
          <a:xfrm>
            <a:off x="457200" y="14478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1.If we want to declare the variable of type integer,  </a:t>
            </a:r>
            <a:endParaRPr/>
          </a:p>
          <a:p>
            <a:pPr marL="0" marR="0" lvl="0" indent="0" algn="l" rtl="0">
              <a:lnSpc>
                <a:spcPct val="10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int a; // this is the correct form  </a:t>
            </a:r>
            <a:endParaRPr/>
          </a:p>
          <a:p>
            <a:pPr marL="0" marR="0" lvl="0" indent="0" algn="l" rtl="0">
              <a:lnSpc>
                <a:spcPct val="10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Int a; // this is an incorrect form. .</a:t>
            </a:r>
            <a:endParaRPr/>
          </a:p>
          <a:p>
            <a:pPr marL="0" marR="0" lvl="0" indent="0" algn="l" rtl="0">
              <a:lnSpc>
                <a:spcPct val="10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2. #include &lt;stdio.h&gt;  </a:t>
            </a:r>
            <a:endParaRPr/>
          </a:p>
          <a:p>
            <a:pPr marL="0" marR="0" lvl="0" indent="0" algn="l" rtl="0">
              <a:lnSpc>
                <a:spcPct val="10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int main()  </a:t>
            </a:r>
            <a:endParaRPr/>
          </a:p>
          <a:p>
            <a:pPr marL="0" marR="0" lvl="0" indent="0" algn="l" rtl="0">
              <a:lnSpc>
                <a:spcPct val="10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a:t>
            </a:r>
            <a:endParaRPr/>
          </a:p>
          <a:p>
            <a:pPr marL="0" marR="0" lvl="0" indent="0" algn="l" rtl="0">
              <a:lnSpc>
                <a:spcPct val="10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a = 10;  // a is not declared</a:t>
            </a:r>
            <a:endParaRPr/>
          </a:p>
          <a:p>
            <a:pPr marL="0" marR="0" lvl="0" indent="0" algn="l" rtl="0">
              <a:lnSpc>
                <a:spcPct val="10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printf("The value of a is : %d", a);  </a:t>
            </a:r>
            <a:endParaRPr/>
          </a:p>
          <a:p>
            <a:pPr marL="0" marR="0" lvl="0" indent="0" algn="l" rtl="0">
              <a:lnSpc>
                <a:spcPct val="10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return 0;  </a:t>
            </a:r>
            <a:endParaRPr/>
          </a:p>
          <a:p>
            <a:pPr marL="0" marR="0" lvl="0" indent="0" algn="l" rtl="0">
              <a:lnSpc>
                <a:spcPct val="10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a:t>
            </a:r>
            <a:endParaRPr/>
          </a:p>
          <a:p>
            <a:pPr marL="0" marR="0" lvl="0" indent="0" algn="l" rtl="0">
              <a:lnSpc>
                <a:spcPct val="10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3. #include &lt;stdio.h&gt;  </a:t>
            </a:r>
            <a:endParaRPr/>
          </a:p>
          <a:p>
            <a:pPr marL="0" marR="0" lvl="0" indent="0" algn="l" rtl="0">
              <a:lnSpc>
                <a:spcPct val="10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int main()  </a:t>
            </a:r>
            <a:endParaRPr/>
          </a:p>
          <a:p>
            <a:pPr marL="0" marR="0" lvl="0" indent="0" algn="l" rtl="0">
              <a:lnSpc>
                <a:spcPct val="10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a:t>
            </a:r>
            <a:endParaRPr/>
          </a:p>
          <a:p>
            <a:pPr marL="0" marR="0" lvl="0" indent="0" algn="l" rtl="0">
              <a:lnSpc>
                <a:spcPct val="10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int a=2;  </a:t>
            </a:r>
            <a:endParaRPr/>
          </a:p>
          <a:p>
            <a:pPr marL="0" marR="0" lvl="0" indent="0" algn="l" rtl="0">
              <a:lnSpc>
                <a:spcPct val="10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if(.)  // syntax error  we put the (.) instead of condition in 'if', so this generates the syntax error</a:t>
            </a:r>
            <a:endParaRPr/>
          </a:p>
          <a:p>
            <a:pPr marL="0" marR="0" lvl="0" indent="0" algn="l" rtl="0">
              <a:lnSpc>
                <a:spcPct val="10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printf("a is greater than 1");  </a:t>
            </a:r>
            <a:endParaRPr/>
          </a:p>
          <a:p>
            <a:pPr marL="0" marR="0" lvl="0" indent="0" algn="l" rtl="0">
              <a:lnSpc>
                <a:spcPct val="10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return 0;  </a:t>
            </a:r>
            <a:endParaRPr/>
          </a:p>
          <a:p>
            <a:pPr marL="0" marR="0" lvl="0" indent="0" algn="l" rtl="0">
              <a:lnSpc>
                <a:spcPct val="10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a:t>
            </a:r>
            <a:endParaRPr/>
          </a:p>
          <a:p>
            <a:pPr marL="342900" marR="0" lvl="0" indent="-254000" algn="l" rtl="0">
              <a:spcBef>
                <a:spcPts val="28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p:txBody>
      </p:sp>
      <p:sp>
        <p:nvSpPr>
          <p:cNvPr id="227" name="Google Shape;227;p23"/>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29" name="Google Shape;229;p2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 ERRORS CONTINUE..</a:t>
            </a:r>
            <a:endParaRPr/>
          </a:p>
        </p:txBody>
      </p:sp>
      <p:sp>
        <p:nvSpPr>
          <p:cNvPr id="235" name="Google Shape;235;p24"/>
          <p:cNvSpPr txBox="1">
            <a:spLocks noGrp="1"/>
          </p:cNvSpPr>
          <p:nvPr>
            <p:ph sz="quarter" idx="1"/>
          </p:nvPr>
        </p:nvSpPr>
        <p:spPr>
          <a:xfrm>
            <a:off x="457200" y="16462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Arial"/>
              <a:buChar char="•"/>
            </a:pPr>
            <a:r>
              <a:rPr lang="en-US" sz="1600" b="1" i="0" u="none" dirty="0">
                <a:solidFill>
                  <a:schemeClr val="dk1"/>
                </a:solidFill>
                <a:latin typeface="Arial"/>
                <a:ea typeface="Arial"/>
                <a:cs typeface="Arial"/>
                <a:sym typeface="Arial"/>
              </a:rPr>
              <a:t>Runtime error</a:t>
            </a:r>
            <a:r>
              <a:rPr lang="en-US" sz="1600" b="0" i="0" u="none" dirty="0">
                <a:solidFill>
                  <a:schemeClr val="dk1"/>
                </a:solidFill>
                <a:latin typeface="Arial"/>
                <a:ea typeface="Arial"/>
                <a:cs typeface="Arial"/>
                <a:sym typeface="Arial"/>
              </a:rPr>
              <a:t>: The error which occurs during the execution of program those errors are turn termed as runtime error.</a:t>
            </a:r>
            <a:endParaRPr/>
          </a:p>
          <a:p>
            <a:pPr marL="342900" marR="0" lvl="0" indent="-342900" algn="just" rtl="0">
              <a:lnSpc>
                <a:spcPct val="150000"/>
              </a:lnSpc>
              <a:spcBef>
                <a:spcPts val="320"/>
              </a:spcBef>
              <a:spcAft>
                <a:spcPts val="0"/>
              </a:spcAft>
              <a:buClr>
                <a:schemeClr val="dk1"/>
              </a:buClr>
              <a:buSzPts val="1600"/>
              <a:buFont typeface="Arial"/>
              <a:buNone/>
            </a:pPr>
            <a:r>
              <a:rPr lang="en-US" sz="1600" b="0" i="0" u="none" dirty="0">
                <a:solidFill>
                  <a:schemeClr val="dk1"/>
                </a:solidFill>
                <a:latin typeface="Arial"/>
                <a:ea typeface="Arial"/>
                <a:cs typeface="Arial"/>
                <a:sym typeface="Arial"/>
              </a:rPr>
              <a:t>     Sometimes the errors exist during the execution-time even after the successful compilation known as run-time errors. When the program is running, and it is not able to perform the operation is the main cause of the run-time error. The division by zero is the common example of the run-time error. These errors are very difficult to find, as the compiler does not point to these errors.</a:t>
            </a:r>
            <a:endParaRPr/>
          </a:p>
          <a:p>
            <a:pPr marL="342900" marR="0" lvl="0" indent="-342900" algn="just" rtl="0">
              <a:lnSpc>
                <a:spcPct val="150000"/>
              </a:lnSpc>
              <a:spcBef>
                <a:spcPts val="320"/>
              </a:spcBef>
              <a:spcAft>
                <a:spcPts val="0"/>
              </a:spcAft>
              <a:buClr>
                <a:schemeClr val="dk1"/>
              </a:buClr>
              <a:buSzPts val="1600"/>
              <a:buFont typeface="Arial"/>
              <a:buNone/>
            </a:pPr>
            <a:r>
              <a:rPr lang="en-US" sz="1600" b="0" i="0" u="none" dirty="0">
                <a:solidFill>
                  <a:schemeClr val="dk1"/>
                </a:solidFill>
                <a:latin typeface="Arial"/>
                <a:ea typeface="Arial"/>
                <a:cs typeface="Arial"/>
                <a:sym typeface="Arial"/>
              </a:rPr>
              <a:t>      Example </a:t>
            </a:r>
            <a:endParaRPr/>
          </a:p>
          <a:p>
            <a:pPr marL="342900" marR="0" lvl="0" indent="-342900" algn="just" rtl="0">
              <a:lnSpc>
                <a:spcPct val="150000"/>
              </a:lnSpc>
              <a:spcBef>
                <a:spcPts val="320"/>
              </a:spcBef>
              <a:spcAft>
                <a:spcPts val="0"/>
              </a:spcAft>
              <a:buClr>
                <a:schemeClr val="dk1"/>
              </a:buClr>
              <a:buSzPts val="1600"/>
              <a:buFont typeface="Arial"/>
              <a:buNone/>
            </a:pPr>
            <a:r>
              <a:rPr lang="en-US" sz="1600" b="0" i="0" u="none" dirty="0">
                <a:solidFill>
                  <a:schemeClr val="dk1"/>
                </a:solidFill>
                <a:latin typeface="Arial"/>
                <a:ea typeface="Arial"/>
                <a:cs typeface="Arial"/>
                <a:sym typeface="Arial"/>
              </a:rPr>
              <a:t>1.Devision by zero.</a:t>
            </a:r>
            <a:endParaRPr/>
          </a:p>
          <a:p>
            <a:pPr marL="342900" marR="0" lvl="0" indent="-342900" algn="just" rtl="0">
              <a:lnSpc>
                <a:spcPct val="150000"/>
              </a:lnSpc>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342900" marR="0" lvl="0" indent="-228600" algn="l" rtl="0">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236" name="Google Shape;236;p24"/>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38" name="Google Shape;238;p2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1" i="0" u="none">
                <a:solidFill>
                  <a:schemeClr val="dk2"/>
                </a:solidFill>
                <a:latin typeface="Arial"/>
                <a:ea typeface="Arial"/>
                <a:cs typeface="Arial"/>
                <a:sym typeface="Arial"/>
              </a:rPr>
              <a:t>ERRORS CONTINUE..</a:t>
            </a:r>
            <a:endParaRPr/>
          </a:p>
        </p:txBody>
      </p:sp>
      <p:sp>
        <p:nvSpPr>
          <p:cNvPr id="245" name="Google Shape;245;p25"/>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Linker error</a:t>
            </a:r>
            <a:endParaRPr sz="1800" b="0" i="0" u="none">
              <a:solidFill>
                <a:schemeClr val="dk1"/>
              </a:solidFill>
              <a:latin typeface="Arial"/>
              <a:ea typeface="Arial"/>
              <a:cs typeface="Arial"/>
              <a:sym typeface="Arial"/>
            </a:endParaRPr>
          </a:p>
          <a:p>
            <a:pPr marL="0" marR="0" lvl="0" indent="-114300" algn="just" rtl="0">
              <a:lnSpc>
                <a:spcPct val="150000"/>
              </a:lnSpc>
              <a:spcBef>
                <a:spcPts val="36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Linker errors are mainly generated when the executable file of the program is not created. </a:t>
            </a:r>
            <a:endParaRPr/>
          </a:p>
          <a:p>
            <a:pPr marL="0" marR="0" lvl="0" indent="-114300" algn="just" rtl="0">
              <a:lnSpc>
                <a:spcPct val="150000"/>
              </a:lnSpc>
              <a:spcBef>
                <a:spcPts val="36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This can be happened either due to the wrong function prototyping or usage of the wrong header file. </a:t>
            </a:r>
            <a:endParaRPr/>
          </a:p>
          <a:p>
            <a:pPr marL="342900" marR="0" lvl="0" indent="-228600" algn="l" rtl="0">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246" name="Google Shape;246;p25"/>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48" name="Google Shape;248;p2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1" i="0" u="none">
                <a:solidFill>
                  <a:schemeClr val="dk2"/>
                </a:solidFill>
                <a:latin typeface="Arial"/>
                <a:ea typeface="Arial"/>
                <a:cs typeface="Arial"/>
                <a:sym typeface="Arial"/>
              </a:rPr>
              <a:t>ERRORS CONTINUE..</a:t>
            </a:r>
            <a:endParaRPr/>
          </a:p>
        </p:txBody>
      </p:sp>
      <p:sp>
        <p:nvSpPr>
          <p:cNvPr id="254" name="Google Shape;254;p26"/>
          <p:cNvSpPr txBox="1">
            <a:spLocks noGrp="1"/>
          </p:cNvSpPr>
          <p:nvPr>
            <p:ph sz="quarter" idx="1"/>
          </p:nvPr>
        </p:nvSpPr>
        <p:spPr>
          <a:xfrm>
            <a:off x="457200" y="1143000"/>
            <a:ext cx="8229600" cy="4525962"/>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Linker error</a:t>
            </a:r>
            <a:endParaRPr sz="1800" b="0" i="0" u="none">
              <a:solidFill>
                <a:schemeClr val="dk1"/>
              </a:solidFill>
              <a:latin typeface="Arial"/>
              <a:ea typeface="Arial"/>
              <a:cs typeface="Arial"/>
              <a:sym typeface="Arial"/>
            </a:endParaRPr>
          </a:p>
          <a:p>
            <a:pPr marL="0" marR="0" lvl="0" indent="-114300" algn="just" rtl="0">
              <a:lnSpc>
                <a:spcPct val="150000"/>
              </a:lnSpc>
              <a:spcBef>
                <a:spcPts val="36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Linker errors are mainly generated when the executable file of the program is not created. </a:t>
            </a:r>
            <a:endParaRPr/>
          </a:p>
          <a:p>
            <a:pPr marL="0" marR="0" lvl="0" indent="-114300" algn="just" rtl="0">
              <a:lnSpc>
                <a:spcPct val="150000"/>
              </a:lnSpc>
              <a:spcBef>
                <a:spcPts val="36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This can be happened either due to the wrong function prototyping or usage of the wrong header file. </a:t>
            </a:r>
            <a:endParaRPr/>
          </a:p>
          <a:p>
            <a:pPr marL="0" marR="0" lvl="0" indent="-11430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The most common linker error that occurs is that we use Main() instead of main().</a:t>
            </a:r>
            <a:endParaRPr/>
          </a:p>
          <a:p>
            <a:pPr marL="0" marR="0" lvl="0" indent="-11430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      Example using print() instead of printf().</a:t>
            </a:r>
            <a:endParaRPr/>
          </a:p>
          <a:p>
            <a:pPr marL="0" marR="0" lvl="0" indent="-11430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     These error are identified during linking object code with system library.</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#include &lt;stdio.h&gt;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int Main()  // Linker error</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int a=78;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printf("The value of a is : %d", a);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return 0;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endParaRPr/>
          </a:p>
          <a:p>
            <a:pPr marL="0" marR="0" lvl="0" indent="0" algn="just" rtl="0">
              <a:lnSpc>
                <a:spcPct val="150000"/>
              </a:lnSpc>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342900" marR="0" lvl="0" indent="-228600" algn="l" rtl="0">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255" name="Google Shape;255;p26"/>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57" name="Google Shape;257;p2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1" i="0" u="none">
                <a:solidFill>
                  <a:schemeClr val="dk2"/>
                </a:solidFill>
                <a:latin typeface="Arial"/>
                <a:ea typeface="Arial"/>
                <a:cs typeface="Arial"/>
                <a:sym typeface="Arial"/>
              </a:rPr>
              <a:t>ERRORS CONTINUE..</a:t>
            </a:r>
            <a:endParaRPr/>
          </a:p>
        </p:txBody>
      </p:sp>
      <p:sp>
        <p:nvSpPr>
          <p:cNvPr id="263" name="Google Shape;263;p27"/>
          <p:cNvSpPr txBox="1">
            <a:spLocks noGrp="1"/>
          </p:cNvSpPr>
          <p:nvPr>
            <p:ph sz="quarter" idx="1"/>
          </p:nvPr>
        </p:nvSpPr>
        <p:spPr>
          <a:xfrm>
            <a:off x="457200" y="1143000"/>
            <a:ext cx="8229600" cy="4525962"/>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Logical error </a:t>
            </a:r>
            <a:endParaRPr sz="1800" b="0" i="0" u="none">
              <a:solidFill>
                <a:schemeClr val="dk1"/>
              </a:solidFill>
              <a:latin typeface="Arial"/>
              <a:ea typeface="Arial"/>
              <a:cs typeface="Arial"/>
              <a:sym typeface="Arial"/>
            </a:endParaRPr>
          </a:p>
          <a:p>
            <a:pPr marL="0" marR="0" lvl="0" indent="-114300" algn="just" rtl="0">
              <a:lnSpc>
                <a:spcPct val="150000"/>
              </a:lnSpc>
              <a:spcBef>
                <a:spcPts val="36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 The errors which are introduced due to  usage of wrong expression formula for logic in program these errors are called as logical error for example using 2  * 3.14 as area of circle.</a:t>
            </a:r>
            <a:endParaRPr/>
          </a:p>
          <a:p>
            <a:pPr marL="0" marR="0" lvl="0" indent="-114300" algn="just" rtl="0">
              <a:lnSpc>
                <a:spcPct val="150000"/>
              </a:lnSpc>
              <a:spcBef>
                <a:spcPts val="36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The logical error is an error that leads to an undesired output. </a:t>
            </a:r>
            <a:endParaRPr/>
          </a:p>
          <a:p>
            <a:pPr marL="0" marR="0" lvl="0" indent="-114300" algn="just" rtl="0">
              <a:lnSpc>
                <a:spcPct val="150000"/>
              </a:lnSpc>
              <a:spcBef>
                <a:spcPts val="36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These errors produce the incorrect output, but they are error-free, known as logical errors. </a:t>
            </a:r>
            <a:endParaRPr/>
          </a:p>
          <a:p>
            <a:pPr marL="0" marR="0" lvl="0" indent="-114300" algn="just" rtl="0">
              <a:lnSpc>
                <a:spcPct val="150000"/>
              </a:lnSpc>
              <a:spcBef>
                <a:spcPts val="36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These types of mistakes are mainly done by beginners. The occurrence of these errors mainly depends upon the logical thinking of the developer.</a:t>
            </a:r>
            <a:endParaRPr/>
          </a:p>
          <a:p>
            <a:pPr marL="0" marR="0" lvl="0" indent="-114300" algn="just" rtl="0">
              <a:lnSpc>
                <a:spcPct val="150000"/>
              </a:lnSpc>
              <a:spcBef>
                <a:spcPts val="36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 If the programmers sound logically good, then there will be fewer chances of these errors.</a:t>
            </a:r>
            <a:endParaRPr/>
          </a:p>
        </p:txBody>
      </p:sp>
      <p:sp>
        <p:nvSpPr>
          <p:cNvPr id="264" name="Google Shape;264;p27"/>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66" name="Google Shape;266;p2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1" i="0" u="none">
                <a:solidFill>
                  <a:schemeClr val="dk2"/>
                </a:solidFill>
                <a:latin typeface="Arial"/>
                <a:ea typeface="Arial"/>
                <a:cs typeface="Arial"/>
                <a:sym typeface="Arial"/>
              </a:rPr>
              <a:t>ERRORS CONTINUE..</a:t>
            </a:r>
            <a:endParaRPr/>
          </a:p>
        </p:txBody>
      </p:sp>
      <p:sp>
        <p:nvSpPr>
          <p:cNvPr id="272" name="Google Shape;272;p28"/>
          <p:cNvSpPr txBox="1">
            <a:spLocks noGrp="1"/>
          </p:cNvSpPr>
          <p:nvPr>
            <p:ph sz="quarter" idx="1"/>
          </p:nvPr>
        </p:nvSpPr>
        <p:spPr>
          <a:xfrm>
            <a:off x="457200" y="11430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a:t>
            </a:r>
            <a:r>
              <a:rPr lang="en-US" sz="1800" b="0" i="0" u="none">
                <a:solidFill>
                  <a:schemeClr val="dk1"/>
                </a:solidFill>
                <a:latin typeface="Arial"/>
                <a:ea typeface="Arial"/>
                <a:cs typeface="Arial"/>
                <a:sym typeface="Arial"/>
              </a:rPr>
              <a:t>#include &lt;stdio.h&gt;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int main()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int sum=0; // variable initialization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int k=1;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for(int i=1;i&lt;=10;i++); // logical error, as we put the semicolon after loop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sum=sum+k;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k++;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printf("The  value of sum is %d", sum);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return 0;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endParaRPr/>
          </a:p>
        </p:txBody>
      </p:sp>
      <p:sp>
        <p:nvSpPr>
          <p:cNvPr id="273" name="Google Shape;273;p28"/>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75" name="Google Shape;275;p2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Arial"/>
              <a:buNone/>
            </a:pPr>
            <a:r>
              <a:rPr lang="en-US" sz="3200" b="1" i="0" u="none">
                <a:solidFill>
                  <a:schemeClr val="dk2"/>
                </a:solidFill>
                <a:latin typeface="Arial"/>
                <a:ea typeface="Arial"/>
                <a:cs typeface="Arial"/>
                <a:sym typeface="Arial"/>
              </a:rPr>
              <a:t>ERRORS CONTINUE..</a:t>
            </a:r>
            <a:br>
              <a:rPr lang="en-US" sz="3200" b="1" i="0" u="none">
                <a:solidFill>
                  <a:schemeClr val="dk2"/>
                </a:solidFill>
                <a:latin typeface="Arial"/>
                <a:ea typeface="Arial"/>
                <a:cs typeface="Arial"/>
                <a:sym typeface="Arial"/>
              </a:rPr>
            </a:br>
            <a:r>
              <a:rPr lang="en-US" sz="3200" b="1" i="0" u="none">
                <a:solidFill>
                  <a:schemeClr val="dk2"/>
                </a:solidFill>
                <a:latin typeface="Arial"/>
                <a:ea typeface="Arial"/>
                <a:cs typeface="Arial"/>
                <a:sym typeface="Arial"/>
              </a:rPr>
              <a:t>Semantic error :</a:t>
            </a:r>
            <a:r>
              <a:rPr lang="en-US" sz="4400" b="1" i="0" u="none">
                <a:solidFill>
                  <a:schemeClr val="dk2"/>
                </a:solidFill>
                <a:latin typeface="Arial"/>
                <a:ea typeface="Arial"/>
                <a:cs typeface="Arial"/>
                <a:sym typeface="Arial"/>
              </a:rPr>
              <a:t/>
            </a:r>
            <a:br>
              <a:rPr lang="en-US" sz="4400" b="1" i="0" u="none">
                <a:solidFill>
                  <a:schemeClr val="dk2"/>
                </a:solidFill>
                <a:latin typeface="Arial"/>
                <a:ea typeface="Arial"/>
                <a:cs typeface="Arial"/>
                <a:sym typeface="Arial"/>
              </a:rPr>
            </a:br>
            <a:endParaRPr/>
          </a:p>
        </p:txBody>
      </p:sp>
      <p:sp>
        <p:nvSpPr>
          <p:cNvPr id="281" name="Google Shape;281;p29"/>
          <p:cNvSpPr txBox="1">
            <a:spLocks noGrp="1"/>
          </p:cNvSpPr>
          <p:nvPr>
            <p:ph sz="quarter" idx="1"/>
          </p:nvPr>
        </p:nvSpPr>
        <p:spPr>
          <a:xfrm>
            <a:off x="457200" y="838200"/>
            <a:ext cx="8229600" cy="4525962"/>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These are valid code the compiler understands, but they do not what you, the programmer, </a:t>
            </a:r>
            <a:r>
              <a:rPr lang="en-US" sz="1800" b="0" i="0" u="none" dirty="0" err="1">
                <a:solidFill>
                  <a:schemeClr val="dk1"/>
                </a:solidFill>
                <a:latin typeface="Arial"/>
                <a:ea typeface="Arial"/>
                <a:cs typeface="Arial"/>
                <a:sym typeface="Arial"/>
              </a:rPr>
              <a:t>intended.The</a:t>
            </a:r>
            <a:r>
              <a:rPr lang="en-US" sz="1800" b="0" i="0" u="none" dirty="0">
                <a:solidFill>
                  <a:schemeClr val="dk1"/>
                </a:solidFill>
                <a:latin typeface="Arial"/>
                <a:ea typeface="Arial"/>
                <a:cs typeface="Arial"/>
                <a:sym typeface="Arial"/>
              </a:rPr>
              <a:t> following can be the cases for the semantic error:</a:t>
            </a:r>
            <a:endParaRPr/>
          </a:p>
          <a:p>
            <a:pPr marL="0" marR="0" lvl="0" indent="0" algn="just" rtl="0">
              <a:lnSpc>
                <a:spcPct val="150000"/>
              </a:lnSpc>
              <a:spcBef>
                <a:spcPts val="36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1.Use of a un-initialized variable.</a:t>
            </a:r>
            <a:endParaRPr/>
          </a:p>
          <a:p>
            <a:pPr marL="0" marR="0" lvl="0" indent="0" algn="just" rtl="0">
              <a:lnSpc>
                <a:spcPct val="150000"/>
              </a:lnSpc>
              <a:spcBef>
                <a:spcPts val="360"/>
              </a:spcBef>
              <a:spcAft>
                <a:spcPts val="0"/>
              </a:spcAft>
              <a:buClr>
                <a:schemeClr val="dk1"/>
              </a:buClr>
              <a:buSzPts val="1800"/>
              <a:buFont typeface="Arial"/>
              <a:buNone/>
            </a:pPr>
            <a:r>
              <a:rPr lang="en-US" sz="1800" b="0" i="0" u="none" dirty="0" err="1">
                <a:solidFill>
                  <a:schemeClr val="dk1"/>
                </a:solidFill>
                <a:latin typeface="Arial"/>
                <a:ea typeface="Arial"/>
                <a:cs typeface="Arial"/>
                <a:sym typeface="Arial"/>
              </a:rPr>
              <a:t>int</a:t>
            </a:r>
            <a:r>
              <a:rPr lang="en-US" sz="1800" b="0" i="0" u="none" dirty="0">
                <a:solidFill>
                  <a:schemeClr val="dk1"/>
                </a:solidFill>
                <a:latin typeface="Arial"/>
                <a:ea typeface="Arial"/>
                <a:cs typeface="Arial"/>
                <a:sym typeface="Arial"/>
              </a:rPr>
              <a:t> </a:t>
            </a:r>
            <a:r>
              <a:rPr lang="en-US" sz="1800" b="0" i="0" u="none" dirty="0" err="1">
                <a:solidFill>
                  <a:schemeClr val="dk1"/>
                </a:solidFill>
                <a:latin typeface="Arial"/>
                <a:ea typeface="Arial"/>
                <a:cs typeface="Arial"/>
                <a:sym typeface="Arial"/>
              </a:rPr>
              <a:t>i</a:t>
            </a:r>
            <a:r>
              <a:rPr lang="en-US" sz="1800" b="0" i="0" u="none" dirty="0">
                <a:solidFill>
                  <a:schemeClr val="dk1"/>
                </a:solidFill>
                <a:latin typeface="Arial"/>
                <a:ea typeface="Arial"/>
                <a:cs typeface="Arial"/>
                <a:sym typeface="Arial"/>
              </a:rPr>
              <a:t>;</a:t>
            </a:r>
            <a:endParaRPr/>
          </a:p>
          <a:p>
            <a:pPr marL="0" marR="0" lvl="0" indent="0" algn="just" rtl="0">
              <a:lnSpc>
                <a:spcPct val="150000"/>
              </a:lnSpc>
              <a:spcBef>
                <a:spcPts val="360"/>
              </a:spcBef>
              <a:spcAft>
                <a:spcPts val="0"/>
              </a:spcAft>
              <a:buClr>
                <a:schemeClr val="dk1"/>
              </a:buClr>
              <a:buSzPts val="1800"/>
              <a:buFont typeface="Arial"/>
              <a:buNone/>
            </a:pPr>
            <a:r>
              <a:rPr lang="en-US" sz="1800" b="0" i="0" u="none" dirty="0" err="1">
                <a:solidFill>
                  <a:schemeClr val="dk1"/>
                </a:solidFill>
                <a:latin typeface="Arial"/>
                <a:ea typeface="Arial"/>
                <a:cs typeface="Arial"/>
                <a:sym typeface="Arial"/>
              </a:rPr>
              <a:t>i</a:t>
            </a:r>
            <a:r>
              <a:rPr lang="en-US" sz="1800" b="0" i="0" u="none" dirty="0">
                <a:solidFill>
                  <a:schemeClr val="dk1"/>
                </a:solidFill>
                <a:latin typeface="Arial"/>
                <a:ea typeface="Arial"/>
                <a:cs typeface="Arial"/>
                <a:sym typeface="Arial"/>
              </a:rPr>
              <a:t>=i+2;</a:t>
            </a:r>
            <a:endParaRPr/>
          </a:p>
          <a:p>
            <a:pPr marL="0" marR="0" lvl="0" indent="0" algn="just" rtl="0">
              <a:lnSpc>
                <a:spcPct val="150000"/>
              </a:lnSpc>
              <a:spcBef>
                <a:spcPts val="36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2.Type compatibility</a:t>
            </a:r>
            <a:endParaRPr/>
          </a:p>
          <a:p>
            <a:pPr marL="0" marR="0" lvl="0" indent="0" algn="just" rtl="0">
              <a:lnSpc>
                <a:spcPct val="150000"/>
              </a:lnSpc>
              <a:spcBef>
                <a:spcPts val="360"/>
              </a:spcBef>
              <a:spcAft>
                <a:spcPts val="0"/>
              </a:spcAft>
              <a:buClr>
                <a:schemeClr val="dk1"/>
              </a:buClr>
              <a:buSzPts val="1800"/>
              <a:buFont typeface="Arial"/>
              <a:buNone/>
            </a:pPr>
            <a:r>
              <a:rPr lang="en-US" sz="1800" b="0" i="0" u="none" dirty="0" err="1">
                <a:solidFill>
                  <a:schemeClr val="dk1"/>
                </a:solidFill>
                <a:latin typeface="Arial"/>
                <a:ea typeface="Arial"/>
                <a:cs typeface="Arial"/>
                <a:sym typeface="Arial"/>
              </a:rPr>
              <a:t>int</a:t>
            </a:r>
            <a:r>
              <a:rPr lang="en-US" sz="1800" b="0" i="0" u="none" dirty="0">
                <a:solidFill>
                  <a:schemeClr val="dk1"/>
                </a:solidFill>
                <a:latin typeface="Arial"/>
                <a:ea typeface="Arial"/>
                <a:cs typeface="Arial"/>
                <a:sym typeface="Arial"/>
              </a:rPr>
              <a:t> b = </a:t>
            </a:r>
            <a:r>
              <a:rPr lang="en-US" sz="1800" b="0" i="0" u="none" dirty="0" smtClean="0">
                <a:solidFill>
                  <a:schemeClr val="dk1"/>
                </a:solidFill>
                <a:latin typeface="Arial"/>
                <a:ea typeface="Arial"/>
                <a:cs typeface="Arial"/>
                <a:sym typeface="Arial"/>
              </a:rPr>
              <a:t>"</a:t>
            </a:r>
            <a:r>
              <a:rPr lang="en-US" sz="1800" b="0" i="0" u="none" dirty="0" err="1" smtClean="0">
                <a:solidFill>
                  <a:schemeClr val="dk1"/>
                </a:solidFill>
                <a:latin typeface="Arial"/>
                <a:ea typeface="Arial"/>
                <a:cs typeface="Arial"/>
                <a:sym typeface="Arial"/>
              </a:rPr>
              <a:t>Galgotia</a:t>
            </a:r>
            <a:r>
              <a:rPr lang="en-US" sz="1800" b="0" i="0" u="none" dirty="0" smtClean="0">
                <a:solidFill>
                  <a:schemeClr val="dk1"/>
                </a:solidFill>
                <a:latin typeface="Arial"/>
                <a:ea typeface="Arial"/>
                <a:cs typeface="Arial"/>
                <a:sym typeface="Arial"/>
              </a:rPr>
              <a:t> University";</a:t>
            </a:r>
            <a:endParaRPr/>
          </a:p>
          <a:p>
            <a:pPr marL="0" marR="0" lvl="0" indent="0" algn="just" rtl="0">
              <a:lnSpc>
                <a:spcPct val="150000"/>
              </a:lnSpc>
              <a:spcBef>
                <a:spcPts val="36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3.Errors in expressions</a:t>
            </a:r>
            <a:endParaRPr/>
          </a:p>
          <a:p>
            <a:pPr marL="0" marR="0" lvl="0" indent="0" algn="just" rtl="0">
              <a:lnSpc>
                <a:spcPct val="150000"/>
              </a:lnSpc>
              <a:spcBef>
                <a:spcPts val="360"/>
              </a:spcBef>
              <a:spcAft>
                <a:spcPts val="0"/>
              </a:spcAft>
              <a:buClr>
                <a:schemeClr val="dk1"/>
              </a:buClr>
              <a:buSzPts val="1800"/>
              <a:buFont typeface="Arial"/>
              <a:buNone/>
            </a:pPr>
            <a:r>
              <a:rPr lang="en-US" sz="1800" b="0" i="0" u="none" dirty="0" err="1">
                <a:solidFill>
                  <a:schemeClr val="dk1"/>
                </a:solidFill>
                <a:latin typeface="Arial"/>
                <a:ea typeface="Arial"/>
                <a:cs typeface="Arial"/>
                <a:sym typeface="Arial"/>
              </a:rPr>
              <a:t>int</a:t>
            </a:r>
            <a:r>
              <a:rPr lang="en-US" sz="1800" b="0" i="0" u="none" dirty="0">
                <a:solidFill>
                  <a:schemeClr val="dk1"/>
                </a:solidFill>
                <a:latin typeface="Arial"/>
                <a:ea typeface="Arial"/>
                <a:cs typeface="Arial"/>
                <a:sym typeface="Arial"/>
              </a:rPr>
              <a:t> a, b;</a:t>
            </a:r>
            <a:endParaRPr/>
          </a:p>
          <a:p>
            <a:pPr marL="0" marR="0" lvl="0" indent="0" algn="just" rtl="0">
              <a:lnSpc>
                <a:spcPct val="150000"/>
              </a:lnSpc>
              <a:spcBef>
                <a:spcPts val="36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b = a+”hi” </a:t>
            </a:r>
            <a:r>
              <a:rPr lang="en-US" sz="1600" b="0" i="0" u="none" dirty="0">
                <a:solidFill>
                  <a:schemeClr val="dk1"/>
                </a:solidFill>
                <a:latin typeface="Arial"/>
                <a:ea typeface="Arial"/>
                <a:cs typeface="Arial"/>
                <a:sym typeface="Arial"/>
              </a:rPr>
              <a:t>;     4.Array index out of bound</a:t>
            </a:r>
            <a:endParaRPr/>
          </a:p>
          <a:p>
            <a:pPr marL="0" marR="0" lvl="0" indent="0" algn="just" rtl="0">
              <a:lnSpc>
                <a:spcPct val="150000"/>
              </a:lnSpc>
              <a:spcBef>
                <a:spcPts val="320"/>
              </a:spcBef>
              <a:spcAft>
                <a:spcPts val="0"/>
              </a:spcAft>
              <a:buClr>
                <a:schemeClr val="dk1"/>
              </a:buClr>
              <a:buSzPts val="1600"/>
              <a:buFont typeface="Arial"/>
              <a:buNone/>
            </a:pPr>
            <a:r>
              <a:rPr lang="en-US" sz="1600" b="0" i="0" u="none" dirty="0" err="1">
                <a:solidFill>
                  <a:schemeClr val="dk1"/>
                </a:solidFill>
                <a:latin typeface="Arial"/>
                <a:ea typeface="Arial"/>
                <a:cs typeface="Arial"/>
                <a:sym typeface="Arial"/>
              </a:rPr>
              <a:t>int</a:t>
            </a:r>
            <a:r>
              <a:rPr lang="en-US" sz="1600" b="0" i="0" u="none" dirty="0">
                <a:solidFill>
                  <a:schemeClr val="dk1"/>
                </a:solidFill>
                <a:latin typeface="Arial"/>
                <a:ea typeface="Arial"/>
                <a:cs typeface="Arial"/>
                <a:sym typeface="Arial"/>
              </a:rPr>
              <a:t> a[10];</a:t>
            </a:r>
            <a:endParaRPr/>
          </a:p>
          <a:p>
            <a:pPr marL="0" marR="0" lvl="0" indent="0" algn="just" rtl="0">
              <a:lnSpc>
                <a:spcPct val="150000"/>
              </a:lnSpc>
              <a:spcBef>
                <a:spcPts val="320"/>
              </a:spcBef>
              <a:spcAft>
                <a:spcPts val="0"/>
              </a:spcAft>
              <a:buClr>
                <a:schemeClr val="dk1"/>
              </a:buClr>
              <a:buSzPts val="1600"/>
              <a:buFont typeface="Arial"/>
              <a:buNone/>
            </a:pPr>
            <a:r>
              <a:rPr lang="en-US" sz="1600" b="0" i="0" u="none" dirty="0">
                <a:solidFill>
                  <a:schemeClr val="dk1"/>
                </a:solidFill>
                <a:latin typeface="Arial"/>
                <a:ea typeface="Arial"/>
                <a:cs typeface="Arial"/>
                <a:sym typeface="Arial"/>
              </a:rPr>
              <a:t>a[10] = 34;</a:t>
            </a:r>
            <a:endParaRPr/>
          </a:p>
        </p:txBody>
      </p:sp>
      <p:sp>
        <p:nvSpPr>
          <p:cNvPr id="282" name="Google Shape;282;p29"/>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84" name="Google Shape;284;p2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0"/>
          <p:cNvSpPr txBox="1">
            <a:spLocks noGrp="1"/>
          </p:cNvSpPr>
          <p:nvPr>
            <p:ph type="title"/>
          </p:nvPr>
        </p:nvSpPr>
        <p:spPr>
          <a:xfrm>
            <a:off x="533400" y="-223837"/>
            <a:ext cx="8229600" cy="11763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FILE BASED STRUCTURE OF C</a:t>
            </a:r>
            <a:endParaRPr/>
          </a:p>
        </p:txBody>
      </p:sp>
      <p:sp>
        <p:nvSpPr>
          <p:cNvPr id="291" name="Google Shape;291;p30"/>
          <p:cNvSpPr txBox="1">
            <a:spLocks noGrp="1"/>
          </p:cNvSpPr>
          <p:nvPr>
            <p:ph sz="quarter" idx="1"/>
          </p:nvPr>
        </p:nvSpPr>
        <p:spPr>
          <a:xfrm>
            <a:off x="457200" y="808037"/>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a:t>
            </a:r>
            <a:endParaRPr/>
          </a:p>
        </p:txBody>
      </p:sp>
      <p:sp>
        <p:nvSpPr>
          <p:cNvPr id="292" name="Google Shape;292;p30"/>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94" name="Google Shape;294;p3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17</a:t>
            </a:fld>
            <a:endParaRPr/>
          </a:p>
        </p:txBody>
      </p:sp>
      <p:sp>
        <p:nvSpPr>
          <p:cNvPr id="295" name="Google Shape;295;p30"/>
          <p:cNvSpPr txBox="1"/>
          <p:nvPr/>
        </p:nvSpPr>
        <p:spPr>
          <a:xfrm>
            <a:off x="2971800" y="771525"/>
            <a:ext cx="3048000" cy="382587"/>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Hand written Program</a:t>
            </a:r>
            <a:endParaRPr/>
          </a:p>
        </p:txBody>
      </p:sp>
      <p:sp>
        <p:nvSpPr>
          <p:cNvPr id="296" name="Google Shape;296;p30"/>
          <p:cNvSpPr txBox="1"/>
          <p:nvPr/>
        </p:nvSpPr>
        <p:spPr>
          <a:xfrm>
            <a:off x="2971800" y="2338387"/>
            <a:ext cx="3048000" cy="382587"/>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Expanded Source code</a:t>
            </a:r>
            <a:endParaRPr/>
          </a:p>
        </p:txBody>
      </p:sp>
      <p:sp>
        <p:nvSpPr>
          <p:cNvPr id="297" name="Google Shape;297;p30"/>
          <p:cNvSpPr txBox="1"/>
          <p:nvPr/>
        </p:nvSpPr>
        <p:spPr>
          <a:xfrm>
            <a:off x="2971800" y="1538287"/>
            <a:ext cx="3048000" cy="384175"/>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C source code</a:t>
            </a:r>
            <a:endParaRPr/>
          </a:p>
        </p:txBody>
      </p:sp>
      <p:sp>
        <p:nvSpPr>
          <p:cNvPr id="298" name="Google Shape;298;p30"/>
          <p:cNvSpPr txBox="1"/>
          <p:nvPr/>
        </p:nvSpPr>
        <p:spPr>
          <a:xfrm>
            <a:off x="2971800" y="3082925"/>
            <a:ext cx="3048000" cy="382587"/>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Assembly Code</a:t>
            </a:r>
            <a:endParaRPr/>
          </a:p>
        </p:txBody>
      </p:sp>
      <p:sp>
        <p:nvSpPr>
          <p:cNvPr id="299" name="Google Shape;299;p30"/>
          <p:cNvSpPr txBox="1"/>
          <p:nvPr/>
        </p:nvSpPr>
        <p:spPr>
          <a:xfrm>
            <a:off x="2971800" y="3802062"/>
            <a:ext cx="3048000" cy="382587"/>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Relocatable  object code</a:t>
            </a:r>
            <a:endParaRPr/>
          </a:p>
        </p:txBody>
      </p:sp>
      <p:sp>
        <p:nvSpPr>
          <p:cNvPr id="300" name="Google Shape;300;p30"/>
          <p:cNvSpPr txBox="1"/>
          <p:nvPr/>
        </p:nvSpPr>
        <p:spPr>
          <a:xfrm>
            <a:off x="2971800" y="5257800"/>
            <a:ext cx="3048000" cy="382587"/>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Executable Code</a:t>
            </a:r>
            <a:endParaRPr/>
          </a:p>
        </p:txBody>
      </p:sp>
      <p:sp>
        <p:nvSpPr>
          <p:cNvPr id="301" name="Google Shape;301;p30"/>
          <p:cNvSpPr txBox="1"/>
          <p:nvPr/>
        </p:nvSpPr>
        <p:spPr>
          <a:xfrm>
            <a:off x="2971800" y="5867400"/>
            <a:ext cx="3048000" cy="382587"/>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Primary memory</a:t>
            </a:r>
            <a:endParaRPr/>
          </a:p>
        </p:txBody>
      </p:sp>
      <p:sp>
        <p:nvSpPr>
          <p:cNvPr id="302" name="Google Shape;302;p30"/>
          <p:cNvSpPr txBox="1"/>
          <p:nvPr/>
        </p:nvSpPr>
        <p:spPr>
          <a:xfrm>
            <a:off x="6172200" y="3800475"/>
            <a:ext cx="2895600" cy="619125"/>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Object Code of Library function</a:t>
            </a:r>
            <a:endParaRPr/>
          </a:p>
        </p:txBody>
      </p:sp>
      <p:sp>
        <p:nvSpPr>
          <p:cNvPr id="303" name="Google Shape;303;p30"/>
          <p:cNvSpPr/>
          <p:nvPr/>
        </p:nvSpPr>
        <p:spPr>
          <a:xfrm>
            <a:off x="4267200" y="1154112"/>
            <a:ext cx="381000" cy="446087"/>
          </a:xfrm>
          <a:prstGeom prst="downArrow">
            <a:avLst>
              <a:gd name="adj1" fmla="val 12376"/>
              <a:gd name="adj2" fmla="val 50000"/>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4" name="Google Shape;304;p30"/>
          <p:cNvSpPr/>
          <p:nvPr/>
        </p:nvSpPr>
        <p:spPr>
          <a:xfrm>
            <a:off x="4267200" y="1916112"/>
            <a:ext cx="381000" cy="446087"/>
          </a:xfrm>
          <a:prstGeom prst="downArrow">
            <a:avLst>
              <a:gd name="adj1" fmla="val 12376"/>
              <a:gd name="adj2" fmla="val 50000"/>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5" name="Google Shape;305;p30"/>
          <p:cNvSpPr/>
          <p:nvPr/>
        </p:nvSpPr>
        <p:spPr>
          <a:xfrm>
            <a:off x="4267200" y="2601912"/>
            <a:ext cx="381000" cy="446087"/>
          </a:xfrm>
          <a:prstGeom prst="downArrow">
            <a:avLst>
              <a:gd name="adj1" fmla="val 12376"/>
              <a:gd name="adj2" fmla="val 50000"/>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6" name="Google Shape;306;p30"/>
          <p:cNvSpPr/>
          <p:nvPr/>
        </p:nvSpPr>
        <p:spPr>
          <a:xfrm>
            <a:off x="4267200" y="3429000"/>
            <a:ext cx="381000" cy="446087"/>
          </a:xfrm>
          <a:prstGeom prst="downArrow">
            <a:avLst>
              <a:gd name="adj1" fmla="val 12376"/>
              <a:gd name="adj2" fmla="val 50000"/>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7" name="Google Shape;307;p30"/>
          <p:cNvSpPr/>
          <p:nvPr/>
        </p:nvSpPr>
        <p:spPr>
          <a:xfrm>
            <a:off x="4191000" y="5614987"/>
            <a:ext cx="457200" cy="328612"/>
          </a:xfrm>
          <a:prstGeom prst="downArrow">
            <a:avLst>
              <a:gd name="adj1" fmla="val 10800"/>
              <a:gd name="adj2" fmla="val 50000"/>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8" name="Google Shape;308;p30"/>
          <p:cNvSpPr/>
          <p:nvPr/>
        </p:nvSpPr>
        <p:spPr>
          <a:xfrm rot="10800000">
            <a:off x="4267200" y="4411662"/>
            <a:ext cx="2438400" cy="998537"/>
          </a:xfrm>
          <a:custGeom>
            <a:avLst/>
            <a:gdLst/>
            <a:ahLst/>
            <a:cxnLst/>
            <a:rect l="l" t="t" r="r" b="b"/>
            <a:pathLst>
              <a:path w="2438400" h="998537" extrusionOk="0">
                <a:moveTo>
                  <a:pt x="0" y="748903"/>
                </a:moveTo>
                <a:lnTo>
                  <a:pt x="249634" y="499269"/>
                </a:lnTo>
                <a:lnTo>
                  <a:pt x="249634" y="624086"/>
                </a:lnTo>
                <a:lnTo>
                  <a:pt x="1094383" y="624086"/>
                </a:lnTo>
                <a:lnTo>
                  <a:pt x="1094383" y="249634"/>
                </a:lnTo>
                <a:lnTo>
                  <a:pt x="969566" y="249634"/>
                </a:lnTo>
                <a:lnTo>
                  <a:pt x="1219200" y="0"/>
                </a:lnTo>
                <a:lnTo>
                  <a:pt x="1468834" y="249634"/>
                </a:lnTo>
                <a:lnTo>
                  <a:pt x="1344017" y="249634"/>
                </a:lnTo>
                <a:lnTo>
                  <a:pt x="1344017" y="624086"/>
                </a:lnTo>
                <a:lnTo>
                  <a:pt x="2188766" y="624086"/>
                </a:lnTo>
                <a:lnTo>
                  <a:pt x="2188766" y="499269"/>
                </a:lnTo>
                <a:lnTo>
                  <a:pt x="2438400" y="748903"/>
                </a:lnTo>
                <a:lnTo>
                  <a:pt x="2188766" y="998537"/>
                </a:lnTo>
                <a:lnTo>
                  <a:pt x="2188766" y="873720"/>
                </a:lnTo>
                <a:lnTo>
                  <a:pt x="249634" y="873720"/>
                </a:lnTo>
                <a:lnTo>
                  <a:pt x="249634" y="998537"/>
                </a:lnTo>
                <a:close/>
              </a:path>
            </a:pathLst>
          </a:cu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9" name="Google Shape;309;p30"/>
          <p:cNvSpPr/>
          <p:nvPr/>
        </p:nvSpPr>
        <p:spPr>
          <a:xfrm>
            <a:off x="4114800" y="4114800"/>
            <a:ext cx="533400" cy="792162"/>
          </a:xfrm>
          <a:prstGeom prst="upArrow">
            <a:avLst>
              <a:gd name="adj1" fmla="val 7272"/>
              <a:gd name="adj2" fmla="val 50000"/>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10" name="Google Shape;310;p30"/>
          <p:cNvSpPr/>
          <p:nvPr/>
        </p:nvSpPr>
        <p:spPr>
          <a:xfrm>
            <a:off x="6324600" y="4143375"/>
            <a:ext cx="530225" cy="795337"/>
          </a:xfrm>
          <a:prstGeom prst="upArrow">
            <a:avLst>
              <a:gd name="adj1" fmla="val 7200"/>
              <a:gd name="adj2" fmla="val 50000"/>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11" name="Google Shape;311;p30"/>
          <p:cNvSpPr txBox="1"/>
          <p:nvPr/>
        </p:nvSpPr>
        <p:spPr>
          <a:xfrm>
            <a:off x="7227887" y="4878387"/>
            <a:ext cx="14478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Linker</a:t>
            </a:r>
            <a:endParaRPr/>
          </a:p>
        </p:txBody>
      </p:sp>
      <p:cxnSp>
        <p:nvCxnSpPr>
          <p:cNvPr id="312" name="Google Shape;312;p30"/>
          <p:cNvCxnSpPr/>
          <p:nvPr/>
        </p:nvCxnSpPr>
        <p:spPr>
          <a:xfrm rot="10800000">
            <a:off x="5703887" y="5029200"/>
            <a:ext cx="1524000" cy="0"/>
          </a:xfrm>
          <a:prstGeom prst="straightConnector1">
            <a:avLst/>
          </a:prstGeom>
          <a:noFill/>
          <a:ln w="9525" cap="flat" cmpd="sng">
            <a:solidFill>
              <a:srgbClr val="000000"/>
            </a:solidFill>
            <a:prstDash val="solid"/>
            <a:miter lim="800000"/>
            <a:headEnd type="none" w="med" len="med"/>
            <a:tailEnd type="triangle" w="med" len="med"/>
          </a:ln>
        </p:spPr>
      </p:cxnSp>
      <p:cxnSp>
        <p:nvCxnSpPr>
          <p:cNvPr id="313" name="Google Shape;313;p30"/>
          <p:cNvCxnSpPr/>
          <p:nvPr/>
        </p:nvCxnSpPr>
        <p:spPr>
          <a:xfrm rot="10800000">
            <a:off x="4681537" y="5729287"/>
            <a:ext cx="2676525" cy="0"/>
          </a:xfrm>
          <a:prstGeom prst="straightConnector1">
            <a:avLst/>
          </a:prstGeom>
          <a:noFill/>
          <a:ln w="9525" cap="flat" cmpd="sng">
            <a:solidFill>
              <a:srgbClr val="000000"/>
            </a:solidFill>
            <a:prstDash val="solid"/>
            <a:miter lim="800000"/>
            <a:headEnd type="none" w="med" len="med"/>
            <a:tailEnd type="triangle" w="med" len="med"/>
          </a:ln>
        </p:spPr>
      </p:cxnSp>
      <p:sp>
        <p:nvSpPr>
          <p:cNvPr id="314" name="Google Shape;314;p30"/>
          <p:cNvSpPr txBox="1"/>
          <p:nvPr/>
        </p:nvSpPr>
        <p:spPr>
          <a:xfrm>
            <a:off x="7281862" y="3375025"/>
            <a:ext cx="14478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Assembler</a:t>
            </a:r>
            <a:endParaRPr/>
          </a:p>
        </p:txBody>
      </p:sp>
      <p:cxnSp>
        <p:nvCxnSpPr>
          <p:cNvPr id="315" name="Google Shape;315;p30"/>
          <p:cNvCxnSpPr/>
          <p:nvPr/>
        </p:nvCxnSpPr>
        <p:spPr>
          <a:xfrm rot="10800000">
            <a:off x="4648200" y="3581400"/>
            <a:ext cx="2678112" cy="0"/>
          </a:xfrm>
          <a:prstGeom prst="straightConnector1">
            <a:avLst/>
          </a:prstGeom>
          <a:noFill/>
          <a:ln w="9525" cap="flat" cmpd="sng">
            <a:solidFill>
              <a:srgbClr val="000000"/>
            </a:solidFill>
            <a:prstDash val="solid"/>
            <a:miter lim="800000"/>
            <a:headEnd type="none" w="med" len="med"/>
            <a:tailEnd type="triangle" w="med" len="med"/>
          </a:ln>
        </p:spPr>
      </p:cxnSp>
      <p:sp>
        <p:nvSpPr>
          <p:cNvPr id="316" name="Google Shape;316;p30"/>
          <p:cNvSpPr txBox="1"/>
          <p:nvPr/>
        </p:nvSpPr>
        <p:spPr>
          <a:xfrm>
            <a:off x="7392987" y="5689600"/>
            <a:ext cx="14478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Loader</a:t>
            </a:r>
            <a:endParaRPr/>
          </a:p>
        </p:txBody>
      </p:sp>
      <p:cxnSp>
        <p:nvCxnSpPr>
          <p:cNvPr id="317" name="Google Shape;317;p30"/>
          <p:cNvCxnSpPr/>
          <p:nvPr/>
        </p:nvCxnSpPr>
        <p:spPr>
          <a:xfrm rot="10800000">
            <a:off x="4648200" y="2819400"/>
            <a:ext cx="2678112" cy="0"/>
          </a:xfrm>
          <a:prstGeom prst="straightConnector1">
            <a:avLst/>
          </a:prstGeom>
          <a:noFill/>
          <a:ln w="9525" cap="flat" cmpd="sng">
            <a:solidFill>
              <a:srgbClr val="000000"/>
            </a:solidFill>
            <a:prstDash val="solid"/>
            <a:miter lim="800000"/>
            <a:headEnd type="none" w="med" len="med"/>
            <a:tailEnd type="triangle" w="med" len="med"/>
          </a:ln>
        </p:spPr>
      </p:cxnSp>
      <p:cxnSp>
        <p:nvCxnSpPr>
          <p:cNvPr id="318" name="Google Shape;318;p30"/>
          <p:cNvCxnSpPr/>
          <p:nvPr/>
        </p:nvCxnSpPr>
        <p:spPr>
          <a:xfrm rot="10800000">
            <a:off x="4572000" y="2057400"/>
            <a:ext cx="2678112" cy="0"/>
          </a:xfrm>
          <a:prstGeom prst="straightConnector1">
            <a:avLst/>
          </a:prstGeom>
          <a:noFill/>
          <a:ln w="9525" cap="flat" cmpd="sng">
            <a:solidFill>
              <a:srgbClr val="000000"/>
            </a:solidFill>
            <a:prstDash val="solid"/>
            <a:miter lim="800000"/>
            <a:headEnd type="none" w="med" len="med"/>
            <a:tailEnd type="triangle" w="med" len="med"/>
          </a:ln>
        </p:spPr>
      </p:cxnSp>
      <p:cxnSp>
        <p:nvCxnSpPr>
          <p:cNvPr id="319" name="Google Shape;319;p30"/>
          <p:cNvCxnSpPr/>
          <p:nvPr/>
        </p:nvCxnSpPr>
        <p:spPr>
          <a:xfrm rot="10800000">
            <a:off x="4572000" y="1295400"/>
            <a:ext cx="2678112" cy="0"/>
          </a:xfrm>
          <a:prstGeom prst="straightConnector1">
            <a:avLst/>
          </a:prstGeom>
          <a:noFill/>
          <a:ln w="9525" cap="flat" cmpd="sng">
            <a:solidFill>
              <a:srgbClr val="000000"/>
            </a:solidFill>
            <a:prstDash val="solid"/>
            <a:miter lim="800000"/>
            <a:headEnd type="none" w="med" len="med"/>
            <a:tailEnd type="triangle" w="med" len="med"/>
          </a:ln>
        </p:spPr>
      </p:cxnSp>
      <p:sp>
        <p:nvSpPr>
          <p:cNvPr id="320" name="Google Shape;320;p30"/>
          <p:cNvSpPr txBox="1"/>
          <p:nvPr/>
        </p:nvSpPr>
        <p:spPr>
          <a:xfrm>
            <a:off x="7315200" y="2667000"/>
            <a:ext cx="14478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Compiler</a:t>
            </a:r>
            <a:endParaRPr/>
          </a:p>
        </p:txBody>
      </p:sp>
      <p:sp>
        <p:nvSpPr>
          <p:cNvPr id="321" name="Google Shape;321;p30"/>
          <p:cNvSpPr txBox="1"/>
          <p:nvPr/>
        </p:nvSpPr>
        <p:spPr>
          <a:xfrm>
            <a:off x="7239000" y="1828800"/>
            <a:ext cx="17526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Preprocessor</a:t>
            </a:r>
            <a:endParaRPr/>
          </a:p>
        </p:txBody>
      </p:sp>
      <p:sp>
        <p:nvSpPr>
          <p:cNvPr id="322" name="Google Shape;322;p30"/>
          <p:cNvSpPr txBox="1"/>
          <p:nvPr/>
        </p:nvSpPr>
        <p:spPr>
          <a:xfrm>
            <a:off x="7239000" y="1143000"/>
            <a:ext cx="14478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Text editor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INTEGRATED DEVELOPMENT ENVIRONMENT</a:t>
            </a:r>
            <a:endParaRPr/>
          </a:p>
        </p:txBody>
      </p:sp>
      <p:sp>
        <p:nvSpPr>
          <p:cNvPr id="329" name="Google Shape;329;p31"/>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Editor </a:t>
            </a:r>
            <a:r>
              <a:rPr lang="en-US" sz="1600" b="0" i="0" u="none">
                <a:solidFill>
                  <a:schemeClr val="dk1"/>
                </a:solidFill>
                <a:latin typeface="Arial"/>
                <a:ea typeface="Arial"/>
                <a:cs typeface="Arial"/>
                <a:sym typeface="Arial"/>
              </a:rPr>
              <a:t>is a program much like a word processor that is used to write  or edit the source code of any program.</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Preprocessor</a:t>
            </a:r>
            <a:r>
              <a:rPr lang="en-US" sz="1600" b="0" i="0" u="none">
                <a:solidFill>
                  <a:schemeClr val="dk1"/>
                </a:solidFill>
                <a:latin typeface="Arial"/>
                <a:ea typeface="Arial"/>
                <a:cs typeface="Arial"/>
                <a:sym typeface="Arial"/>
              </a:rPr>
              <a:t> is a program that process the source code before it passes through The compiler and convert source code into expanded source code by mean of preprocessor directives.</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Compiler:</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Linker </a:t>
            </a:r>
            <a:r>
              <a:rPr lang="en-US" sz="1600" b="0" i="0" u="none">
                <a:solidFill>
                  <a:schemeClr val="dk1"/>
                </a:solidFill>
                <a:latin typeface="Arial"/>
                <a:ea typeface="Arial"/>
                <a:cs typeface="Arial"/>
                <a:sym typeface="Arial"/>
              </a:rPr>
              <a:t>is a program which combines various pieces of relocatable object code and data together  to form a single executable code that can be loaded in primary memory.</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Loader</a:t>
            </a:r>
            <a:r>
              <a:rPr lang="en-US" sz="1600" b="0" i="0" u="none">
                <a:solidFill>
                  <a:schemeClr val="dk1"/>
                </a:solidFill>
                <a:latin typeface="Arial"/>
                <a:ea typeface="Arial"/>
                <a:cs typeface="Arial"/>
                <a:sym typeface="Arial"/>
              </a:rPr>
              <a:t> is a system program or a part of an operating system that is responsible for loading the executable code into primary memory for its execution.</a:t>
            </a:r>
            <a:endParaRPr sz="1600" b="0" i="0" u="none">
              <a:solidFill>
                <a:schemeClr val="dk1"/>
              </a:solidFill>
              <a:latin typeface="Arial"/>
              <a:ea typeface="Arial"/>
              <a:cs typeface="Arial"/>
              <a:sym typeface="Arial"/>
            </a:endParaRPr>
          </a:p>
          <a:p>
            <a:pPr marL="342900" marR="0" lvl="0" indent="-228600" algn="l" rtl="0">
              <a:lnSpc>
                <a:spcPct val="100000"/>
              </a:lnSpc>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342900" marR="0" lvl="0" indent="-228600" algn="l" rtl="0">
              <a:lnSpc>
                <a:spcPct val="100000"/>
              </a:lnSpc>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342900" marR="0" lvl="0" indent="-228600" algn="l" rtl="0">
              <a:lnSpc>
                <a:spcPct val="100000"/>
              </a:lnSpc>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342900" marR="0" lvl="0" indent="-34290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r>
            <a:br>
              <a:rPr lang="en-US" sz="1800" b="0" i="0" u="none">
                <a:solidFill>
                  <a:schemeClr val="dk1"/>
                </a:solidFill>
                <a:latin typeface="Arial"/>
                <a:ea typeface="Arial"/>
                <a:cs typeface="Arial"/>
                <a:sym typeface="Arial"/>
              </a:rPr>
            </a:br>
            <a:endParaRPr/>
          </a:p>
        </p:txBody>
      </p:sp>
      <p:sp>
        <p:nvSpPr>
          <p:cNvPr id="330" name="Google Shape;330;p31"/>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332" name="Google Shape;332;p3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C TOKENS</a:t>
            </a:r>
            <a:endParaRPr/>
          </a:p>
        </p:txBody>
      </p:sp>
      <p:sp>
        <p:nvSpPr>
          <p:cNvPr id="339" name="Google Shape;339;p32"/>
          <p:cNvSpPr txBox="1">
            <a:spLocks noGrp="1"/>
          </p:cNvSpPr>
          <p:nvPr>
            <p:ph sz="quarter" idx="1"/>
          </p:nvPr>
        </p:nvSpPr>
        <p:spPr>
          <a:xfrm>
            <a:off x="457200" y="1219200"/>
            <a:ext cx="8229600" cy="4906962"/>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 tokens are basic fundamental units used in C language.</a:t>
            </a:r>
            <a:endParaRPr/>
          </a:p>
          <a:p>
            <a:pPr marL="0" marR="0" lvl="0" indent="0" algn="ctr" rtl="0">
              <a:lnSpc>
                <a:spcPct val="100000"/>
              </a:lnSpc>
              <a:spcBef>
                <a:spcPts val="360"/>
              </a:spcBef>
              <a:spcAft>
                <a:spcPts val="0"/>
              </a:spcAft>
              <a:buClr>
                <a:schemeClr val="dk1"/>
              </a:buClr>
              <a:buSzPts val="1800"/>
              <a:buFont typeface="Arial"/>
              <a:buNone/>
            </a:pPr>
            <a:endParaRPr sz="1800" b="0" i="0" u="none">
              <a:solidFill>
                <a:srgbClr val="000000"/>
              </a:solidFill>
              <a:latin typeface="Arial"/>
              <a:ea typeface="Arial"/>
              <a:cs typeface="Arial"/>
              <a:sym typeface="Arial"/>
            </a:endParaRPr>
          </a:p>
          <a:p>
            <a:pPr marL="0" marR="0" lvl="0" indent="0" algn="ctr" rtl="0">
              <a:lnSpc>
                <a:spcPct val="100000"/>
              </a:lnSpc>
              <a:spcBef>
                <a:spcPts val="36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a:t>
            </a:r>
            <a:endParaRPr/>
          </a:p>
          <a:p>
            <a:pPr marL="0" marR="0" lvl="0" indent="0" algn="ctr" rtl="0">
              <a:lnSpc>
                <a:spcPct val="100000"/>
              </a:lnSpc>
              <a:spcBef>
                <a:spcPts val="360"/>
              </a:spcBef>
              <a:spcAft>
                <a:spcPts val="0"/>
              </a:spcAft>
              <a:buClr>
                <a:schemeClr val="dk1"/>
              </a:buClr>
              <a:buSzPts val="1800"/>
              <a:buFont typeface="Arial"/>
              <a:buNone/>
            </a:pPr>
            <a:endParaRPr sz="1800" b="0" i="0" u="none">
              <a:solidFill>
                <a:srgbClr val="000000"/>
              </a:solidFill>
              <a:latin typeface="Arial"/>
              <a:ea typeface="Arial"/>
              <a:cs typeface="Arial"/>
              <a:sym typeface="Arial"/>
            </a:endParaRPr>
          </a:p>
          <a:p>
            <a:pPr marL="0" marR="0" lvl="0" indent="114300" algn="ctr" rtl="0">
              <a:lnSpc>
                <a:spcPct val="100000"/>
              </a:lnSpc>
              <a:spcBef>
                <a:spcPts val="360"/>
              </a:spcBef>
              <a:spcAft>
                <a:spcPts val="0"/>
              </a:spcAft>
              <a:buClr>
                <a:schemeClr val="dk1"/>
              </a:buClr>
              <a:buSzPts val="1800"/>
              <a:buFont typeface="Arial"/>
              <a:buNone/>
            </a:pPr>
            <a:endParaRPr sz="1800" b="0" i="0" u="none">
              <a:solidFill>
                <a:srgbClr val="000000"/>
              </a:solidFill>
              <a:latin typeface="Arial"/>
              <a:ea typeface="Arial"/>
              <a:cs typeface="Arial"/>
              <a:sym typeface="Arial"/>
            </a:endParaRPr>
          </a:p>
          <a:p>
            <a:pPr marL="0" marR="0" lvl="0" indent="114300" algn="ctr" rtl="0">
              <a:lnSpc>
                <a:spcPct val="100000"/>
              </a:lnSpc>
              <a:spcBef>
                <a:spcPts val="360"/>
              </a:spcBef>
              <a:spcAft>
                <a:spcPts val="0"/>
              </a:spcAft>
              <a:buClr>
                <a:schemeClr val="dk1"/>
              </a:buClr>
              <a:buSzPts val="1800"/>
              <a:buFont typeface="Arial"/>
              <a:buNone/>
            </a:pPr>
            <a:endParaRPr sz="1800" b="0" i="0" u="none">
              <a:solidFill>
                <a:srgbClr val="000000"/>
              </a:solidFill>
              <a:latin typeface="Arial"/>
              <a:ea typeface="Arial"/>
              <a:cs typeface="Arial"/>
              <a:sym typeface="Arial"/>
            </a:endParaRPr>
          </a:p>
          <a:p>
            <a:pPr marL="0" marR="0" lvl="0" indent="114300" algn="ctr" rtl="0">
              <a:lnSpc>
                <a:spcPct val="100000"/>
              </a:lnSpc>
              <a:spcBef>
                <a:spcPts val="360"/>
              </a:spcBef>
              <a:spcAft>
                <a:spcPts val="0"/>
              </a:spcAft>
              <a:buClr>
                <a:schemeClr val="dk1"/>
              </a:buClr>
              <a:buSzPts val="1800"/>
              <a:buFont typeface="Arial"/>
              <a:buNone/>
            </a:pPr>
            <a:endParaRPr sz="1800" b="0" i="0" u="none">
              <a:solidFill>
                <a:srgbClr val="000000"/>
              </a:solidFill>
              <a:latin typeface="Arial"/>
              <a:ea typeface="Arial"/>
              <a:cs typeface="Arial"/>
              <a:sym typeface="Arial"/>
            </a:endParaRPr>
          </a:p>
          <a:p>
            <a:pPr marL="0" marR="0" lvl="0" indent="114300" algn="ctr" rtl="0">
              <a:lnSpc>
                <a:spcPct val="100000"/>
              </a:lnSpc>
              <a:spcBef>
                <a:spcPts val="360"/>
              </a:spcBef>
              <a:spcAft>
                <a:spcPts val="0"/>
              </a:spcAft>
              <a:buClr>
                <a:schemeClr val="dk1"/>
              </a:buClr>
              <a:buSzPts val="1800"/>
              <a:buFont typeface="Arial"/>
              <a:buNone/>
            </a:pPr>
            <a:endParaRPr sz="1800" b="0" i="0" u="none">
              <a:solidFill>
                <a:srgbClr val="000000"/>
              </a:solidFill>
              <a:latin typeface="Arial"/>
              <a:ea typeface="Arial"/>
              <a:cs typeface="Arial"/>
              <a:sym typeface="Arial"/>
            </a:endParaRPr>
          </a:p>
          <a:p>
            <a:pPr marL="0" marR="0" lvl="0" indent="114300" algn="ctr" rtl="0">
              <a:lnSpc>
                <a:spcPct val="100000"/>
              </a:lnSpc>
              <a:spcBef>
                <a:spcPts val="360"/>
              </a:spcBef>
              <a:spcAft>
                <a:spcPts val="0"/>
              </a:spcAft>
              <a:buClr>
                <a:schemeClr val="dk1"/>
              </a:buClr>
              <a:buSzPts val="1800"/>
              <a:buFont typeface="Arial"/>
              <a:buNone/>
            </a:pPr>
            <a:endParaRPr sz="1800" b="0" i="0" u="none">
              <a:solidFill>
                <a:srgbClr val="000000"/>
              </a:solidFill>
              <a:latin typeface="Arial"/>
              <a:ea typeface="Arial"/>
              <a:cs typeface="Arial"/>
              <a:sym typeface="Arial"/>
            </a:endParaRPr>
          </a:p>
          <a:p>
            <a:pPr marL="0" marR="0" lvl="0" indent="0" algn="just" rtl="0">
              <a:lnSpc>
                <a:spcPct val="150000"/>
              </a:lnSpc>
              <a:spcBef>
                <a:spcPts val="320"/>
              </a:spcBef>
              <a:spcAft>
                <a:spcPts val="0"/>
              </a:spcAft>
              <a:buClr>
                <a:srgbClr val="000000"/>
              </a:buClr>
              <a:buSzPts val="1600"/>
              <a:buFont typeface="Arial"/>
              <a:buChar char="•"/>
            </a:pPr>
            <a:r>
              <a:rPr lang="en-US" sz="1600" b="1" i="0" u="none">
                <a:solidFill>
                  <a:srgbClr val="000000"/>
                </a:solidFill>
                <a:latin typeface="Arial"/>
                <a:ea typeface="Arial"/>
                <a:cs typeface="Arial"/>
                <a:sym typeface="Arial"/>
              </a:rPr>
              <a:t>Keyword</a:t>
            </a:r>
            <a:r>
              <a:rPr lang="en-US" sz="1600" b="0" i="0" u="none">
                <a:solidFill>
                  <a:srgbClr val="000000"/>
                </a:solidFill>
                <a:latin typeface="Arial"/>
                <a:ea typeface="Arial"/>
                <a:cs typeface="Arial"/>
                <a:sym typeface="Arial"/>
              </a:rPr>
              <a:t> are also known as reserved words whose meaning is already defined in C library they all perform some specific  purpose. There are mainly 32 keywords some are : int, char, float, double if , else, break, continue ,case, void etc. </a:t>
            </a:r>
            <a:endParaRPr sz="1600" b="0" i="0" u="none">
              <a:solidFill>
                <a:srgbClr val="000000"/>
              </a:solidFill>
              <a:latin typeface="Arial"/>
              <a:ea typeface="Arial"/>
              <a:cs typeface="Arial"/>
              <a:sym typeface="Arial"/>
            </a:endParaRPr>
          </a:p>
          <a:p>
            <a:pPr marL="342900" marR="0" lvl="0" indent="-241300" algn="l" rtl="0">
              <a:spcBef>
                <a:spcPts val="320"/>
              </a:spcBef>
              <a:spcAft>
                <a:spcPts val="0"/>
              </a:spcAft>
              <a:buClr>
                <a:schemeClr val="dk1"/>
              </a:buClr>
              <a:buSzPts val="1600"/>
              <a:buFont typeface="Arial"/>
              <a:buNone/>
            </a:pPr>
            <a:endParaRPr sz="1600" b="0" i="0" u="none">
              <a:solidFill>
                <a:srgbClr val="000000"/>
              </a:solidFill>
              <a:latin typeface="Arial"/>
              <a:ea typeface="Arial"/>
              <a:cs typeface="Arial"/>
              <a:sym typeface="Arial"/>
            </a:endParaRPr>
          </a:p>
        </p:txBody>
      </p:sp>
      <p:sp>
        <p:nvSpPr>
          <p:cNvPr id="340" name="Google Shape;340;p32"/>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342" name="Google Shape;342;p3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19</a:t>
            </a:fld>
            <a:endParaRPr/>
          </a:p>
        </p:txBody>
      </p:sp>
      <p:cxnSp>
        <p:nvCxnSpPr>
          <p:cNvPr id="343" name="Google Shape;343;p32"/>
          <p:cNvCxnSpPr/>
          <p:nvPr/>
        </p:nvCxnSpPr>
        <p:spPr>
          <a:xfrm>
            <a:off x="4114800" y="2209800"/>
            <a:ext cx="914400" cy="914400"/>
          </a:xfrm>
          <a:prstGeom prst="straightConnector1">
            <a:avLst/>
          </a:prstGeom>
          <a:noFill/>
          <a:ln w="9525" cap="flat" cmpd="sng">
            <a:solidFill>
              <a:srgbClr val="B6DCDF"/>
            </a:solidFill>
            <a:prstDash val="solid"/>
            <a:miter lim="800000"/>
            <a:headEnd type="none" w="med" len="med"/>
            <a:tailEnd type="triangle" w="med" len="med"/>
          </a:ln>
        </p:spPr>
      </p:cxnSp>
      <p:cxnSp>
        <p:nvCxnSpPr>
          <p:cNvPr id="344" name="Google Shape;344;p32"/>
          <p:cNvCxnSpPr/>
          <p:nvPr/>
        </p:nvCxnSpPr>
        <p:spPr>
          <a:xfrm flipH="1">
            <a:off x="2611437" y="2209800"/>
            <a:ext cx="685800" cy="914400"/>
          </a:xfrm>
          <a:prstGeom prst="straightConnector1">
            <a:avLst/>
          </a:prstGeom>
          <a:noFill/>
          <a:ln w="9525" cap="flat" cmpd="sng">
            <a:solidFill>
              <a:srgbClr val="B6DCDF"/>
            </a:solidFill>
            <a:prstDash val="solid"/>
            <a:miter lim="800000"/>
            <a:headEnd type="none" w="med" len="med"/>
            <a:tailEnd type="triangle" w="med" len="med"/>
          </a:ln>
        </p:spPr>
      </p:cxnSp>
      <p:cxnSp>
        <p:nvCxnSpPr>
          <p:cNvPr id="345" name="Google Shape;345;p32"/>
          <p:cNvCxnSpPr/>
          <p:nvPr/>
        </p:nvCxnSpPr>
        <p:spPr>
          <a:xfrm>
            <a:off x="3721100" y="2209800"/>
            <a:ext cx="11112" cy="1127125"/>
          </a:xfrm>
          <a:prstGeom prst="straightConnector1">
            <a:avLst/>
          </a:prstGeom>
          <a:noFill/>
          <a:ln w="9525" cap="flat" cmpd="sng">
            <a:solidFill>
              <a:srgbClr val="B6DCDF"/>
            </a:solidFill>
            <a:prstDash val="solid"/>
            <a:miter lim="800000"/>
            <a:headEnd type="none" w="med" len="med"/>
            <a:tailEnd type="triangle" w="med" len="med"/>
          </a:ln>
        </p:spPr>
      </p:cxnSp>
      <p:cxnSp>
        <p:nvCxnSpPr>
          <p:cNvPr id="346" name="Google Shape;346;p32"/>
          <p:cNvCxnSpPr/>
          <p:nvPr/>
        </p:nvCxnSpPr>
        <p:spPr>
          <a:xfrm flipH="1">
            <a:off x="2590800" y="2209800"/>
            <a:ext cx="1122362" cy="1447800"/>
          </a:xfrm>
          <a:prstGeom prst="straightConnector1">
            <a:avLst/>
          </a:prstGeom>
          <a:noFill/>
          <a:ln w="9525" cap="flat" cmpd="sng">
            <a:solidFill>
              <a:srgbClr val="B6DCDF"/>
            </a:solidFill>
            <a:prstDash val="solid"/>
            <a:miter lim="800000"/>
            <a:headEnd type="none" w="med" len="med"/>
            <a:tailEnd type="triangle" w="med" len="med"/>
          </a:ln>
        </p:spPr>
      </p:cxnSp>
      <p:cxnSp>
        <p:nvCxnSpPr>
          <p:cNvPr id="347" name="Google Shape;347;p32"/>
          <p:cNvCxnSpPr/>
          <p:nvPr/>
        </p:nvCxnSpPr>
        <p:spPr>
          <a:xfrm>
            <a:off x="3733800" y="2209800"/>
            <a:ext cx="1295400" cy="1447800"/>
          </a:xfrm>
          <a:prstGeom prst="straightConnector1">
            <a:avLst/>
          </a:prstGeom>
          <a:noFill/>
          <a:ln w="9525" cap="flat" cmpd="sng">
            <a:solidFill>
              <a:srgbClr val="B6DCDF"/>
            </a:solidFill>
            <a:prstDash val="solid"/>
            <a:miter lim="800000"/>
            <a:headEnd type="none" w="med" len="med"/>
            <a:tailEnd type="triangle" w="med" len="med"/>
          </a:ln>
        </p:spPr>
      </p:cxnSp>
      <p:sp>
        <p:nvSpPr>
          <p:cNvPr id="348" name="Google Shape;348;p32"/>
          <p:cNvSpPr txBox="1"/>
          <p:nvPr/>
        </p:nvSpPr>
        <p:spPr>
          <a:xfrm>
            <a:off x="1524000" y="2933700"/>
            <a:ext cx="1087437" cy="403225"/>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keyword</a:t>
            </a:r>
            <a:endParaRPr/>
          </a:p>
        </p:txBody>
      </p:sp>
      <p:sp>
        <p:nvSpPr>
          <p:cNvPr id="349" name="Google Shape;349;p32"/>
          <p:cNvSpPr txBox="1"/>
          <p:nvPr/>
        </p:nvSpPr>
        <p:spPr>
          <a:xfrm>
            <a:off x="1316037" y="3657600"/>
            <a:ext cx="1579562" cy="3810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Special symbol</a:t>
            </a:r>
            <a:endParaRPr/>
          </a:p>
        </p:txBody>
      </p:sp>
      <p:sp>
        <p:nvSpPr>
          <p:cNvPr id="350" name="Google Shape;350;p32"/>
          <p:cNvSpPr txBox="1"/>
          <p:nvPr/>
        </p:nvSpPr>
        <p:spPr>
          <a:xfrm>
            <a:off x="3124200" y="3336925"/>
            <a:ext cx="1295400" cy="511175"/>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identifier</a:t>
            </a:r>
            <a:endParaRPr/>
          </a:p>
        </p:txBody>
      </p:sp>
      <p:sp>
        <p:nvSpPr>
          <p:cNvPr id="351" name="Google Shape;351;p32"/>
          <p:cNvSpPr txBox="1"/>
          <p:nvPr/>
        </p:nvSpPr>
        <p:spPr>
          <a:xfrm>
            <a:off x="5029200" y="2992437"/>
            <a:ext cx="1087437" cy="403225"/>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constant</a:t>
            </a:r>
            <a:endParaRPr/>
          </a:p>
        </p:txBody>
      </p:sp>
      <p:sp>
        <p:nvSpPr>
          <p:cNvPr id="352" name="Google Shape;352;p32"/>
          <p:cNvSpPr txBox="1"/>
          <p:nvPr/>
        </p:nvSpPr>
        <p:spPr>
          <a:xfrm>
            <a:off x="5029200" y="3657600"/>
            <a:ext cx="1128712" cy="3810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string</a:t>
            </a:r>
            <a:endParaRPr/>
          </a:p>
        </p:txBody>
      </p:sp>
      <p:cxnSp>
        <p:nvCxnSpPr>
          <p:cNvPr id="353" name="Google Shape;353;p32"/>
          <p:cNvCxnSpPr/>
          <p:nvPr/>
        </p:nvCxnSpPr>
        <p:spPr>
          <a:xfrm>
            <a:off x="4156075" y="2200275"/>
            <a:ext cx="2701925" cy="923925"/>
          </a:xfrm>
          <a:prstGeom prst="straightConnector1">
            <a:avLst/>
          </a:prstGeom>
          <a:noFill/>
          <a:ln w="9525" cap="flat" cmpd="sng">
            <a:solidFill>
              <a:srgbClr val="B6DCDF"/>
            </a:solidFill>
            <a:prstDash val="solid"/>
            <a:miter lim="800000"/>
            <a:headEnd type="none" w="med" len="med"/>
            <a:tailEnd type="triangle" w="med" len="med"/>
          </a:ln>
        </p:spPr>
      </p:cxnSp>
      <p:sp>
        <p:nvSpPr>
          <p:cNvPr id="354" name="Google Shape;354;p32"/>
          <p:cNvSpPr txBox="1"/>
          <p:nvPr/>
        </p:nvSpPr>
        <p:spPr>
          <a:xfrm>
            <a:off x="6858000" y="2971800"/>
            <a:ext cx="1143000" cy="401637"/>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operator</a:t>
            </a:r>
            <a:endParaRPr/>
          </a:p>
        </p:txBody>
      </p:sp>
      <p:sp>
        <p:nvSpPr>
          <p:cNvPr id="355" name="Google Shape;355;p32"/>
          <p:cNvSpPr txBox="1"/>
          <p:nvPr/>
        </p:nvSpPr>
        <p:spPr>
          <a:xfrm>
            <a:off x="3124200" y="1905000"/>
            <a:ext cx="1447800" cy="304800"/>
          </a:xfrm>
          <a:prstGeom prst="rect">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600"/>
              <a:buFont typeface="Arial"/>
              <a:buNone/>
            </a:pPr>
            <a:r>
              <a:rPr lang="en-US" sz="1600" b="0" i="0" u="none">
                <a:solidFill>
                  <a:srgbClr val="FFFFFF"/>
                </a:solidFill>
                <a:latin typeface="Arial"/>
                <a:ea typeface="Arial"/>
                <a:cs typeface="Arial"/>
                <a:sym typeface="Arial"/>
              </a:rPr>
              <a:t>C tokens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STRUCTURE (LAYOUT) OF C PROGRAM</a:t>
            </a:r>
            <a:r>
              <a:rPr lang="en-US" sz="2400" b="1" i="0" u="none">
                <a:solidFill>
                  <a:schemeClr val="dk2"/>
                </a:solidFill>
                <a:latin typeface="Arial"/>
                <a:ea typeface="Arial"/>
                <a:cs typeface="Arial"/>
                <a:sym typeface="Arial"/>
              </a:rPr>
              <a:t/>
            </a:r>
            <a:br>
              <a:rPr lang="en-US" sz="2400" b="1" i="0" u="none">
                <a:solidFill>
                  <a:schemeClr val="dk2"/>
                </a:solidFill>
                <a:latin typeface="Arial"/>
                <a:ea typeface="Arial"/>
                <a:cs typeface="Arial"/>
                <a:sym typeface="Arial"/>
              </a:rPr>
            </a:br>
            <a:endParaRPr/>
          </a:p>
        </p:txBody>
      </p:sp>
      <p:sp>
        <p:nvSpPr>
          <p:cNvPr id="107" name="Google Shape;107;p15"/>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Documentation section : </a:t>
            </a:r>
            <a:r>
              <a:rPr lang="en-US" sz="1600" b="0" i="0" u="none" strike="noStrike" cap="none">
                <a:solidFill>
                  <a:schemeClr val="dk1"/>
                </a:solidFill>
                <a:latin typeface="Arial"/>
                <a:ea typeface="Arial"/>
                <a:cs typeface="Arial"/>
                <a:sym typeface="Arial"/>
              </a:rPr>
              <a:t>It consists of a set of comment lines giving the name author date etc. of program  and other details.</a:t>
            </a:r>
            <a:endParaRPr/>
          </a:p>
          <a:p>
            <a:pPr marL="342900" marR="0" lvl="0" indent="-342900" algn="just" rtl="0">
              <a:lnSpc>
                <a:spcPct val="150000"/>
              </a:lnSpc>
              <a:spcBef>
                <a:spcPts val="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Link section: </a:t>
            </a:r>
            <a:r>
              <a:rPr lang="en-US" sz="1600" b="0" i="0" u="none" strike="noStrike" cap="none">
                <a:solidFill>
                  <a:srgbClr val="000000"/>
                </a:solidFill>
                <a:latin typeface="Arial"/>
                <a:ea typeface="Arial"/>
                <a:cs typeface="Arial"/>
                <a:sym typeface="Arial"/>
              </a:rPr>
              <a:t>It provides information or instructions to the  compiler to link functions from the system library.</a:t>
            </a:r>
            <a:endParaRPr/>
          </a:p>
          <a:p>
            <a:pPr marL="342900" marR="0" lvl="0" indent="-342900" algn="just" rtl="0">
              <a:lnSpc>
                <a:spcPct val="150000"/>
              </a:lnSpc>
              <a:spcBef>
                <a:spcPts val="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Definition section:  </a:t>
            </a:r>
            <a:r>
              <a:rPr lang="en-US" sz="1600" b="0" i="0" u="none" strike="noStrike" cap="none">
                <a:solidFill>
                  <a:schemeClr val="dk1"/>
                </a:solidFill>
                <a:latin typeface="Arial"/>
                <a:ea typeface="Arial"/>
                <a:cs typeface="Arial"/>
                <a:sym typeface="Arial"/>
              </a:rPr>
              <a:t>It defines all symbolic constants.</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Global declaration section</a:t>
            </a:r>
            <a:r>
              <a:rPr lang="en-US" sz="1600" b="0" i="0" u="none" strike="noStrike" cap="none">
                <a:solidFill>
                  <a:schemeClr val="dk1"/>
                </a:solidFill>
                <a:latin typeface="Arial"/>
                <a:ea typeface="Arial"/>
                <a:cs typeface="Arial"/>
                <a:sym typeface="Arial"/>
              </a:rPr>
              <a:t>: Variables that are declared outside all the functions and are used in more than one function.</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Main function section: </a:t>
            </a:r>
            <a:r>
              <a:rPr lang="en-US" sz="1600" b="0" i="0" u="none" strike="noStrike" cap="none">
                <a:solidFill>
                  <a:schemeClr val="dk1"/>
                </a:solidFill>
                <a:latin typeface="Arial"/>
                <a:ea typeface="Arial"/>
                <a:cs typeface="Arial"/>
                <a:sym typeface="Arial"/>
              </a:rPr>
              <a:t>This section contains two parts  declaration part and execution  part. </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Subprogram section:</a:t>
            </a:r>
            <a:r>
              <a:rPr lang="en-US" sz="1600" b="0" i="0" u="none" strike="noStrike" cap="none">
                <a:solidFill>
                  <a:schemeClr val="dk1"/>
                </a:solidFill>
                <a:latin typeface="Arial"/>
                <a:ea typeface="Arial"/>
                <a:cs typeface="Arial"/>
                <a:sym typeface="Arial"/>
              </a:rPr>
              <a:t> It contains all the user defined functions that are called in main functions.</a:t>
            </a:r>
            <a:endParaRPr/>
          </a:p>
        </p:txBody>
      </p:sp>
      <p:sp>
        <p:nvSpPr>
          <p:cNvPr id="108" name="Google Shape;108;p15"/>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110" name="Google Shape;110;p1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3"/>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C TOKENS CONTINUE..</a:t>
            </a:r>
            <a:endParaRPr/>
          </a:p>
        </p:txBody>
      </p:sp>
      <p:sp>
        <p:nvSpPr>
          <p:cNvPr id="362" name="Google Shape;362;p33"/>
          <p:cNvSpPr txBox="1">
            <a:spLocks noGrp="1"/>
          </p:cNvSpPr>
          <p:nvPr>
            <p:ph sz="quarter"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Identifier: </a:t>
            </a:r>
            <a:r>
              <a:rPr lang="en-US" sz="1600" b="0" i="0" u="none">
                <a:solidFill>
                  <a:schemeClr val="dk1"/>
                </a:solidFill>
                <a:latin typeface="Arial"/>
                <a:ea typeface="Arial"/>
                <a:cs typeface="Arial"/>
                <a:sym typeface="Arial"/>
              </a:rPr>
              <a:t>Each program elements in a C program are given a name called identifiers.</a:t>
            </a:r>
            <a:endParaRPr/>
          </a:p>
          <a:p>
            <a:pPr marL="342900" marR="0" lvl="0" indent="-34290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Names given to identify Variables, functions and arrays are examples for identifiers. </a:t>
            </a:r>
            <a:endParaRPr/>
          </a:p>
          <a:p>
            <a:pPr marL="342900" marR="0" lvl="0" indent="-342900" algn="l" rtl="0">
              <a:lnSpc>
                <a:spcPct val="100000"/>
              </a:lnSpc>
              <a:spcBef>
                <a:spcPts val="32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Variable: </a:t>
            </a:r>
            <a:r>
              <a:rPr lang="en-US" sz="1600" b="0" i="0" u="none">
                <a:solidFill>
                  <a:schemeClr val="dk1"/>
                </a:solidFill>
                <a:latin typeface="Arial"/>
                <a:ea typeface="Arial"/>
                <a:cs typeface="Arial"/>
                <a:sym typeface="Arial"/>
              </a:rPr>
              <a:t>C variable is a named location in a memory where a program can manipulate the data. This location is used to hold the value of the variable.</a:t>
            </a:r>
            <a:endParaRPr/>
          </a:p>
          <a:p>
            <a:pPr marL="342900" marR="0" lvl="0" indent="-342900" algn="l" rtl="0">
              <a:lnSpc>
                <a:spcPct val="10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The value of the C variable may get change in the program.</a:t>
            </a:r>
            <a:endParaRPr/>
          </a:p>
          <a:p>
            <a:pPr marL="342900" marR="0" lvl="0" indent="-342900" algn="l" rtl="0">
              <a:lnSpc>
                <a:spcPct val="10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C variable might be belonging to any of the data type like int, float, char etc.</a:t>
            </a:r>
            <a:endParaRPr/>
          </a:p>
          <a:p>
            <a:pPr marL="342900" marR="0" lvl="0" indent="-342900" algn="just" rtl="0">
              <a:lnSpc>
                <a:spcPct val="15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Rules for naming variable</a:t>
            </a:r>
            <a:endParaRPr sz="1600" b="1" i="0" u="none">
              <a:solidFill>
                <a:schemeClr val="dk1"/>
              </a:solidFill>
              <a:latin typeface="Arial"/>
              <a:ea typeface="Arial"/>
              <a:cs typeface="Arial"/>
              <a:sym typeface="Arial"/>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A variable name is any combination of alphabets digits or underscore</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 The first character must be always alphabet or underscore</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 No comma or blank space is allowed within variable name</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 Only underscore is allowed in special symbols</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 Examples are ac ,_cc ,c_a</a:t>
            </a:r>
            <a:endParaRPr/>
          </a:p>
          <a:p>
            <a:pPr marL="342900" marR="0" lvl="0" indent="-241300" algn="just" rtl="0">
              <a:lnSpc>
                <a:spcPct val="150000"/>
              </a:lnSpc>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342900" marR="0" lvl="0" indent="-241300" algn="l" rtl="0">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p:txBody>
      </p:sp>
      <p:sp>
        <p:nvSpPr>
          <p:cNvPr id="363" name="Google Shape;363;p33"/>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365" name="Google Shape;365;p3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4"/>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C TOKENS CONTINUE..</a:t>
            </a:r>
            <a:endParaRPr/>
          </a:p>
        </p:txBody>
      </p:sp>
      <p:sp>
        <p:nvSpPr>
          <p:cNvPr id="372" name="Google Shape;372;p34"/>
          <p:cNvSpPr txBox="1">
            <a:spLocks noGrp="1"/>
          </p:cNvSpPr>
          <p:nvPr>
            <p:ph sz="quarter" idx="1"/>
          </p:nvPr>
        </p:nvSpPr>
        <p:spPr>
          <a:xfrm>
            <a:off x="457200" y="838200"/>
            <a:ext cx="8229600" cy="5287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Constant:</a:t>
            </a:r>
            <a:r>
              <a:rPr lang="en-US" sz="1600" b="0" i="0" u="none">
                <a:solidFill>
                  <a:schemeClr val="dk1"/>
                </a:solidFill>
                <a:latin typeface="Arial"/>
                <a:ea typeface="Arial"/>
                <a:cs typeface="Arial"/>
                <a:sym typeface="Arial"/>
              </a:rPr>
              <a:t> It is named location in a memory where entity or value that does not change during the execution of programs.</a:t>
            </a:r>
            <a:endParaRPr/>
          </a:p>
          <a:p>
            <a:pPr marL="342900" marR="0" lvl="0" indent="-342900" algn="just" rtl="0">
              <a:lnSpc>
                <a:spcPct val="15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const key word is used to make constant.</a:t>
            </a:r>
            <a:endParaRPr/>
          </a:p>
          <a:p>
            <a:pPr marL="342900" marR="0" lvl="0" indent="-342900" algn="just" rtl="0">
              <a:lnSpc>
                <a:spcPct val="15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Exp: const int a=10; const float b=2.5; </a:t>
            </a:r>
            <a:endParaRPr/>
          </a:p>
          <a:p>
            <a:pPr marL="342900" marR="0" lvl="0" indent="-241300" algn="l" rtl="0">
              <a:spcBef>
                <a:spcPts val="320"/>
              </a:spcBef>
              <a:spcAft>
                <a:spcPts val="0"/>
              </a:spcAft>
              <a:buClr>
                <a:schemeClr val="dk1"/>
              </a:buClr>
              <a:buSzPts val="1600"/>
              <a:buFont typeface="Arial"/>
              <a:buNone/>
            </a:pPr>
            <a:endParaRPr sz="1600" b="1" i="0" u="none">
              <a:solidFill>
                <a:schemeClr val="dk1"/>
              </a:solidFill>
              <a:latin typeface="Arial"/>
              <a:ea typeface="Arial"/>
              <a:cs typeface="Arial"/>
              <a:sym typeface="Arial"/>
            </a:endParaRPr>
          </a:p>
        </p:txBody>
      </p:sp>
      <p:sp>
        <p:nvSpPr>
          <p:cNvPr id="373" name="Google Shape;373;p34"/>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375" name="Google Shape;375;p3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21</a:t>
            </a:fld>
            <a:endParaRPr/>
          </a:p>
        </p:txBody>
      </p:sp>
      <p:sp>
        <p:nvSpPr>
          <p:cNvPr id="376" name="Google Shape;376;p34"/>
          <p:cNvSpPr txBox="1"/>
          <p:nvPr/>
        </p:nvSpPr>
        <p:spPr>
          <a:xfrm>
            <a:off x="3581400" y="2514600"/>
            <a:ext cx="2209800" cy="4572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Constant</a:t>
            </a:r>
            <a:endParaRPr/>
          </a:p>
        </p:txBody>
      </p:sp>
      <p:sp>
        <p:nvSpPr>
          <p:cNvPr id="377" name="Google Shape;377;p34"/>
          <p:cNvSpPr txBox="1"/>
          <p:nvPr/>
        </p:nvSpPr>
        <p:spPr>
          <a:xfrm>
            <a:off x="1441450" y="3297237"/>
            <a:ext cx="2209800" cy="4572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Primary</a:t>
            </a:r>
            <a:endParaRPr/>
          </a:p>
        </p:txBody>
      </p:sp>
      <p:sp>
        <p:nvSpPr>
          <p:cNvPr id="378" name="Google Shape;378;p34"/>
          <p:cNvSpPr txBox="1"/>
          <p:nvPr/>
        </p:nvSpPr>
        <p:spPr>
          <a:xfrm>
            <a:off x="5653087" y="3330575"/>
            <a:ext cx="2209800" cy="4572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Secondary</a:t>
            </a:r>
            <a:endParaRPr/>
          </a:p>
        </p:txBody>
      </p:sp>
      <p:sp>
        <p:nvSpPr>
          <p:cNvPr id="379" name="Google Shape;379;p34"/>
          <p:cNvSpPr txBox="1"/>
          <p:nvPr/>
        </p:nvSpPr>
        <p:spPr>
          <a:xfrm>
            <a:off x="2978150" y="4406900"/>
            <a:ext cx="1558925" cy="4572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Character</a:t>
            </a:r>
            <a:endParaRPr/>
          </a:p>
        </p:txBody>
      </p:sp>
      <p:sp>
        <p:nvSpPr>
          <p:cNvPr id="380" name="Google Shape;380;p34"/>
          <p:cNvSpPr txBox="1"/>
          <p:nvPr/>
        </p:nvSpPr>
        <p:spPr>
          <a:xfrm>
            <a:off x="685800" y="4406900"/>
            <a:ext cx="1676400" cy="4572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Numeric</a:t>
            </a:r>
            <a:endParaRPr/>
          </a:p>
        </p:txBody>
      </p:sp>
      <p:sp>
        <p:nvSpPr>
          <p:cNvPr id="381" name="Google Shape;381;p34"/>
          <p:cNvSpPr txBox="1"/>
          <p:nvPr/>
        </p:nvSpPr>
        <p:spPr>
          <a:xfrm>
            <a:off x="228600" y="5516562"/>
            <a:ext cx="1219200" cy="4572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Integer</a:t>
            </a:r>
            <a:endParaRPr/>
          </a:p>
        </p:txBody>
      </p:sp>
      <p:sp>
        <p:nvSpPr>
          <p:cNvPr id="382" name="Google Shape;382;p34"/>
          <p:cNvSpPr txBox="1"/>
          <p:nvPr/>
        </p:nvSpPr>
        <p:spPr>
          <a:xfrm>
            <a:off x="1573212" y="5516562"/>
            <a:ext cx="1219200" cy="4572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Real</a:t>
            </a:r>
            <a:endParaRPr/>
          </a:p>
        </p:txBody>
      </p:sp>
      <p:sp>
        <p:nvSpPr>
          <p:cNvPr id="383" name="Google Shape;383;p34"/>
          <p:cNvSpPr txBox="1"/>
          <p:nvPr/>
        </p:nvSpPr>
        <p:spPr>
          <a:xfrm>
            <a:off x="2979737" y="5500687"/>
            <a:ext cx="1219200" cy="4572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Single</a:t>
            </a:r>
            <a:endParaRPr/>
          </a:p>
        </p:txBody>
      </p:sp>
      <p:sp>
        <p:nvSpPr>
          <p:cNvPr id="384" name="Google Shape;384;p34"/>
          <p:cNvSpPr txBox="1"/>
          <p:nvPr/>
        </p:nvSpPr>
        <p:spPr>
          <a:xfrm>
            <a:off x="4351337" y="5500687"/>
            <a:ext cx="1219200" cy="4572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String</a:t>
            </a:r>
            <a:endParaRPr/>
          </a:p>
        </p:txBody>
      </p:sp>
      <p:sp>
        <p:nvSpPr>
          <p:cNvPr id="385" name="Google Shape;385;p34"/>
          <p:cNvSpPr txBox="1"/>
          <p:nvPr/>
        </p:nvSpPr>
        <p:spPr>
          <a:xfrm>
            <a:off x="6470650" y="5122862"/>
            <a:ext cx="1558925" cy="4572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Structure</a:t>
            </a:r>
            <a:endParaRPr/>
          </a:p>
        </p:txBody>
      </p:sp>
      <p:sp>
        <p:nvSpPr>
          <p:cNvPr id="386" name="Google Shape;386;p34"/>
          <p:cNvSpPr txBox="1"/>
          <p:nvPr/>
        </p:nvSpPr>
        <p:spPr>
          <a:xfrm>
            <a:off x="5257800" y="4483100"/>
            <a:ext cx="1558925" cy="4572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Array</a:t>
            </a:r>
            <a:endParaRPr/>
          </a:p>
        </p:txBody>
      </p:sp>
      <p:sp>
        <p:nvSpPr>
          <p:cNvPr id="387" name="Google Shape;387;p34"/>
          <p:cNvSpPr txBox="1"/>
          <p:nvPr/>
        </p:nvSpPr>
        <p:spPr>
          <a:xfrm>
            <a:off x="7343775" y="4483100"/>
            <a:ext cx="1557337" cy="4572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Pointer</a:t>
            </a:r>
            <a:endParaRPr/>
          </a:p>
        </p:txBody>
      </p:sp>
      <p:cxnSp>
        <p:nvCxnSpPr>
          <p:cNvPr id="388" name="Google Shape;388;p34"/>
          <p:cNvCxnSpPr/>
          <p:nvPr/>
        </p:nvCxnSpPr>
        <p:spPr>
          <a:xfrm>
            <a:off x="5776912" y="2890837"/>
            <a:ext cx="471487" cy="439737"/>
          </a:xfrm>
          <a:prstGeom prst="straightConnector1">
            <a:avLst/>
          </a:prstGeom>
          <a:noFill/>
          <a:ln w="9525" cap="flat" cmpd="sng">
            <a:solidFill>
              <a:srgbClr val="000000"/>
            </a:solidFill>
            <a:prstDash val="solid"/>
            <a:miter lim="800000"/>
            <a:headEnd type="none" w="med" len="med"/>
            <a:tailEnd type="triangle" w="med" len="med"/>
          </a:ln>
        </p:spPr>
      </p:cxnSp>
      <p:cxnSp>
        <p:nvCxnSpPr>
          <p:cNvPr id="389" name="Google Shape;389;p34"/>
          <p:cNvCxnSpPr/>
          <p:nvPr/>
        </p:nvCxnSpPr>
        <p:spPr>
          <a:xfrm flipH="1">
            <a:off x="3059112" y="2828925"/>
            <a:ext cx="477837" cy="468312"/>
          </a:xfrm>
          <a:prstGeom prst="straightConnector1">
            <a:avLst/>
          </a:prstGeom>
          <a:noFill/>
          <a:ln w="9525" cap="flat" cmpd="sng">
            <a:solidFill>
              <a:srgbClr val="000000"/>
            </a:solidFill>
            <a:prstDash val="solid"/>
            <a:miter lim="800000"/>
            <a:headEnd type="none" w="med" len="med"/>
            <a:tailEnd type="triangle" w="med" len="med"/>
          </a:ln>
        </p:spPr>
      </p:cxnSp>
      <p:cxnSp>
        <p:nvCxnSpPr>
          <p:cNvPr id="390" name="Google Shape;390;p34"/>
          <p:cNvCxnSpPr/>
          <p:nvPr/>
        </p:nvCxnSpPr>
        <p:spPr>
          <a:xfrm flipH="1">
            <a:off x="1285875" y="3832225"/>
            <a:ext cx="476250" cy="468312"/>
          </a:xfrm>
          <a:prstGeom prst="straightConnector1">
            <a:avLst/>
          </a:prstGeom>
          <a:noFill/>
          <a:ln w="9525" cap="flat" cmpd="sng">
            <a:solidFill>
              <a:srgbClr val="000000"/>
            </a:solidFill>
            <a:prstDash val="solid"/>
            <a:miter lim="800000"/>
            <a:headEnd type="none" w="med" len="med"/>
            <a:tailEnd type="triangle" w="med" len="med"/>
          </a:ln>
        </p:spPr>
      </p:cxnSp>
      <p:cxnSp>
        <p:nvCxnSpPr>
          <p:cNvPr id="391" name="Google Shape;391;p34"/>
          <p:cNvCxnSpPr/>
          <p:nvPr/>
        </p:nvCxnSpPr>
        <p:spPr>
          <a:xfrm flipH="1">
            <a:off x="457200" y="4983162"/>
            <a:ext cx="477837" cy="468312"/>
          </a:xfrm>
          <a:prstGeom prst="straightConnector1">
            <a:avLst/>
          </a:prstGeom>
          <a:noFill/>
          <a:ln w="9525" cap="flat" cmpd="sng">
            <a:solidFill>
              <a:srgbClr val="000000"/>
            </a:solidFill>
            <a:prstDash val="solid"/>
            <a:miter lim="800000"/>
            <a:headEnd type="none" w="med" len="med"/>
            <a:tailEnd type="triangle" w="med" len="med"/>
          </a:ln>
        </p:spPr>
      </p:cxnSp>
      <p:cxnSp>
        <p:nvCxnSpPr>
          <p:cNvPr id="392" name="Google Shape;392;p34"/>
          <p:cNvCxnSpPr/>
          <p:nvPr/>
        </p:nvCxnSpPr>
        <p:spPr>
          <a:xfrm flipH="1">
            <a:off x="3138487" y="4926012"/>
            <a:ext cx="477837" cy="468312"/>
          </a:xfrm>
          <a:prstGeom prst="straightConnector1">
            <a:avLst/>
          </a:prstGeom>
          <a:noFill/>
          <a:ln w="9525" cap="flat" cmpd="sng">
            <a:solidFill>
              <a:srgbClr val="000000"/>
            </a:solidFill>
            <a:prstDash val="solid"/>
            <a:miter lim="800000"/>
            <a:headEnd type="none" w="med" len="med"/>
            <a:tailEnd type="triangle" w="med" len="med"/>
          </a:ln>
        </p:spPr>
      </p:cxnSp>
      <p:cxnSp>
        <p:nvCxnSpPr>
          <p:cNvPr id="393" name="Google Shape;393;p34"/>
          <p:cNvCxnSpPr/>
          <p:nvPr/>
        </p:nvCxnSpPr>
        <p:spPr>
          <a:xfrm flipH="1">
            <a:off x="5535612" y="3851275"/>
            <a:ext cx="477837" cy="468312"/>
          </a:xfrm>
          <a:prstGeom prst="straightConnector1">
            <a:avLst/>
          </a:prstGeom>
          <a:noFill/>
          <a:ln w="9525" cap="flat" cmpd="sng">
            <a:solidFill>
              <a:srgbClr val="000000"/>
            </a:solidFill>
            <a:prstDash val="solid"/>
            <a:miter lim="800000"/>
            <a:headEnd type="none" w="med" len="med"/>
            <a:tailEnd type="triangle" w="med" len="med"/>
          </a:ln>
        </p:spPr>
      </p:cxnSp>
      <p:cxnSp>
        <p:nvCxnSpPr>
          <p:cNvPr id="394" name="Google Shape;394;p34"/>
          <p:cNvCxnSpPr/>
          <p:nvPr/>
        </p:nvCxnSpPr>
        <p:spPr>
          <a:xfrm>
            <a:off x="7651750" y="3873500"/>
            <a:ext cx="469900" cy="438150"/>
          </a:xfrm>
          <a:prstGeom prst="straightConnector1">
            <a:avLst/>
          </a:prstGeom>
          <a:noFill/>
          <a:ln w="9525" cap="flat" cmpd="sng">
            <a:solidFill>
              <a:srgbClr val="000000"/>
            </a:solidFill>
            <a:prstDash val="solid"/>
            <a:miter lim="800000"/>
            <a:headEnd type="none" w="med" len="med"/>
            <a:tailEnd type="triangle" w="med" len="med"/>
          </a:ln>
        </p:spPr>
      </p:cxnSp>
      <p:cxnSp>
        <p:nvCxnSpPr>
          <p:cNvPr id="395" name="Google Shape;395;p34"/>
          <p:cNvCxnSpPr/>
          <p:nvPr/>
        </p:nvCxnSpPr>
        <p:spPr>
          <a:xfrm>
            <a:off x="3287712" y="3841750"/>
            <a:ext cx="469900" cy="438150"/>
          </a:xfrm>
          <a:prstGeom prst="straightConnector1">
            <a:avLst/>
          </a:prstGeom>
          <a:noFill/>
          <a:ln w="9525" cap="flat" cmpd="sng">
            <a:solidFill>
              <a:srgbClr val="000000"/>
            </a:solidFill>
            <a:prstDash val="solid"/>
            <a:miter lim="800000"/>
            <a:headEnd type="none" w="med" len="med"/>
            <a:tailEnd type="triangle" w="med" len="med"/>
          </a:ln>
        </p:spPr>
      </p:cxnSp>
      <p:cxnSp>
        <p:nvCxnSpPr>
          <p:cNvPr id="396" name="Google Shape;396;p34"/>
          <p:cNvCxnSpPr/>
          <p:nvPr/>
        </p:nvCxnSpPr>
        <p:spPr>
          <a:xfrm>
            <a:off x="4287837" y="4962525"/>
            <a:ext cx="471487" cy="439737"/>
          </a:xfrm>
          <a:prstGeom prst="straightConnector1">
            <a:avLst/>
          </a:prstGeom>
          <a:noFill/>
          <a:ln w="9525" cap="flat" cmpd="sng">
            <a:solidFill>
              <a:srgbClr val="000000"/>
            </a:solidFill>
            <a:prstDash val="solid"/>
            <a:miter lim="800000"/>
            <a:headEnd type="none" w="med" len="med"/>
            <a:tailEnd type="triangle" w="med" len="med"/>
          </a:ln>
        </p:spPr>
      </p:cxnSp>
      <p:cxnSp>
        <p:nvCxnSpPr>
          <p:cNvPr id="397" name="Google Shape;397;p34"/>
          <p:cNvCxnSpPr/>
          <p:nvPr/>
        </p:nvCxnSpPr>
        <p:spPr>
          <a:xfrm>
            <a:off x="7010400" y="3832225"/>
            <a:ext cx="0" cy="1189037"/>
          </a:xfrm>
          <a:prstGeom prst="straightConnector1">
            <a:avLst/>
          </a:prstGeom>
          <a:noFill/>
          <a:ln w="9525" cap="flat" cmpd="sng">
            <a:solidFill>
              <a:srgbClr val="000000"/>
            </a:solidFill>
            <a:prstDash val="solid"/>
            <a:miter lim="800000"/>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Arial"/>
              <a:buNone/>
            </a:pPr>
            <a:r>
              <a:rPr lang="en-US" sz="3600" b="1" i="1" u="none">
                <a:solidFill>
                  <a:schemeClr val="dk1"/>
                </a:solidFill>
                <a:latin typeface="Arial"/>
                <a:ea typeface="Arial"/>
                <a:cs typeface="Arial"/>
                <a:sym typeface="Arial"/>
              </a:rPr>
              <a:t>Rule for Integer Constants in C:</a:t>
            </a:r>
            <a:endParaRPr/>
          </a:p>
        </p:txBody>
      </p:sp>
      <p:sp>
        <p:nvSpPr>
          <p:cNvPr id="404" name="Google Shape;404;p35"/>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An integer constant must have at least one digit.</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It must not have a decimal point.</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It can either be positive or negative.</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No commas or blanks are allowed within an integer constant.</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If no sign precedes an integer constant, it is assumed to be positive.</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The allowable range for integer constants is -32768 to 32767.</a:t>
            </a:r>
            <a:endParaRPr/>
          </a:p>
          <a:p>
            <a:pPr marL="342900" marR="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Example:</a:t>
            </a:r>
            <a:endParaRPr/>
          </a:p>
          <a:p>
            <a:pPr marL="342900" marR="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5,-7,555 etc</a:t>
            </a:r>
            <a:endParaRPr/>
          </a:p>
        </p:txBody>
      </p:sp>
      <p:sp>
        <p:nvSpPr>
          <p:cNvPr id="405" name="Google Shape;405;p35"/>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407" name="Google Shape;407;p3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Arial"/>
              <a:buNone/>
            </a:pPr>
            <a:r>
              <a:rPr lang="en-US" sz="4000" b="1" i="1" u="none">
                <a:solidFill>
                  <a:schemeClr val="dk1"/>
                </a:solidFill>
                <a:latin typeface="Arial"/>
                <a:ea typeface="Arial"/>
                <a:cs typeface="Arial"/>
                <a:sym typeface="Arial"/>
              </a:rPr>
              <a:t>Rule for Real constants in C:</a:t>
            </a:r>
            <a:endParaRPr/>
          </a:p>
        </p:txBody>
      </p:sp>
      <p:sp>
        <p:nvSpPr>
          <p:cNvPr id="413" name="Google Shape;413;p36"/>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A real constant must have at least one digit</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It must have a decimal point</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It could be either positive or negative</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If no sign precedes an integer constant, it is assumed to be positive.</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No commas or blanks are allowed within a real constant.</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Example:</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2.0,4.67 ,+3.67</a:t>
            </a:r>
            <a:endParaRPr/>
          </a:p>
        </p:txBody>
      </p:sp>
      <p:sp>
        <p:nvSpPr>
          <p:cNvPr id="414" name="Google Shape;414;p36"/>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416" name="Google Shape;416;p3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C TOKENS CONTINUE..</a:t>
            </a:r>
            <a:endParaRPr/>
          </a:p>
        </p:txBody>
      </p:sp>
      <p:sp>
        <p:nvSpPr>
          <p:cNvPr id="423" name="Google Shape;423;p37"/>
          <p:cNvSpPr txBox="1">
            <a:spLocks noGrp="1"/>
          </p:cNvSpPr>
          <p:nvPr>
            <p:ph sz="quarter" idx="1"/>
          </p:nvPr>
        </p:nvSpPr>
        <p:spPr>
          <a:xfrm>
            <a:off x="457200" y="11430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 Rules for character constant</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 It is a single alphanumeric digit.</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 The character is enclosed in single quotes.</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 Both single inverted comma point towards left.</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 The maximum length of a character constant is one.</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Example ‘a’, ‘1’ , ‘@’</a:t>
            </a:r>
            <a:endParaRPr/>
          </a:p>
          <a:p>
            <a:pPr marL="342900" marR="0" lvl="0" indent="-342900" algn="just" rtl="0">
              <a:lnSpc>
                <a:spcPct val="15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Operator</a:t>
            </a:r>
            <a:r>
              <a:rPr lang="en-US" sz="1600" b="0" i="0" u="none">
                <a:solidFill>
                  <a:schemeClr val="dk1"/>
                </a:solidFill>
                <a:latin typeface="Arial"/>
                <a:ea typeface="Arial"/>
                <a:cs typeface="Arial"/>
                <a:sym typeface="Arial"/>
              </a:rPr>
              <a:t> are symbols whose meaning is already known to a C compiler there are total 45 operators used in C language.</a:t>
            </a:r>
            <a:endParaRPr/>
          </a:p>
          <a:p>
            <a:pPr marL="342900" marR="0" lvl="0" indent="-342900" algn="just" rtl="0">
              <a:lnSpc>
                <a:spcPct val="15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String </a:t>
            </a:r>
            <a:r>
              <a:rPr lang="en-US" sz="1600" b="0" i="0" u="none">
                <a:solidFill>
                  <a:schemeClr val="dk1"/>
                </a:solidFill>
                <a:latin typeface="Arial"/>
                <a:ea typeface="Arial"/>
                <a:cs typeface="Arial"/>
                <a:sym typeface="Arial"/>
              </a:rPr>
              <a:t>the collection of characters digits or special symbols and closed in double quotes and terminated by null character is termed as string.</a:t>
            </a:r>
            <a:endParaRPr/>
          </a:p>
          <a:p>
            <a:pPr marL="342900" marR="0" lvl="0" indent="-342900" algn="just" rtl="0">
              <a:lnSpc>
                <a:spcPct val="150000"/>
              </a:lnSpc>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342900" marR="0" lvl="0" indent="-228600" algn="l" rtl="0">
              <a:lnSpc>
                <a:spcPct val="100000"/>
              </a:lnSpc>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342900" marR="0" lvl="0" indent="-228600" algn="l" rtl="0">
              <a:lnSpc>
                <a:spcPct val="100000"/>
              </a:lnSpc>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342900" marR="0" lvl="0" indent="-228600" algn="l" rtl="0">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424" name="Google Shape;424;p37"/>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426" name="Google Shape;426;p3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0" i="0" u="none">
                <a:solidFill>
                  <a:schemeClr val="dk2"/>
                </a:solidFill>
                <a:latin typeface="Arial"/>
                <a:ea typeface="Arial"/>
                <a:cs typeface="Arial"/>
                <a:sym typeface="Arial"/>
              </a:rPr>
              <a:t/>
            </a:r>
            <a:br>
              <a:rPr lang="en-US" sz="2400" b="0" i="0" u="none">
                <a:solidFill>
                  <a:schemeClr val="dk2"/>
                </a:solidFill>
                <a:latin typeface="Arial"/>
                <a:ea typeface="Arial"/>
                <a:cs typeface="Arial"/>
                <a:sym typeface="Arial"/>
              </a:rPr>
            </a:br>
            <a:r>
              <a:rPr lang="en-US" sz="2000" b="1" i="0" u="none">
                <a:solidFill>
                  <a:schemeClr val="dk2"/>
                </a:solidFill>
                <a:latin typeface="Arial"/>
                <a:ea typeface="Arial"/>
                <a:cs typeface="Arial"/>
                <a:sym typeface="Arial"/>
              </a:rPr>
              <a:t>DATA TYPES</a:t>
            </a:r>
            <a:r>
              <a:rPr lang="en-US" sz="2400" b="1" i="0" u="none">
                <a:solidFill>
                  <a:schemeClr val="dk2"/>
                </a:solidFill>
                <a:latin typeface="Arial"/>
                <a:ea typeface="Arial"/>
                <a:cs typeface="Arial"/>
                <a:sym typeface="Arial"/>
              </a:rPr>
              <a:t/>
            </a:r>
            <a:br>
              <a:rPr lang="en-US" sz="2400" b="1" i="0" u="none">
                <a:solidFill>
                  <a:schemeClr val="dk2"/>
                </a:solidFill>
                <a:latin typeface="Arial"/>
                <a:ea typeface="Arial"/>
                <a:cs typeface="Arial"/>
                <a:sym typeface="Arial"/>
              </a:rPr>
            </a:br>
            <a:endParaRPr/>
          </a:p>
        </p:txBody>
      </p:sp>
      <p:sp>
        <p:nvSpPr>
          <p:cNvPr id="433" name="Google Shape;433;p38"/>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Data  types determine the types of value and the range of values that can be stored in a variable</a:t>
            </a:r>
            <a:endParaRPr/>
          </a:p>
          <a:p>
            <a:pPr marL="342900" marR="0" lvl="0" indent="-342900" algn="just" rtl="0">
              <a:lnSpc>
                <a:spcPct val="15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C support three classes of data types</a:t>
            </a:r>
            <a:endParaRPr/>
          </a:p>
          <a:p>
            <a:pPr marL="342900" marR="0" lvl="0" indent="-34290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1)Primary data type🡪 char, int, float</a:t>
            </a:r>
            <a:endParaRPr/>
          </a:p>
          <a:p>
            <a:pPr marL="342900" marR="0" lvl="0" indent="-34290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2) Derived data type🡪 array, pointer</a:t>
            </a:r>
            <a:endParaRPr/>
          </a:p>
          <a:p>
            <a:pPr marL="342900" marR="0" lvl="0" indent="-34290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3)User defined data type 🡪 structure, union,enum</a:t>
            </a:r>
            <a:endParaRPr sz="1600" b="0" i="0" u="none">
              <a:solidFill>
                <a:schemeClr val="dk1"/>
              </a:solidFill>
              <a:latin typeface="Arial"/>
              <a:ea typeface="Arial"/>
              <a:cs typeface="Arial"/>
              <a:sym typeface="Arial"/>
            </a:endParaRPr>
          </a:p>
          <a:p>
            <a:pPr marL="342900" marR="0" lvl="0" indent="-241300" algn="l" rtl="0">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p:txBody>
      </p:sp>
      <p:sp>
        <p:nvSpPr>
          <p:cNvPr id="434" name="Google Shape;434;p38"/>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436" name="Google Shape;436;p3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9"/>
          <p:cNvSpPr txBox="1">
            <a:spLocks noGrp="1"/>
          </p:cNvSpPr>
          <p:nvPr>
            <p:ph type="title"/>
          </p:nvPr>
        </p:nvSpPr>
        <p:spPr>
          <a:xfrm>
            <a:off x="457200" y="619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PRIMARY DATATYPE TABLE</a:t>
            </a:r>
            <a:r>
              <a:rPr lang="en-US" sz="2400" b="0" i="0" u="none">
                <a:solidFill>
                  <a:srgbClr val="00FF00"/>
                </a:solidFill>
                <a:latin typeface="Arial"/>
                <a:ea typeface="Arial"/>
                <a:cs typeface="Arial"/>
                <a:sym typeface="Arial"/>
              </a:rPr>
              <a:t/>
            </a:r>
            <a:br>
              <a:rPr lang="en-US" sz="2400" b="0" i="0" u="none">
                <a:solidFill>
                  <a:srgbClr val="00FF00"/>
                </a:solidFill>
                <a:latin typeface="Arial"/>
                <a:ea typeface="Arial"/>
                <a:cs typeface="Arial"/>
                <a:sym typeface="Arial"/>
              </a:rPr>
            </a:br>
            <a:r>
              <a:rPr lang="en-US" sz="2400" b="0" i="0" u="none">
                <a:solidFill>
                  <a:srgbClr val="00FF00"/>
                </a:solidFill>
                <a:latin typeface="Arial"/>
                <a:ea typeface="Arial"/>
                <a:cs typeface="Arial"/>
                <a:sym typeface="Arial"/>
              </a:rPr>
              <a:t> </a:t>
            </a:r>
            <a:endParaRPr/>
          </a:p>
        </p:txBody>
      </p:sp>
      <p:graphicFrame>
        <p:nvGraphicFramePr>
          <p:cNvPr id="443" name="Google Shape;443;p39"/>
          <p:cNvGraphicFramePr/>
          <p:nvPr/>
        </p:nvGraphicFramePr>
        <p:xfrm>
          <a:off x="762000" y="1008062"/>
          <a:ext cx="7696175" cy="5287240"/>
        </p:xfrm>
        <a:graphic>
          <a:graphicData uri="http://schemas.openxmlformats.org/drawingml/2006/table">
            <a:tbl>
              <a:tblPr>
                <a:noFill/>
                <a:tableStyleId>{17D16E67-67C7-413C-B94E-9E46223244B1}</a:tableStyleId>
              </a:tblPr>
              <a:tblGrid>
                <a:gridCol w="1995475"/>
                <a:gridCol w="1068375"/>
                <a:gridCol w="1069975"/>
                <a:gridCol w="3562350"/>
              </a:tblGrid>
              <a:tr h="579425">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Datatype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Format specifier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size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Range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66725">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Char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%c</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 byte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-128 to 127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1475">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Signed Char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%c</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 byte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-128 to 127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875">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Unsigned Char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%c</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 byte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0 to 255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1475">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Signed Int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2 bytes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-32768 to 32767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1475">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Signed Short int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2 bytes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-32768 to 32767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875">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Signed long int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%ld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4 bytes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-2,147,483,648 to 2,147,483,647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7825">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Unsigned int</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%u</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2 bytes</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0 to 65,535</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6225">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unsigned short int</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%u</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2 bytes</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0 to 65,535</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07975">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unsigned long int</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%lu</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4 bytes</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0 to 4294967295 	</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07975">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float</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%f</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4 bytes</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-3.4e38 to +3.4e38 	</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07975">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double</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%lf</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8 bytes</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-1.7e308 to +1.7e308 	</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07975">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long double</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%Lf</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10 bytes</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-1.7e4932 to +1.7e4932 	</a:t>
                      </a:r>
                      <a:endParaRPr/>
                    </a:p>
                  </a:txBody>
                  <a:tcPr marL="133350" marR="133350"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444" name="Google Shape;444;p39"/>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446" name="Google Shape;446;p3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INPUT &amp; OUTPUT STATEMENTS IN C</a:t>
            </a:r>
            <a:endParaRPr/>
          </a:p>
        </p:txBody>
      </p:sp>
      <p:sp>
        <p:nvSpPr>
          <p:cNvPr id="453" name="Google Shape;453;p40"/>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 The process of giving something to the computer is known as input. Input is mostly given through keyboard. The process of getting something from the computer is known as output. Output is mostly displayed on monitors.</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 Types of I/O Statements</a:t>
            </a:r>
            <a:endParaRPr sz="1600" b="1" i="0" u="none">
              <a:solidFill>
                <a:schemeClr val="dk1"/>
              </a:solidFill>
              <a:latin typeface="Arial"/>
              <a:ea typeface="Arial"/>
              <a:cs typeface="Arial"/>
              <a:sym typeface="Arial"/>
            </a:endParaRPr>
          </a:p>
          <a:p>
            <a:pPr marL="342900" marR="0" lvl="0" indent="-342900" algn="l" rtl="0">
              <a:lnSpc>
                <a:spcPct val="15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endParaRPr/>
          </a:p>
        </p:txBody>
      </p:sp>
      <p:sp>
        <p:nvSpPr>
          <p:cNvPr id="454" name="Google Shape;454;p40"/>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456" name="Google Shape;456;p4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27</a:t>
            </a:fld>
            <a:endParaRPr/>
          </a:p>
        </p:txBody>
      </p:sp>
      <p:graphicFrame>
        <p:nvGraphicFramePr>
          <p:cNvPr id="457" name="Google Shape;457;p40"/>
          <p:cNvGraphicFramePr/>
          <p:nvPr/>
        </p:nvGraphicFramePr>
        <p:xfrm>
          <a:off x="990600" y="3352800"/>
          <a:ext cx="6858000" cy="2057375"/>
        </p:xfrm>
        <a:graphic>
          <a:graphicData uri="http://schemas.openxmlformats.org/drawingml/2006/table">
            <a:tbl>
              <a:tblPr>
                <a:noFill/>
                <a:tableStyleId>{17D16E67-67C7-413C-B94E-9E46223244B1}</a:tableStyleId>
              </a:tblPr>
              <a:tblGrid>
                <a:gridCol w="2286000"/>
                <a:gridCol w="2286000"/>
                <a:gridCol w="2286000"/>
              </a:tblGrid>
              <a:tr h="498475">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Type </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Input function</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Output function</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79450">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Formatted I/O </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scanf() </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printf()</a:t>
                      </a:r>
                      <a:endParaRPr/>
                    </a:p>
                    <a:p>
                      <a:pPr marL="0" marR="0" lvl="0" indent="0" algn="l" rtl="0">
                        <a:spcBef>
                          <a:spcPts val="0"/>
                        </a:spcBef>
                        <a:spcAft>
                          <a:spcPts val="0"/>
                        </a:spcAft>
                        <a:buNone/>
                      </a:pPr>
                      <a:endParaRPr sz="1600" b="0" i="0" u="none">
                        <a:solidFill>
                          <a:schemeClr val="dk1"/>
                        </a:solidFill>
                        <a:latin typeface="Arial"/>
                        <a:ea typeface="Arial"/>
                        <a:cs typeface="Arial"/>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79450">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Unformatted I/O </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getchar(), getch(), gets(), getche()</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puts() , putch(), putchar()</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SCANF FUNCTION</a:t>
            </a:r>
            <a:endParaRPr/>
          </a:p>
        </p:txBody>
      </p:sp>
      <p:sp>
        <p:nvSpPr>
          <p:cNvPr id="464" name="Google Shape;464;p41"/>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1600"/>
              <a:buFont typeface="Arial"/>
              <a:buNone/>
            </a:pPr>
            <a:r>
              <a:rPr lang="en-US" sz="1600" b="1" i="0" u="none" dirty="0" err="1">
                <a:solidFill>
                  <a:schemeClr val="dk1"/>
                </a:solidFill>
                <a:latin typeface="Arial"/>
                <a:ea typeface="Arial"/>
                <a:cs typeface="Arial"/>
                <a:sym typeface="Arial"/>
              </a:rPr>
              <a:t>scanf</a:t>
            </a:r>
            <a:r>
              <a:rPr lang="en-US" sz="1600" b="1" i="0" u="none" dirty="0">
                <a:solidFill>
                  <a:schemeClr val="dk1"/>
                </a:solidFill>
                <a:latin typeface="Arial"/>
                <a:ea typeface="Arial"/>
                <a:cs typeface="Arial"/>
                <a:sym typeface="Arial"/>
              </a:rPr>
              <a:t>() function</a:t>
            </a:r>
            <a:endParaRPr/>
          </a:p>
          <a:p>
            <a:pPr marL="0" marR="0" lvl="0" indent="0" algn="just" rtl="0">
              <a:lnSpc>
                <a:spcPct val="150000"/>
              </a:lnSpc>
              <a:spcBef>
                <a:spcPts val="320"/>
              </a:spcBef>
              <a:spcAft>
                <a:spcPts val="0"/>
              </a:spcAft>
              <a:buClr>
                <a:schemeClr val="dk1"/>
              </a:buClr>
              <a:buSzPts val="1600"/>
              <a:buFont typeface="Arial"/>
              <a:buNone/>
            </a:pPr>
            <a:r>
              <a:rPr lang="en-US" sz="1600" b="0" i="0" u="none" dirty="0">
                <a:solidFill>
                  <a:schemeClr val="dk1"/>
                </a:solidFill>
                <a:latin typeface="Arial"/>
                <a:ea typeface="Arial"/>
                <a:cs typeface="Arial"/>
                <a:sym typeface="Arial"/>
              </a:rPr>
              <a:t>The function used to get input from the user during execution of program and stored in a variable of specified form is called </a:t>
            </a:r>
            <a:r>
              <a:rPr lang="en-US" sz="1600" b="0" i="0" u="none" dirty="0" err="1">
                <a:solidFill>
                  <a:schemeClr val="dk1"/>
                </a:solidFill>
                <a:latin typeface="Arial"/>
                <a:ea typeface="Arial"/>
                <a:cs typeface="Arial"/>
                <a:sym typeface="Arial"/>
              </a:rPr>
              <a:t>scanf</a:t>
            </a:r>
            <a:r>
              <a:rPr lang="en-US" sz="1600" b="0" i="0" u="none" dirty="0">
                <a:solidFill>
                  <a:schemeClr val="dk1"/>
                </a:solidFill>
                <a:latin typeface="Arial"/>
                <a:ea typeface="Arial"/>
                <a:cs typeface="Arial"/>
                <a:sym typeface="Arial"/>
              </a:rPr>
              <a:t>() function.</a:t>
            </a:r>
            <a:endParaRPr/>
          </a:p>
          <a:p>
            <a:pPr marL="0" marR="0" lvl="0" indent="0" algn="just" rtl="0">
              <a:lnSpc>
                <a:spcPct val="150000"/>
              </a:lnSpc>
              <a:spcBef>
                <a:spcPts val="320"/>
              </a:spcBef>
              <a:spcAft>
                <a:spcPts val="0"/>
              </a:spcAft>
              <a:buClr>
                <a:schemeClr val="dk1"/>
              </a:buClr>
              <a:buSzPts val="1600"/>
              <a:buFont typeface="Arial"/>
              <a:buNone/>
            </a:pPr>
            <a:r>
              <a:rPr lang="en-US" sz="1600" b="1" i="0" u="none" dirty="0">
                <a:solidFill>
                  <a:schemeClr val="dk1"/>
                </a:solidFill>
                <a:latin typeface="Arial"/>
                <a:ea typeface="Arial"/>
                <a:cs typeface="Arial"/>
                <a:sym typeface="Arial"/>
              </a:rPr>
              <a:t>Syntax:</a:t>
            </a:r>
            <a:endParaRPr/>
          </a:p>
          <a:p>
            <a:pPr marL="0" marR="0" lvl="0" indent="0" algn="just" rtl="0">
              <a:lnSpc>
                <a:spcPct val="150000"/>
              </a:lnSpc>
              <a:spcBef>
                <a:spcPts val="320"/>
              </a:spcBef>
              <a:spcAft>
                <a:spcPts val="0"/>
              </a:spcAft>
              <a:buClr>
                <a:schemeClr val="dk1"/>
              </a:buClr>
              <a:buSzPts val="1600"/>
              <a:buFont typeface="Arial"/>
              <a:buNone/>
            </a:pPr>
            <a:r>
              <a:rPr lang="en-US" sz="1600" b="1" i="0" u="none" dirty="0" err="1">
                <a:solidFill>
                  <a:schemeClr val="dk1"/>
                </a:solidFill>
                <a:latin typeface="Arial"/>
                <a:ea typeface="Arial"/>
                <a:cs typeface="Arial"/>
                <a:sym typeface="Arial"/>
              </a:rPr>
              <a:t>scanf</a:t>
            </a:r>
            <a:r>
              <a:rPr lang="en-US" sz="1600" b="1" i="0" u="none" dirty="0">
                <a:solidFill>
                  <a:schemeClr val="dk1"/>
                </a:solidFill>
                <a:latin typeface="Arial"/>
                <a:ea typeface="Arial"/>
                <a:cs typeface="Arial"/>
                <a:sym typeface="Arial"/>
              </a:rPr>
              <a:t>(“format string”,&amp; variable name); </a:t>
            </a:r>
            <a:endParaRPr/>
          </a:p>
          <a:p>
            <a:pPr marL="0" marR="0" lvl="0" indent="0" algn="just" rtl="0">
              <a:lnSpc>
                <a:spcPct val="150000"/>
              </a:lnSpc>
              <a:spcBef>
                <a:spcPts val="320"/>
              </a:spcBef>
              <a:spcAft>
                <a:spcPts val="0"/>
              </a:spcAft>
              <a:buClr>
                <a:schemeClr val="dk1"/>
              </a:buClr>
              <a:buSzPts val="1600"/>
              <a:buFont typeface="Arial"/>
              <a:buNone/>
            </a:pPr>
            <a:r>
              <a:rPr lang="en-US" sz="1600" b="0" i="0" u="none" dirty="0">
                <a:solidFill>
                  <a:schemeClr val="dk1"/>
                </a:solidFill>
                <a:latin typeface="Arial"/>
                <a:ea typeface="Arial"/>
                <a:cs typeface="Arial"/>
                <a:sym typeface="Arial"/>
              </a:rPr>
              <a:t>format string format </a:t>
            </a:r>
            <a:r>
              <a:rPr lang="en-US" sz="1600" b="0" i="0" u="none" dirty="0" err="1">
                <a:solidFill>
                  <a:schemeClr val="dk1"/>
                </a:solidFill>
                <a:latin typeface="Arial"/>
                <a:ea typeface="Arial"/>
                <a:cs typeface="Arial"/>
                <a:sym typeface="Arial"/>
              </a:rPr>
              <a:t>specifier</a:t>
            </a:r>
            <a:r>
              <a:rPr lang="en-US" sz="1600" b="0" i="0" u="none" dirty="0">
                <a:solidFill>
                  <a:schemeClr val="dk1"/>
                </a:solidFill>
                <a:latin typeface="Arial"/>
                <a:ea typeface="Arial"/>
                <a:cs typeface="Arial"/>
                <a:sym typeface="Arial"/>
              </a:rPr>
              <a:t> is written &amp; address operator </a:t>
            </a:r>
            <a:endParaRPr/>
          </a:p>
          <a:p>
            <a:pPr marL="0" marR="0" lvl="0" indent="0" algn="just" rtl="0">
              <a:lnSpc>
                <a:spcPct val="150000"/>
              </a:lnSpc>
              <a:spcBef>
                <a:spcPts val="320"/>
              </a:spcBef>
              <a:spcAft>
                <a:spcPts val="0"/>
              </a:spcAft>
              <a:buClr>
                <a:schemeClr val="dk1"/>
              </a:buClr>
              <a:buSzPts val="1600"/>
              <a:buFont typeface="Arial"/>
              <a:buNone/>
            </a:pPr>
            <a:r>
              <a:rPr lang="en-US" sz="1600" b="1" i="0" u="none" dirty="0">
                <a:solidFill>
                  <a:schemeClr val="dk1"/>
                </a:solidFill>
                <a:latin typeface="Arial"/>
                <a:ea typeface="Arial"/>
                <a:cs typeface="Arial"/>
                <a:sym typeface="Arial"/>
              </a:rPr>
              <a:t>Types:</a:t>
            </a:r>
            <a:endParaRPr/>
          </a:p>
          <a:p>
            <a:pPr marL="0" marR="0" lvl="0" indent="0" algn="just" rtl="0">
              <a:lnSpc>
                <a:spcPct val="150000"/>
              </a:lnSpc>
              <a:spcBef>
                <a:spcPts val="320"/>
              </a:spcBef>
              <a:spcAft>
                <a:spcPts val="0"/>
              </a:spcAft>
              <a:buClr>
                <a:schemeClr val="dk1"/>
              </a:buClr>
              <a:buSzPts val="1600"/>
              <a:buFont typeface="Arial"/>
              <a:buNone/>
            </a:pPr>
            <a:r>
              <a:rPr lang="en-US" sz="1600" b="0" i="0" u="none" dirty="0">
                <a:solidFill>
                  <a:schemeClr val="dk1"/>
                </a:solidFill>
                <a:latin typeface="Arial"/>
                <a:ea typeface="Arial"/>
                <a:cs typeface="Arial"/>
                <a:sym typeface="Arial"/>
              </a:rPr>
              <a:t> Single input ex	</a:t>
            </a:r>
            <a:r>
              <a:rPr lang="en-US" sz="1600" b="0" i="0" u="none" dirty="0" err="1">
                <a:solidFill>
                  <a:schemeClr val="dk1"/>
                </a:solidFill>
                <a:latin typeface="Arial"/>
                <a:ea typeface="Arial"/>
                <a:cs typeface="Arial"/>
                <a:sym typeface="Arial"/>
              </a:rPr>
              <a:t>scanf</a:t>
            </a:r>
            <a:r>
              <a:rPr lang="en-US" sz="1600" b="0" i="0" u="none" dirty="0">
                <a:solidFill>
                  <a:schemeClr val="dk1"/>
                </a:solidFill>
                <a:latin typeface="Arial"/>
                <a:ea typeface="Arial"/>
                <a:cs typeface="Arial"/>
                <a:sym typeface="Arial"/>
              </a:rPr>
              <a:t>(“%</a:t>
            </a:r>
            <a:r>
              <a:rPr lang="en-US" sz="1600" b="0" i="0" u="none" dirty="0" err="1">
                <a:solidFill>
                  <a:schemeClr val="dk1"/>
                </a:solidFill>
                <a:latin typeface="Arial"/>
                <a:ea typeface="Arial"/>
                <a:cs typeface="Arial"/>
                <a:sym typeface="Arial"/>
              </a:rPr>
              <a:t>d”,&amp;a</a:t>
            </a:r>
            <a:r>
              <a:rPr lang="en-US" sz="1600" b="0" i="0" u="none" dirty="0">
                <a:solidFill>
                  <a:schemeClr val="dk1"/>
                </a:solidFill>
                <a:latin typeface="Arial"/>
                <a:ea typeface="Arial"/>
                <a:cs typeface="Arial"/>
                <a:sym typeface="Arial"/>
              </a:rPr>
              <a:t>); </a:t>
            </a:r>
            <a:endParaRPr/>
          </a:p>
          <a:p>
            <a:pPr marL="0" marR="0" lvl="0" indent="0" algn="just" rtl="0">
              <a:lnSpc>
                <a:spcPct val="150000"/>
              </a:lnSpc>
              <a:spcBef>
                <a:spcPts val="320"/>
              </a:spcBef>
              <a:spcAft>
                <a:spcPts val="0"/>
              </a:spcAft>
              <a:buClr>
                <a:schemeClr val="dk1"/>
              </a:buClr>
              <a:buSzPts val="1600"/>
              <a:buFont typeface="Arial"/>
              <a:buNone/>
            </a:pPr>
            <a:r>
              <a:rPr lang="en-US" sz="1600" b="0" i="0" u="none" dirty="0">
                <a:solidFill>
                  <a:schemeClr val="dk1"/>
                </a:solidFill>
                <a:latin typeface="Arial"/>
                <a:ea typeface="Arial"/>
                <a:cs typeface="Arial"/>
                <a:sym typeface="Arial"/>
              </a:rPr>
              <a:t> Multiple input ex	</a:t>
            </a:r>
            <a:r>
              <a:rPr lang="en-US" sz="1600" b="0" i="0" u="none" dirty="0" err="1">
                <a:solidFill>
                  <a:schemeClr val="dk1"/>
                </a:solidFill>
                <a:latin typeface="Arial"/>
                <a:ea typeface="Arial"/>
                <a:cs typeface="Arial"/>
                <a:sym typeface="Arial"/>
              </a:rPr>
              <a:t>scanf</a:t>
            </a:r>
            <a:r>
              <a:rPr lang="en-US" sz="1600" b="0" i="0" u="none" dirty="0">
                <a:solidFill>
                  <a:schemeClr val="dk1"/>
                </a:solidFill>
                <a:latin typeface="Arial"/>
                <a:ea typeface="Arial"/>
                <a:cs typeface="Arial"/>
                <a:sym typeface="Arial"/>
              </a:rPr>
              <a:t>(“%</a:t>
            </a:r>
            <a:r>
              <a:rPr lang="en-US" sz="1600" b="0" i="0" u="none" dirty="0" err="1">
                <a:solidFill>
                  <a:schemeClr val="dk1"/>
                </a:solidFill>
                <a:latin typeface="Arial"/>
                <a:ea typeface="Arial"/>
                <a:cs typeface="Arial"/>
                <a:sym typeface="Arial"/>
              </a:rPr>
              <a:t>d%d”,&amp;a,&amp;b</a:t>
            </a:r>
            <a:r>
              <a:rPr lang="en-US" sz="1600" b="0" i="0" u="none" dirty="0">
                <a:solidFill>
                  <a:schemeClr val="dk1"/>
                </a:solidFill>
                <a:latin typeface="Arial"/>
                <a:ea typeface="Arial"/>
                <a:cs typeface="Arial"/>
                <a:sym typeface="Arial"/>
              </a:rPr>
              <a:t>);</a:t>
            </a:r>
            <a:endParaRPr/>
          </a:p>
        </p:txBody>
      </p:sp>
      <p:sp>
        <p:nvSpPr>
          <p:cNvPr id="465" name="Google Shape;465;p41"/>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467" name="Google Shape;467;p4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SCANF FUNCTION EXAMPLE</a:t>
            </a:r>
            <a:endParaRPr/>
          </a:p>
        </p:txBody>
      </p:sp>
      <p:sp>
        <p:nvSpPr>
          <p:cNvPr id="474" name="Google Shape;474;p42"/>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#include&lt;stdio.h&gt;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#include&lt;conio.h&gt;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void main ()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int a;</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clrscr();</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printf("Enter integer value:");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t>
            </a:r>
            <a:r>
              <a:rPr lang="en-US" sz="1600" b="1" i="0" u="none">
                <a:solidFill>
                  <a:schemeClr val="dk1"/>
                </a:solidFill>
                <a:latin typeface="Arial"/>
                <a:ea typeface="Arial"/>
                <a:cs typeface="Arial"/>
                <a:sym typeface="Arial"/>
              </a:rPr>
              <a:t>scanf("%d",&amp;a);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printf("The value you enter = %d",a);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getch();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t>
            </a:r>
            <a:endParaRPr/>
          </a:p>
          <a:p>
            <a:pPr marL="0" marR="0" lvl="0" indent="0" algn="just" rtl="0">
              <a:lnSpc>
                <a:spcPct val="10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Output</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Enter integer value:5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The value you enter =5</a:t>
            </a:r>
            <a:endParaRPr/>
          </a:p>
        </p:txBody>
      </p:sp>
      <p:sp>
        <p:nvSpPr>
          <p:cNvPr id="475" name="Google Shape;475;p42"/>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477" name="Google Shape;477;p4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STRUCTURE (LAYOUT) OF C PROGRAM</a:t>
            </a:r>
            <a:br>
              <a:rPr lang="en-US" sz="2000" b="1" i="0" u="none">
                <a:solidFill>
                  <a:schemeClr val="dk2"/>
                </a:solidFill>
                <a:latin typeface="Arial"/>
                <a:ea typeface="Arial"/>
                <a:cs typeface="Arial"/>
                <a:sym typeface="Arial"/>
              </a:rPr>
            </a:br>
            <a:r>
              <a:rPr lang="en-US" sz="2000" b="1" i="0" u="none">
                <a:solidFill>
                  <a:schemeClr val="dk2"/>
                </a:solidFill>
                <a:latin typeface="Arial"/>
                <a:ea typeface="Arial"/>
                <a:cs typeface="Arial"/>
                <a:sym typeface="Arial"/>
              </a:rPr>
              <a:t>Example</a:t>
            </a:r>
            <a:r>
              <a:rPr lang="en-US" sz="2400" b="1" i="0" u="none">
                <a:solidFill>
                  <a:schemeClr val="dk2"/>
                </a:solidFill>
                <a:latin typeface="Arial"/>
                <a:ea typeface="Arial"/>
                <a:cs typeface="Arial"/>
                <a:sym typeface="Arial"/>
              </a:rPr>
              <a:t/>
            </a:r>
            <a:br>
              <a:rPr lang="en-US" sz="2400" b="1" i="0" u="none">
                <a:solidFill>
                  <a:schemeClr val="dk2"/>
                </a:solidFill>
                <a:latin typeface="Arial"/>
                <a:ea typeface="Arial"/>
                <a:cs typeface="Arial"/>
                <a:sym typeface="Arial"/>
              </a:rPr>
            </a:br>
            <a:endParaRPr/>
          </a:p>
        </p:txBody>
      </p:sp>
      <p:sp>
        <p:nvSpPr>
          <p:cNvPr id="117" name="Google Shape;117;p16"/>
          <p:cNvSpPr txBox="1">
            <a:spLocks noGrp="1"/>
          </p:cNvSpPr>
          <p:nvPr>
            <p:ph sz="quarter" idx="1"/>
          </p:nvPr>
        </p:nvSpPr>
        <p:spPr>
          <a:xfrm>
            <a:off x="457200" y="914400"/>
            <a:ext cx="8229600" cy="5334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Sample of </a:t>
            </a:r>
            <a:r>
              <a:rPr lang="en-US" sz="1800" b="1" i="0" u="none" strike="noStrike" cap="none" dirty="0">
                <a:solidFill>
                  <a:schemeClr val="dk1"/>
                </a:solidFill>
                <a:latin typeface="Arial"/>
                <a:ea typeface="Arial"/>
                <a:cs typeface="Arial"/>
                <a:sym typeface="Arial"/>
              </a:rPr>
              <a:t>C Program(do</a:t>
            </a:r>
            <a:r>
              <a:rPr lang="en-US" sz="1800" b="0" i="0" u="none" strike="noStrike" cap="none" dirty="0">
                <a:solidFill>
                  <a:schemeClr val="dk1"/>
                </a:solidFill>
                <a:latin typeface="Arial"/>
                <a:ea typeface="Arial"/>
                <a:cs typeface="Arial"/>
                <a:sym typeface="Arial"/>
              </a:rPr>
              <a:t>cumentation Section)</a:t>
            </a:r>
            <a:endParaRPr/>
          </a:p>
          <a:p>
            <a:pPr marL="342900" marR="0" lvl="0" indent="-342900" algn="l" rtl="0">
              <a:lnSpc>
                <a:spcPct val="100000"/>
              </a:lnSpc>
              <a:spcBef>
                <a:spcPts val="36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a:t>
            </a:r>
            <a:r>
              <a:rPr lang="en-US" sz="1800" b="1" i="0" u="none" strike="noStrike" cap="none" dirty="0" smtClean="0">
                <a:solidFill>
                  <a:schemeClr val="dk1"/>
                </a:solidFill>
                <a:latin typeface="Arial"/>
                <a:ea typeface="Arial"/>
                <a:cs typeface="Arial"/>
                <a:sym typeface="Arial"/>
              </a:rPr>
              <a:t>in</a:t>
            </a:r>
            <a:r>
              <a:rPr lang="en-US" sz="1800" b="0" i="0" u="none" strike="noStrike" cap="none" dirty="0" smtClean="0">
                <a:solidFill>
                  <a:schemeClr val="dk1"/>
                </a:solidFill>
                <a:latin typeface="Arial"/>
                <a:ea typeface="Arial"/>
                <a:cs typeface="Arial"/>
                <a:sym typeface="Arial"/>
              </a:rPr>
              <a:t>clude&lt;</a:t>
            </a:r>
            <a:r>
              <a:rPr lang="en-US" sz="1800" b="0" i="0" u="none" strike="noStrike" cap="none" dirty="0" err="1" smtClean="0">
                <a:solidFill>
                  <a:schemeClr val="dk1"/>
                </a:solidFill>
                <a:latin typeface="Arial"/>
                <a:ea typeface="Arial"/>
                <a:cs typeface="Arial"/>
                <a:sym typeface="Arial"/>
              </a:rPr>
              <a:t>stdio.h</a:t>
            </a:r>
            <a:r>
              <a:rPr lang="en-US" sz="1800" b="0" i="0" u="none" strike="noStrike" cap="none" dirty="0">
                <a:solidFill>
                  <a:schemeClr val="dk1"/>
                </a:solidFill>
                <a:latin typeface="Arial"/>
                <a:ea typeface="Arial"/>
                <a:cs typeface="Arial"/>
                <a:sym typeface="Arial"/>
              </a:rPr>
              <a:t>&gt;    // link section</a:t>
            </a:r>
            <a:endParaRPr/>
          </a:p>
          <a:p>
            <a:pPr marL="342900" marR="0" lvl="0" indent="-342900" algn="l" rtl="0">
              <a:lnSpc>
                <a:spcPct val="100000"/>
              </a:lnSpc>
              <a:spcBef>
                <a:spcPts val="36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a:t>
            </a:r>
            <a:r>
              <a:rPr lang="en-US" sz="1800" b="1" i="0" u="none" strike="noStrike" cap="none" dirty="0" smtClean="0">
                <a:solidFill>
                  <a:schemeClr val="dk1"/>
                </a:solidFill>
                <a:latin typeface="Arial"/>
                <a:ea typeface="Arial"/>
                <a:cs typeface="Arial"/>
                <a:sym typeface="Arial"/>
              </a:rPr>
              <a:t>in</a:t>
            </a:r>
            <a:r>
              <a:rPr lang="en-US" sz="1800" b="0" i="0" u="none" strike="noStrike" cap="none" dirty="0" smtClean="0">
                <a:solidFill>
                  <a:schemeClr val="dk1"/>
                </a:solidFill>
                <a:latin typeface="Arial"/>
                <a:ea typeface="Arial"/>
                <a:cs typeface="Arial"/>
                <a:sym typeface="Arial"/>
              </a:rPr>
              <a:t>clude&lt;</a:t>
            </a:r>
            <a:r>
              <a:rPr lang="en-US" sz="1800" b="0" i="0" u="none" strike="noStrike" cap="none" dirty="0" err="1" smtClean="0">
                <a:solidFill>
                  <a:schemeClr val="dk1"/>
                </a:solidFill>
                <a:latin typeface="Arial"/>
                <a:ea typeface="Arial"/>
                <a:cs typeface="Arial"/>
                <a:sym typeface="Arial"/>
              </a:rPr>
              <a:t>conio.h</a:t>
            </a:r>
            <a:r>
              <a:rPr lang="en-US" sz="1800" b="0" i="0" u="none" strike="noStrike" cap="none" dirty="0">
                <a:solidFill>
                  <a:schemeClr val="dk1"/>
                </a:solidFill>
                <a:latin typeface="Arial"/>
                <a:ea typeface="Arial"/>
                <a:cs typeface="Arial"/>
                <a:sym typeface="Arial"/>
              </a:rPr>
              <a:t>&gt;  // link section</a:t>
            </a:r>
            <a:endParaRPr/>
          </a:p>
          <a:p>
            <a:pPr marL="342900" marR="0" lvl="0" indent="-342900" algn="l" rtl="0">
              <a:lnSpc>
                <a:spcPct val="100000"/>
              </a:lnSpc>
              <a:spcBef>
                <a:spcPts val="36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#define pi 3.14   // definition section</a:t>
            </a:r>
            <a:endParaRPr/>
          </a:p>
          <a:p>
            <a:pPr marL="342900" marR="0" lvl="0" indent="-342900" algn="l" rtl="0">
              <a:lnSpc>
                <a:spcPct val="100000"/>
              </a:lnSpc>
              <a:spcBef>
                <a:spcPts val="360"/>
              </a:spcBef>
              <a:spcAft>
                <a:spcPts val="0"/>
              </a:spcAft>
              <a:buClr>
                <a:schemeClr val="dk1"/>
              </a:buClr>
              <a:buSzPts val="1800"/>
              <a:buFont typeface="Arial"/>
              <a:buNone/>
            </a:pPr>
            <a:r>
              <a:rPr lang="en-US" sz="1800" b="0" i="0" u="none" strike="noStrike" cap="none" dirty="0" err="1">
                <a:solidFill>
                  <a:schemeClr val="dk1"/>
                </a:solidFill>
                <a:latin typeface="Arial"/>
                <a:ea typeface="Arial"/>
                <a:cs typeface="Arial"/>
                <a:sym typeface="Arial"/>
              </a:rPr>
              <a:t>int</a:t>
            </a:r>
            <a:r>
              <a:rPr lang="en-US" sz="1800" b="0" i="0" u="none" strike="noStrike" cap="none" dirty="0">
                <a:solidFill>
                  <a:schemeClr val="dk1"/>
                </a:solidFill>
                <a:latin typeface="Arial"/>
                <a:ea typeface="Arial"/>
                <a:cs typeface="Arial"/>
                <a:sym typeface="Arial"/>
              </a:rPr>
              <a:t> a=10; // global variable declaration </a:t>
            </a:r>
            <a:endParaRPr/>
          </a:p>
          <a:p>
            <a:pPr marL="342900" marR="0" lvl="0" indent="-342900" algn="l" rtl="0">
              <a:lnSpc>
                <a:spcPct val="100000"/>
              </a:lnSpc>
              <a:spcBef>
                <a:spcPts val="36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void </a:t>
            </a:r>
            <a:r>
              <a:rPr lang="en-US" sz="1800" b="0" i="0" u="none" strike="noStrike" cap="none" dirty="0" err="1">
                <a:solidFill>
                  <a:schemeClr val="dk1"/>
                </a:solidFill>
                <a:latin typeface="Arial"/>
                <a:ea typeface="Arial"/>
                <a:cs typeface="Arial"/>
                <a:sym typeface="Arial"/>
              </a:rPr>
              <a:t>disp</a:t>
            </a:r>
            <a:r>
              <a:rPr lang="en-US" sz="1800" b="0" i="0" u="none" strike="noStrike" cap="none" dirty="0">
                <a:solidFill>
                  <a:schemeClr val="dk1"/>
                </a:solidFill>
                <a:latin typeface="Arial"/>
                <a:ea typeface="Arial"/>
                <a:cs typeface="Arial"/>
                <a:sym typeface="Arial"/>
              </a:rPr>
              <a:t>(); // global function declaration</a:t>
            </a:r>
            <a:endParaRPr/>
          </a:p>
          <a:p>
            <a:pPr marL="342900" marR="0" lvl="0" indent="-342900" algn="l" rtl="0">
              <a:lnSpc>
                <a:spcPct val="100000"/>
              </a:lnSpc>
              <a:spcBef>
                <a:spcPts val="36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void main()  // main function definition</a:t>
            </a:r>
            <a:endParaRPr/>
          </a:p>
          <a:p>
            <a:pPr marL="342900" marR="0" lvl="0" indent="-342900" algn="l" rtl="0">
              <a:lnSpc>
                <a:spcPct val="100000"/>
              </a:lnSpc>
              <a:spcBef>
                <a:spcPts val="36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a:t>
            </a:r>
            <a:endParaRPr/>
          </a:p>
          <a:p>
            <a:pPr marL="342900" marR="0" lvl="0" indent="-342900" algn="l" rtl="0">
              <a:lnSpc>
                <a:spcPct val="100000"/>
              </a:lnSpc>
              <a:spcBef>
                <a:spcPts val="36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float </a:t>
            </a:r>
            <a:r>
              <a:rPr lang="en-US" sz="1800" b="0" i="0" u="none" strike="noStrike" cap="none" dirty="0" err="1">
                <a:solidFill>
                  <a:schemeClr val="dk1"/>
                </a:solidFill>
                <a:latin typeface="Arial"/>
                <a:ea typeface="Arial"/>
                <a:cs typeface="Arial"/>
                <a:sym typeface="Arial"/>
              </a:rPr>
              <a:t>area,r</a:t>
            </a:r>
            <a:r>
              <a:rPr lang="en-US" sz="1800" b="0" i="0" u="none" strike="noStrike" cap="none" dirty="0">
                <a:solidFill>
                  <a:schemeClr val="dk1"/>
                </a:solidFill>
                <a:latin typeface="Arial"/>
                <a:ea typeface="Arial"/>
                <a:cs typeface="Arial"/>
                <a:sym typeface="Arial"/>
              </a:rPr>
              <a:t>;</a:t>
            </a:r>
            <a:endParaRPr/>
          </a:p>
          <a:p>
            <a:pPr marL="342900" marR="0" lvl="0" indent="-342900" algn="l" rtl="0">
              <a:lnSpc>
                <a:spcPct val="100000"/>
              </a:lnSpc>
              <a:spcBef>
                <a:spcPts val="360"/>
              </a:spcBef>
              <a:spcAft>
                <a:spcPts val="0"/>
              </a:spcAft>
              <a:buClr>
                <a:schemeClr val="dk1"/>
              </a:buClr>
              <a:buSzPts val="1800"/>
              <a:buFont typeface="Arial"/>
              <a:buNone/>
            </a:pPr>
            <a:r>
              <a:rPr lang="en-US" sz="1800" b="0" i="0" u="none" strike="noStrike" cap="none" dirty="0" err="1">
                <a:solidFill>
                  <a:schemeClr val="dk1"/>
                </a:solidFill>
                <a:latin typeface="Arial"/>
                <a:ea typeface="Arial"/>
                <a:cs typeface="Arial"/>
                <a:sym typeface="Arial"/>
              </a:rPr>
              <a:t>printf</a:t>
            </a:r>
            <a:r>
              <a:rPr lang="en-US" sz="1800" b="0" i="0" u="none" strike="noStrike" cap="none" dirty="0">
                <a:solidFill>
                  <a:schemeClr val="dk1"/>
                </a:solidFill>
                <a:latin typeface="Arial"/>
                <a:ea typeface="Arial"/>
                <a:cs typeface="Arial"/>
                <a:sym typeface="Arial"/>
              </a:rPr>
              <a:t>(“enter radius”);</a:t>
            </a:r>
            <a:endParaRPr/>
          </a:p>
          <a:p>
            <a:pPr marL="342900" marR="0" lvl="0" indent="-342900" algn="l" rtl="0">
              <a:lnSpc>
                <a:spcPct val="100000"/>
              </a:lnSpc>
              <a:spcBef>
                <a:spcPts val="360"/>
              </a:spcBef>
              <a:spcAft>
                <a:spcPts val="0"/>
              </a:spcAft>
              <a:buClr>
                <a:schemeClr val="dk1"/>
              </a:buClr>
              <a:buSzPts val="1800"/>
              <a:buFont typeface="Arial"/>
              <a:buNone/>
            </a:pPr>
            <a:r>
              <a:rPr lang="en-US" sz="1800" b="0" i="0" u="none" strike="noStrike" cap="none" dirty="0" err="1">
                <a:solidFill>
                  <a:schemeClr val="dk1"/>
                </a:solidFill>
                <a:latin typeface="Arial"/>
                <a:ea typeface="Arial"/>
                <a:cs typeface="Arial"/>
                <a:sym typeface="Arial"/>
              </a:rPr>
              <a:t>scanf</a:t>
            </a:r>
            <a:r>
              <a:rPr lang="en-US" sz="1800" b="0" i="0" u="none" strike="noStrike" cap="none" dirty="0">
                <a:solidFill>
                  <a:schemeClr val="dk1"/>
                </a:solidFill>
                <a:latin typeface="Arial"/>
                <a:ea typeface="Arial"/>
                <a:cs typeface="Arial"/>
                <a:sym typeface="Arial"/>
              </a:rPr>
              <a:t>(“%</a:t>
            </a:r>
            <a:r>
              <a:rPr lang="en-US" sz="1800" b="0" i="0" u="none" strike="noStrike" cap="none" dirty="0" err="1">
                <a:solidFill>
                  <a:schemeClr val="dk1"/>
                </a:solidFill>
                <a:latin typeface="Arial"/>
                <a:ea typeface="Arial"/>
                <a:cs typeface="Arial"/>
                <a:sym typeface="Arial"/>
              </a:rPr>
              <a:t>f”,&amp;r</a:t>
            </a:r>
            <a:r>
              <a:rPr lang="en-US" sz="1800" b="0" i="0" u="none" strike="noStrike" cap="none" dirty="0">
                <a:solidFill>
                  <a:schemeClr val="dk1"/>
                </a:solidFill>
                <a:latin typeface="Arial"/>
                <a:ea typeface="Arial"/>
                <a:cs typeface="Arial"/>
                <a:sym typeface="Arial"/>
              </a:rPr>
              <a:t>);</a:t>
            </a:r>
            <a:endParaRPr/>
          </a:p>
          <a:p>
            <a:pPr marL="342900" marR="0" lvl="0" indent="-342900" algn="l" rtl="0">
              <a:lnSpc>
                <a:spcPct val="100000"/>
              </a:lnSpc>
              <a:spcBef>
                <a:spcPts val="36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area=pi*r*r;</a:t>
            </a:r>
            <a:endParaRPr/>
          </a:p>
          <a:p>
            <a:pPr marL="342900" marR="0" lvl="0" indent="-342900" algn="l" rtl="0">
              <a:lnSpc>
                <a:spcPct val="100000"/>
              </a:lnSpc>
              <a:spcBef>
                <a:spcPts val="360"/>
              </a:spcBef>
              <a:spcAft>
                <a:spcPts val="0"/>
              </a:spcAft>
              <a:buClr>
                <a:schemeClr val="dk1"/>
              </a:buClr>
              <a:buSzPts val="1800"/>
              <a:buFont typeface="Arial"/>
              <a:buNone/>
            </a:pPr>
            <a:r>
              <a:rPr lang="en-US" sz="1800" b="0" i="0" u="none" strike="noStrike" cap="none" dirty="0" err="1">
                <a:solidFill>
                  <a:schemeClr val="dk1"/>
                </a:solidFill>
                <a:latin typeface="Arial"/>
                <a:ea typeface="Arial"/>
                <a:cs typeface="Arial"/>
                <a:sym typeface="Arial"/>
              </a:rPr>
              <a:t>printf</a:t>
            </a:r>
            <a:r>
              <a:rPr lang="en-US" sz="1800" b="0" i="0" u="none" strike="noStrike" cap="none" dirty="0">
                <a:solidFill>
                  <a:schemeClr val="dk1"/>
                </a:solidFill>
                <a:latin typeface="Arial"/>
                <a:ea typeface="Arial"/>
                <a:cs typeface="Arial"/>
                <a:sym typeface="Arial"/>
              </a:rPr>
              <a:t>(“area=%</a:t>
            </a:r>
            <a:r>
              <a:rPr lang="en-US" sz="1800" b="0" i="0" u="none" strike="noStrike" cap="none" dirty="0" err="1">
                <a:solidFill>
                  <a:schemeClr val="dk1"/>
                </a:solidFill>
                <a:latin typeface="Arial"/>
                <a:ea typeface="Arial"/>
                <a:cs typeface="Arial"/>
                <a:sym typeface="Arial"/>
              </a:rPr>
              <a:t>f”,area</a:t>
            </a:r>
            <a:r>
              <a:rPr lang="en-US" sz="1800" b="0" i="0" u="none" strike="noStrike" cap="none" dirty="0">
                <a:solidFill>
                  <a:schemeClr val="dk1"/>
                </a:solidFill>
                <a:latin typeface="Arial"/>
                <a:ea typeface="Arial"/>
                <a:cs typeface="Arial"/>
                <a:sym typeface="Arial"/>
              </a:rPr>
              <a:t>);</a:t>
            </a:r>
            <a:endParaRPr/>
          </a:p>
          <a:p>
            <a:pPr marL="342900" marR="0" lvl="0" indent="-342900" algn="l" rtl="0">
              <a:lnSpc>
                <a:spcPct val="100000"/>
              </a:lnSpc>
              <a:spcBef>
                <a:spcPts val="360"/>
              </a:spcBef>
              <a:spcAft>
                <a:spcPts val="0"/>
              </a:spcAft>
              <a:buClr>
                <a:schemeClr val="dk1"/>
              </a:buClr>
              <a:buSzPts val="1800"/>
              <a:buFont typeface="Arial"/>
              <a:buNone/>
            </a:pPr>
            <a:r>
              <a:rPr lang="en-US" sz="1800" b="0" i="0" u="none" strike="noStrike" cap="none" dirty="0" err="1">
                <a:solidFill>
                  <a:schemeClr val="dk1"/>
                </a:solidFill>
                <a:latin typeface="Arial"/>
                <a:ea typeface="Arial"/>
                <a:cs typeface="Arial"/>
                <a:sym typeface="Arial"/>
              </a:rPr>
              <a:t>disp</a:t>
            </a:r>
            <a:r>
              <a:rPr lang="en-US" sz="1800" b="0" i="0" u="none" strike="noStrike" cap="none" dirty="0">
                <a:solidFill>
                  <a:schemeClr val="dk1"/>
                </a:solidFill>
                <a:latin typeface="Arial"/>
                <a:ea typeface="Arial"/>
                <a:cs typeface="Arial"/>
                <a:sym typeface="Arial"/>
              </a:rPr>
              <a:t>();</a:t>
            </a:r>
            <a:endParaRPr/>
          </a:p>
          <a:p>
            <a:pPr marL="342900" marR="0" lvl="0" indent="-342900" algn="l" rtl="0">
              <a:lnSpc>
                <a:spcPct val="100000"/>
              </a:lnSpc>
              <a:spcBef>
                <a:spcPts val="360"/>
              </a:spcBef>
              <a:spcAft>
                <a:spcPts val="0"/>
              </a:spcAft>
              <a:buClr>
                <a:schemeClr val="dk1"/>
              </a:buClr>
              <a:buSzPts val="1800"/>
              <a:buFont typeface="Arial"/>
              <a:buNone/>
            </a:pPr>
            <a:r>
              <a:rPr lang="en-US" sz="1800" b="0" i="0" u="none" strike="noStrike" cap="none" dirty="0" err="1">
                <a:solidFill>
                  <a:schemeClr val="dk1"/>
                </a:solidFill>
                <a:latin typeface="Arial"/>
                <a:ea typeface="Arial"/>
                <a:cs typeface="Arial"/>
                <a:sym typeface="Arial"/>
              </a:rPr>
              <a:t>getch</a:t>
            </a:r>
            <a:r>
              <a:rPr lang="en-US" sz="1800" b="0" i="0" u="none" strike="noStrike" cap="none" dirty="0">
                <a:solidFill>
                  <a:schemeClr val="dk1"/>
                </a:solidFill>
                <a:latin typeface="Arial"/>
                <a:ea typeface="Arial"/>
                <a:cs typeface="Arial"/>
                <a:sym typeface="Arial"/>
              </a:rPr>
              <a:t>();</a:t>
            </a:r>
            <a:endParaRPr/>
          </a:p>
          <a:p>
            <a:pPr marL="342900" marR="0" lvl="0" indent="-342900" algn="l" rtl="0">
              <a:lnSpc>
                <a:spcPct val="100000"/>
              </a:lnSpc>
              <a:spcBef>
                <a:spcPts val="36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a:t>
            </a:r>
            <a:endParaRPr/>
          </a:p>
          <a:p>
            <a:pPr marL="342900" marR="0" lvl="0" indent="-342900" algn="l" rtl="0">
              <a:lnSpc>
                <a:spcPct val="100000"/>
              </a:lnSpc>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36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342900" marR="0" lvl="0" indent="-228600" algn="l" rtl="0">
              <a:spcBef>
                <a:spcPts val="360"/>
              </a:spcBef>
              <a:spcAft>
                <a:spcPts val="0"/>
              </a:spcAft>
              <a:buClr>
                <a:schemeClr val="dk1"/>
              </a:buClr>
              <a:buSzPts val="1800"/>
              <a:buFont typeface="Arial"/>
              <a:buNone/>
            </a:pPr>
            <a:endParaRPr sz="1800" b="1" i="0" u="none">
              <a:solidFill>
                <a:schemeClr val="dk1"/>
              </a:solidFill>
              <a:latin typeface="Arial"/>
              <a:ea typeface="Arial"/>
              <a:cs typeface="Arial"/>
              <a:sym typeface="Arial"/>
            </a:endParaRPr>
          </a:p>
        </p:txBody>
      </p:sp>
      <p:sp>
        <p:nvSpPr>
          <p:cNvPr id="118" name="Google Shape;118;p16"/>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0" name="Google Shape;120;p1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PRINTF FUNCTION</a:t>
            </a:r>
            <a:endParaRPr/>
          </a:p>
        </p:txBody>
      </p:sp>
      <p:sp>
        <p:nvSpPr>
          <p:cNvPr id="484" name="Google Shape;484;p43"/>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printf () function</a:t>
            </a:r>
            <a:endParaRPr/>
          </a:p>
          <a:p>
            <a:pPr marL="0" marR="0" lvl="0" indent="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This function is used to display text, constant or value of variable on screen in specified format. </a:t>
            </a:r>
            <a:endParaRPr/>
          </a:p>
          <a:p>
            <a:pPr marL="0" marR="0" lvl="0" indent="0" algn="just" rtl="0">
              <a:lnSpc>
                <a:spcPct val="15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Syntax: </a:t>
            </a:r>
            <a:endParaRPr/>
          </a:p>
          <a:p>
            <a:pPr marL="0" marR="0" lvl="0" indent="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t>
            </a:r>
            <a:r>
              <a:rPr lang="en-US" sz="1600" b="1" i="0" u="none">
                <a:solidFill>
                  <a:schemeClr val="dk1"/>
                </a:solidFill>
                <a:latin typeface="Arial"/>
                <a:ea typeface="Arial"/>
                <a:cs typeface="Arial"/>
                <a:sym typeface="Arial"/>
              </a:rPr>
              <a:t>printf(“format string”, argument list);</a:t>
            </a:r>
            <a:endParaRPr/>
          </a:p>
          <a:p>
            <a:pPr marL="0" marR="0" lvl="0" indent="0" algn="just" rtl="0">
              <a:lnSpc>
                <a:spcPct val="15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Types: </a:t>
            </a:r>
            <a:endParaRPr/>
          </a:p>
          <a:p>
            <a:pPr marL="0" marR="0" lvl="0" indent="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printf(“hello world”); // Printf()with no argument list </a:t>
            </a:r>
            <a:endParaRPr/>
          </a:p>
          <a:p>
            <a:pPr marL="0" marR="0" lvl="0" indent="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printf(“the value of integar=%d”,a); //Printf() with one argument </a:t>
            </a:r>
            <a:endParaRPr/>
          </a:p>
          <a:p>
            <a:pPr marL="0" marR="0" lvl="0" indent="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printf(“Sum of %d+%d=%d”,a,b,a+b); //Printf()with more than one argument</a:t>
            </a:r>
            <a:endParaRPr/>
          </a:p>
          <a:p>
            <a:pPr marL="342900" marR="0" lvl="0" indent="-241300" algn="l" rtl="0">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p:txBody>
      </p:sp>
      <p:sp>
        <p:nvSpPr>
          <p:cNvPr id="485" name="Google Shape;485;p43"/>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487" name="Google Shape;487;p4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 GETCHAR FUNCTION</a:t>
            </a:r>
            <a:endParaRPr/>
          </a:p>
        </p:txBody>
      </p:sp>
      <p:sp>
        <p:nvSpPr>
          <p:cNvPr id="494" name="Google Shape;494;p44"/>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      getchar()</a:t>
            </a:r>
            <a:endParaRPr/>
          </a:p>
          <a:p>
            <a:pPr marL="0" marR="0" lvl="0" indent="-1016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The getchar function is a part of the standard C input/output library. It returns a single character from a standard input device (typically a keyboard). The function does not require any arguments, though a pair of empty parentheses must follow the word getchar.</a:t>
            </a:r>
            <a:endParaRPr/>
          </a:p>
          <a:p>
            <a:pPr marL="0" marR="0" lvl="0" indent="0" algn="just" rtl="0">
              <a:lnSpc>
                <a:spcPct val="15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	Syntax</a:t>
            </a:r>
            <a:endParaRPr sz="1600" b="1" i="0" u="none">
              <a:solidFill>
                <a:schemeClr val="dk1"/>
              </a:solidFill>
              <a:latin typeface="Arial"/>
              <a:ea typeface="Arial"/>
              <a:cs typeface="Arial"/>
              <a:sym typeface="Arial"/>
            </a:endParaRPr>
          </a:p>
          <a:p>
            <a:pPr marL="0" marR="0" lvl="0" indent="0" algn="just" rtl="0">
              <a:lnSpc>
                <a:spcPct val="15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      character variable = getchar( );</a:t>
            </a:r>
            <a:endParaRPr/>
          </a:p>
          <a:p>
            <a:pPr marL="0" marR="0" lvl="0" indent="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where character variable refers to some previously declared character variable</a:t>
            </a:r>
            <a:endParaRPr sz="1600" b="0" i="0" u="none">
              <a:solidFill>
                <a:schemeClr val="dk1"/>
              </a:solidFill>
              <a:latin typeface="Arial"/>
              <a:ea typeface="Arial"/>
              <a:cs typeface="Arial"/>
              <a:sym typeface="Arial"/>
            </a:endParaRPr>
          </a:p>
          <a:p>
            <a:pPr marL="342900" marR="0" lvl="0" indent="-241300" algn="l" rtl="0">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p:txBody>
      </p:sp>
      <p:sp>
        <p:nvSpPr>
          <p:cNvPr id="495" name="Google Shape;495;p44"/>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497" name="Google Shape;497;p4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0" i="0" u="none">
                <a:solidFill>
                  <a:schemeClr val="dk2"/>
                </a:solidFill>
                <a:latin typeface="Arial"/>
                <a:ea typeface="Arial"/>
                <a:cs typeface="Arial"/>
                <a:sym typeface="Arial"/>
              </a:rPr>
              <a:t> </a:t>
            </a:r>
            <a:r>
              <a:rPr lang="en-US" sz="2000" b="1" i="0" u="none">
                <a:solidFill>
                  <a:schemeClr val="dk2"/>
                </a:solidFill>
                <a:latin typeface="Arial"/>
                <a:ea typeface="Arial"/>
                <a:cs typeface="Arial"/>
                <a:sym typeface="Arial"/>
              </a:rPr>
              <a:t>PUTCHAR FUNCTION</a:t>
            </a:r>
            <a:endParaRPr/>
          </a:p>
        </p:txBody>
      </p:sp>
      <p:sp>
        <p:nvSpPr>
          <p:cNvPr id="504" name="Google Shape;504;p45"/>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t>
            </a:r>
            <a:r>
              <a:rPr lang="en-US" sz="1600" b="1" i="0" u="none">
                <a:solidFill>
                  <a:schemeClr val="dk1"/>
                </a:solidFill>
                <a:latin typeface="Arial"/>
                <a:ea typeface="Arial"/>
                <a:cs typeface="Arial"/>
                <a:sym typeface="Arial"/>
              </a:rPr>
              <a:t>putchar()</a:t>
            </a:r>
            <a:endParaRPr/>
          </a:p>
          <a:p>
            <a:pPr marL="0" marR="0" lvl="0" indent="-1016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The putchar function like getchar is a part of the standard C input/output library. It transmits a single character to the standard output device (the computer screen).</a:t>
            </a:r>
            <a:endParaRPr/>
          </a:p>
          <a:p>
            <a:pPr marL="0" marR="0" lvl="0" indent="0" algn="just" rtl="0">
              <a:lnSpc>
                <a:spcPct val="150000"/>
              </a:lnSpc>
              <a:spcBef>
                <a:spcPts val="32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	Syntax</a:t>
            </a:r>
            <a:endParaRPr sz="1600" b="1" i="0" u="none">
              <a:solidFill>
                <a:schemeClr val="dk1"/>
              </a:solidFill>
              <a:latin typeface="Arial"/>
              <a:ea typeface="Arial"/>
              <a:cs typeface="Arial"/>
              <a:sym typeface="Arial"/>
            </a:endParaRPr>
          </a:p>
          <a:p>
            <a:pPr marL="0" marR="0" lvl="0" indent="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t>
            </a:r>
            <a:r>
              <a:rPr lang="en-US" sz="1600" b="1" i="0" u="none">
                <a:solidFill>
                  <a:schemeClr val="dk1"/>
                </a:solidFill>
                <a:latin typeface="Arial"/>
                <a:ea typeface="Arial"/>
                <a:cs typeface="Arial"/>
                <a:sym typeface="Arial"/>
              </a:rPr>
              <a:t>putchar(character variable)</a:t>
            </a:r>
            <a:endParaRPr/>
          </a:p>
          <a:p>
            <a:pPr marL="0" marR="0" lvl="0" indent="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where character variable refers to some previously declared character variable.</a:t>
            </a:r>
            <a:endParaRPr/>
          </a:p>
        </p:txBody>
      </p:sp>
      <p:sp>
        <p:nvSpPr>
          <p:cNvPr id="505" name="Google Shape;505;p45"/>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507" name="Google Shape;507;p4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GETCH VS GETCHE</a:t>
            </a:r>
            <a:endParaRPr/>
          </a:p>
        </p:txBody>
      </p:sp>
      <p:graphicFrame>
        <p:nvGraphicFramePr>
          <p:cNvPr id="514" name="Google Shape;514;p46"/>
          <p:cNvGraphicFramePr/>
          <p:nvPr/>
        </p:nvGraphicFramePr>
        <p:xfrm>
          <a:off x="457200" y="1600200"/>
          <a:ext cx="8229600" cy="2468550"/>
        </p:xfrm>
        <a:graphic>
          <a:graphicData uri="http://schemas.openxmlformats.org/drawingml/2006/table">
            <a:tbl>
              <a:tblPr>
                <a:noFill/>
                <a:tableStyleId>{17D16E67-67C7-413C-B94E-9E46223244B1}</a:tableStyleId>
              </a:tblPr>
              <a:tblGrid>
                <a:gridCol w="4114800"/>
                <a:gridCol w="4114800"/>
              </a:tblGrid>
              <a:tr h="457200">
                <a:tc>
                  <a:txBody>
                    <a:bodyPr/>
                    <a:lstStyle/>
                    <a:p>
                      <a:pPr marL="0" marR="0" lvl="0" indent="0" algn="ctr" rtl="0">
                        <a:lnSpc>
                          <a:spcPct val="15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getch()</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getche()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822325">
                <a:tc>
                  <a:txBody>
                    <a:bodyPr/>
                    <a:lstStyle/>
                    <a:p>
                      <a:pPr marL="0" marR="0" lvl="0" indent="0" algn="just" rtl="0">
                        <a:lnSpc>
                          <a:spcPct val="15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getch() is used to get a character from console but does not echo to the screen.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getche() is used to get a character from console, and echoes to the screen.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1189025">
                <a:tc>
                  <a:txBody>
                    <a:bodyPr/>
                    <a:lstStyle/>
                    <a:p>
                      <a:pPr marL="0" marR="0" lvl="0" indent="0" algn="just" rtl="0">
                        <a:lnSpc>
                          <a:spcPct val="15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It reads a single character directly from the keyboard, without echoing to the screen. </a:t>
                      </a:r>
                      <a:endParaRPr/>
                    </a:p>
                    <a:p>
                      <a:pPr marL="0" marR="0" lvl="0" indent="0" algn="l" rtl="0">
                        <a:spcBef>
                          <a:spcPts val="0"/>
                        </a:spcBef>
                        <a:spcAft>
                          <a:spcPts val="0"/>
                        </a:spcAft>
                        <a:buNone/>
                      </a:pPr>
                      <a:endParaRPr sz="1600" b="0" i="0" u="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getche() reads a single character from the keyboard and echoes it to the current text window, using direct video or BIOS.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515" name="Google Shape;515;p46"/>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517" name="Google Shape;517;p4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BACKSLASH CHARACTER CONSTANT/EXECUTABLE CHARACTER SET/ESCAPE SEQUENCES</a:t>
            </a:r>
            <a:endParaRPr/>
          </a:p>
        </p:txBody>
      </p:sp>
      <p:sp>
        <p:nvSpPr>
          <p:cNvPr id="524" name="Google Shape;524;p47"/>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It is used at the time of execution.</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Execution character set is also called as non-graphic character (or) Escape sequence.</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 Escape sequence are invisible and cannot be printed (or) displayed on the output screen.</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 Escape sequence are always represented by a back slash(\) followed by a character..</a:t>
            </a:r>
            <a:endParaRPr/>
          </a:p>
          <a:p>
            <a:pPr marL="342900" marR="0" lvl="0" indent="-34290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t>
            </a:r>
            <a:endParaRPr/>
          </a:p>
        </p:txBody>
      </p:sp>
      <p:sp>
        <p:nvSpPr>
          <p:cNvPr id="525" name="Google Shape;525;p47"/>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527" name="Google Shape;527;p4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graphicFrame>
        <p:nvGraphicFramePr>
          <p:cNvPr id="533" name="Google Shape;533;p48"/>
          <p:cNvGraphicFramePr/>
          <p:nvPr/>
        </p:nvGraphicFramePr>
        <p:xfrm>
          <a:off x="762000" y="817562"/>
          <a:ext cx="7543800" cy="5264510"/>
        </p:xfrm>
        <a:graphic>
          <a:graphicData uri="http://schemas.openxmlformats.org/drawingml/2006/table">
            <a:tbl>
              <a:tblPr>
                <a:noFill/>
                <a:tableStyleId>{17D16E67-67C7-413C-B94E-9E46223244B1}</a:tableStyleId>
              </a:tblPr>
              <a:tblGrid>
                <a:gridCol w="2667000"/>
                <a:gridCol w="1333500"/>
                <a:gridCol w="3543300"/>
              </a:tblGrid>
              <a:tr h="579425">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Character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Escape Sequence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Result </a:t>
                      </a:r>
                      <a:endParaRPr/>
                    </a:p>
                    <a:p>
                      <a:pPr marL="0" marR="0" lvl="0" indent="0" algn="l" rtl="0">
                        <a:spcBef>
                          <a:spcPts val="0"/>
                        </a:spcBef>
                        <a:spcAft>
                          <a:spcPts val="0"/>
                        </a:spcAft>
                        <a:buNone/>
                      </a:pPr>
                      <a:endParaRPr sz="1600" b="1" i="0" u="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4950">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Bell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Beep Sound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4950">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Back Space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\b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Moves Previous Position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79425">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Horizontal Tab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Moves next horizontal tab </a:t>
                      </a:r>
                      <a:br>
                        <a:rPr lang="en-US" sz="1600" b="0" i="0" u="none">
                          <a:solidFill>
                            <a:schemeClr val="dk1"/>
                          </a:solidFill>
                          <a:latin typeface="Arial"/>
                          <a:ea typeface="Arial"/>
                          <a:cs typeface="Arial"/>
                          <a:sym typeface="Arial"/>
                        </a:rPr>
                      </a:b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4950">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Vertical Tab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\v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Moves next vertical tab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4950">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Newline (line feed)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Moves next line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6550">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Form feed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Moves initial position next page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4950">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Carriage return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\r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Moves beginning of the line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79425">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Single quote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Present Apostrophe mark</a:t>
                      </a:r>
                      <a:br>
                        <a:rPr lang="en-US" sz="1600" b="0" i="0" u="none">
                          <a:solidFill>
                            <a:schemeClr val="dk1"/>
                          </a:solidFill>
                          <a:latin typeface="Arial"/>
                          <a:ea typeface="Arial"/>
                          <a:cs typeface="Arial"/>
                          <a:sym typeface="Arial"/>
                        </a:rPr>
                      </a:b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4950">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Double quotes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Present double quotes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79425">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Backslash</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Present Back slash mark </a:t>
                      </a:r>
                      <a:endParaRPr/>
                    </a:p>
                    <a:p>
                      <a:pPr marL="0" marR="0" lvl="0" indent="0" algn="l" rtl="0">
                        <a:spcBef>
                          <a:spcPts val="0"/>
                        </a:spcBef>
                        <a:spcAft>
                          <a:spcPts val="0"/>
                        </a:spcAft>
                        <a:buNone/>
                      </a:pPr>
                      <a:endParaRPr sz="1600" b="0" i="0" u="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8150">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NULL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NULL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534" name="Google Shape;534;p48"/>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536" name="Google Shape;536;p4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9"/>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2000"/>
              <a:buFont typeface="Arial"/>
              <a:buNone/>
            </a:pPr>
            <a:r>
              <a:rPr lang="en-US" sz="2000" b="1" i="0" u="none" strike="noStrike" cap="none">
                <a:solidFill>
                  <a:schemeClr val="dk2"/>
                </a:solidFill>
                <a:latin typeface="Arial"/>
                <a:ea typeface="Arial"/>
                <a:cs typeface="Arial"/>
                <a:sym typeface="Arial"/>
              </a:rPr>
              <a:t>STORAGE CLASS USED IN C LANGUAGE</a:t>
            </a:r>
            <a:endParaRPr/>
          </a:p>
        </p:txBody>
      </p:sp>
      <p:graphicFrame>
        <p:nvGraphicFramePr>
          <p:cNvPr id="543" name="Google Shape;543;p49"/>
          <p:cNvGraphicFramePr/>
          <p:nvPr/>
        </p:nvGraphicFramePr>
        <p:xfrm>
          <a:off x="381000" y="1143000"/>
          <a:ext cx="8305775" cy="4406850"/>
        </p:xfrm>
        <a:graphic>
          <a:graphicData uri="http://schemas.openxmlformats.org/drawingml/2006/table">
            <a:tbl>
              <a:tblPr>
                <a:noFill/>
                <a:tableStyleId>{17D16E67-67C7-413C-B94E-9E46223244B1}</a:tableStyleId>
              </a:tblPr>
              <a:tblGrid>
                <a:gridCol w="685800"/>
                <a:gridCol w="1082675"/>
                <a:gridCol w="1308100"/>
                <a:gridCol w="1998650"/>
                <a:gridCol w="1230300"/>
                <a:gridCol w="2000250"/>
              </a:tblGrid>
              <a:tr h="457200">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S. No.</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Keyword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Storage place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Initial / default value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Scope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Life Time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31825">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auto</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Memory</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Garbage value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Local to block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Within the block only.</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31825">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2</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register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Register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Garbage value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Local to block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Within the block only.</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1462075">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static</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memory</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Zero</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Local to block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Retains the value of the variable between different function calls.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1023925">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4</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extern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memory</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Zero</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Global</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Till the end of the main Program.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544" name="Google Shape;544;p49"/>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546" name="Google Shape;546;p4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50"/>
          <p:cNvSpPr txBox="1">
            <a:spLocks noGrp="1"/>
          </p:cNvSpPr>
          <p:nvPr>
            <p:ph sz="quarter" idx="1"/>
          </p:nvPr>
        </p:nvSpPr>
        <p:spPr>
          <a:xfrm>
            <a:off x="609600" y="685800"/>
            <a:ext cx="8229600" cy="5334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 Blocak means</a:t>
            </a:r>
            <a:endParaRPr/>
          </a:p>
          <a:p>
            <a:pPr marL="342900" marR="0" lvl="0" indent="-342900" algn="l" rtl="0">
              <a:lnSpc>
                <a:spcPct val="100000"/>
              </a:lnSpc>
              <a:spcBef>
                <a:spcPts val="560"/>
              </a:spcBef>
              <a:spcAft>
                <a:spcPts val="0"/>
              </a:spcAft>
              <a:buClr>
                <a:srgbClr val="FF0000"/>
              </a:buClr>
              <a:buSzPts val="2800"/>
              <a:buFont typeface="Arial"/>
              <a:buNone/>
            </a:pPr>
            <a:r>
              <a:rPr lang="en-US" sz="2800" b="0" i="0" u="none">
                <a:solidFill>
                  <a:srgbClr val="FF0000"/>
                </a:solidFill>
                <a:latin typeface="Arial"/>
                <a:ea typeface="Arial"/>
                <a:cs typeface="Arial"/>
                <a:sym typeface="Arial"/>
              </a:rPr>
              <a:t>{</a:t>
            </a:r>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int a;</a:t>
            </a:r>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a:t>
            </a:r>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int b; </a:t>
            </a:r>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a and b both used.</a:t>
            </a:r>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a:t>
            </a:r>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only a used</a:t>
            </a:r>
            <a:endParaRPr/>
          </a:p>
          <a:p>
            <a:pPr marL="342900" marR="0" lvl="0" indent="-342900" algn="l" rtl="0">
              <a:lnSpc>
                <a:spcPct val="100000"/>
              </a:lnSpc>
              <a:spcBef>
                <a:spcPts val="560"/>
              </a:spcBef>
              <a:spcAft>
                <a:spcPts val="0"/>
              </a:spcAft>
              <a:buClr>
                <a:srgbClr val="FF0000"/>
              </a:buClr>
              <a:buSzPts val="2800"/>
              <a:buFont typeface="Arial"/>
              <a:buNone/>
            </a:pPr>
            <a:r>
              <a:rPr lang="en-US" sz="2800" b="0" i="0" u="none">
                <a:solidFill>
                  <a:srgbClr val="FF0000"/>
                </a:solidFill>
                <a:latin typeface="Arial"/>
                <a:ea typeface="Arial"/>
                <a:cs typeface="Arial"/>
                <a:sym typeface="Arial"/>
              </a:rPr>
              <a:t>} </a:t>
            </a:r>
            <a:endParaRPr/>
          </a:p>
          <a:p>
            <a:pPr marL="342900" marR="0" lvl="0" indent="-342900" algn="l" rtl="0">
              <a:lnSpc>
                <a:spcPct val="100000"/>
              </a:lnSpc>
              <a:spcBef>
                <a:spcPts val="64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2. int a; print(“%d”,a);default value</a:t>
            </a:r>
            <a:br>
              <a:rPr lang="en-US" sz="2800" b="0" i="0" u="none">
                <a:solidFill>
                  <a:schemeClr val="dk1"/>
                </a:solidFill>
                <a:latin typeface="Calibri"/>
                <a:ea typeface="Calibri"/>
                <a:cs typeface="Calibri"/>
                <a:sym typeface="Calibri"/>
              </a:rPr>
            </a:br>
            <a:r>
              <a:rPr lang="en-US" sz="3200" b="0" i="0" u="none">
                <a:solidFill>
                  <a:schemeClr val="dk1"/>
                </a:solidFill>
                <a:latin typeface="Calibri"/>
                <a:ea typeface="Calibri"/>
                <a:cs typeface="Calibri"/>
                <a:sym typeface="Calibri"/>
              </a:rPr>
              <a:t> </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
        <p:nvSpPr>
          <p:cNvPr id="552" name="Google Shape;552;p50"/>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554" name="Google Shape;554;p5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37</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STRUCTURE (LAYOUT) OF C PROGRAM</a:t>
            </a:r>
            <a:br>
              <a:rPr lang="en-US" sz="2000" b="1" i="0" u="none">
                <a:solidFill>
                  <a:schemeClr val="dk2"/>
                </a:solidFill>
                <a:latin typeface="Arial"/>
                <a:ea typeface="Arial"/>
                <a:cs typeface="Arial"/>
                <a:sym typeface="Arial"/>
              </a:rPr>
            </a:br>
            <a:r>
              <a:rPr lang="en-US" sz="2000" b="1" i="0" u="none">
                <a:solidFill>
                  <a:schemeClr val="dk2"/>
                </a:solidFill>
                <a:latin typeface="Arial"/>
                <a:ea typeface="Arial"/>
                <a:cs typeface="Arial"/>
                <a:sym typeface="Arial"/>
              </a:rPr>
              <a:t>Example</a:t>
            </a:r>
            <a:r>
              <a:rPr lang="en-US" sz="2400" b="1" i="0" u="none">
                <a:solidFill>
                  <a:schemeClr val="dk2"/>
                </a:solidFill>
                <a:latin typeface="Arial"/>
                <a:ea typeface="Arial"/>
                <a:cs typeface="Arial"/>
                <a:sym typeface="Arial"/>
              </a:rPr>
              <a:t/>
            </a:r>
            <a:br>
              <a:rPr lang="en-US" sz="2400" b="1" i="0" u="none">
                <a:solidFill>
                  <a:schemeClr val="dk2"/>
                </a:solidFill>
                <a:latin typeface="Arial"/>
                <a:ea typeface="Arial"/>
                <a:cs typeface="Arial"/>
                <a:sym typeface="Arial"/>
              </a:rPr>
            </a:br>
            <a:endParaRPr/>
          </a:p>
        </p:txBody>
      </p:sp>
      <p:sp>
        <p:nvSpPr>
          <p:cNvPr id="133" name="Google Shape;133;p17"/>
          <p:cNvSpPr txBox="1">
            <a:spLocks noGrp="1"/>
          </p:cNvSpPr>
          <p:nvPr>
            <p:ph sz="quarter" idx="1"/>
          </p:nvPr>
        </p:nvSpPr>
        <p:spPr>
          <a:xfrm>
            <a:off x="457200" y="1066800"/>
            <a:ext cx="8229600" cy="50593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void disp()  // user defined function definition</a:t>
            </a:r>
            <a:endParaRPr/>
          </a:p>
          <a:p>
            <a:pPr marL="342900" marR="0" lvl="0" indent="-34290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t>
            </a:r>
            <a:endParaRPr/>
          </a:p>
          <a:p>
            <a:pPr marL="342900" marR="0" lvl="0" indent="-34290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printf(“hello”);</a:t>
            </a:r>
            <a:endParaRPr/>
          </a:p>
          <a:p>
            <a:pPr marL="342900" marR="0" lvl="0" indent="-34290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t>
            </a:r>
            <a:endParaRPr/>
          </a:p>
          <a:p>
            <a:pPr marL="342900" marR="0" lvl="0" indent="-342900" algn="l" rtl="0">
              <a:lnSpc>
                <a:spcPct val="100000"/>
              </a:lnSpc>
              <a:spcBef>
                <a:spcPts val="360"/>
              </a:spcBef>
              <a:spcAft>
                <a:spcPts val="0"/>
              </a:spcAft>
              <a:buClr>
                <a:schemeClr val="dk1"/>
              </a:buClr>
              <a:buSzPts val="1800"/>
              <a:buFont typeface="Arial"/>
              <a:buNone/>
            </a:pPr>
            <a:endParaRPr sz="1800" b="1" i="0" u="none">
              <a:solidFill>
                <a:schemeClr val="dk1"/>
              </a:solidFill>
              <a:latin typeface="Arial"/>
              <a:ea typeface="Arial"/>
              <a:cs typeface="Arial"/>
              <a:sym typeface="Arial"/>
            </a:endParaRPr>
          </a:p>
          <a:p>
            <a:pPr marL="342900" marR="0" lvl="0" indent="-228600" algn="l" rtl="0">
              <a:spcBef>
                <a:spcPts val="360"/>
              </a:spcBef>
              <a:spcAft>
                <a:spcPts val="0"/>
              </a:spcAft>
              <a:buClr>
                <a:schemeClr val="dk1"/>
              </a:buClr>
              <a:buSzPts val="1800"/>
              <a:buFont typeface="Arial"/>
              <a:buNone/>
            </a:pPr>
            <a:endParaRPr sz="1800" b="1" i="0" u="none">
              <a:solidFill>
                <a:schemeClr val="dk1"/>
              </a:solidFill>
              <a:latin typeface="Arial"/>
              <a:ea typeface="Arial"/>
              <a:cs typeface="Arial"/>
              <a:sym typeface="Arial"/>
            </a:endParaRPr>
          </a:p>
        </p:txBody>
      </p:sp>
      <p:sp>
        <p:nvSpPr>
          <p:cNvPr id="134" name="Google Shape;134;p17"/>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a:t>
            </a:r>
            <a:endParaRPr/>
          </a:p>
        </p:txBody>
      </p:sp>
      <p:sp>
        <p:nvSpPr>
          <p:cNvPr id="136" name="Google Shape;136;p1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381000" y="508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PROCESS OF COMPILATION AND EXECUTION OF C PROGRAM</a:t>
            </a:r>
            <a:br>
              <a:rPr lang="en-US" sz="2000" b="1" i="0" u="none">
                <a:solidFill>
                  <a:schemeClr val="dk2"/>
                </a:solidFill>
                <a:latin typeface="Arial"/>
                <a:ea typeface="Arial"/>
                <a:cs typeface="Arial"/>
                <a:sym typeface="Arial"/>
              </a:rPr>
            </a:br>
            <a:r>
              <a:rPr lang="en-US" sz="2000" b="1" i="0" u="none">
                <a:solidFill>
                  <a:schemeClr val="dk2"/>
                </a:solidFill>
                <a:latin typeface="Arial"/>
                <a:ea typeface="Arial"/>
                <a:cs typeface="Arial"/>
                <a:sym typeface="Arial"/>
              </a:rPr>
              <a:t/>
            </a:r>
            <a:br>
              <a:rPr lang="en-US" sz="2000" b="1" i="0" u="none">
                <a:solidFill>
                  <a:schemeClr val="dk2"/>
                </a:solidFill>
                <a:latin typeface="Arial"/>
                <a:ea typeface="Arial"/>
                <a:cs typeface="Arial"/>
                <a:sym typeface="Arial"/>
              </a:rPr>
            </a:br>
            <a:endParaRPr/>
          </a:p>
        </p:txBody>
      </p:sp>
      <p:sp>
        <p:nvSpPr>
          <p:cNvPr id="143" name="Google Shape;143;p18"/>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145" name="Google Shape;145;p1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5</a:t>
            </a:fld>
            <a:endParaRPr/>
          </a:p>
        </p:txBody>
      </p:sp>
      <p:sp>
        <p:nvSpPr>
          <p:cNvPr id="146" name="Google Shape;146;p18"/>
          <p:cNvSpPr/>
          <p:nvPr/>
        </p:nvSpPr>
        <p:spPr>
          <a:xfrm>
            <a:off x="4038600" y="838200"/>
            <a:ext cx="152400" cy="228600"/>
          </a:xfrm>
          <a:prstGeom prst="downArrow">
            <a:avLst>
              <a:gd name="adj1" fmla="val 14400"/>
              <a:gd name="adj2" fmla="val 50000"/>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7" name="Google Shape;147;p18"/>
          <p:cNvSpPr txBox="1"/>
          <p:nvPr/>
        </p:nvSpPr>
        <p:spPr>
          <a:xfrm>
            <a:off x="3352800" y="609600"/>
            <a:ext cx="1676400" cy="2286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System read</a:t>
            </a:r>
            <a:endParaRPr/>
          </a:p>
        </p:txBody>
      </p:sp>
      <p:sp>
        <p:nvSpPr>
          <p:cNvPr id="148" name="Google Shape;148;p18"/>
          <p:cNvSpPr txBox="1"/>
          <p:nvPr/>
        </p:nvSpPr>
        <p:spPr>
          <a:xfrm>
            <a:off x="1676400" y="1066800"/>
            <a:ext cx="1219200" cy="2286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Editor</a:t>
            </a:r>
            <a:endParaRPr/>
          </a:p>
        </p:txBody>
      </p:sp>
      <p:sp>
        <p:nvSpPr>
          <p:cNvPr id="149" name="Google Shape;149;p18"/>
          <p:cNvSpPr/>
          <p:nvPr/>
        </p:nvSpPr>
        <p:spPr>
          <a:xfrm>
            <a:off x="2971800" y="1066800"/>
            <a:ext cx="381000" cy="228600"/>
          </a:xfrm>
          <a:prstGeom prst="rightArrow">
            <a:avLst>
              <a:gd name="adj1" fmla="val 15120"/>
              <a:gd name="adj2" fmla="val 50000"/>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0" name="Google Shape;150;p18"/>
          <p:cNvSpPr txBox="1"/>
          <p:nvPr/>
        </p:nvSpPr>
        <p:spPr>
          <a:xfrm>
            <a:off x="3352800" y="1066800"/>
            <a:ext cx="1676400" cy="2286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Enter program</a:t>
            </a:r>
            <a:endParaRPr/>
          </a:p>
        </p:txBody>
      </p:sp>
      <p:pic>
        <p:nvPicPr>
          <p:cNvPr id="151" name="Google Shape;151;p18"/>
          <p:cNvPicPr preferRelativeResize="0"/>
          <p:nvPr/>
        </p:nvPicPr>
        <p:blipFill rotWithShape="1">
          <a:blip r:embed="rId3">
            <a:alphaModFix/>
          </a:blip>
          <a:srcRect/>
          <a:stretch/>
        </p:blipFill>
        <p:spPr>
          <a:xfrm>
            <a:off x="4038600" y="1295400"/>
            <a:ext cx="212725" cy="255587"/>
          </a:xfrm>
          <a:prstGeom prst="rect">
            <a:avLst/>
          </a:prstGeom>
          <a:noFill/>
          <a:ln>
            <a:noFill/>
          </a:ln>
        </p:spPr>
      </p:pic>
      <p:sp>
        <p:nvSpPr>
          <p:cNvPr id="152" name="Google Shape;152;p18"/>
          <p:cNvSpPr txBox="1"/>
          <p:nvPr/>
        </p:nvSpPr>
        <p:spPr>
          <a:xfrm>
            <a:off x="2971800" y="1524000"/>
            <a:ext cx="2743200" cy="277812"/>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   edit source program</a:t>
            </a:r>
            <a:endParaRPr/>
          </a:p>
        </p:txBody>
      </p:sp>
      <p:sp>
        <p:nvSpPr>
          <p:cNvPr id="153" name="Google Shape;153;p18"/>
          <p:cNvSpPr txBox="1"/>
          <p:nvPr/>
        </p:nvSpPr>
        <p:spPr>
          <a:xfrm>
            <a:off x="1662112" y="2133600"/>
            <a:ext cx="1219200" cy="2286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Compiler</a:t>
            </a:r>
            <a:endParaRPr/>
          </a:p>
        </p:txBody>
      </p:sp>
      <p:sp>
        <p:nvSpPr>
          <p:cNvPr id="154" name="Google Shape;154;p18"/>
          <p:cNvSpPr/>
          <p:nvPr/>
        </p:nvSpPr>
        <p:spPr>
          <a:xfrm>
            <a:off x="2895600" y="2133600"/>
            <a:ext cx="381000" cy="228600"/>
          </a:xfrm>
          <a:prstGeom prst="rightArrow">
            <a:avLst>
              <a:gd name="adj1" fmla="val 15120"/>
              <a:gd name="adj2" fmla="val 50000"/>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55" name="Google Shape;155;p18"/>
          <p:cNvPicPr preferRelativeResize="0"/>
          <p:nvPr/>
        </p:nvPicPr>
        <p:blipFill rotWithShape="1">
          <a:blip r:embed="rId3">
            <a:alphaModFix/>
          </a:blip>
          <a:srcRect/>
          <a:stretch/>
        </p:blipFill>
        <p:spPr>
          <a:xfrm>
            <a:off x="4038600" y="1801812"/>
            <a:ext cx="212725" cy="255587"/>
          </a:xfrm>
          <a:prstGeom prst="rect">
            <a:avLst/>
          </a:prstGeom>
          <a:noFill/>
          <a:ln>
            <a:noFill/>
          </a:ln>
        </p:spPr>
      </p:pic>
      <p:sp>
        <p:nvSpPr>
          <p:cNvPr id="156" name="Google Shape;156;p18"/>
          <p:cNvSpPr txBox="1"/>
          <p:nvPr/>
        </p:nvSpPr>
        <p:spPr>
          <a:xfrm>
            <a:off x="3276600" y="2057400"/>
            <a:ext cx="2438400" cy="363537"/>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compile source program</a:t>
            </a:r>
            <a:endParaRPr/>
          </a:p>
        </p:txBody>
      </p:sp>
      <p:sp>
        <p:nvSpPr>
          <p:cNvPr id="157" name="Google Shape;157;p18"/>
          <p:cNvSpPr/>
          <p:nvPr/>
        </p:nvSpPr>
        <p:spPr>
          <a:xfrm>
            <a:off x="3124200" y="2667000"/>
            <a:ext cx="1981200" cy="552450"/>
          </a:xfrm>
          <a:prstGeom prst="flowChartDecision">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Syntax error</a:t>
            </a:r>
            <a:endParaRPr/>
          </a:p>
        </p:txBody>
      </p:sp>
      <p:pic>
        <p:nvPicPr>
          <p:cNvPr id="158" name="Google Shape;158;p18"/>
          <p:cNvPicPr preferRelativeResize="0"/>
          <p:nvPr/>
        </p:nvPicPr>
        <p:blipFill rotWithShape="1">
          <a:blip r:embed="rId3">
            <a:alphaModFix/>
          </a:blip>
          <a:srcRect/>
          <a:stretch/>
        </p:blipFill>
        <p:spPr>
          <a:xfrm>
            <a:off x="4038600" y="2438400"/>
            <a:ext cx="212725" cy="255587"/>
          </a:xfrm>
          <a:prstGeom prst="rect">
            <a:avLst/>
          </a:prstGeom>
          <a:noFill/>
          <a:ln>
            <a:noFill/>
          </a:ln>
        </p:spPr>
      </p:pic>
      <p:sp>
        <p:nvSpPr>
          <p:cNvPr id="159" name="Google Shape;159;p18"/>
          <p:cNvSpPr txBox="1"/>
          <p:nvPr/>
        </p:nvSpPr>
        <p:spPr>
          <a:xfrm>
            <a:off x="2971800" y="3429000"/>
            <a:ext cx="3124200" cy="365125"/>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Linking with system library</a:t>
            </a:r>
            <a:endParaRPr/>
          </a:p>
        </p:txBody>
      </p:sp>
      <p:sp>
        <p:nvSpPr>
          <p:cNvPr id="160" name="Google Shape;160;p18"/>
          <p:cNvSpPr txBox="1"/>
          <p:nvPr/>
        </p:nvSpPr>
        <p:spPr>
          <a:xfrm>
            <a:off x="1371600" y="3505200"/>
            <a:ext cx="1216025" cy="2286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Linker</a:t>
            </a:r>
            <a:endParaRPr/>
          </a:p>
        </p:txBody>
      </p:sp>
      <p:pic>
        <p:nvPicPr>
          <p:cNvPr id="161" name="Google Shape;161;p18"/>
          <p:cNvPicPr preferRelativeResize="0"/>
          <p:nvPr/>
        </p:nvPicPr>
        <p:blipFill rotWithShape="1">
          <a:blip r:embed="rId3">
            <a:alphaModFix/>
          </a:blip>
          <a:srcRect/>
          <a:stretch/>
        </p:blipFill>
        <p:spPr>
          <a:xfrm>
            <a:off x="4054475" y="3200400"/>
            <a:ext cx="212725" cy="255587"/>
          </a:xfrm>
          <a:prstGeom prst="rect">
            <a:avLst/>
          </a:prstGeom>
          <a:noFill/>
          <a:ln>
            <a:noFill/>
          </a:ln>
        </p:spPr>
      </p:pic>
      <p:sp>
        <p:nvSpPr>
          <p:cNvPr id="162" name="Google Shape;162;p18"/>
          <p:cNvSpPr/>
          <p:nvPr/>
        </p:nvSpPr>
        <p:spPr>
          <a:xfrm>
            <a:off x="2590800" y="3505200"/>
            <a:ext cx="381000" cy="228600"/>
          </a:xfrm>
          <a:prstGeom prst="rightArrow">
            <a:avLst>
              <a:gd name="adj1" fmla="val 15120"/>
              <a:gd name="adj2" fmla="val 50000"/>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63" name="Google Shape;163;p18"/>
          <p:cNvPicPr preferRelativeResize="0"/>
          <p:nvPr/>
        </p:nvPicPr>
        <p:blipFill rotWithShape="1">
          <a:blip r:embed="rId3">
            <a:alphaModFix/>
          </a:blip>
          <a:srcRect/>
          <a:stretch/>
        </p:blipFill>
        <p:spPr>
          <a:xfrm>
            <a:off x="4054475" y="5535612"/>
            <a:ext cx="212725" cy="255587"/>
          </a:xfrm>
          <a:prstGeom prst="rect">
            <a:avLst/>
          </a:prstGeom>
          <a:noFill/>
          <a:ln>
            <a:noFill/>
          </a:ln>
        </p:spPr>
      </p:pic>
      <p:sp>
        <p:nvSpPr>
          <p:cNvPr id="164" name="Google Shape;164;p18"/>
          <p:cNvSpPr txBox="1"/>
          <p:nvPr/>
        </p:nvSpPr>
        <p:spPr>
          <a:xfrm>
            <a:off x="1371600" y="4114800"/>
            <a:ext cx="1216025" cy="2286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I/P data</a:t>
            </a:r>
            <a:endParaRPr/>
          </a:p>
        </p:txBody>
      </p:sp>
      <p:sp>
        <p:nvSpPr>
          <p:cNvPr id="165" name="Google Shape;165;p18"/>
          <p:cNvSpPr txBox="1"/>
          <p:nvPr/>
        </p:nvSpPr>
        <p:spPr>
          <a:xfrm>
            <a:off x="2971800" y="4038600"/>
            <a:ext cx="3124200" cy="365125"/>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Execute object Code</a:t>
            </a:r>
            <a:endParaRPr/>
          </a:p>
        </p:txBody>
      </p:sp>
      <p:sp>
        <p:nvSpPr>
          <p:cNvPr id="166" name="Google Shape;166;p18"/>
          <p:cNvSpPr/>
          <p:nvPr/>
        </p:nvSpPr>
        <p:spPr>
          <a:xfrm>
            <a:off x="2590800" y="4114800"/>
            <a:ext cx="381000" cy="228600"/>
          </a:xfrm>
          <a:prstGeom prst="rightArrow">
            <a:avLst>
              <a:gd name="adj1" fmla="val 15120"/>
              <a:gd name="adj2" fmla="val 50000"/>
            </a:avLst>
          </a:prstGeom>
          <a:solidFill>
            <a:schemeClr val="accent1"/>
          </a:solidFill>
          <a:ln w="254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67" name="Google Shape;167;p18"/>
          <p:cNvPicPr preferRelativeResize="0"/>
          <p:nvPr/>
        </p:nvPicPr>
        <p:blipFill rotWithShape="1">
          <a:blip r:embed="rId3">
            <a:alphaModFix/>
          </a:blip>
          <a:srcRect/>
          <a:stretch/>
        </p:blipFill>
        <p:spPr>
          <a:xfrm>
            <a:off x="4054475" y="4419600"/>
            <a:ext cx="212725" cy="255587"/>
          </a:xfrm>
          <a:prstGeom prst="rect">
            <a:avLst/>
          </a:prstGeom>
          <a:noFill/>
          <a:ln>
            <a:noFill/>
          </a:ln>
        </p:spPr>
      </p:pic>
      <p:sp>
        <p:nvSpPr>
          <p:cNvPr id="168" name="Google Shape;168;p18"/>
          <p:cNvSpPr/>
          <p:nvPr/>
        </p:nvSpPr>
        <p:spPr>
          <a:xfrm>
            <a:off x="3124200" y="4648200"/>
            <a:ext cx="2133600" cy="511175"/>
          </a:xfrm>
          <a:prstGeom prst="flowChartDecision">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Logical,</a:t>
            </a:r>
            <a:endParaRPr/>
          </a:p>
          <a:p>
            <a:pPr marL="0" marR="0" lvl="0" indent="0" algn="ctr"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data error</a:t>
            </a:r>
            <a:endParaRPr/>
          </a:p>
        </p:txBody>
      </p:sp>
      <p:pic>
        <p:nvPicPr>
          <p:cNvPr id="169" name="Google Shape;169;p18"/>
          <p:cNvPicPr preferRelativeResize="0"/>
          <p:nvPr/>
        </p:nvPicPr>
        <p:blipFill rotWithShape="1">
          <a:blip r:embed="rId3">
            <a:alphaModFix/>
          </a:blip>
          <a:srcRect/>
          <a:stretch/>
        </p:blipFill>
        <p:spPr>
          <a:xfrm>
            <a:off x="4054475" y="5105400"/>
            <a:ext cx="212725" cy="255587"/>
          </a:xfrm>
          <a:prstGeom prst="rect">
            <a:avLst/>
          </a:prstGeom>
          <a:noFill/>
          <a:ln>
            <a:noFill/>
          </a:ln>
        </p:spPr>
      </p:pic>
      <p:sp>
        <p:nvSpPr>
          <p:cNvPr id="170" name="Google Shape;170;p18"/>
          <p:cNvSpPr txBox="1"/>
          <p:nvPr/>
        </p:nvSpPr>
        <p:spPr>
          <a:xfrm>
            <a:off x="3429000" y="5334000"/>
            <a:ext cx="1676400" cy="2286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Correct output</a:t>
            </a:r>
            <a:endParaRPr/>
          </a:p>
        </p:txBody>
      </p:sp>
      <p:sp>
        <p:nvSpPr>
          <p:cNvPr id="171" name="Google Shape;171;p18"/>
          <p:cNvSpPr txBox="1"/>
          <p:nvPr/>
        </p:nvSpPr>
        <p:spPr>
          <a:xfrm>
            <a:off x="3429000" y="5791200"/>
            <a:ext cx="1676400" cy="2286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       Stop</a:t>
            </a:r>
            <a:endParaRPr/>
          </a:p>
        </p:txBody>
      </p:sp>
      <p:pic>
        <p:nvPicPr>
          <p:cNvPr id="172" name="Google Shape;172;p18"/>
          <p:cNvPicPr preferRelativeResize="0"/>
          <p:nvPr/>
        </p:nvPicPr>
        <p:blipFill rotWithShape="1">
          <a:blip r:embed="rId3">
            <a:alphaModFix/>
          </a:blip>
          <a:srcRect/>
          <a:stretch/>
        </p:blipFill>
        <p:spPr>
          <a:xfrm>
            <a:off x="4054475" y="3810000"/>
            <a:ext cx="212725" cy="255587"/>
          </a:xfrm>
          <a:prstGeom prst="rect">
            <a:avLst/>
          </a:prstGeom>
          <a:noFill/>
          <a:ln>
            <a:noFill/>
          </a:ln>
        </p:spPr>
      </p:pic>
      <p:sp>
        <p:nvSpPr>
          <p:cNvPr id="173" name="Google Shape;173;p18"/>
          <p:cNvSpPr txBox="1"/>
          <p:nvPr/>
        </p:nvSpPr>
        <p:spPr>
          <a:xfrm>
            <a:off x="5257800" y="4800600"/>
            <a:ext cx="2057400" cy="2286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Logical error</a:t>
            </a:r>
            <a:endParaRPr/>
          </a:p>
        </p:txBody>
      </p:sp>
      <p:sp>
        <p:nvSpPr>
          <p:cNvPr id="174" name="Google Shape;174;p18"/>
          <p:cNvSpPr txBox="1"/>
          <p:nvPr/>
        </p:nvSpPr>
        <p:spPr>
          <a:xfrm>
            <a:off x="7010400" y="1524000"/>
            <a:ext cx="290512" cy="32766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5" name="Google Shape;175;p18"/>
          <p:cNvSpPr/>
          <p:nvPr/>
        </p:nvSpPr>
        <p:spPr>
          <a:xfrm>
            <a:off x="5715000" y="1397000"/>
            <a:ext cx="1568450" cy="506412"/>
          </a:xfrm>
          <a:prstGeom prst="leftArrow">
            <a:avLst>
              <a:gd name="adj1" fmla="val 3487"/>
              <a:gd name="adj2" fmla="val 50000"/>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6" name="Google Shape;176;p18"/>
          <p:cNvSpPr txBox="1"/>
          <p:nvPr/>
        </p:nvSpPr>
        <p:spPr>
          <a:xfrm>
            <a:off x="5105400" y="2832100"/>
            <a:ext cx="1752600" cy="230187"/>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7" name="Google Shape;177;p18"/>
          <p:cNvSpPr txBox="1"/>
          <p:nvPr/>
        </p:nvSpPr>
        <p:spPr>
          <a:xfrm>
            <a:off x="6629400" y="1801812"/>
            <a:ext cx="228600" cy="1042987"/>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8" name="Google Shape;178;p18"/>
          <p:cNvSpPr txBox="1"/>
          <p:nvPr/>
        </p:nvSpPr>
        <p:spPr>
          <a:xfrm>
            <a:off x="1676400" y="4800600"/>
            <a:ext cx="1447800" cy="228600"/>
          </a:xfrm>
          <a:prstGeom prst="rect">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Data error</a:t>
            </a:r>
            <a:endParaRPr/>
          </a:p>
        </p:txBody>
      </p:sp>
      <p:sp>
        <p:nvSpPr>
          <p:cNvPr id="179" name="Google Shape;179;p18"/>
          <p:cNvSpPr/>
          <p:nvPr/>
        </p:nvSpPr>
        <p:spPr>
          <a:xfrm>
            <a:off x="1400175" y="4419600"/>
            <a:ext cx="352425" cy="609600"/>
          </a:xfrm>
          <a:prstGeom prst="upArrow">
            <a:avLst>
              <a:gd name="adj1" fmla="val 6244"/>
              <a:gd name="adj2" fmla="val 50000"/>
            </a:avLst>
          </a:prstGeom>
          <a:solidFill>
            <a:schemeClr val="lt1"/>
          </a:solidFill>
          <a:ln w="25400" cap="flat" cmpd="sng">
            <a:solidFill>
              <a:srgbClr val="2D2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
            </a:r>
            <a:br>
              <a:rPr lang="en-US" sz="4400" b="0" i="0" u="none">
                <a:solidFill>
                  <a:schemeClr val="dk2"/>
                </a:solidFill>
                <a:latin typeface="Arial"/>
                <a:ea typeface="Arial"/>
                <a:cs typeface="Arial"/>
                <a:sym typeface="Arial"/>
              </a:rPr>
            </a:br>
            <a:r>
              <a:rPr lang="en-US" sz="4400" b="0" i="0" u="none">
                <a:solidFill>
                  <a:schemeClr val="dk2"/>
                </a:solidFill>
                <a:latin typeface="Arial"/>
                <a:ea typeface="Arial"/>
                <a:cs typeface="Arial"/>
                <a:sym typeface="Arial"/>
              </a:rPr>
              <a:t/>
            </a:r>
            <a:br>
              <a:rPr lang="en-US" sz="4400" b="0" i="0" u="none">
                <a:solidFill>
                  <a:schemeClr val="dk2"/>
                </a:solidFill>
                <a:latin typeface="Arial"/>
                <a:ea typeface="Arial"/>
                <a:cs typeface="Arial"/>
                <a:sym typeface="Arial"/>
              </a:rPr>
            </a:br>
            <a:r>
              <a:rPr lang="en-US" sz="2000" b="1" i="0" u="none">
                <a:solidFill>
                  <a:schemeClr val="dk2"/>
                </a:solidFill>
                <a:latin typeface="Arial"/>
                <a:ea typeface="Arial"/>
                <a:cs typeface="Arial"/>
                <a:sym typeface="Arial"/>
              </a:rPr>
              <a:t>CHARACTERISTICS OF C</a:t>
            </a:r>
            <a:r>
              <a:rPr lang="en-US" sz="4400" b="0" i="0" u="none">
                <a:solidFill>
                  <a:schemeClr val="dk2"/>
                </a:solidFill>
                <a:latin typeface="Arial"/>
                <a:ea typeface="Arial"/>
                <a:cs typeface="Arial"/>
                <a:sym typeface="Arial"/>
              </a:rPr>
              <a:t/>
            </a:r>
            <a:br>
              <a:rPr lang="en-US" sz="4400" b="0" i="0" u="none">
                <a:solidFill>
                  <a:schemeClr val="dk2"/>
                </a:solidFill>
                <a:latin typeface="Arial"/>
                <a:ea typeface="Arial"/>
                <a:cs typeface="Arial"/>
                <a:sym typeface="Arial"/>
              </a:rPr>
            </a:br>
            <a:r>
              <a:rPr lang="en-US" sz="4400" b="0" i="0" u="none">
                <a:solidFill>
                  <a:schemeClr val="dk2"/>
                </a:solidFill>
                <a:latin typeface="Arial"/>
                <a:ea typeface="Arial"/>
                <a:cs typeface="Arial"/>
                <a:sym typeface="Arial"/>
              </a:rPr>
              <a:t/>
            </a:r>
            <a:br>
              <a:rPr lang="en-US" sz="4400" b="0" i="0" u="none">
                <a:solidFill>
                  <a:schemeClr val="dk2"/>
                </a:solidFill>
                <a:latin typeface="Arial"/>
                <a:ea typeface="Arial"/>
                <a:cs typeface="Arial"/>
                <a:sym typeface="Arial"/>
              </a:rPr>
            </a:br>
            <a:endParaRPr/>
          </a:p>
        </p:txBody>
      </p:sp>
      <p:sp>
        <p:nvSpPr>
          <p:cNvPr id="186" name="Google Shape;186;p19"/>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C is a middle level language .</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C is structured programming language.</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It is efficient.</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It is a portable language.</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It has rich set of operators and data type.</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Emphasis  is on doing things and data move freely.</a:t>
            </a:r>
            <a:endParaRPr/>
          </a:p>
          <a:p>
            <a:pPr marL="342900" marR="0" lvl="0" indent="-3429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Uses modular programming concept.</a:t>
            </a:r>
            <a:endParaRPr/>
          </a:p>
          <a:p>
            <a:pPr marL="342900" marR="0" lvl="0" indent="-228600" algn="l" rtl="0">
              <a:lnSpc>
                <a:spcPct val="150000"/>
              </a:lnSpc>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342900" marR="0" lvl="0" indent="-228600" algn="l" rtl="0">
              <a:lnSpc>
                <a:spcPct val="150000"/>
              </a:lnSpc>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342900" marR="0" lvl="0" indent="-228600" algn="l" rtl="0">
              <a:lnSpc>
                <a:spcPct val="150000"/>
              </a:lnSpc>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342900" marR="0" lvl="0" indent="-228600" algn="l" rtl="0">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187" name="Google Shape;187;p19"/>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189" name="Google Shape;189;p1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APPLICATIONS OF C</a:t>
            </a:r>
            <a:endParaRPr/>
          </a:p>
        </p:txBody>
      </p:sp>
      <p:sp>
        <p:nvSpPr>
          <p:cNvPr id="196" name="Google Shape;196;p20"/>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Operating  system like Windows Unix Linux are written in C.</a:t>
            </a:r>
            <a:endParaRPr/>
          </a:p>
          <a:p>
            <a:pPr marL="342900" marR="0" lvl="0" indent="-342900" algn="l"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3D games and device drivers are written in C.</a:t>
            </a:r>
            <a:endParaRPr/>
          </a:p>
          <a:p>
            <a:pPr marL="342900" marR="0" lvl="0" indent="-342900" algn="l"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C programming language can be used to design the compilers.</a:t>
            </a:r>
            <a:endParaRPr/>
          </a:p>
          <a:p>
            <a:pPr marL="342900" marR="0" lvl="0" indent="-342900" algn="l"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C language is used for creating computer application</a:t>
            </a:r>
            <a:endParaRPr/>
          </a:p>
        </p:txBody>
      </p:sp>
      <p:sp>
        <p:nvSpPr>
          <p:cNvPr id="197" name="Google Shape;197;p20"/>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199" name="Google Shape;199;p2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Types of error</a:t>
            </a:r>
            <a:endParaRPr/>
          </a:p>
        </p:txBody>
      </p:sp>
      <p:sp>
        <p:nvSpPr>
          <p:cNvPr id="206" name="Google Shape;206;p21"/>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There are five types of error in C</a:t>
            </a:r>
            <a:endParaRPr/>
          </a:p>
          <a:p>
            <a:pPr marL="0" marR="0" lvl="0" indent="0" algn="l" rtl="0">
              <a:lnSpc>
                <a:spcPct val="100000"/>
              </a:lnSpc>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1.Syntax error</a:t>
            </a:r>
            <a:endParaRPr/>
          </a:p>
          <a:p>
            <a:pPr marL="0" marR="0" lvl="0" indent="0" algn="l" rtl="0">
              <a:lnSpc>
                <a:spcPct val="100000"/>
              </a:lnSpc>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2.Run Time error</a:t>
            </a:r>
            <a:endParaRPr/>
          </a:p>
          <a:p>
            <a:pPr marL="0" marR="0" lvl="0" indent="0" algn="l" rtl="0">
              <a:lnSpc>
                <a:spcPct val="100000"/>
              </a:lnSpc>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3.Linker error</a:t>
            </a:r>
            <a:endParaRPr/>
          </a:p>
          <a:p>
            <a:pPr marL="0" marR="0" lvl="0" indent="0" algn="l" rtl="0">
              <a:lnSpc>
                <a:spcPct val="100000"/>
              </a:lnSpc>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4.Logical error</a:t>
            </a:r>
            <a:endParaRPr/>
          </a:p>
          <a:p>
            <a:pPr marL="0" marR="0" lvl="0" indent="0" algn="l" rtl="0">
              <a:lnSpc>
                <a:spcPct val="100000"/>
              </a:lnSpc>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5.Semantic error</a:t>
            </a:r>
            <a:endParaRPr/>
          </a:p>
        </p:txBody>
      </p:sp>
      <p:sp>
        <p:nvSpPr>
          <p:cNvPr id="207" name="Google Shape;207;p21"/>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09" name="Google Shape;209;p2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000"/>
              <a:buFont typeface="Arial"/>
              <a:buNone/>
            </a:pPr>
            <a:r>
              <a:rPr lang="en-US" sz="2000" b="0" i="0" u="none">
                <a:solidFill>
                  <a:schemeClr val="dk2"/>
                </a:solidFill>
                <a:latin typeface="Arial"/>
                <a:ea typeface="Arial"/>
                <a:cs typeface="Arial"/>
                <a:sym typeface="Arial"/>
              </a:rPr>
              <a:t/>
            </a:r>
            <a:br>
              <a:rPr lang="en-US" sz="2000" b="0" i="0" u="none">
                <a:solidFill>
                  <a:schemeClr val="dk2"/>
                </a:solidFill>
                <a:latin typeface="Arial"/>
                <a:ea typeface="Arial"/>
                <a:cs typeface="Arial"/>
                <a:sym typeface="Arial"/>
              </a:rPr>
            </a:br>
            <a:r>
              <a:rPr lang="en-US" sz="2000" b="0" i="0" u="none">
                <a:solidFill>
                  <a:schemeClr val="dk2"/>
                </a:solidFill>
                <a:latin typeface="Arial"/>
                <a:ea typeface="Arial"/>
                <a:cs typeface="Arial"/>
                <a:sym typeface="Arial"/>
              </a:rPr>
              <a:t/>
            </a:r>
            <a:br>
              <a:rPr lang="en-US" sz="2000" b="0" i="0" u="none">
                <a:solidFill>
                  <a:schemeClr val="dk2"/>
                </a:solidFill>
                <a:latin typeface="Arial"/>
                <a:ea typeface="Arial"/>
                <a:cs typeface="Arial"/>
                <a:sym typeface="Arial"/>
              </a:rPr>
            </a:br>
            <a:r>
              <a:rPr lang="en-US" sz="2000" b="1" i="0" u="none">
                <a:solidFill>
                  <a:schemeClr val="dk2"/>
                </a:solidFill>
                <a:latin typeface="Arial"/>
                <a:ea typeface="Arial"/>
                <a:cs typeface="Arial"/>
                <a:sym typeface="Arial"/>
              </a:rPr>
              <a:t>ERRORS CONTINUE..</a:t>
            </a:r>
            <a:r>
              <a:rPr lang="en-US" sz="2000" b="0" i="0" u="none">
                <a:solidFill>
                  <a:schemeClr val="dk2"/>
                </a:solidFill>
                <a:latin typeface="Arial"/>
                <a:ea typeface="Arial"/>
                <a:cs typeface="Arial"/>
                <a:sym typeface="Arial"/>
              </a:rPr>
              <a:t/>
            </a:r>
            <a:br>
              <a:rPr lang="en-US" sz="2000" b="0" i="0" u="none">
                <a:solidFill>
                  <a:schemeClr val="dk2"/>
                </a:solidFill>
                <a:latin typeface="Arial"/>
                <a:ea typeface="Arial"/>
                <a:cs typeface="Arial"/>
                <a:sym typeface="Arial"/>
              </a:rPr>
            </a:br>
            <a:r>
              <a:rPr lang="en-US" sz="2000" b="0" i="0" u="none">
                <a:solidFill>
                  <a:schemeClr val="dk2"/>
                </a:solidFill>
                <a:latin typeface="Arial"/>
                <a:ea typeface="Arial"/>
                <a:cs typeface="Arial"/>
                <a:sym typeface="Arial"/>
              </a:rPr>
              <a:t/>
            </a:r>
            <a:br>
              <a:rPr lang="en-US" sz="2000" b="0" i="0" u="none">
                <a:solidFill>
                  <a:schemeClr val="dk2"/>
                </a:solidFill>
                <a:latin typeface="Arial"/>
                <a:ea typeface="Arial"/>
                <a:cs typeface="Arial"/>
                <a:sym typeface="Arial"/>
              </a:rPr>
            </a:br>
            <a:endParaRPr/>
          </a:p>
        </p:txBody>
      </p:sp>
      <p:sp>
        <p:nvSpPr>
          <p:cNvPr id="216" name="Google Shape;216;p22"/>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Syntax error: </a:t>
            </a:r>
            <a:endParaRPr/>
          </a:p>
          <a:p>
            <a:pPr marL="0" marR="0" lvl="0" indent="-101600" algn="just" rtl="0">
              <a:lnSpc>
                <a:spcPct val="150000"/>
              </a:lnSpc>
              <a:spcBef>
                <a:spcPts val="32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 </a:t>
            </a:r>
            <a:r>
              <a:rPr lang="en-US" sz="1600" b="0" i="0" u="none">
                <a:solidFill>
                  <a:schemeClr val="dk1"/>
                </a:solidFill>
                <a:latin typeface="Arial"/>
                <a:ea typeface="Arial"/>
                <a:cs typeface="Arial"/>
                <a:sym typeface="Arial"/>
              </a:rPr>
              <a:t>The errors which arises due to violation of any rule or regulation of C language during the development of program those errors are known as Syntax error.</a:t>
            </a:r>
            <a:endParaRPr/>
          </a:p>
          <a:p>
            <a:pPr marL="0" marR="0" lvl="0" indent="-101600" algn="just" rtl="0">
              <a:lnSpc>
                <a:spcPct val="150000"/>
              </a:lnSpc>
              <a:spcBef>
                <a:spcPts val="32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Syntax errors are also known as the compilation errors as they occurred at the compilation time, or we can say that the syntax errors are thrown by the compilers. These errors are mainly occurred due to the mistakes while typing or do not follow the syntax of the specified programming language.</a:t>
            </a:r>
            <a:endParaRPr/>
          </a:p>
          <a:p>
            <a:pPr marL="0" marR="0" lvl="0" indent="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Examples:-</a:t>
            </a:r>
            <a:endParaRPr/>
          </a:p>
          <a:p>
            <a:pPr marL="0" marR="0" lvl="0" indent="0" algn="just" rtl="0">
              <a:lnSpc>
                <a:spcPct val="15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1.Missing of semicolon.</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2.If we miss the parenthesis (}) while writing the code.</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3.Displaying the value of a variable without its declaration.</a:t>
            </a:r>
            <a:endParaRPr/>
          </a:p>
          <a:p>
            <a:pPr marL="0" marR="0" lvl="0" indent="0" algn="l" rtl="0">
              <a:lnSpc>
                <a:spcPct val="100000"/>
              </a:lnSpc>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342900" marR="0" lvl="0" indent="-228600" algn="l" rtl="0">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217" name="Google Shape;217;p22"/>
          <p:cNvSpPr txBox="1"/>
          <p:nvPr/>
        </p:nvSpPr>
        <p:spPr>
          <a:xfrm>
            <a:off x="457200" y="6245225"/>
            <a:ext cx="2133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t>
            </a:r>
            <a:endParaRPr/>
          </a:p>
        </p:txBody>
      </p:sp>
      <p:sp>
        <p:nvSpPr>
          <p:cNvPr id="219" name="Google Shape;219;p2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ts val="1400"/>
                <a:buFont typeface="Arial"/>
                <a:buNone/>
              </a:pPr>
              <a:t>9</a:t>
            </a:fld>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2598</Words>
  <PresentationFormat>On-screen Show (4:3)</PresentationFormat>
  <Paragraphs>541</Paragraphs>
  <Slides>37</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Arial</vt:lpstr>
      <vt:lpstr>Teko</vt:lpstr>
      <vt:lpstr>Perpetua</vt:lpstr>
      <vt:lpstr>Franklin Gothic Book</vt:lpstr>
      <vt:lpstr>Times New Roman</vt:lpstr>
      <vt:lpstr>Calibri</vt:lpstr>
      <vt:lpstr>Wingdings 2</vt:lpstr>
      <vt:lpstr>Equity</vt:lpstr>
      <vt:lpstr>1_Equity</vt:lpstr>
      <vt:lpstr>Programming For Problem Solving </vt:lpstr>
      <vt:lpstr>STRUCTURE (LAYOUT) OF C PROGRAM </vt:lpstr>
      <vt:lpstr>STRUCTURE (LAYOUT) OF C PROGRAM Example </vt:lpstr>
      <vt:lpstr>STRUCTURE (LAYOUT) OF C PROGRAM Example </vt:lpstr>
      <vt:lpstr>PROCESS OF COMPILATION AND EXECUTION OF C PROGRAM  </vt:lpstr>
      <vt:lpstr>  CHARACTERISTICS OF C  </vt:lpstr>
      <vt:lpstr>APPLICATIONS OF C</vt:lpstr>
      <vt:lpstr>Types of error</vt:lpstr>
      <vt:lpstr>  ERRORS CONTINUE..  </vt:lpstr>
      <vt:lpstr>ERRORS CONTINUE.. Examples with code</vt:lpstr>
      <vt:lpstr> ERRORS CONTINUE..</vt:lpstr>
      <vt:lpstr>ERRORS CONTINUE..</vt:lpstr>
      <vt:lpstr>ERRORS CONTINUE..</vt:lpstr>
      <vt:lpstr>ERRORS CONTINUE..</vt:lpstr>
      <vt:lpstr>ERRORS CONTINUE..</vt:lpstr>
      <vt:lpstr>ERRORS CONTINUE.. Semantic error : </vt:lpstr>
      <vt:lpstr>FILE BASED STRUCTURE OF C</vt:lpstr>
      <vt:lpstr>INTEGRATED DEVELOPMENT ENVIRONMENT</vt:lpstr>
      <vt:lpstr>C TOKENS</vt:lpstr>
      <vt:lpstr>C TOKENS CONTINUE..</vt:lpstr>
      <vt:lpstr>C TOKENS CONTINUE..</vt:lpstr>
      <vt:lpstr>Rule for Integer Constants in C:</vt:lpstr>
      <vt:lpstr>Rule for Real constants in C:</vt:lpstr>
      <vt:lpstr>C TOKENS CONTINUE..</vt:lpstr>
      <vt:lpstr> DATA TYPES </vt:lpstr>
      <vt:lpstr>PRIMARY DATATYPE TABLE  </vt:lpstr>
      <vt:lpstr>INPUT &amp; OUTPUT STATEMENTS IN C</vt:lpstr>
      <vt:lpstr>SCANF FUNCTION</vt:lpstr>
      <vt:lpstr>SCANF FUNCTION EXAMPLE</vt:lpstr>
      <vt:lpstr>PRINTF FUNCTION</vt:lpstr>
      <vt:lpstr> GETCHAR FUNCTION</vt:lpstr>
      <vt:lpstr> PUTCHAR FUNCTION</vt:lpstr>
      <vt:lpstr>GETCH VS GETCHE</vt:lpstr>
      <vt:lpstr>BACKSLASH CHARACTER CONSTANT/EXECUTABLE CHARACTER SET/ESCAPE SEQUENCES</vt:lpstr>
      <vt:lpstr>Slide 35</vt:lpstr>
      <vt:lpstr>STORAGE CLASS USED IN C LANGUAGE</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Problem Solving </dc:title>
  <cp:lastModifiedBy>Atul Kumar Singh</cp:lastModifiedBy>
  <cp:revision>1</cp:revision>
  <dcterms:modified xsi:type="dcterms:W3CDTF">2021-12-31T04:18:05Z</dcterms:modified>
</cp:coreProperties>
</file>