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2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44" r:id="rId2"/>
    <p:sldId id="345" r:id="rId3"/>
    <p:sldId id="347" r:id="rId4"/>
    <p:sldId id="365" r:id="rId5"/>
    <p:sldId id="366" r:id="rId6"/>
    <p:sldId id="376" r:id="rId7"/>
    <p:sldId id="367" r:id="rId8"/>
    <p:sldId id="375" r:id="rId9"/>
    <p:sldId id="369" r:id="rId10"/>
    <p:sldId id="370" r:id="rId11"/>
    <p:sldId id="371" r:id="rId12"/>
    <p:sldId id="372" r:id="rId13"/>
    <p:sldId id="373" r:id="rId14"/>
    <p:sldId id="348" r:id="rId15"/>
    <p:sldId id="353" r:id="rId16"/>
    <p:sldId id="356" r:id="rId17"/>
    <p:sldId id="358" r:id="rId18"/>
    <p:sldId id="374" r:id="rId19"/>
    <p:sldId id="363" r:id="rId20"/>
    <p:sldId id="36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4209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838" autoAdjust="0"/>
    <p:restoredTop sz="94696"/>
  </p:normalViewPr>
  <p:slideViewPr>
    <p:cSldViewPr snapToGrid="0" snapToObjects="1">
      <p:cViewPr varScale="1">
        <p:scale>
          <a:sx n="73" d="100"/>
          <a:sy n="73" d="100"/>
        </p:scale>
        <p:origin x="-546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747659CB-BF84-F74F-95EB-6F953048C7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School of …………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B7085A3-07F8-A34F-9A0B-6F4694CDA1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A5B50-FE66-4811-A7C0-F2204DDD6E2E}" type="datetime1">
              <a:rPr lang="en-IN" smtClean="0"/>
              <a:pPr/>
              <a:t>11-01-2022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FA908EB-DD7C-3B4A-A7DF-2AF619263E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CB1C41E-5188-D247-8003-4D23BEC7A96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92BAF-94A5-4240-A2BF-E6524060C5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1061773"/>
      </p:ext>
    </p:extLst>
  </p:cSld>
  <p:clrMap bg1="lt1" tx1="dk1" bg2="lt2" tx2="dk2" accent1="accent1" accent2="accent2" accent3="accent3" accent4="accent4" accent5="accent5" accent6="accent6" hlink="hlink" folHlink="folHlink"/>
  <p:hf sldNum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School of …………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C690E-70AB-4958-AB81-B252725AC6AD}" type="datetime1">
              <a:rPr lang="en-IN" smtClean="0"/>
              <a:pPr/>
              <a:t>11-01-2022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DEA72-A9DA-0241-B584-7E6AEC2B0F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4403577"/>
      </p:ext>
    </p:extLst>
  </p:cSld>
  <p:clrMap bg1="lt1" tx1="dk1" bg2="lt2" tx2="dk2" accent1="accent1" accent2="accent2" accent3="accent3" accent4="accent4" accent5="accent5" accent6="accent6" hlink="hlink" folHlink="folHlink"/>
  <p:hf sldNum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2E9CB54-D444-44B1-8D57-055021D27D87}" type="datetime1">
              <a:rPr lang="en-IN" smtClean="0"/>
              <a:pPr/>
              <a:t>11-01-2022</a:t>
            </a:fld>
            <a:endParaRPr lang="en-US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xmlns="" id="{071AA0EE-48AD-41CF-B8E1-209D08089985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School of …………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7A51A5-507D-7240-9F56-DD7EA04A7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4C527D8-0F25-C74A-A33A-50E2C4ECC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087DB8D-2085-BA4F-BAA0-77C98445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9C56-92CE-47B2-ACB2-4F555ABA3A72}" type="datetime1">
              <a:rPr lang="en-US" smtClean="0"/>
              <a:pPr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314435B-1C12-E548-9938-754F28F1C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70445A2-F60F-8B4C-8CF6-5D16442B9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79454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0795C-9FBC-E649-BC83-1E0949D05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C366DD0-31C0-B144-B38B-DD81A100A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6741D1B-40DA-2741-A4B3-7EAAD6A4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58B1-DF52-4F70-B763-700FC8E9FEA0}" type="datetime1">
              <a:rPr lang="en-US" smtClean="0"/>
              <a:pPr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43DE584-0159-E747-A6DC-AA897D1E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D84B54D-88D0-5843-AB57-7A4A6194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9249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F6ED751-46A5-E944-BFD1-641899762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F849067-FF63-A545-B8AB-1D4C2EB81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78A832E-7C18-E844-AD16-385329DD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7FA2-9D0A-48BA-8A36-22DA4A1EC439}" type="datetime1">
              <a:rPr lang="en-US" smtClean="0"/>
              <a:pPr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7ED703F-ADE5-7446-B855-CC8642245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BBBEDA4-FFEC-2D4E-8187-CE601486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84810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FFA42D-0166-F145-BD9D-8B3F9DD6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7C57CD-2153-2947-8A7E-E315EC1F1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071A5E5-6204-D748-9A98-B9C434AF0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34AB2-DC36-478B-AB99-42055C145F48}" type="datetime1">
              <a:rPr lang="en-US" smtClean="0"/>
              <a:pPr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AA08948-513D-EE42-BC00-37C51879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CB9B26-AAA6-5349-A5C1-4C2138338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970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29FFC2-AB03-DB42-9BD8-B22278234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300DE38-3033-9F47-AA4C-8B5E13B4D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317132D-85B2-7949-AF1E-F8BE8D429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FD8A-3890-4F1F-B12B-D681F9110C31}" type="datetime1">
              <a:rPr lang="en-US" smtClean="0"/>
              <a:pPr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9D7402D-FCC8-324B-9252-6DB27CF53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34C1BD5-59DB-F841-84E8-7C615B4D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8305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F97CB5-04AC-B145-8DFB-EB6410E6E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F8E368-D415-204B-ACAA-F2A7CF20C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017E3FC-7CBB-1247-A715-756F7891E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BBD3D62-50EC-C044-98A5-8700F758E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06B72-FD0C-4718-AF10-7BB8D430169A}" type="datetime1">
              <a:rPr lang="en-US" smtClean="0"/>
              <a:pPr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A2EAB96-574C-E141-B587-FE77CA3AF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07F35D1-150B-B64E-B84A-2048D42BD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101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B7533F-17AF-804A-A825-268C243B3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E659667-F4B2-D34A-84DB-2D0B3B7E9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43CC843-ECAB-E845-A911-4684E7635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B39753F-B4DE-CE4B-B215-45927F9B7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0267AF6-C258-E74A-972A-43ACAF121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3AB73E8-AA99-9D44-B73A-36DAB298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F295-340C-4891-B250-3853F7357173}" type="datetime1">
              <a:rPr lang="en-US" smtClean="0"/>
              <a:pPr/>
              <a:t>1/11/2022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0067D41-A024-DF40-9456-B595B182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22720FB-7B0C-3744-BA3E-16919C38C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033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BF3F3C-AADB-6B41-A93A-646C80736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5F44714-C02E-224F-9D69-9FD099B1B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584F0-01E0-40D7-8F57-047FE452AF4F}" type="datetime1">
              <a:rPr lang="en-US" smtClean="0"/>
              <a:pPr/>
              <a:t>1/11/2022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428516B-7AA2-444C-8C23-2484FBA9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EB44E81-FED1-6D4E-AA56-C9066054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281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AB9069D-ACC1-2846-BB69-0C25ABE4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A4AA-E395-466A-A7A4-6B7D85D26E0C}" type="datetime1">
              <a:rPr lang="en-US" smtClean="0"/>
              <a:pPr/>
              <a:t>1/11/2022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67E34F7-C671-004D-809D-FAA835295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9B55E6A-D1AE-1B44-AE7B-9AA711C2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705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79681E-D7B2-6449-AF06-3270CDE66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82A3C9-366D-3940-BC0B-0CFC92033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953DC75-2188-D14F-8B64-470BD5171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FC69DD6-BF4D-1F43-9CC6-5D52D231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93B69-3894-4C77-B995-7BDB70807655}" type="datetime1">
              <a:rPr lang="en-US" smtClean="0"/>
              <a:pPr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8346F58-8566-B14B-9E2D-ADD0E3195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9B0B562-EE07-E941-B226-A14AAE53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82632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98EB8B-69D9-6A4D-9AB7-AFFFB081E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53FAE5A-CA14-1A43-91AA-DCAA4B553B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9E1AAA7-3BF0-344A-88DF-721AE46FD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43809F0-5FCF-8B4E-A9EF-F5469080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E046-EB2A-4FB4-8D5F-BBE901205507}" type="datetime1">
              <a:rPr lang="en-US" smtClean="0"/>
              <a:pPr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9E36D1F-45BA-FA43-9565-4D8F77952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4A31EC5-CE1A-2F4E-AB06-9D0E90530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1271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2329BE7-407A-964A-8517-6D42CF674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97E2056-654E-8345-A333-D4E1EA341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DFC04D6-869A-864D-95B4-1005B9A7C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2BA8A-BF79-426D-BD2A-1233791274C1}" type="datetime1">
              <a:rPr lang="en-US" smtClean="0"/>
              <a:pPr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D2A2738-A23A-F74B-92DF-8746BC7CD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72659A-8EA6-A843-9183-BBE98959F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007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dirty="0">
              <a:ea typeface="Arimo" charset="0"/>
              <a:cs typeface="Arimo" charset="0"/>
            </a:endParaRPr>
          </a:p>
        </p:txBody>
      </p:sp>
      <p:sp>
        <p:nvSpPr>
          <p:cNvPr id="7" name="Title 1"/>
          <p:cNvSpPr txBox="1">
            <a:spLocks noChangeArrowheads="1"/>
          </p:cNvSpPr>
          <p:nvPr/>
        </p:nvSpPr>
        <p:spPr>
          <a:xfrm>
            <a:off x="1504949" y="0"/>
            <a:ext cx="10687051" cy="1023587"/>
          </a:xfrm>
          <a:prstGeom prst="rect">
            <a:avLst/>
          </a:prstGeom>
          <a:solidFill>
            <a:srgbClr val="C00000"/>
          </a:solidFill>
        </p:spPr>
        <p:txBody>
          <a:bodyPr anchor="t"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Computing Science and Engineering </a:t>
            </a:r>
          </a:p>
          <a:p>
            <a:pPr algn="ctr" fontAlgn="base"/>
            <a:endParaRPr lang="en-IN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base"/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 : BCS0IT1003                         Course Name : 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for Problem Solving-C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itle 1"/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en-IN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Faculty Name: </a:t>
            </a:r>
            <a:r>
              <a:rPr lang="en-IN" altLang="zh-CN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Dr.S.Annamalai</a:t>
            </a:r>
            <a:r>
              <a:rPr lang="en-IN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Program Name: </a:t>
            </a:r>
            <a:r>
              <a:rPr lang="en-IN" altLang="zh-CN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B.Tech</a:t>
            </a: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DD9541B-1476-4822-81B9-165D3D91E1AA}"/>
              </a:ext>
            </a:extLst>
          </p:cNvPr>
          <p:cNvSpPr/>
          <p:nvPr/>
        </p:nvSpPr>
        <p:spPr>
          <a:xfrm>
            <a:off x="3510556" y="2651157"/>
            <a:ext cx="551417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200" noProof="1"/>
              <a:t>Unit – 2</a:t>
            </a:r>
          </a:p>
          <a:p>
            <a:pPr algn="ctr"/>
            <a:endParaRPr lang="en-US" altLang="en-US" sz="3200" noProof="1"/>
          </a:p>
          <a:p>
            <a:pPr algn="ctr"/>
            <a:r>
              <a:rPr lang="en-US" altLang="en-US" sz="4400" noProof="1"/>
              <a:t>Control Statements - 4</a:t>
            </a:r>
            <a:endParaRPr lang="en-US" altLang="en-US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2F45867-9796-4CB5-9F6A-F09A9A35E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857"/>
            <a:ext cx="1504949" cy="1023587"/>
          </a:xfrm>
          <a:prstGeom prst="rect">
            <a:avLst/>
          </a:prstGeom>
        </p:spPr>
      </p:pic>
    </p:spTree>
  </p:cSld>
  <p:clrMapOvr>
    <a:masterClrMapping/>
  </p:clrMapOvr>
  <p:transition advTm="22908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EE04A9CC-C1D1-44B2-8942-15F0A7DB2221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0"/>
            <a:ext cx="10687051" cy="1034055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 Statements - while</a:t>
            </a:r>
            <a:endParaRPr lang="en-US" altLang="en-US" sz="2800" b="1" noProof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B0F3CC53-7FFC-4D06-A2F9-792D5CBF0349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                  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4423" y="1034055"/>
            <a:ext cx="11186405" cy="5107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Example program for “while”</a:t>
            </a:r>
          </a:p>
          <a:p>
            <a:pPr marL="0" indent="0">
              <a:buNone/>
            </a:pPr>
            <a:r>
              <a:rPr lang="en-GB" sz="1800" b="1" dirty="0"/>
              <a:t>Write a C program to find Greatest Common Divisor (GCD) of given 2 numbers.</a:t>
            </a:r>
            <a:endParaRPr lang="en-GB" b="1" dirty="0"/>
          </a:p>
          <a:p>
            <a:pPr marL="0" indent="0">
              <a:buNone/>
            </a:pPr>
            <a:r>
              <a:rPr lang="en-US" sz="1900" dirty="0"/>
              <a:t>#include &lt;</a:t>
            </a:r>
            <a:r>
              <a:rPr lang="en-US" sz="1900" dirty="0" err="1"/>
              <a:t>stdio.h</a:t>
            </a:r>
            <a:r>
              <a:rPr lang="en-US" sz="1900" dirty="0"/>
              <a:t>&gt;</a:t>
            </a:r>
          </a:p>
          <a:p>
            <a:pPr marL="0" indent="0">
              <a:buNone/>
            </a:pPr>
            <a:r>
              <a:rPr lang="en-US" sz="1900" dirty="0" err="1"/>
              <a:t>int</a:t>
            </a:r>
            <a:r>
              <a:rPr lang="en-US" sz="1900" dirty="0"/>
              <a:t> main()</a:t>
            </a:r>
          </a:p>
          <a:p>
            <a:pPr marL="0" indent="0">
              <a:buNone/>
            </a:pPr>
            <a:r>
              <a:rPr lang="en-US" sz="1900" dirty="0"/>
              <a:t>{</a:t>
            </a:r>
          </a:p>
          <a:p>
            <a:pPr marL="0" indent="0">
              <a:buNone/>
            </a:pPr>
            <a:r>
              <a:rPr lang="en-US" sz="1900" dirty="0"/>
              <a:t>  int num1, num2, temp, </a:t>
            </a:r>
            <a:r>
              <a:rPr lang="en-US" sz="1900" dirty="0" err="1"/>
              <a:t>gcd,i,j</a:t>
            </a:r>
            <a:r>
              <a:rPr lang="en-US" sz="1900" dirty="0"/>
              <a:t>;</a:t>
            </a:r>
          </a:p>
          <a:p>
            <a:pPr marL="0" indent="0">
              <a:buNone/>
            </a:pPr>
            <a:r>
              <a:rPr lang="en-US" sz="1900" dirty="0"/>
              <a:t>  </a:t>
            </a:r>
            <a:r>
              <a:rPr lang="en-US" sz="1900" dirty="0" err="1"/>
              <a:t>printf</a:t>
            </a:r>
            <a:r>
              <a:rPr lang="en-US" sz="1900" dirty="0"/>
              <a:t>("Enter number 1:");</a:t>
            </a:r>
          </a:p>
          <a:p>
            <a:pPr marL="0" indent="0">
              <a:buNone/>
            </a:pPr>
            <a:r>
              <a:rPr lang="en-US" sz="1900" dirty="0"/>
              <a:t>  </a:t>
            </a:r>
            <a:r>
              <a:rPr lang="en-US" sz="1900" dirty="0" err="1"/>
              <a:t>scanf</a:t>
            </a:r>
            <a:r>
              <a:rPr lang="en-US" sz="1900" dirty="0"/>
              <a:t>("%d", &amp;num1);</a:t>
            </a:r>
          </a:p>
          <a:p>
            <a:pPr marL="0" indent="0">
              <a:buNone/>
            </a:pPr>
            <a:r>
              <a:rPr lang="en-US" sz="1900" dirty="0"/>
              <a:t>  </a:t>
            </a:r>
            <a:r>
              <a:rPr lang="en-US" sz="1900" dirty="0" err="1"/>
              <a:t>printf</a:t>
            </a:r>
            <a:r>
              <a:rPr lang="en-US" sz="1900" dirty="0"/>
              <a:t>("Enter number 2:");</a:t>
            </a:r>
          </a:p>
          <a:p>
            <a:pPr marL="0" indent="0">
              <a:buNone/>
            </a:pPr>
            <a:r>
              <a:rPr lang="en-US" sz="1900" dirty="0"/>
              <a:t>  </a:t>
            </a:r>
            <a:r>
              <a:rPr lang="en-US" sz="1900" dirty="0" err="1"/>
              <a:t>scanf</a:t>
            </a:r>
            <a:r>
              <a:rPr lang="en-US" sz="1900" dirty="0"/>
              <a:t>("%d", &amp;num2);</a:t>
            </a:r>
          </a:p>
          <a:p>
            <a:pPr marL="0" indent="0">
              <a:buNone/>
            </a:pPr>
            <a:r>
              <a:rPr lang="en-US" sz="1900" dirty="0"/>
              <a:t>  </a:t>
            </a:r>
            <a:r>
              <a:rPr lang="en-US" sz="1900" dirty="0" err="1"/>
              <a:t>i</a:t>
            </a:r>
            <a:r>
              <a:rPr lang="en-US" sz="1900" dirty="0"/>
              <a:t>=num1;</a:t>
            </a:r>
          </a:p>
          <a:p>
            <a:pPr marL="0" indent="0">
              <a:buNone/>
            </a:pPr>
            <a:r>
              <a:rPr lang="en-US" sz="1900" dirty="0"/>
              <a:t>  j=num2;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E7EA499-0FB1-4061-8882-714F490B6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945962" y="1676829"/>
            <a:ext cx="691486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while (num2 != 0)</a:t>
            </a:r>
          </a:p>
          <a:p>
            <a:r>
              <a:rPr lang="en-GB" dirty="0"/>
              <a:t>  {</a:t>
            </a:r>
          </a:p>
          <a:p>
            <a:r>
              <a:rPr lang="en-GB" dirty="0"/>
              <a:t>    temp = num2;</a:t>
            </a:r>
          </a:p>
          <a:p>
            <a:r>
              <a:rPr lang="en-GB" dirty="0"/>
              <a:t>    num2 = num1 % num2;</a:t>
            </a:r>
          </a:p>
          <a:p>
            <a:r>
              <a:rPr lang="en-GB" dirty="0"/>
              <a:t>    num1 = temp;</a:t>
            </a:r>
          </a:p>
          <a:p>
            <a:r>
              <a:rPr lang="en-GB" dirty="0"/>
              <a:t>  }</a:t>
            </a:r>
          </a:p>
          <a:p>
            <a:r>
              <a:rPr lang="en-GB" dirty="0"/>
              <a:t>  </a:t>
            </a:r>
            <a:r>
              <a:rPr lang="en-GB" dirty="0" err="1"/>
              <a:t>gcd</a:t>
            </a:r>
            <a:r>
              <a:rPr lang="en-GB" dirty="0"/>
              <a:t> = num1;</a:t>
            </a:r>
          </a:p>
          <a:p>
            <a:r>
              <a:rPr lang="en-GB" dirty="0"/>
              <a:t>  </a:t>
            </a:r>
            <a:r>
              <a:rPr lang="en-GB" dirty="0" err="1"/>
              <a:t>printf</a:t>
            </a:r>
            <a:r>
              <a:rPr lang="en-GB" dirty="0"/>
              <a:t>("Greatest Common Divisor(GCD) of %d and %d is %d.\n", </a:t>
            </a:r>
            <a:r>
              <a:rPr lang="en-GB" dirty="0" err="1"/>
              <a:t>i,j,gcd</a:t>
            </a:r>
            <a:r>
              <a:rPr lang="en-GB" dirty="0"/>
              <a:t>);</a:t>
            </a:r>
          </a:p>
          <a:p>
            <a:r>
              <a:rPr lang="en-GB" dirty="0"/>
              <a:t>  return 0;</a:t>
            </a:r>
          </a:p>
          <a:p>
            <a:r>
              <a:rPr lang="en-GB" dirty="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4945962" y="4734262"/>
            <a:ext cx="67921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Output</a:t>
            </a:r>
            <a:r>
              <a:rPr lang="en-GB" b="1" dirty="0">
                <a:solidFill>
                  <a:srgbClr val="0000FF"/>
                </a:solidFill>
              </a:rPr>
              <a:t>:</a:t>
            </a:r>
            <a:r>
              <a:rPr lang="en-GB" dirty="0"/>
              <a:t/>
            </a:r>
            <a:br>
              <a:rPr lang="en-GB" dirty="0"/>
            </a:br>
            <a:r>
              <a:rPr lang="en-GB" dirty="0">
                <a:solidFill>
                  <a:srgbClr val="333333"/>
                </a:solidFill>
              </a:rPr>
              <a:t/>
            </a:r>
            <a:br>
              <a:rPr lang="en-GB" dirty="0">
                <a:solidFill>
                  <a:srgbClr val="333333"/>
                </a:solidFill>
              </a:rPr>
            </a:br>
            <a:r>
              <a:rPr lang="en-GB" dirty="0">
                <a:solidFill>
                  <a:srgbClr val="333333"/>
                </a:solidFill>
              </a:rPr>
              <a:t>Enter number 1:20</a:t>
            </a:r>
            <a:r>
              <a:rPr lang="en-GB" dirty="0"/>
              <a:t/>
            </a:r>
            <a:br>
              <a:rPr lang="en-GB" dirty="0"/>
            </a:br>
            <a:r>
              <a:rPr lang="en-GB" dirty="0">
                <a:solidFill>
                  <a:srgbClr val="333333"/>
                </a:solidFill>
              </a:rPr>
              <a:t>Enter number 2:30</a:t>
            </a:r>
            <a:r>
              <a:rPr lang="en-GB" dirty="0"/>
              <a:t/>
            </a:r>
            <a:br>
              <a:rPr lang="en-GB" dirty="0"/>
            </a:br>
            <a:r>
              <a:rPr lang="en-GB" dirty="0">
                <a:solidFill>
                  <a:srgbClr val="333333"/>
                </a:solidFill>
              </a:rPr>
              <a:t>Greatest Common Divisor(GCD) of 20 and 30 is 10.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903343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98273"/>
    </mc:Choice>
    <mc:Fallback>
      <p:transition spd="slow" advTm="982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EE04A9CC-C1D1-44B2-8942-15F0A7DB2221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0"/>
            <a:ext cx="10687051" cy="1034055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 Statements – do-while</a:t>
            </a:r>
            <a:endParaRPr lang="en-US" altLang="en-US" sz="2800" b="1" noProof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B0F3CC53-7FFC-4D06-A2F9-792D5CBF0349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                  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4424" y="1034055"/>
            <a:ext cx="10515600" cy="538985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/>
              <a:t>Example program for “do-while”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200" b="1" dirty="0"/>
              <a:t>write a C Program to add numbers until the user enters zero</a:t>
            </a:r>
            <a:endParaRPr lang="en-US" sz="22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22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/>
              <a:t>#include &lt;</a:t>
            </a:r>
            <a:r>
              <a:rPr lang="en-GB" sz="1800" dirty="0" err="1"/>
              <a:t>stdio.h</a:t>
            </a:r>
            <a:r>
              <a:rPr lang="en-GB" sz="18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 err="1"/>
              <a:t>int</a:t>
            </a:r>
            <a:r>
              <a:rPr lang="en-GB" sz="1800" dirty="0"/>
              <a:t>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/>
              <a:t>    double number, sum 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/>
              <a:t>    do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/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/>
              <a:t>        </a:t>
            </a:r>
            <a:r>
              <a:rPr lang="en-GB" sz="1800" dirty="0" err="1"/>
              <a:t>printf</a:t>
            </a:r>
            <a:r>
              <a:rPr lang="en-GB" sz="1800" dirty="0"/>
              <a:t>("Enter a number: 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/>
              <a:t>        </a:t>
            </a:r>
            <a:r>
              <a:rPr lang="en-GB" sz="1800" dirty="0" err="1"/>
              <a:t>scanf</a:t>
            </a:r>
            <a:r>
              <a:rPr lang="en-GB" sz="1800" dirty="0"/>
              <a:t>("%lf", &amp;number);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/>
              <a:t>        sum += number;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/>
              <a:t>    while(number != 0.0);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/>
              <a:t>    </a:t>
            </a:r>
            <a:r>
              <a:rPr lang="en-GB" sz="1800" dirty="0" err="1"/>
              <a:t>printf</a:t>
            </a:r>
            <a:r>
              <a:rPr lang="en-GB" sz="1800" dirty="0"/>
              <a:t>("Sum = %.2lf",sum);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/>
              <a:t>    return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/>
              <a:t>}</a:t>
            </a: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E7EA499-0FB1-4061-8882-714F490B6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848474" y="2068110"/>
            <a:ext cx="2270078" cy="3096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Output</a:t>
            </a:r>
            <a:r>
              <a:rPr lang="en-GB" dirty="0"/>
              <a:t>:</a:t>
            </a:r>
          </a:p>
          <a:p>
            <a:endParaRPr lang="en-GB" dirty="0"/>
          </a:p>
          <a:p>
            <a:pPr>
              <a:lnSpc>
                <a:spcPct val="150000"/>
              </a:lnSpc>
            </a:pPr>
            <a:r>
              <a:rPr lang="en-GB" dirty="0"/>
              <a:t>Enter a number: 1.5</a:t>
            </a:r>
          </a:p>
          <a:p>
            <a:pPr>
              <a:lnSpc>
                <a:spcPct val="150000"/>
              </a:lnSpc>
            </a:pPr>
            <a:r>
              <a:rPr lang="en-GB" dirty="0"/>
              <a:t>Enter a number: 2.4</a:t>
            </a:r>
          </a:p>
          <a:p>
            <a:pPr>
              <a:lnSpc>
                <a:spcPct val="150000"/>
              </a:lnSpc>
            </a:pPr>
            <a:r>
              <a:rPr lang="en-GB" dirty="0"/>
              <a:t>Enter a number: -3.4</a:t>
            </a:r>
          </a:p>
          <a:p>
            <a:pPr>
              <a:lnSpc>
                <a:spcPct val="150000"/>
              </a:lnSpc>
            </a:pPr>
            <a:r>
              <a:rPr lang="en-GB" dirty="0"/>
              <a:t>Enter a number: 4.2</a:t>
            </a:r>
          </a:p>
          <a:p>
            <a:pPr>
              <a:lnSpc>
                <a:spcPct val="150000"/>
              </a:lnSpc>
            </a:pPr>
            <a:r>
              <a:rPr lang="en-GB" dirty="0"/>
              <a:t>Enter a number: 0</a:t>
            </a:r>
          </a:p>
          <a:p>
            <a:pPr>
              <a:lnSpc>
                <a:spcPct val="150000"/>
              </a:lnSpc>
            </a:pPr>
            <a:r>
              <a:rPr lang="en-GB" dirty="0"/>
              <a:t>Sum = 4.70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362232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89886"/>
    </mc:Choice>
    <mc:Fallback>
      <p:transition spd="slow" advTm="898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EE04A9CC-C1D1-44B2-8942-15F0A7DB2221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0"/>
            <a:ext cx="10687051" cy="1034055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control structure – switch-case-break</a:t>
            </a:r>
            <a:endParaRPr lang="en-US" altLang="en-US" sz="2800" b="1" noProof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B0F3CC53-7FFC-4D06-A2F9-792D5CBF0349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                  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4424" y="1034055"/>
            <a:ext cx="10515600" cy="5107438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/>
              <a:t>Example program for “switch-case-break”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b="1" dirty="0"/>
              <a:t>Write a C Program to convert given number into words (between 1 to 5) using switch.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#include&lt;</a:t>
            </a:r>
            <a:r>
              <a:rPr lang="en-GB" dirty="0" err="1"/>
              <a:t>stdio.h</a:t>
            </a:r>
            <a:r>
              <a:rPr lang="en-GB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 err="1"/>
              <a:t>int</a:t>
            </a:r>
            <a:r>
              <a:rPr lang="en-GB" dirty="0"/>
              <a:t> main 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 </a:t>
            </a:r>
            <a:r>
              <a:rPr lang="en-GB" dirty="0" err="1"/>
              <a:t>int</a:t>
            </a:r>
            <a:r>
              <a:rPr lang="en-GB" dirty="0"/>
              <a:t> number;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 </a:t>
            </a:r>
            <a:r>
              <a:rPr lang="en-GB" dirty="0" err="1"/>
              <a:t>printf</a:t>
            </a:r>
            <a:r>
              <a:rPr lang="en-GB" dirty="0"/>
              <a:t>("Enter your number:");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 </a:t>
            </a:r>
            <a:r>
              <a:rPr lang="en-GB" dirty="0" err="1"/>
              <a:t>scanf</a:t>
            </a:r>
            <a:r>
              <a:rPr lang="en-GB" dirty="0"/>
              <a:t>("%</a:t>
            </a:r>
            <a:r>
              <a:rPr lang="en-GB" dirty="0" err="1"/>
              <a:t>d",&amp;number</a:t>
            </a:r>
            <a:r>
              <a:rPr lang="en-GB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 switch(number)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  case 1 :</a:t>
            </a:r>
            <a:r>
              <a:rPr lang="en-GB" dirty="0" err="1"/>
              <a:t>printf</a:t>
            </a:r>
            <a:r>
              <a:rPr lang="en-GB" dirty="0"/>
              <a:t>("One");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             break;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  case 2 :</a:t>
            </a:r>
            <a:r>
              <a:rPr lang="en-GB" dirty="0" err="1"/>
              <a:t>printf</a:t>
            </a:r>
            <a:r>
              <a:rPr lang="en-GB" dirty="0"/>
              <a:t>("Two");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             break;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  case 3 :</a:t>
            </a:r>
            <a:r>
              <a:rPr lang="en-GB" dirty="0" err="1"/>
              <a:t>printf</a:t>
            </a:r>
            <a:r>
              <a:rPr lang="en-GB" dirty="0"/>
              <a:t>("Three");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             break;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E7EA499-0FB1-4061-8882-714F490B6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686697" y="2150970"/>
            <a:ext cx="510057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case 4 :</a:t>
            </a:r>
            <a:r>
              <a:rPr lang="en-GB" dirty="0" err="1"/>
              <a:t>printf</a:t>
            </a:r>
            <a:r>
              <a:rPr lang="en-GB" dirty="0"/>
              <a:t>("Four");</a:t>
            </a:r>
          </a:p>
          <a:p>
            <a:r>
              <a:rPr lang="en-GB" dirty="0"/>
              <a:t>             break;</a:t>
            </a:r>
          </a:p>
          <a:p>
            <a:r>
              <a:rPr lang="en-GB" dirty="0"/>
              <a:t>  case 5 :</a:t>
            </a:r>
            <a:r>
              <a:rPr lang="en-GB" dirty="0" err="1"/>
              <a:t>printf</a:t>
            </a:r>
            <a:r>
              <a:rPr lang="en-GB" dirty="0"/>
              <a:t>("Five");</a:t>
            </a:r>
          </a:p>
          <a:p>
            <a:r>
              <a:rPr lang="en-GB" dirty="0"/>
              <a:t>             break;</a:t>
            </a:r>
          </a:p>
          <a:p>
            <a:r>
              <a:rPr lang="en-GB" dirty="0"/>
              <a:t>  default :</a:t>
            </a:r>
            <a:r>
              <a:rPr lang="en-GB" dirty="0" err="1"/>
              <a:t>printf</a:t>
            </a:r>
            <a:r>
              <a:rPr lang="en-GB" dirty="0"/>
              <a:t>(“Enter number between 1 to 5\n" );</a:t>
            </a:r>
          </a:p>
          <a:p>
            <a:r>
              <a:rPr lang="en-GB" dirty="0"/>
              <a:t> }</a:t>
            </a:r>
          </a:p>
          <a:p>
            <a:r>
              <a:rPr lang="en-GB" dirty="0"/>
              <a:t> return 0;</a:t>
            </a:r>
          </a:p>
          <a:p>
            <a:r>
              <a:rPr lang="en-GB" dirty="0"/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BF7264F-4566-4D2D-9F7B-4BDF598CCB5A}"/>
              </a:ext>
            </a:extLst>
          </p:cNvPr>
          <p:cNvSpPr/>
          <p:nvPr/>
        </p:nvSpPr>
        <p:spPr>
          <a:xfrm>
            <a:off x="5686697" y="4459294"/>
            <a:ext cx="303323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Output</a:t>
            </a:r>
            <a:r>
              <a:rPr lang="en-GB" dirty="0"/>
              <a:t>:</a:t>
            </a:r>
          </a:p>
          <a:p>
            <a:endParaRPr lang="en-GB" sz="1400" dirty="0"/>
          </a:p>
          <a:p>
            <a:r>
              <a:rPr lang="en-GB" dirty="0"/>
              <a:t>Enter your number:5</a:t>
            </a:r>
          </a:p>
          <a:p>
            <a:r>
              <a:rPr lang="en-GB" dirty="0"/>
              <a:t>Five</a:t>
            </a:r>
          </a:p>
          <a:p>
            <a:endParaRPr lang="en-GB" dirty="0"/>
          </a:p>
          <a:p>
            <a:r>
              <a:rPr lang="en-GB" dirty="0"/>
              <a:t>Enter your number:8</a:t>
            </a:r>
          </a:p>
          <a:p>
            <a:r>
              <a:rPr lang="en-GB" dirty="0"/>
              <a:t>Enter number between 1 to 5</a:t>
            </a:r>
          </a:p>
          <a:p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35113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14679"/>
    </mc:Choice>
    <mc:Fallback>
      <p:transition spd="slow" advTm="11467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EE04A9CC-C1D1-44B2-8942-15F0A7DB2221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0"/>
            <a:ext cx="10687051" cy="1023587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Jump Statements - return</a:t>
            </a:r>
            <a:endParaRPr lang="en-US" altLang="en-US" sz="2800" b="1" noProof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B0F3CC53-7FFC-4D06-A2F9-792D5CBF0349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                  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4424" y="1034055"/>
            <a:ext cx="10515600" cy="5273980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en-US" sz="5100" b="1" dirty="0"/>
              <a:t>Example program for “return with no argument”</a:t>
            </a:r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600" dirty="0"/>
              <a:t>#include &lt;</a:t>
            </a:r>
            <a:r>
              <a:rPr lang="en-US" sz="3600" dirty="0" err="1"/>
              <a:t>stdio.h</a:t>
            </a:r>
            <a:r>
              <a:rPr lang="en-US" sz="3600" dirty="0"/>
              <a:t>&gt;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600" dirty="0"/>
              <a:t>void add(int a, int b);	                 //function declaration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600" dirty="0"/>
              <a:t>void main()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600" dirty="0"/>
              <a:t>{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600" dirty="0"/>
              <a:t>	</a:t>
            </a:r>
            <a:r>
              <a:rPr lang="en-US" sz="3600" dirty="0" err="1"/>
              <a:t>int</a:t>
            </a:r>
            <a:r>
              <a:rPr lang="en-US" sz="3600" dirty="0"/>
              <a:t> a=10,b=20;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600" dirty="0"/>
              <a:t>	add(</a:t>
            </a:r>
            <a:r>
              <a:rPr lang="en-US" sz="3600" dirty="0" err="1"/>
              <a:t>a,b</a:t>
            </a:r>
            <a:r>
              <a:rPr lang="en-US" sz="3600" dirty="0"/>
              <a:t>); 	               //function call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600" dirty="0"/>
              <a:t>}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600" dirty="0"/>
              <a:t>void add(int </a:t>
            </a:r>
            <a:r>
              <a:rPr lang="en-US" sz="3600" dirty="0" err="1"/>
              <a:t>a,int</a:t>
            </a:r>
            <a:r>
              <a:rPr lang="en-US" sz="3600" dirty="0"/>
              <a:t> b)	               //function body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600" dirty="0"/>
              <a:t>{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600" dirty="0"/>
              <a:t>	</a:t>
            </a:r>
            <a:r>
              <a:rPr lang="en-US" sz="3600" dirty="0" err="1"/>
              <a:t>int</a:t>
            </a:r>
            <a:r>
              <a:rPr lang="en-US" sz="3600" dirty="0"/>
              <a:t> c;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600" dirty="0"/>
              <a:t>	c=</a:t>
            </a:r>
            <a:r>
              <a:rPr lang="en-US" sz="3600" dirty="0" err="1"/>
              <a:t>a+b</a:t>
            </a:r>
            <a:r>
              <a:rPr lang="en-US" sz="3600" dirty="0"/>
              <a:t>;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600" dirty="0"/>
              <a:t>	</a:t>
            </a:r>
            <a:r>
              <a:rPr lang="en-US" sz="3600" dirty="0" err="1"/>
              <a:t>printf</a:t>
            </a:r>
            <a:r>
              <a:rPr lang="en-US" sz="3600" dirty="0"/>
              <a:t>("Addition of given numbers is :%d\</a:t>
            </a:r>
            <a:r>
              <a:rPr lang="en-US" sz="3600" dirty="0" err="1"/>
              <a:t>n",c</a:t>
            </a:r>
            <a:r>
              <a:rPr lang="en-US" sz="3600" dirty="0"/>
              <a:t>);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600" dirty="0"/>
              <a:t>	return;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600" dirty="0"/>
              <a:t>}</a:t>
            </a:r>
          </a:p>
          <a:p>
            <a:pPr marL="0" indent="0" algn="just">
              <a:buNone/>
            </a:pP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D3AE03C-F1D8-45CF-9BEB-EDD91C0C2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908674" y="1738389"/>
            <a:ext cx="32813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Output:</a:t>
            </a:r>
          </a:p>
          <a:p>
            <a:endParaRPr lang="en-GB" b="1" dirty="0"/>
          </a:p>
          <a:p>
            <a:r>
              <a:rPr lang="en-GB" dirty="0"/>
              <a:t>Addition of given numbers is :30</a:t>
            </a:r>
          </a:p>
        </p:txBody>
      </p:sp>
    </p:spTree>
    <p:extLst>
      <p:ext uri="{BB962C8B-B14F-4D97-AF65-F5344CB8AC3E}">
        <p14:creationId xmlns:p14="http://schemas.microsoft.com/office/powerpoint/2010/main" xmlns="" val="2065521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18876"/>
    </mc:Choice>
    <mc:Fallback>
      <p:transition spd="slow" advTm="1188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EE04A9CC-C1D1-44B2-8942-15F0A7DB2221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0"/>
            <a:ext cx="10687051" cy="1023587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Jump Statements - return</a:t>
            </a:r>
            <a:endParaRPr lang="en-US" altLang="en-US" sz="2800" b="1" noProof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B0F3CC53-7FFC-4D06-A2F9-792D5CBF0349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                  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4424" y="1034055"/>
            <a:ext cx="10515600" cy="5273980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800" b="1" dirty="0"/>
              <a:t>Example program for “return with argument”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en-GB" b="1" dirty="0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3400" dirty="0"/>
              <a:t>#include &lt;</a:t>
            </a:r>
            <a:r>
              <a:rPr lang="en-GB" sz="3400" dirty="0" err="1"/>
              <a:t>stdio.h</a:t>
            </a:r>
            <a:r>
              <a:rPr lang="en-GB" sz="3400" dirty="0"/>
              <a:t>&gt;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3400" dirty="0" err="1"/>
              <a:t>int</a:t>
            </a:r>
            <a:r>
              <a:rPr lang="en-GB" sz="3400" dirty="0"/>
              <a:t> factorial(</a:t>
            </a:r>
            <a:r>
              <a:rPr lang="en-GB" sz="3400" dirty="0" err="1"/>
              <a:t>int</a:t>
            </a:r>
            <a:r>
              <a:rPr lang="en-GB" sz="3400" dirty="0"/>
              <a:t> number);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3400" dirty="0"/>
              <a:t>void main() 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3400" dirty="0"/>
              <a:t>{    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3400" dirty="0"/>
              <a:t>  </a:t>
            </a:r>
            <a:r>
              <a:rPr lang="en-GB" sz="3400" dirty="0" err="1"/>
              <a:t>int</a:t>
            </a:r>
            <a:r>
              <a:rPr lang="en-GB" sz="3400" dirty="0"/>
              <a:t> x = 6;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3400" dirty="0"/>
              <a:t>  </a:t>
            </a:r>
            <a:r>
              <a:rPr lang="en-GB" sz="3400" dirty="0" err="1"/>
              <a:t>printf</a:t>
            </a:r>
            <a:r>
              <a:rPr lang="en-GB" sz="3400" dirty="0"/>
              <a:t>("The factorial of %d is %d\n", x, factorial(x)); 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3400" dirty="0"/>
              <a:t>}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en-GB" sz="3400" dirty="0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3400" dirty="0"/>
              <a:t>int factorial(int number) 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3400" dirty="0"/>
              <a:t>{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3400" dirty="0"/>
              <a:t> if (number == 1)    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3400" dirty="0"/>
              <a:t>      return (1);                                       /* exiting condition */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3400" dirty="0"/>
              <a:t>  else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3400" dirty="0"/>
              <a:t>      return (number * factorial(number - 1));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3400" dirty="0"/>
              <a:t>}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D3AE03C-F1D8-45CF-9BEB-EDD91C0C2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259503" y="1587623"/>
            <a:ext cx="245657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Output:</a:t>
            </a:r>
          </a:p>
          <a:p>
            <a:endParaRPr lang="en-GB" b="1" dirty="0"/>
          </a:p>
          <a:p>
            <a:r>
              <a:rPr lang="en-GB" dirty="0"/>
              <a:t>The factorial of 6 is 720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4157898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29547"/>
    </mc:Choice>
    <mc:Fallback>
      <p:transition spd="slow" advTm="1295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EE04A9CC-C1D1-44B2-8942-15F0A7DB2221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0"/>
            <a:ext cx="10687051" cy="1023587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Jump Statements -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endParaRPr lang="en-US" altLang="en-US" sz="2800" b="1" noProof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B0F3CC53-7FFC-4D06-A2F9-792D5CBF0349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                  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4424" y="1034055"/>
            <a:ext cx="10515600" cy="5273980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b="1" dirty="0"/>
              <a:t>Example program for “</a:t>
            </a:r>
            <a:r>
              <a:rPr lang="en-US" b="1" dirty="0" err="1"/>
              <a:t>goto</a:t>
            </a:r>
            <a:r>
              <a:rPr lang="en-US" b="1" dirty="0"/>
              <a:t>” </a:t>
            </a:r>
            <a:r>
              <a:rPr lang="en-GB" b="1" dirty="0"/>
              <a:t>function to print numbers from 1 to 10 </a:t>
            </a:r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r>
              <a:rPr lang="en-GB" dirty="0"/>
              <a:t>#include &lt;</a:t>
            </a:r>
            <a:r>
              <a:rPr lang="en-GB" dirty="0" err="1"/>
              <a:t>stdio.h</a:t>
            </a:r>
            <a:r>
              <a:rPr lang="en-GB" dirty="0"/>
              <a:t>&gt; </a:t>
            </a:r>
          </a:p>
          <a:p>
            <a:pPr marL="0" indent="0" algn="just">
              <a:buNone/>
            </a:pPr>
            <a:r>
              <a:rPr lang="en-GB" dirty="0"/>
              <a:t>void main()</a:t>
            </a:r>
          </a:p>
          <a:p>
            <a:pPr marL="0" indent="0" algn="just">
              <a:buNone/>
            </a:pPr>
            <a:r>
              <a:rPr lang="en-GB" dirty="0"/>
              <a:t>{ </a:t>
            </a:r>
          </a:p>
          <a:p>
            <a:pPr marL="0" indent="0" algn="just">
              <a:buNone/>
            </a:pPr>
            <a:r>
              <a:rPr lang="en-GB" dirty="0"/>
              <a:t>int n = 1; </a:t>
            </a:r>
          </a:p>
          <a:p>
            <a:pPr marL="0" indent="0" algn="just">
              <a:buNone/>
            </a:pPr>
            <a:r>
              <a:rPr lang="en-GB" dirty="0"/>
              <a:t>label: </a:t>
            </a:r>
          </a:p>
          <a:p>
            <a:pPr marL="0" indent="0" algn="just">
              <a:buNone/>
            </a:pPr>
            <a:r>
              <a:rPr lang="en-GB" dirty="0"/>
              <a:t>    </a:t>
            </a:r>
            <a:r>
              <a:rPr lang="en-GB" dirty="0" err="1"/>
              <a:t>printf</a:t>
            </a:r>
            <a:r>
              <a:rPr lang="en-GB" dirty="0"/>
              <a:t>("%d ",n); </a:t>
            </a:r>
          </a:p>
          <a:p>
            <a:pPr marL="0" indent="0" algn="just">
              <a:buNone/>
            </a:pPr>
            <a:r>
              <a:rPr lang="en-GB" dirty="0"/>
              <a:t>    n++; </a:t>
            </a:r>
          </a:p>
          <a:p>
            <a:pPr marL="0" indent="0" algn="just">
              <a:buNone/>
            </a:pPr>
            <a:r>
              <a:rPr lang="en-GB" dirty="0"/>
              <a:t>    if (n &lt;= 10) </a:t>
            </a:r>
          </a:p>
          <a:p>
            <a:pPr marL="0" indent="0" algn="just">
              <a:buNone/>
            </a:pPr>
            <a:r>
              <a:rPr lang="en-GB" dirty="0"/>
              <a:t>        </a:t>
            </a:r>
            <a:r>
              <a:rPr lang="en-GB" dirty="0" err="1"/>
              <a:t>goto</a:t>
            </a:r>
            <a:r>
              <a:rPr lang="en-GB" dirty="0"/>
              <a:t> label; </a:t>
            </a:r>
          </a:p>
          <a:p>
            <a:pPr marL="0" indent="0" algn="just">
              <a:buNone/>
            </a:pPr>
            <a:r>
              <a:rPr lang="en-GB" dirty="0"/>
              <a:t>} </a:t>
            </a:r>
          </a:p>
          <a:p>
            <a:pPr marL="0" indent="0" algn="just">
              <a:buNone/>
            </a:pPr>
            <a:r>
              <a:rPr lang="en-GB" b="1" dirty="0"/>
              <a:t>  </a:t>
            </a:r>
          </a:p>
          <a:p>
            <a:pPr marL="0" indent="0" algn="just">
              <a:buNone/>
            </a:pP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3CDAC81-9DA5-4922-ABBD-5FE0F81AD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887636" y="1758050"/>
            <a:ext cx="28466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/>
              <a:t>Output:</a:t>
            </a:r>
          </a:p>
          <a:p>
            <a:r>
              <a:rPr lang="en-GB" sz="2400" dirty="0"/>
              <a:t>1 2 3 4 5 6 7 8 9 10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933008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92816"/>
    </mc:Choice>
    <mc:Fallback>
      <p:transition spd="slow" advTm="19281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EE04A9CC-C1D1-44B2-8942-15F0A7DB2221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0"/>
            <a:ext cx="10687051" cy="1023587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Jump Statements - break</a:t>
            </a:r>
            <a:endParaRPr lang="en-US" altLang="en-US" sz="2800" b="1" noProof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B0F3CC53-7FFC-4D06-A2F9-792D5CBF0349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                  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4424" y="1034055"/>
            <a:ext cx="10515600" cy="5273980"/>
          </a:xfrm>
        </p:spPr>
        <p:txBody>
          <a:bodyPr>
            <a:normAutofit fontScale="32500" lnSpcReduction="20000"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500" b="1" dirty="0"/>
              <a:t>Example program for “break”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en-US" sz="5500" b="1" dirty="0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500" b="1" dirty="0"/>
              <a:t>Write a C program to  traverse array and search for key </a:t>
            </a:r>
          </a:p>
          <a:p>
            <a:pPr marL="0" indent="0" algn="just">
              <a:buNone/>
            </a:pPr>
            <a:endParaRPr lang="en-US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b="1" dirty="0"/>
              <a:t>#include &lt;</a:t>
            </a:r>
            <a:r>
              <a:rPr lang="en-US" sz="4800" b="1" dirty="0" err="1"/>
              <a:t>stdio.h</a:t>
            </a:r>
            <a:r>
              <a:rPr lang="en-US" sz="4800" b="1" dirty="0"/>
              <a:t>&gt;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4800" b="1" dirty="0"/>
              <a:t>int main()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4800" b="1" dirty="0"/>
              <a:t>{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4800" b="1" dirty="0"/>
              <a:t>    int </a:t>
            </a:r>
            <a:r>
              <a:rPr lang="en-GB" sz="4800" b="1" dirty="0" err="1"/>
              <a:t>arr</a:t>
            </a:r>
            <a:r>
              <a:rPr lang="en-GB" sz="4800" b="1" dirty="0"/>
              <a:t>[] = { 1, 2, 3, 4, 5, 6 };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4800" b="1" dirty="0"/>
              <a:t>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4800" b="1" dirty="0"/>
              <a:t>    // no of elements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4800" b="1" dirty="0"/>
              <a:t>    int n = 6;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4800" b="1" dirty="0"/>
              <a:t>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4800" b="1" dirty="0"/>
              <a:t>    // key to be searched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4800" b="1" dirty="0"/>
              <a:t>    int key = 3;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4800" b="1" dirty="0"/>
              <a:t>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4800" b="1" dirty="0"/>
              <a:t>    // Calling function to find the key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4800" b="1" dirty="0"/>
              <a:t>    </a:t>
            </a:r>
            <a:r>
              <a:rPr lang="en-GB" sz="4800" b="1" dirty="0" err="1"/>
              <a:t>findElement</a:t>
            </a:r>
            <a:r>
              <a:rPr lang="en-GB" sz="4800" b="1" dirty="0"/>
              <a:t>(</a:t>
            </a:r>
            <a:r>
              <a:rPr lang="en-GB" sz="4800" b="1" dirty="0" err="1"/>
              <a:t>arr</a:t>
            </a:r>
            <a:r>
              <a:rPr lang="en-GB" sz="4800" b="1" dirty="0"/>
              <a:t>, n, key);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4800" b="1" dirty="0"/>
              <a:t>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4800" b="1" dirty="0"/>
              <a:t>    return 0;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4800" b="1" dirty="0"/>
              <a:t>}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C37ABC1-6B89-4936-938D-8294D0D59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932224" y="5476005"/>
            <a:ext cx="30413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Output:</a:t>
            </a:r>
          </a:p>
          <a:p>
            <a:endParaRPr lang="en-GB" b="1" dirty="0"/>
          </a:p>
          <a:p>
            <a:r>
              <a:rPr lang="en-GB" b="1" dirty="0"/>
              <a:t>Element found at position: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5930558-270C-44FC-8431-F504F339152D}"/>
              </a:ext>
            </a:extLst>
          </p:cNvPr>
          <p:cNvSpPr/>
          <p:nvPr/>
        </p:nvSpPr>
        <p:spPr>
          <a:xfrm>
            <a:off x="5932224" y="2042981"/>
            <a:ext cx="558535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void </a:t>
            </a:r>
            <a:r>
              <a:rPr lang="en-US" dirty="0" err="1"/>
              <a:t>findElement</a:t>
            </a:r>
            <a:r>
              <a:rPr lang="en-US" dirty="0"/>
              <a:t>(int </a:t>
            </a:r>
            <a:r>
              <a:rPr lang="en-US" dirty="0" err="1"/>
              <a:t>arr</a:t>
            </a:r>
            <a:r>
              <a:rPr lang="en-US" dirty="0"/>
              <a:t>[], int size, int key) </a:t>
            </a:r>
          </a:p>
          <a:p>
            <a:pPr algn="just"/>
            <a:r>
              <a:rPr lang="en-US" dirty="0"/>
              <a:t>{ </a:t>
            </a:r>
          </a:p>
          <a:p>
            <a:pPr algn="just"/>
            <a:r>
              <a:rPr lang="en-US" dirty="0"/>
              <a:t>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size; </a:t>
            </a:r>
            <a:r>
              <a:rPr lang="en-US" dirty="0" err="1"/>
              <a:t>i</a:t>
            </a:r>
            <a:r>
              <a:rPr lang="en-US" dirty="0"/>
              <a:t>++) </a:t>
            </a:r>
          </a:p>
          <a:p>
            <a:pPr algn="just"/>
            <a:r>
              <a:rPr lang="en-US" dirty="0"/>
              <a:t>  { </a:t>
            </a:r>
          </a:p>
          <a:p>
            <a:pPr algn="just"/>
            <a:r>
              <a:rPr lang="en-US" dirty="0"/>
              <a:t>        if (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== key) </a:t>
            </a:r>
          </a:p>
          <a:p>
            <a:pPr algn="just"/>
            <a:r>
              <a:rPr lang="en-US" dirty="0"/>
              <a:t>         { </a:t>
            </a:r>
          </a:p>
          <a:p>
            <a:pPr algn="just"/>
            <a:r>
              <a:rPr lang="en-US" dirty="0"/>
              <a:t>            </a:t>
            </a:r>
            <a:r>
              <a:rPr lang="en-US" dirty="0" err="1"/>
              <a:t>printf</a:t>
            </a:r>
            <a:r>
              <a:rPr lang="en-US" dirty="0"/>
              <a:t>("Element found at position: %d", (</a:t>
            </a:r>
            <a:r>
              <a:rPr lang="en-US" dirty="0" err="1"/>
              <a:t>i</a:t>
            </a:r>
            <a:r>
              <a:rPr lang="en-US" dirty="0"/>
              <a:t> + 1));  </a:t>
            </a:r>
          </a:p>
          <a:p>
            <a:pPr algn="just"/>
            <a:r>
              <a:rPr lang="en-US" dirty="0"/>
              <a:t>            // using break to terminate loop execution </a:t>
            </a:r>
          </a:p>
          <a:p>
            <a:pPr algn="just"/>
            <a:r>
              <a:rPr lang="en-US" dirty="0"/>
              <a:t>            break; </a:t>
            </a:r>
          </a:p>
          <a:p>
            <a:pPr algn="just"/>
            <a:r>
              <a:rPr lang="en-US" dirty="0"/>
              <a:t>        } </a:t>
            </a:r>
          </a:p>
          <a:p>
            <a:pPr algn="just"/>
            <a:r>
              <a:rPr lang="en-US" dirty="0"/>
              <a:t>    } </a:t>
            </a:r>
          </a:p>
          <a:p>
            <a:pPr algn="just"/>
            <a:r>
              <a:rPr lang="en-US" dirty="0"/>
              <a:t>}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774841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89018"/>
    </mc:Choice>
    <mc:Fallback>
      <p:transition spd="slow" advTm="1890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EE04A9CC-C1D1-44B2-8942-15F0A7DB2221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0"/>
            <a:ext cx="10687051" cy="1023587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Jump Statements - continue</a:t>
            </a:r>
            <a:endParaRPr lang="en-US" altLang="en-US" sz="2800" b="1" noProof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B0F3CC53-7FFC-4D06-A2F9-792D5CBF0349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                  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4423" y="1034055"/>
            <a:ext cx="6084185" cy="5273980"/>
          </a:xfrm>
        </p:spPr>
        <p:txBody>
          <a:bodyPr>
            <a:normAutofit fontScale="47500" lnSpcReduction="20000"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b="1" dirty="0"/>
              <a:t>Example program for “continue”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4000" b="1" dirty="0"/>
              <a:t> Write a C program to print 1 to 10 by exclude 6</a:t>
            </a:r>
            <a:endParaRPr lang="en-GB" b="1" dirty="0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en-GB" b="1" dirty="0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3500" dirty="0"/>
              <a:t>#include &lt;</a:t>
            </a:r>
            <a:r>
              <a:rPr lang="en-GB" sz="3500" dirty="0" err="1"/>
              <a:t>stdio.h</a:t>
            </a:r>
            <a:r>
              <a:rPr lang="en-GB" sz="3500" dirty="0"/>
              <a:t>&gt; 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3500" dirty="0"/>
              <a:t> int main() 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3500" dirty="0"/>
              <a:t>{ 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3500" dirty="0"/>
              <a:t>for (int </a:t>
            </a:r>
            <a:r>
              <a:rPr lang="en-GB" sz="3500" dirty="0" err="1"/>
              <a:t>i</a:t>
            </a:r>
            <a:r>
              <a:rPr lang="en-GB" sz="3500" dirty="0"/>
              <a:t> = 1; </a:t>
            </a:r>
            <a:r>
              <a:rPr lang="en-GB" sz="3500" dirty="0" err="1"/>
              <a:t>i</a:t>
            </a:r>
            <a:r>
              <a:rPr lang="en-GB" sz="3500" dirty="0"/>
              <a:t> &lt;= 10; </a:t>
            </a:r>
            <a:r>
              <a:rPr lang="en-GB" sz="3500" dirty="0" err="1"/>
              <a:t>i</a:t>
            </a:r>
            <a:r>
              <a:rPr lang="en-GB" sz="3500" dirty="0"/>
              <a:t>++) 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3500" dirty="0"/>
              <a:t>  {  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3500" dirty="0"/>
              <a:t>         // If </a:t>
            </a:r>
            <a:r>
              <a:rPr lang="en-GB" sz="3500" dirty="0" err="1"/>
              <a:t>i</a:t>
            </a:r>
            <a:r>
              <a:rPr lang="en-GB" sz="3500" dirty="0"/>
              <a:t> is equals to 6,  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3500" dirty="0"/>
              <a:t>        // continue to next iteration  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3500" dirty="0"/>
              <a:t>        // without printing  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3500" dirty="0"/>
              <a:t>        if (</a:t>
            </a:r>
            <a:r>
              <a:rPr lang="en-GB" sz="3500" dirty="0" err="1"/>
              <a:t>i</a:t>
            </a:r>
            <a:r>
              <a:rPr lang="en-GB" sz="3500" dirty="0"/>
              <a:t> == 6)  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3500" dirty="0"/>
              <a:t>            continue;  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3500" dirty="0"/>
              <a:t>          else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3500" dirty="0"/>
              <a:t>            // otherwise print the value of </a:t>
            </a:r>
            <a:r>
              <a:rPr lang="en-GB" sz="3500" dirty="0" err="1"/>
              <a:t>i</a:t>
            </a:r>
            <a:r>
              <a:rPr lang="en-GB" sz="3500" dirty="0"/>
              <a:t>  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3500" dirty="0"/>
              <a:t>            </a:t>
            </a:r>
            <a:r>
              <a:rPr lang="en-GB" sz="3500" dirty="0" err="1"/>
              <a:t>printf</a:t>
            </a:r>
            <a:r>
              <a:rPr lang="en-GB" sz="3500" dirty="0"/>
              <a:t>("%d ", </a:t>
            </a:r>
            <a:r>
              <a:rPr lang="en-GB" sz="3500" dirty="0" err="1"/>
              <a:t>i</a:t>
            </a:r>
            <a:r>
              <a:rPr lang="en-GB" sz="3500" dirty="0"/>
              <a:t>);  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3500" dirty="0"/>
              <a:t>    }  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3500" dirty="0"/>
              <a:t>  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3500" dirty="0"/>
              <a:t>    return 0;  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3500" dirty="0"/>
              <a:t>}</a:t>
            </a:r>
            <a:endParaRPr lang="en-US" sz="35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31A72CC-262B-4546-BEB4-4D27439C3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670108" y="3024714"/>
            <a:ext cx="19878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Output:</a:t>
            </a:r>
          </a:p>
          <a:p>
            <a:r>
              <a:rPr lang="en-GB" dirty="0"/>
              <a:t>1 2 3 4 5 7 8 9 10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976056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55028"/>
    </mc:Choice>
    <mc:Fallback>
      <p:transition spd="slow" advTm="550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EE04A9CC-C1D1-44B2-8942-15F0A7DB2221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0"/>
            <a:ext cx="10687051" cy="1023587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Jump Statements - exit</a:t>
            </a:r>
            <a:endParaRPr lang="en-US" altLang="en-US" sz="2800" b="1" noProof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B0F3CC53-7FFC-4D06-A2F9-792D5CBF0349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                  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4424" y="1034055"/>
            <a:ext cx="5686619" cy="527398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/>
              <a:t>Example program for “exit”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en-US" b="1" dirty="0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600" dirty="0"/>
              <a:t>#include &lt;</a:t>
            </a:r>
            <a:r>
              <a:rPr lang="en-GB" sz="2600" dirty="0" err="1"/>
              <a:t>stdio.h</a:t>
            </a:r>
            <a:r>
              <a:rPr lang="en-GB" sz="2600" dirty="0"/>
              <a:t>&gt; 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600" dirty="0"/>
              <a:t>#include &lt;</a:t>
            </a:r>
            <a:r>
              <a:rPr lang="en-GB" sz="2600" dirty="0" err="1"/>
              <a:t>stdlib.h</a:t>
            </a:r>
            <a:r>
              <a:rPr lang="en-GB" sz="2600" dirty="0"/>
              <a:t>&gt; 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600" dirty="0" err="1"/>
              <a:t>int</a:t>
            </a:r>
            <a:r>
              <a:rPr lang="en-GB" sz="2600" dirty="0"/>
              <a:t> main(void) 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600" dirty="0"/>
              <a:t>{ 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600" dirty="0"/>
              <a:t>    </a:t>
            </a:r>
            <a:r>
              <a:rPr lang="en-GB" sz="2600" dirty="0" err="1"/>
              <a:t>printf</a:t>
            </a:r>
            <a:r>
              <a:rPr lang="en-GB" sz="2600" dirty="0"/>
              <a:t>("START"); 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600" dirty="0"/>
              <a:t>  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600" dirty="0"/>
              <a:t>    exit(0); // The program is terminated here 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600" dirty="0"/>
              <a:t>  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600" dirty="0"/>
              <a:t>    // This line is not printed 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600" dirty="0"/>
              <a:t>    </a:t>
            </a:r>
            <a:r>
              <a:rPr lang="en-GB" sz="2600" dirty="0" err="1"/>
              <a:t>printf</a:t>
            </a:r>
            <a:r>
              <a:rPr lang="en-GB" sz="2600" dirty="0"/>
              <a:t>("End of program"); 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600" dirty="0"/>
              <a:t>}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31A72CC-262B-4546-BEB4-4D27439C3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222974" y="2508024"/>
            <a:ext cx="12059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Output:</a:t>
            </a:r>
          </a:p>
          <a:p>
            <a:endParaRPr lang="en-GB" b="1" dirty="0"/>
          </a:p>
          <a:p>
            <a:r>
              <a:rPr lang="en-GB" dirty="0"/>
              <a:t>START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344467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9101"/>
    </mc:Choice>
    <mc:Fallback>
      <p:transition spd="slow" advTm="391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A327088D-D31F-4AD1-9355-E54B5EB93C60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33126"/>
            <a:ext cx="10687047" cy="1023587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498EBAE3-99B9-48C5-BBBD-535690665D60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                  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5DE8D33-5FEC-4FD5-BA98-9AE206E03286}"/>
              </a:ext>
            </a:extLst>
          </p:cNvPr>
          <p:cNvSpPr/>
          <p:nvPr/>
        </p:nvSpPr>
        <p:spPr>
          <a:xfrm>
            <a:off x="463826" y="1197814"/>
            <a:ext cx="697064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/>
              <a:t>Reference:</a:t>
            </a:r>
          </a:p>
          <a:p>
            <a:pPr algn="just"/>
            <a:endParaRPr lang="en-US" sz="2000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‘C’ The Complete Reference - Herbert </a:t>
            </a:r>
            <a:r>
              <a:rPr lang="en-US" sz="2000" dirty="0" err="1"/>
              <a:t>Schildt</a:t>
            </a: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Programming ANSI C, McGraw-Hill – </a:t>
            </a:r>
            <a:r>
              <a:rPr lang="en-US" sz="2000" dirty="0" err="1"/>
              <a:t>E.Balagurusamy</a:t>
            </a: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The C programming language - </a:t>
            </a:r>
            <a:r>
              <a:rPr lang="en-US" dirty="0"/>
              <a:t>Brian Kernighan and Dennis Ritchie</a:t>
            </a: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Web Reference – www.geeksforgeeks.org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13B35C2-ECD6-42F5-9650-5A0B486C4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8109"/>
            <a:ext cx="1504949" cy="102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8024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4090"/>
    </mc:Choice>
    <mc:Fallback>
      <p:transition spd="slow" advTm="2409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EE04A9CC-C1D1-44B2-8942-15F0A7DB2221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0"/>
            <a:ext cx="10687051" cy="1023587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for Problem Solving-C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B0F3CC53-7FFC-4D06-A2F9-792D5CBF0349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                  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1487" y="1201087"/>
            <a:ext cx="8995852" cy="4343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Control statements: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Decisions (if, if-else, nested if, if-else ladder)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Loops (for, while, do while)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break, continue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case control structure (switch-case-break)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go to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return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exit statement</a:t>
            </a:r>
            <a:endParaRPr lang="en-US" alt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DE7F9F2-B78F-4B07-958B-C4F18E614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21364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76873"/>
    </mc:Choice>
    <mc:Fallback>
      <p:transition spd="slow" advTm="76873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A327088D-D31F-4AD1-9355-E54B5EB93C60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33126"/>
            <a:ext cx="10687047" cy="1023587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fontAlgn="base"/>
            <a:r>
              <a:rPr lang="en-IN" sz="4000" dirty="0"/>
              <a:t>                               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498EBAE3-99B9-48C5-BBBD-535690665D60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                  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3CCEF88-D6F6-48D9-9688-278888AD5E05}"/>
              </a:ext>
            </a:extLst>
          </p:cNvPr>
          <p:cNvSpPr/>
          <p:nvPr/>
        </p:nvSpPr>
        <p:spPr>
          <a:xfrm>
            <a:off x="4193488" y="2875002"/>
            <a:ext cx="380501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6600" b="1" dirty="0"/>
              <a:t>Thank You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04E5B1E-5194-442E-ADD0-9A1EE3B18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8109"/>
            <a:ext cx="1504949" cy="102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30970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810"/>
    </mc:Choice>
    <mc:Fallback>
      <p:transition spd="slow" advTm="281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EE04A9CC-C1D1-44B2-8942-15F0A7DB2221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0"/>
            <a:ext cx="10687051" cy="1034055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Statements - if</a:t>
            </a:r>
            <a:endParaRPr lang="en-US" altLang="en-US" sz="2800" b="1" noProof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B0F3CC53-7FFC-4D06-A2F9-792D5CBF0349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                  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4424" y="1034055"/>
            <a:ext cx="10515600" cy="53741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300" dirty="0"/>
              <a:t>Example program for “if”</a:t>
            </a:r>
          </a:p>
          <a:p>
            <a:r>
              <a:rPr lang="en-US" sz="2300" dirty="0"/>
              <a:t>Write a C </a:t>
            </a:r>
            <a:r>
              <a:rPr lang="en-GB" sz="2300" dirty="0"/>
              <a:t> program to check  if a person is eligible to Vote(age should be greater that or equal to 18).</a:t>
            </a:r>
            <a:endParaRPr lang="en-US" sz="23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23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300" dirty="0"/>
              <a:t>#include &lt;</a:t>
            </a:r>
            <a:r>
              <a:rPr lang="en-GB" sz="2300" dirty="0" err="1"/>
              <a:t>stdio.h</a:t>
            </a:r>
            <a:r>
              <a:rPr lang="en-GB" sz="23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300" dirty="0" err="1"/>
              <a:t>int</a:t>
            </a:r>
            <a:r>
              <a:rPr lang="en-GB" sz="2300" dirty="0"/>
              <a:t>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3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300" dirty="0"/>
              <a:t>   </a:t>
            </a:r>
            <a:r>
              <a:rPr lang="en-GB" sz="2300" dirty="0" err="1"/>
              <a:t>int</a:t>
            </a:r>
            <a:r>
              <a:rPr lang="en-GB" sz="2300" dirty="0"/>
              <a:t> age;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300" dirty="0"/>
              <a:t>  </a:t>
            </a:r>
            <a:r>
              <a:rPr lang="en-GB" sz="2300" dirty="0" err="1"/>
              <a:t>printf</a:t>
            </a:r>
            <a:r>
              <a:rPr lang="en-GB" sz="2300" dirty="0"/>
              <a:t>("Enter your age: 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300" dirty="0"/>
              <a:t>    </a:t>
            </a:r>
            <a:r>
              <a:rPr lang="en-GB" sz="2300" dirty="0" err="1"/>
              <a:t>scanf</a:t>
            </a:r>
            <a:r>
              <a:rPr lang="en-GB" sz="2300" dirty="0"/>
              <a:t>("%d", &amp;age);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300" dirty="0"/>
              <a:t>   if(age &gt;= 18)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300" dirty="0"/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300" dirty="0"/>
              <a:t>    </a:t>
            </a:r>
            <a:r>
              <a:rPr lang="en-GB" sz="2300" dirty="0" err="1"/>
              <a:t>printf</a:t>
            </a:r>
            <a:r>
              <a:rPr lang="en-GB" sz="2300" dirty="0"/>
              <a:t>("You are eligible to vote in India.");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30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300" dirty="0"/>
              <a:t>    return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300" dirty="0"/>
              <a:t>}</a:t>
            </a:r>
            <a:endParaRPr lang="en-US" sz="23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E7EA499-0FB1-4061-8882-714F490B6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F02A84B-9607-4A7E-A7E1-06E4048167AB}"/>
              </a:ext>
            </a:extLst>
          </p:cNvPr>
          <p:cNvSpPr/>
          <p:nvPr/>
        </p:nvSpPr>
        <p:spPr>
          <a:xfrm>
            <a:off x="7554685" y="2231516"/>
            <a:ext cx="31540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Output</a:t>
            </a:r>
            <a:r>
              <a:rPr lang="en-GB" dirty="0"/>
              <a:t>:</a:t>
            </a:r>
          </a:p>
          <a:p>
            <a:r>
              <a:rPr lang="en-GB" dirty="0"/>
              <a:t>Enter your age: 24</a:t>
            </a:r>
          </a:p>
          <a:p>
            <a:r>
              <a:rPr lang="en-GB" dirty="0"/>
              <a:t>You are eligible to vote in India.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271864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89171"/>
    </mc:Choice>
    <mc:Fallback>
      <p:transition spd="slow" advTm="8917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EE04A9CC-C1D1-44B2-8942-15F0A7DB2221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0"/>
            <a:ext cx="10687051" cy="1034055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Statements – if - else</a:t>
            </a:r>
            <a:endParaRPr lang="en-US" altLang="en-US" sz="2800" b="1" noProof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B0F3CC53-7FFC-4D06-A2F9-792D5CBF0349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                  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4424" y="1034054"/>
            <a:ext cx="10515600" cy="5247475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b="1" dirty="0"/>
              <a:t>Example program for “if-else”</a:t>
            </a:r>
          </a:p>
          <a:p>
            <a:pPr marL="0" lvl="0" indent="0" eaLnBrk="0" fontAlgn="base" hangingPunct="0">
              <a:lnSpc>
                <a:spcPct val="120000"/>
              </a:lnSpc>
              <a:spcBef>
                <a:spcPts val="0"/>
              </a:spcBef>
              <a:buNone/>
            </a:pPr>
            <a:endParaRPr lang="en-US" sz="6400" b="1" dirty="0"/>
          </a:p>
          <a:p>
            <a:pPr marL="0" lvl="0" indent="0" eaLnBrk="0" fontAlgn="base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b="1" dirty="0"/>
              <a:t>Write a </a:t>
            </a:r>
            <a:r>
              <a:rPr lang="en-US" altLang="en-US" sz="6400" b="1" dirty="0">
                <a:solidFill>
                  <a:srgbClr val="333333"/>
                </a:solidFill>
                <a:cs typeface="Arial" panose="020B0604020202020204" pitchFamily="34" charset="0"/>
              </a:rPr>
              <a:t>C Program to check given string is Palindrome or not.</a:t>
            </a:r>
            <a:endParaRPr lang="en-US" altLang="en-US" sz="6400" dirty="0"/>
          </a:p>
          <a:p>
            <a:pPr marL="0" lvl="0" indent="0" eaLnBrk="0" fontAlgn="base" hangingPunct="0">
              <a:lnSpc>
                <a:spcPct val="120000"/>
              </a:lnSpc>
              <a:spcBef>
                <a:spcPts val="0"/>
              </a:spcBef>
              <a:buNone/>
            </a:pPr>
            <a:endParaRPr lang="en-US" altLang="en-US" sz="6400" dirty="0"/>
          </a:p>
          <a:p>
            <a:pPr marL="0" lvl="0" indent="0" eaLnBrk="0" fontAlgn="base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6400" dirty="0"/>
              <a:t>#include &lt;</a:t>
            </a:r>
            <a:r>
              <a:rPr lang="en-US" altLang="en-US" sz="6400" dirty="0" err="1"/>
              <a:t>stdio.h</a:t>
            </a:r>
            <a:r>
              <a:rPr lang="en-US" altLang="en-US" sz="6400" dirty="0"/>
              <a:t>&gt;</a:t>
            </a:r>
          </a:p>
          <a:p>
            <a:pPr marL="0" lvl="0" indent="0" eaLnBrk="0" fontAlgn="base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6400" dirty="0"/>
              <a:t>#include &lt;</a:t>
            </a:r>
            <a:r>
              <a:rPr lang="en-US" altLang="en-US" sz="6400" dirty="0" err="1"/>
              <a:t>string.h</a:t>
            </a:r>
            <a:r>
              <a:rPr lang="en-US" altLang="en-US" sz="6400" dirty="0"/>
              <a:t>&gt;</a:t>
            </a:r>
          </a:p>
          <a:p>
            <a:pPr marL="0" lvl="0" indent="0" eaLnBrk="0" fontAlgn="base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6400" dirty="0"/>
              <a:t>int main()</a:t>
            </a:r>
          </a:p>
          <a:p>
            <a:pPr marL="0" lvl="0" indent="0" eaLnBrk="0" fontAlgn="base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6400" dirty="0"/>
              <a:t>{</a:t>
            </a:r>
          </a:p>
          <a:p>
            <a:pPr marL="0" lvl="0" indent="0" eaLnBrk="0" fontAlgn="base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6400" dirty="0"/>
              <a:t>   char a[10], b[10];</a:t>
            </a:r>
          </a:p>
          <a:p>
            <a:pPr marL="0" lvl="0" indent="0" eaLnBrk="0" fontAlgn="base" hangingPunct="0">
              <a:lnSpc>
                <a:spcPct val="120000"/>
              </a:lnSpc>
              <a:spcBef>
                <a:spcPts val="0"/>
              </a:spcBef>
              <a:buNone/>
            </a:pPr>
            <a:endParaRPr lang="en-US" altLang="en-US" sz="6400" dirty="0"/>
          </a:p>
          <a:p>
            <a:pPr marL="0" lvl="0" indent="0" eaLnBrk="0" fontAlgn="base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6400" dirty="0"/>
              <a:t>   </a:t>
            </a:r>
            <a:r>
              <a:rPr lang="en-US" altLang="en-US" sz="6400" dirty="0" err="1"/>
              <a:t>printf</a:t>
            </a:r>
            <a:r>
              <a:rPr lang="en-US" altLang="en-US" sz="6400" dirty="0"/>
              <a:t>("Enter your string:\n");</a:t>
            </a:r>
          </a:p>
          <a:p>
            <a:pPr marL="0" lvl="0" indent="0" eaLnBrk="0" fontAlgn="base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6400" dirty="0"/>
              <a:t>   gets(a);			\\ read a string in a</a:t>
            </a:r>
          </a:p>
          <a:p>
            <a:pPr marL="0" lvl="0" indent="0" eaLnBrk="0" fontAlgn="base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6400" dirty="0"/>
              <a:t>   </a:t>
            </a:r>
            <a:r>
              <a:rPr lang="en-US" altLang="en-US" sz="6400" dirty="0" err="1"/>
              <a:t>strcpy</a:t>
            </a:r>
            <a:r>
              <a:rPr lang="en-US" altLang="en-US" sz="6400" dirty="0"/>
              <a:t>(</a:t>
            </a:r>
            <a:r>
              <a:rPr lang="en-US" altLang="en-US" sz="6400" dirty="0" err="1"/>
              <a:t>b,a</a:t>
            </a:r>
            <a:r>
              <a:rPr lang="en-US" altLang="en-US" sz="6400" dirty="0"/>
              <a:t>);		\\ copy the string a to b</a:t>
            </a:r>
          </a:p>
          <a:p>
            <a:pPr marL="0" lvl="0" indent="0" eaLnBrk="0" fontAlgn="base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6400" dirty="0"/>
              <a:t>   </a:t>
            </a:r>
            <a:r>
              <a:rPr lang="en-US" altLang="en-US" sz="6400" dirty="0" err="1"/>
              <a:t>strrev</a:t>
            </a:r>
            <a:r>
              <a:rPr lang="en-US" altLang="en-US" sz="6400" dirty="0"/>
              <a:t>(b);			\\ reverse the string b</a:t>
            </a:r>
          </a:p>
          <a:p>
            <a:pPr marL="0" lvl="0" indent="0" eaLnBrk="0" fontAlgn="base" hangingPunct="0">
              <a:lnSpc>
                <a:spcPct val="120000"/>
              </a:lnSpc>
              <a:spcBef>
                <a:spcPts val="0"/>
              </a:spcBef>
              <a:buNone/>
            </a:pPr>
            <a:endParaRPr lang="en-US" altLang="en-US" sz="6400" dirty="0"/>
          </a:p>
          <a:p>
            <a:pPr marL="0" lvl="0" indent="0" eaLnBrk="0" fontAlgn="base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6400" dirty="0"/>
              <a:t>   if (</a:t>
            </a:r>
            <a:r>
              <a:rPr lang="en-US" altLang="en-US" sz="6400" dirty="0" err="1"/>
              <a:t>strcmp</a:t>
            </a:r>
            <a:r>
              <a:rPr lang="en-US" altLang="en-US" sz="6400" dirty="0"/>
              <a:t>(</a:t>
            </a:r>
            <a:r>
              <a:rPr lang="en-US" altLang="en-US" sz="6400" dirty="0" err="1"/>
              <a:t>a,b</a:t>
            </a:r>
            <a:r>
              <a:rPr lang="en-US" altLang="en-US" sz="6400" dirty="0"/>
              <a:t>) == 0)		\\ compare strings a and b</a:t>
            </a:r>
          </a:p>
          <a:p>
            <a:pPr marL="0" lvl="0" indent="0" eaLnBrk="0" fontAlgn="base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6400" dirty="0"/>
              <a:t>      </a:t>
            </a:r>
            <a:r>
              <a:rPr lang="en-US" altLang="en-US" sz="6400" dirty="0" err="1"/>
              <a:t>printf</a:t>
            </a:r>
            <a:r>
              <a:rPr lang="en-US" altLang="en-US" sz="6400" dirty="0"/>
              <a:t>("Entered string is a palindrome.\n");</a:t>
            </a:r>
          </a:p>
          <a:p>
            <a:pPr marL="0" lvl="0" indent="0" eaLnBrk="0" fontAlgn="base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6400" dirty="0"/>
              <a:t>   else</a:t>
            </a:r>
          </a:p>
          <a:p>
            <a:pPr marL="0" lvl="0" indent="0" eaLnBrk="0" fontAlgn="base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6400" dirty="0"/>
              <a:t>      </a:t>
            </a:r>
            <a:r>
              <a:rPr lang="en-US" altLang="en-US" sz="6400" dirty="0" err="1"/>
              <a:t>printf</a:t>
            </a:r>
            <a:r>
              <a:rPr lang="en-US" altLang="en-US" sz="6400" dirty="0"/>
              <a:t>("Entered string is not a palindrome.\n");</a:t>
            </a:r>
          </a:p>
          <a:p>
            <a:pPr marL="0" lvl="0" indent="0" eaLnBrk="0" fontAlgn="base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6400" dirty="0"/>
              <a:t>   return 0;</a:t>
            </a:r>
          </a:p>
          <a:p>
            <a:pPr marL="0" lvl="0" indent="0" eaLnBrk="0" fontAlgn="base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6400" dirty="0"/>
              <a:t>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700" dirty="0"/>
              <a:t/>
            </a:r>
            <a:br>
              <a:rPr lang="en-US" altLang="en-US" sz="3700" dirty="0"/>
            </a:br>
            <a:endParaRPr lang="en-US" altLang="en-US" sz="3700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E7EA499-0FB1-4061-8882-714F490B6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1A3FAE6C-A30B-43A0-8C4B-B8CBB6E8DCC9}"/>
              </a:ext>
            </a:extLst>
          </p:cNvPr>
          <p:cNvSpPr/>
          <p:nvPr/>
        </p:nvSpPr>
        <p:spPr>
          <a:xfrm>
            <a:off x="8000999" y="1687006"/>
            <a:ext cx="3048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Output</a:t>
            </a:r>
            <a:r>
              <a:rPr lang="en-GB" dirty="0"/>
              <a:t>:</a:t>
            </a:r>
          </a:p>
          <a:p>
            <a:endParaRPr lang="en-GB" dirty="0"/>
          </a:p>
          <a:p>
            <a:r>
              <a:rPr lang="en-GB" dirty="0"/>
              <a:t>Enter your string:</a:t>
            </a:r>
          </a:p>
          <a:p>
            <a:r>
              <a:rPr lang="en-GB" dirty="0"/>
              <a:t>ABA</a:t>
            </a:r>
          </a:p>
          <a:p>
            <a:r>
              <a:rPr lang="en-GB" dirty="0"/>
              <a:t>Entered string is a palindrome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009103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88652"/>
    </mc:Choice>
    <mc:Fallback>
      <p:transition spd="slow" advTm="1886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EE04A9CC-C1D1-44B2-8942-15F0A7DB2221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0"/>
            <a:ext cx="10687051" cy="1034055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Statements – nested if</a:t>
            </a:r>
            <a:endParaRPr lang="en-US" altLang="en-US" sz="2800" b="1" noProof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B0F3CC53-7FFC-4D06-A2F9-792D5CBF0349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                  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4424" y="1034055"/>
            <a:ext cx="5438993" cy="5374114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600" dirty="0"/>
              <a:t> </a:t>
            </a:r>
            <a:r>
              <a:rPr lang="en-GB" sz="2400" b="1" dirty="0"/>
              <a:t>WRITE A C PROGRAM TO Find maximum between given three numbers</a:t>
            </a:r>
            <a:endParaRPr lang="en-US" sz="2400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/>
              <a:t>int</a:t>
            </a:r>
            <a:r>
              <a:rPr lang="en-US" sz="2400" dirty="0"/>
              <a:t> main()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/>
              <a:t>    int num1, num2, num3;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/>
              <a:t>    /* Input three numbers from user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/>
              <a:t>    </a:t>
            </a:r>
            <a:r>
              <a:rPr lang="en-US" sz="2400" dirty="0" err="1"/>
              <a:t>printf</a:t>
            </a:r>
            <a:r>
              <a:rPr lang="en-US" sz="2400" dirty="0"/>
              <a:t>("Enter three numbers: 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/>
              <a:t>    </a:t>
            </a:r>
            <a:r>
              <a:rPr lang="en-US" sz="2400" dirty="0" err="1"/>
              <a:t>scanf</a:t>
            </a:r>
            <a:r>
              <a:rPr lang="en-US" sz="2400" dirty="0"/>
              <a:t>("%</a:t>
            </a:r>
            <a:r>
              <a:rPr lang="en-US" sz="2400" dirty="0" err="1"/>
              <a:t>d%d%d</a:t>
            </a:r>
            <a:r>
              <a:rPr lang="en-US" sz="2400" dirty="0"/>
              <a:t>", &amp;num1, &amp;num2, &amp;num3);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/>
              <a:t>    if(num1 &gt; num2)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/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/>
              <a:t>        if(num1 &gt; num3)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/>
              <a:t>  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/>
              <a:t>            /* If num1&gt;num2 and num1&gt;num3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/>
              <a:t>            </a:t>
            </a:r>
            <a:r>
              <a:rPr lang="en-US" sz="2400" dirty="0" err="1"/>
              <a:t>printf</a:t>
            </a:r>
            <a:r>
              <a:rPr lang="en-US" sz="2400" dirty="0"/>
              <a:t>("Num1 is max.");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/>
              <a:t>        }        </a:t>
            </a:r>
            <a:endParaRPr lang="en-US" sz="1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E7EA499-0FB1-4061-8882-714F490B6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527233" y="1043011"/>
            <a:ext cx="4333467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else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 </a:t>
            </a:r>
            <a:r>
              <a:rPr lang="en-US" dirty="0" err="1"/>
              <a:t>printf</a:t>
            </a:r>
            <a:r>
              <a:rPr lang="en-US" dirty="0"/>
              <a:t>("Num3 is max.");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pt-BR" dirty="0"/>
              <a:t>else</a:t>
            </a:r>
          </a:p>
          <a:p>
            <a:r>
              <a:rPr lang="pt-BR" dirty="0"/>
              <a:t>    {</a:t>
            </a:r>
          </a:p>
          <a:p>
            <a:r>
              <a:rPr lang="pt-BR" dirty="0"/>
              <a:t>        if(num2 &gt; num3)</a:t>
            </a:r>
          </a:p>
          <a:p>
            <a:r>
              <a:rPr lang="pt-BR" dirty="0"/>
              <a:t>        {</a:t>
            </a:r>
          </a:p>
          <a:p>
            <a:r>
              <a:rPr lang="pt-BR" dirty="0"/>
              <a:t>               printf("Num2 is max.");</a:t>
            </a:r>
          </a:p>
          <a:p>
            <a:r>
              <a:rPr lang="pt-BR" dirty="0"/>
              <a:t>        }</a:t>
            </a:r>
          </a:p>
          <a:p>
            <a:r>
              <a:rPr lang="pt-BR" dirty="0"/>
              <a:t>        else</a:t>
            </a:r>
          </a:p>
          <a:p>
            <a:r>
              <a:rPr lang="pt-BR" dirty="0"/>
              <a:t>        {</a:t>
            </a:r>
          </a:p>
          <a:p>
            <a:r>
              <a:rPr lang="pt-BR" dirty="0"/>
              <a:t>               printf("Num3 is max.");</a:t>
            </a:r>
          </a:p>
          <a:p>
            <a:r>
              <a:rPr lang="pt-BR" dirty="0"/>
              <a:t>        }</a:t>
            </a:r>
          </a:p>
          <a:p>
            <a:r>
              <a:rPr lang="pt-BR" dirty="0"/>
              <a:t>    }</a:t>
            </a:r>
          </a:p>
          <a:p>
            <a:endParaRPr lang="pt-BR" dirty="0"/>
          </a:p>
          <a:p>
            <a:r>
              <a:rPr lang="pt-BR" dirty="0"/>
              <a:t>    return 0;</a:t>
            </a:r>
          </a:p>
          <a:p>
            <a:r>
              <a:rPr lang="pt-BR" dirty="0"/>
              <a:t>}</a:t>
            </a:r>
            <a:endParaRPr lang="en-US" dirty="0"/>
          </a:p>
          <a:p>
            <a:endParaRPr lang="en-US" sz="1000" dirty="0">
              <a:latin typeface="Courier New" panose="02070309020205020404" pitchFamily="49" charset="0"/>
            </a:endParaRP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99557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28136"/>
    </mc:Choice>
    <mc:Fallback>
      <p:transition spd="slow" advTm="12813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EE04A9CC-C1D1-44B2-8942-15F0A7DB2221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0"/>
            <a:ext cx="10687051" cy="1034055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Statements – nested if</a:t>
            </a:r>
            <a:endParaRPr lang="en-US" altLang="en-US" sz="2800" b="1" noProof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B0F3CC53-7FFC-4D06-A2F9-792D5CBF0349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                  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4424" y="1034055"/>
            <a:ext cx="5438993" cy="49879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 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E7EA499-0FB1-4061-8882-714F490B6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097486" y="198912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1402028" y="1712121"/>
            <a:ext cx="398378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Output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Enter three numbers: 10 20 30 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Num3 is max.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139902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4356"/>
    </mc:Choice>
    <mc:Fallback>
      <p:transition spd="slow" advTm="1435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EE04A9CC-C1D1-44B2-8942-15F0A7DB2221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0"/>
            <a:ext cx="10687051" cy="1034055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Statements – if else ladder</a:t>
            </a:r>
            <a:endParaRPr lang="en-US" altLang="en-US" sz="2800" b="1" noProof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B0F3CC53-7FFC-4D06-A2F9-792D5CBF0349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                  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4424" y="1034055"/>
            <a:ext cx="10515600" cy="5107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Example program for “if else ladder”</a:t>
            </a:r>
          </a:p>
          <a:p>
            <a:pPr marL="0" indent="0" algn="just">
              <a:buNone/>
            </a:pPr>
            <a:endParaRPr lang="en-GB" sz="1000" dirty="0"/>
          </a:p>
          <a:p>
            <a:pPr marL="0" indent="0" algn="just">
              <a:buNone/>
            </a:pPr>
            <a:r>
              <a:rPr lang="en-GB" sz="2400" dirty="0"/>
              <a:t>Write a C program to read temperature in centigrade and display a suitable message according to temperature state below : </a:t>
            </a:r>
            <a:endParaRPr lang="en-GB" dirty="0"/>
          </a:p>
          <a:p>
            <a:pPr marL="0" indent="0">
              <a:buNone/>
            </a:pPr>
            <a:r>
              <a:rPr lang="en-GB" sz="2000" dirty="0"/>
              <a:t>Temp &lt; 0 then Freezing weather</a:t>
            </a:r>
          </a:p>
          <a:p>
            <a:pPr marL="0" indent="0">
              <a:buNone/>
            </a:pPr>
            <a:r>
              <a:rPr lang="en-GB" sz="2000" dirty="0"/>
              <a:t>Temp 0-10 then Very Cold weather</a:t>
            </a:r>
          </a:p>
          <a:p>
            <a:pPr marL="0" indent="0">
              <a:buNone/>
            </a:pPr>
            <a:r>
              <a:rPr lang="en-GB" sz="2000" dirty="0"/>
              <a:t>Temp 10-20 then Cold weather</a:t>
            </a:r>
          </a:p>
          <a:p>
            <a:pPr marL="0" indent="0">
              <a:buNone/>
            </a:pPr>
            <a:r>
              <a:rPr lang="en-GB" sz="2000" dirty="0"/>
              <a:t>Temp 20-30 then Normal in Temp</a:t>
            </a:r>
          </a:p>
          <a:p>
            <a:pPr marL="0" indent="0">
              <a:buNone/>
            </a:pPr>
            <a:r>
              <a:rPr lang="en-GB" sz="2000" dirty="0"/>
              <a:t>Temp 30-40 then Its Hot</a:t>
            </a:r>
          </a:p>
          <a:p>
            <a:pPr marL="0" indent="0">
              <a:buNone/>
            </a:pPr>
            <a:r>
              <a:rPr lang="en-GB" sz="2000" dirty="0"/>
              <a:t>Temp &gt;=40 then Its Very Hot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E7EA499-0FB1-4061-8882-714F490B6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3169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47720"/>
    </mc:Choice>
    <mc:Fallback>
      <p:transition spd="slow" advTm="4772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EE04A9CC-C1D1-44B2-8942-15F0A7DB2221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0"/>
            <a:ext cx="10687051" cy="1034055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Statements – if else ladder</a:t>
            </a:r>
            <a:endParaRPr lang="en-US" altLang="en-US" sz="2800" b="1" noProof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B0F3CC53-7FFC-4D06-A2F9-792D5CBF0349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                  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4424" y="1034055"/>
            <a:ext cx="10515600" cy="51074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E7EA499-0FB1-4061-8882-714F490B6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282881" y="1026184"/>
            <a:ext cx="591747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#include &lt;</a:t>
            </a:r>
            <a:r>
              <a:rPr lang="en-GB" dirty="0" err="1"/>
              <a:t>stdio.h</a:t>
            </a:r>
            <a:r>
              <a:rPr lang="en-GB" dirty="0"/>
              <a:t>&gt;</a:t>
            </a:r>
          </a:p>
          <a:p>
            <a:r>
              <a:rPr lang="en-GB" dirty="0"/>
              <a:t>void main()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   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tmp</a:t>
            </a:r>
            <a:r>
              <a:rPr lang="en-GB" dirty="0"/>
              <a:t>;</a:t>
            </a:r>
          </a:p>
          <a:p>
            <a:r>
              <a:rPr lang="en-GB" dirty="0"/>
              <a:t>    </a:t>
            </a:r>
            <a:r>
              <a:rPr lang="en-GB" dirty="0" err="1"/>
              <a:t>printf</a:t>
            </a:r>
            <a:r>
              <a:rPr lang="en-GB" dirty="0"/>
              <a:t>("Input days temperature : ");</a:t>
            </a:r>
          </a:p>
          <a:p>
            <a:r>
              <a:rPr lang="en-GB" dirty="0"/>
              <a:t>    </a:t>
            </a:r>
            <a:r>
              <a:rPr lang="en-GB" dirty="0" err="1"/>
              <a:t>scanf</a:t>
            </a:r>
            <a:r>
              <a:rPr lang="en-GB" dirty="0"/>
              <a:t>("%d",&amp;</a:t>
            </a:r>
            <a:r>
              <a:rPr lang="en-GB" dirty="0" err="1"/>
              <a:t>tmp</a:t>
            </a:r>
            <a:r>
              <a:rPr lang="en-GB" dirty="0"/>
              <a:t>);</a:t>
            </a:r>
          </a:p>
          <a:p>
            <a:r>
              <a:rPr lang="en-GB" dirty="0"/>
              <a:t>   if(</a:t>
            </a:r>
            <a:r>
              <a:rPr lang="en-GB" dirty="0" err="1"/>
              <a:t>tmp</a:t>
            </a:r>
            <a:r>
              <a:rPr lang="en-GB" dirty="0"/>
              <a:t>&lt;0)</a:t>
            </a:r>
          </a:p>
          <a:p>
            <a:r>
              <a:rPr lang="en-GB" dirty="0"/>
              <a:t>             </a:t>
            </a:r>
            <a:r>
              <a:rPr lang="en-GB" dirty="0" err="1"/>
              <a:t>printf</a:t>
            </a:r>
            <a:r>
              <a:rPr lang="en-GB" dirty="0"/>
              <a:t>("Freezing weather.\n");</a:t>
            </a:r>
          </a:p>
          <a:p>
            <a:r>
              <a:rPr lang="en-GB" dirty="0"/>
              <a:t>   else if(</a:t>
            </a:r>
            <a:r>
              <a:rPr lang="en-GB" dirty="0" err="1"/>
              <a:t>tmp</a:t>
            </a:r>
            <a:r>
              <a:rPr lang="en-GB" dirty="0"/>
              <a:t>&lt;10)</a:t>
            </a:r>
          </a:p>
          <a:p>
            <a:r>
              <a:rPr lang="en-GB" dirty="0"/>
              <a:t>            </a:t>
            </a:r>
            <a:r>
              <a:rPr lang="en-GB" dirty="0" err="1"/>
              <a:t>printf</a:t>
            </a:r>
            <a:r>
              <a:rPr lang="en-GB" dirty="0"/>
              <a:t>("Very cold weather.\n");</a:t>
            </a:r>
          </a:p>
          <a:p>
            <a:r>
              <a:rPr lang="en-GB" dirty="0"/>
              <a:t>            else if(</a:t>
            </a:r>
            <a:r>
              <a:rPr lang="en-GB" dirty="0" err="1"/>
              <a:t>tmp</a:t>
            </a:r>
            <a:r>
              <a:rPr lang="en-GB" dirty="0"/>
              <a:t>&lt;20)</a:t>
            </a:r>
          </a:p>
          <a:p>
            <a:r>
              <a:rPr lang="en-GB" dirty="0"/>
              <a:t>                        </a:t>
            </a:r>
            <a:r>
              <a:rPr lang="en-GB" dirty="0" err="1"/>
              <a:t>printf</a:t>
            </a:r>
            <a:r>
              <a:rPr lang="en-GB" dirty="0"/>
              <a:t>("Cold weather.\n");</a:t>
            </a:r>
          </a:p>
          <a:p>
            <a:r>
              <a:rPr lang="en-GB" dirty="0"/>
              <a:t>                    else if(</a:t>
            </a:r>
            <a:r>
              <a:rPr lang="en-GB" dirty="0" err="1"/>
              <a:t>tmp</a:t>
            </a:r>
            <a:r>
              <a:rPr lang="en-GB" dirty="0"/>
              <a:t>&lt;30)</a:t>
            </a:r>
          </a:p>
          <a:p>
            <a:r>
              <a:rPr lang="en-GB" dirty="0"/>
              <a:t>                               </a:t>
            </a:r>
            <a:r>
              <a:rPr lang="en-GB" dirty="0" err="1"/>
              <a:t>printf</a:t>
            </a:r>
            <a:r>
              <a:rPr lang="en-GB" dirty="0"/>
              <a:t>("Normal in temp.\n");</a:t>
            </a:r>
          </a:p>
          <a:p>
            <a:r>
              <a:rPr lang="en-GB" dirty="0"/>
              <a:t>                            else if(</a:t>
            </a:r>
            <a:r>
              <a:rPr lang="en-GB" dirty="0" err="1"/>
              <a:t>tmp</a:t>
            </a:r>
            <a:r>
              <a:rPr lang="en-GB" dirty="0"/>
              <a:t>&lt;40)</a:t>
            </a:r>
          </a:p>
          <a:p>
            <a:r>
              <a:rPr lang="en-GB" dirty="0"/>
              <a:t>                                         </a:t>
            </a:r>
            <a:r>
              <a:rPr lang="en-GB" dirty="0" err="1"/>
              <a:t>printf</a:t>
            </a:r>
            <a:r>
              <a:rPr lang="en-GB" dirty="0"/>
              <a:t>("Its Hot.\n");</a:t>
            </a:r>
          </a:p>
          <a:p>
            <a:r>
              <a:rPr lang="en-GB" dirty="0"/>
              <a:t>                                    else</a:t>
            </a:r>
          </a:p>
          <a:p>
            <a:r>
              <a:rPr lang="en-GB" dirty="0"/>
              <a:t>                                           </a:t>
            </a:r>
            <a:r>
              <a:rPr lang="en-GB" dirty="0" err="1"/>
              <a:t>printf</a:t>
            </a:r>
            <a:r>
              <a:rPr lang="en-GB" dirty="0"/>
              <a:t>("Its very hot.\n");</a:t>
            </a:r>
          </a:p>
          <a:p>
            <a:r>
              <a:rPr lang="en-GB" dirty="0"/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2F6F086-0819-4F89-BCF1-F0C9D229927D}"/>
              </a:ext>
            </a:extLst>
          </p:cNvPr>
          <p:cNvSpPr/>
          <p:nvPr/>
        </p:nvSpPr>
        <p:spPr>
          <a:xfrm>
            <a:off x="7200355" y="1734476"/>
            <a:ext cx="3048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Output</a:t>
            </a:r>
            <a:r>
              <a:rPr lang="en-GB" dirty="0"/>
              <a:t>:</a:t>
            </a:r>
          </a:p>
          <a:p>
            <a:endParaRPr lang="en-GB" dirty="0"/>
          </a:p>
          <a:p>
            <a:r>
              <a:rPr lang="en-GB" dirty="0"/>
              <a:t>Input days temperature : 42 </a:t>
            </a:r>
          </a:p>
          <a:p>
            <a:r>
              <a:rPr lang="en-GB" dirty="0"/>
              <a:t>Its very hot.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874956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74045"/>
    </mc:Choice>
    <mc:Fallback>
      <p:transition spd="slow" advTm="740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EE04A9CC-C1D1-44B2-8942-15F0A7DB2221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0"/>
            <a:ext cx="10687051" cy="1034055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 Statements - for</a:t>
            </a:r>
            <a:endParaRPr lang="en-US" altLang="en-US" sz="2800" b="1" noProof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B0F3CC53-7FFC-4D06-A2F9-792D5CBF0349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                  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4423" y="1034055"/>
            <a:ext cx="10960985" cy="537411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Example program for “for”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Write a program in C to display the pattern like right angle triangle using an asterisk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void main()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i,j,rows</a:t>
            </a:r>
            <a:r>
              <a:rPr lang="en-US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</a:t>
            </a:r>
            <a:r>
              <a:rPr lang="en-US" dirty="0" err="1"/>
              <a:t>printf</a:t>
            </a:r>
            <a:r>
              <a:rPr lang="en-US" dirty="0"/>
              <a:t>(“Number of rows to display: 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</a:t>
            </a:r>
            <a:r>
              <a:rPr lang="en-US" dirty="0" err="1"/>
              <a:t>scanf</a:t>
            </a:r>
            <a:r>
              <a:rPr lang="en-US" dirty="0"/>
              <a:t>("%</a:t>
            </a:r>
            <a:r>
              <a:rPr lang="en-US" dirty="0" err="1"/>
              <a:t>d",&amp;rows</a:t>
            </a:r>
            <a:r>
              <a:rPr lang="en-US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for(</a:t>
            </a:r>
            <a:r>
              <a:rPr lang="en-US" dirty="0" err="1"/>
              <a:t>i</a:t>
            </a:r>
            <a:r>
              <a:rPr lang="en-US" dirty="0"/>
              <a:t>=1;i&lt;=</a:t>
            </a:r>
            <a:r>
              <a:rPr lang="en-US" dirty="0" err="1"/>
              <a:t>rows;i</a:t>
            </a:r>
            <a:r>
              <a:rPr lang="en-US" dirty="0"/>
              <a:t>++)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for(j=1;j&lt;=</a:t>
            </a:r>
            <a:r>
              <a:rPr lang="en-US" dirty="0" err="1"/>
              <a:t>i;j</a:t>
            </a:r>
            <a:r>
              <a:rPr lang="en-US" dirty="0"/>
              <a:t>++)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   </a:t>
            </a:r>
            <a:r>
              <a:rPr lang="en-US" dirty="0" err="1"/>
              <a:t>printf</a:t>
            </a:r>
            <a:r>
              <a:rPr lang="en-US" dirty="0"/>
              <a:t>("*");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E7EA499-0FB1-4061-8882-714F490B6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182015" y="2151451"/>
            <a:ext cx="309703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Number of rows to display : 10</a:t>
            </a:r>
          </a:p>
          <a:p>
            <a:r>
              <a:rPr lang="en-GB" dirty="0"/>
              <a:t>*</a:t>
            </a:r>
          </a:p>
          <a:p>
            <a:r>
              <a:rPr lang="en-GB" dirty="0"/>
              <a:t>**</a:t>
            </a:r>
          </a:p>
          <a:p>
            <a:r>
              <a:rPr lang="en-GB" dirty="0"/>
              <a:t>***</a:t>
            </a:r>
          </a:p>
          <a:p>
            <a:r>
              <a:rPr lang="en-GB" dirty="0"/>
              <a:t>****</a:t>
            </a:r>
          </a:p>
          <a:p>
            <a:r>
              <a:rPr lang="en-GB" dirty="0"/>
              <a:t>*****</a:t>
            </a:r>
          </a:p>
          <a:p>
            <a:r>
              <a:rPr lang="en-GB" dirty="0"/>
              <a:t>******</a:t>
            </a:r>
          </a:p>
          <a:p>
            <a:r>
              <a:rPr lang="en-GB" dirty="0"/>
              <a:t>*******</a:t>
            </a:r>
          </a:p>
          <a:p>
            <a:r>
              <a:rPr lang="en-GB" dirty="0"/>
              <a:t>********</a:t>
            </a:r>
          </a:p>
          <a:p>
            <a:r>
              <a:rPr lang="en-GB" dirty="0"/>
              <a:t>*********</a:t>
            </a:r>
          </a:p>
          <a:p>
            <a:r>
              <a:rPr lang="en-GB" dirty="0"/>
              <a:t>**********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211730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Tm="104960"/>
    </mc:Choice>
    <mc:Fallback>
      <p:transition advTm="1049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2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0.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4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5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9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9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7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3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2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1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3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{0AF5710B-C9BE-D049-99F6-EA598E797940}tf10001119</Template>
  <TotalTime>5228</TotalTime>
  <Words>1570</Words>
  <Application>Microsoft Office PowerPoint</Application>
  <PresentationFormat>Custom</PresentationFormat>
  <Paragraphs>435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RAMALINGAM</dc:creator>
  <cp:lastModifiedBy>Atul Kumar Singh</cp:lastModifiedBy>
  <cp:revision>256</cp:revision>
  <dcterms:created xsi:type="dcterms:W3CDTF">2020-05-05T09:43:45Z</dcterms:created>
  <dcterms:modified xsi:type="dcterms:W3CDTF">2022-01-11T04:12:07Z</dcterms:modified>
</cp:coreProperties>
</file>