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344" r:id="rId2"/>
    <p:sldId id="347" r:id="rId3"/>
    <p:sldId id="365" r:id="rId4"/>
    <p:sldId id="366" r:id="rId5"/>
    <p:sldId id="375" r:id="rId6"/>
    <p:sldId id="376" r:id="rId7"/>
    <p:sldId id="367" r:id="rId8"/>
    <p:sldId id="369" r:id="rId9"/>
    <p:sldId id="370" r:id="rId10"/>
    <p:sldId id="371" r:id="rId11"/>
    <p:sldId id="372" r:id="rId12"/>
    <p:sldId id="378" r:id="rId13"/>
    <p:sldId id="348" r:id="rId14"/>
    <p:sldId id="373" r:id="rId15"/>
    <p:sldId id="353" r:id="rId16"/>
    <p:sldId id="356" r:id="rId17"/>
    <p:sldId id="358" r:id="rId18"/>
    <p:sldId id="374" r:id="rId19"/>
    <p:sldId id="363" r:id="rId20"/>
    <p:sldId id="3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4209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838" autoAdjust="0"/>
    <p:restoredTop sz="94696"/>
  </p:normalViewPr>
  <p:slideViewPr>
    <p:cSldViewPr snapToGrid="0" snapToObjects="1">
      <p:cViewPr varScale="1">
        <p:scale>
          <a:sx n="73" d="100"/>
          <a:sy n="73" d="100"/>
        </p:scale>
        <p:origin x="-54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a:extLst>
              <a:ext uri="{FF2B5EF4-FFF2-40B4-BE49-F238E27FC236}">
                <a16:creationId xmlns:a16="http://schemas.microsoft.com/office/drawing/2014/main" xmlns=""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DA5B50-FE66-4811-A7C0-F2204DDD6E2E}" type="datetime1">
              <a:rPr lang="en-IN" smtClean="0"/>
              <a:pPr/>
              <a:t>11-01-2022</a:t>
            </a:fld>
            <a:endParaRPr lang="en-US"/>
          </a:p>
        </p:txBody>
      </p:sp>
      <p:sp>
        <p:nvSpPr>
          <p:cNvPr id="4" name="Footer Placeholder 3">
            <a:extLst>
              <a:ext uri="{FF2B5EF4-FFF2-40B4-BE49-F238E27FC236}">
                <a16:creationId xmlns:a16="http://schemas.microsoft.com/office/drawing/2014/main" xmlns=""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xmlns="" val="2351061773"/>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690E-70AB-4958-AB81-B252725AC6AD}" type="datetime1">
              <a:rPr lang="en-IN" smtClean="0"/>
              <a:pPr/>
              <a:t>11-01-2022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xmlns="" val="444403577"/>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D2E9CB54-D444-44B1-8D57-055021D27D87}" type="datetime1">
              <a:rPr lang="en-IN" smtClean="0"/>
              <a:pPr/>
              <a:t>11-01-2022</a:t>
            </a:fld>
            <a:endParaRPr lang="en-US"/>
          </a:p>
        </p:txBody>
      </p:sp>
      <p:sp>
        <p:nvSpPr>
          <p:cNvPr id="6" name="Header Placeholder 5">
            <a:extLst>
              <a:ext uri="{FF2B5EF4-FFF2-40B4-BE49-F238E27FC236}">
                <a16:creationId xmlns:a16="http://schemas.microsoft.com/office/drawing/2014/main" xmlns="" id="{071AA0EE-48AD-41CF-B8E1-209D08089985}"/>
              </a:ext>
            </a:extLst>
          </p:cNvPr>
          <p:cNvSpPr>
            <a:spLocks noGrp="1"/>
          </p:cNvSpPr>
          <p:nvPr>
            <p:ph type="hdr" sz="quarter"/>
          </p:nvPr>
        </p:nvSpPr>
        <p:spPr/>
        <p:txBody>
          <a:bodyPr/>
          <a:lstStyle/>
          <a:p>
            <a:r>
              <a:rPr lang="en-US"/>
              <a:t>School of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087DB8D-2085-BA4F-BAA0-77C9844548D8}"/>
              </a:ext>
            </a:extLst>
          </p:cNvPr>
          <p:cNvSpPr>
            <a:spLocks noGrp="1"/>
          </p:cNvSpPr>
          <p:nvPr>
            <p:ph type="dt" sz="half" idx="10"/>
          </p:nvPr>
        </p:nvSpPr>
        <p:spPr/>
        <p:txBody>
          <a:bodyPr/>
          <a:lstStyle/>
          <a:p>
            <a:fld id="{B6589C56-92CE-47B2-ACB2-4F555ABA3A72}" type="datetime1">
              <a:rPr lang="en-US" smtClean="0"/>
              <a:pPr/>
              <a:t>1/11/2022</a:t>
            </a:fld>
            <a:endParaRPr lang="en-US"/>
          </a:p>
        </p:txBody>
      </p:sp>
      <p:sp>
        <p:nvSpPr>
          <p:cNvPr id="5" name="Footer Placeholder 4">
            <a:extLst>
              <a:ext uri="{FF2B5EF4-FFF2-40B4-BE49-F238E27FC236}">
                <a16:creationId xmlns:a16="http://schemas.microsoft.com/office/drawing/2014/main" xmlns=""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741D1B-40DA-2741-A4B3-7EAAD6A42A09}"/>
              </a:ext>
            </a:extLst>
          </p:cNvPr>
          <p:cNvSpPr>
            <a:spLocks noGrp="1"/>
          </p:cNvSpPr>
          <p:nvPr>
            <p:ph type="dt" sz="half" idx="10"/>
          </p:nvPr>
        </p:nvSpPr>
        <p:spPr/>
        <p:txBody>
          <a:bodyPr/>
          <a:lstStyle/>
          <a:p>
            <a:fld id="{7A0F58B1-DF52-4F70-B763-700FC8E9FEA0}" type="datetime1">
              <a:rPr lang="en-US" smtClean="0"/>
              <a:pPr/>
              <a:t>1/11/2022</a:t>
            </a:fld>
            <a:endParaRPr lang="en-US"/>
          </a:p>
        </p:txBody>
      </p:sp>
      <p:sp>
        <p:nvSpPr>
          <p:cNvPr id="5" name="Footer Placeholder 4">
            <a:extLst>
              <a:ext uri="{FF2B5EF4-FFF2-40B4-BE49-F238E27FC236}">
                <a16:creationId xmlns:a16="http://schemas.microsoft.com/office/drawing/2014/main" xmlns=""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8A832E-7C18-E844-AD16-385329DD3693}"/>
              </a:ext>
            </a:extLst>
          </p:cNvPr>
          <p:cNvSpPr>
            <a:spLocks noGrp="1"/>
          </p:cNvSpPr>
          <p:nvPr>
            <p:ph type="dt" sz="half" idx="10"/>
          </p:nvPr>
        </p:nvSpPr>
        <p:spPr/>
        <p:txBody>
          <a:bodyPr/>
          <a:lstStyle/>
          <a:p>
            <a:fld id="{CFD87FA2-9D0A-48BA-8A36-22DA4A1EC439}" type="datetime1">
              <a:rPr lang="en-US" smtClean="0"/>
              <a:pPr/>
              <a:t>1/11/2022</a:t>
            </a:fld>
            <a:endParaRPr lang="en-US"/>
          </a:p>
        </p:txBody>
      </p:sp>
      <p:sp>
        <p:nvSpPr>
          <p:cNvPr id="5" name="Footer Placeholder 4">
            <a:extLst>
              <a:ext uri="{FF2B5EF4-FFF2-40B4-BE49-F238E27FC236}">
                <a16:creationId xmlns:a16="http://schemas.microsoft.com/office/drawing/2014/main" xmlns=""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71A5E5-6204-D748-9A98-B9C434AF00B0}"/>
              </a:ext>
            </a:extLst>
          </p:cNvPr>
          <p:cNvSpPr>
            <a:spLocks noGrp="1"/>
          </p:cNvSpPr>
          <p:nvPr>
            <p:ph type="dt" sz="half" idx="10"/>
          </p:nvPr>
        </p:nvSpPr>
        <p:spPr/>
        <p:txBody>
          <a:bodyPr/>
          <a:lstStyle/>
          <a:p>
            <a:fld id="{0FE34AB2-DC36-478B-AB99-42055C145F48}" type="datetime1">
              <a:rPr lang="en-US" smtClean="0"/>
              <a:pPr/>
              <a:t>1/11/2022</a:t>
            </a:fld>
            <a:endParaRPr lang="en-US"/>
          </a:p>
        </p:txBody>
      </p:sp>
      <p:sp>
        <p:nvSpPr>
          <p:cNvPr id="5" name="Footer Placeholder 4">
            <a:extLst>
              <a:ext uri="{FF2B5EF4-FFF2-40B4-BE49-F238E27FC236}">
                <a16:creationId xmlns:a16="http://schemas.microsoft.com/office/drawing/2014/main" xmlns=""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317132D-85B2-7949-AF1E-F8BE8D429DA4}"/>
              </a:ext>
            </a:extLst>
          </p:cNvPr>
          <p:cNvSpPr>
            <a:spLocks noGrp="1"/>
          </p:cNvSpPr>
          <p:nvPr>
            <p:ph type="dt" sz="half" idx="10"/>
          </p:nvPr>
        </p:nvSpPr>
        <p:spPr/>
        <p:txBody>
          <a:bodyPr/>
          <a:lstStyle/>
          <a:p>
            <a:fld id="{4DADFD8A-3890-4F1F-B12B-D681F9110C31}" type="datetime1">
              <a:rPr lang="en-US" smtClean="0"/>
              <a:pPr/>
              <a:t>1/11/2022</a:t>
            </a:fld>
            <a:endParaRPr lang="en-US"/>
          </a:p>
        </p:txBody>
      </p:sp>
      <p:sp>
        <p:nvSpPr>
          <p:cNvPr id="5" name="Footer Placeholder 4">
            <a:extLst>
              <a:ext uri="{FF2B5EF4-FFF2-40B4-BE49-F238E27FC236}">
                <a16:creationId xmlns:a16="http://schemas.microsoft.com/office/drawing/2014/main" xmlns=""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BBD3D62-50EC-C044-98A5-8700F758EE6D}"/>
              </a:ext>
            </a:extLst>
          </p:cNvPr>
          <p:cNvSpPr>
            <a:spLocks noGrp="1"/>
          </p:cNvSpPr>
          <p:nvPr>
            <p:ph type="dt" sz="half" idx="10"/>
          </p:nvPr>
        </p:nvSpPr>
        <p:spPr/>
        <p:txBody>
          <a:bodyPr/>
          <a:lstStyle/>
          <a:p>
            <a:fld id="{88206B72-FD0C-4718-AF10-7BB8D430169A}" type="datetime1">
              <a:rPr lang="en-US" smtClean="0"/>
              <a:pPr/>
              <a:t>1/11/2022</a:t>
            </a:fld>
            <a:endParaRPr lang="en-US"/>
          </a:p>
        </p:txBody>
      </p:sp>
      <p:sp>
        <p:nvSpPr>
          <p:cNvPr id="6" name="Footer Placeholder 5">
            <a:extLst>
              <a:ext uri="{FF2B5EF4-FFF2-40B4-BE49-F238E27FC236}">
                <a16:creationId xmlns:a16="http://schemas.microsoft.com/office/drawing/2014/main" xmlns=""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3AB73E8-AA99-9D44-B73A-36DAB298DB66}"/>
              </a:ext>
            </a:extLst>
          </p:cNvPr>
          <p:cNvSpPr>
            <a:spLocks noGrp="1"/>
          </p:cNvSpPr>
          <p:nvPr>
            <p:ph type="dt" sz="half" idx="10"/>
          </p:nvPr>
        </p:nvSpPr>
        <p:spPr/>
        <p:txBody>
          <a:bodyPr/>
          <a:lstStyle/>
          <a:p>
            <a:fld id="{06CAF295-340C-4891-B250-3853F7357173}" type="datetime1">
              <a:rPr lang="en-US" smtClean="0"/>
              <a:pPr/>
              <a:t>1/11/2022</a:t>
            </a:fld>
            <a:endParaRPr lang="en-US"/>
          </a:p>
        </p:txBody>
      </p:sp>
      <p:sp>
        <p:nvSpPr>
          <p:cNvPr id="8" name="Footer Placeholder 7">
            <a:extLst>
              <a:ext uri="{FF2B5EF4-FFF2-40B4-BE49-F238E27FC236}">
                <a16:creationId xmlns:a16="http://schemas.microsoft.com/office/drawing/2014/main" xmlns=""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F44714-C02E-224F-9D69-9FD099B1B610}"/>
              </a:ext>
            </a:extLst>
          </p:cNvPr>
          <p:cNvSpPr>
            <a:spLocks noGrp="1"/>
          </p:cNvSpPr>
          <p:nvPr>
            <p:ph type="dt" sz="half" idx="10"/>
          </p:nvPr>
        </p:nvSpPr>
        <p:spPr/>
        <p:txBody>
          <a:bodyPr/>
          <a:lstStyle/>
          <a:p>
            <a:fld id="{80B584F0-01E0-40D7-8F57-047FE452AF4F}" type="datetime1">
              <a:rPr lang="en-US" smtClean="0"/>
              <a:pPr/>
              <a:t>1/11/2022</a:t>
            </a:fld>
            <a:endParaRPr lang="en-US"/>
          </a:p>
        </p:txBody>
      </p:sp>
      <p:sp>
        <p:nvSpPr>
          <p:cNvPr id="4" name="Footer Placeholder 3">
            <a:extLst>
              <a:ext uri="{FF2B5EF4-FFF2-40B4-BE49-F238E27FC236}">
                <a16:creationId xmlns:a16="http://schemas.microsoft.com/office/drawing/2014/main" xmlns=""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AB9069D-ACC1-2846-BB69-0C25ABE4128B}"/>
              </a:ext>
            </a:extLst>
          </p:cNvPr>
          <p:cNvSpPr>
            <a:spLocks noGrp="1"/>
          </p:cNvSpPr>
          <p:nvPr>
            <p:ph type="dt" sz="half" idx="10"/>
          </p:nvPr>
        </p:nvSpPr>
        <p:spPr/>
        <p:txBody>
          <a:bodyPr/>
          <a:lstStyle/>
          <a:p>
            <a:fld id="{7AD3A4AA-E395-466A-A7A4-6B7D85D26E0C}" type="datetime1">
              <a:rPr lang="en-US" smtClean="0"/>
              <a:pPr/>
              <a:t>1/11/2022</a:t>
            </a:fld>
            <a:endParaRPr lang="en-US"/>
          </a:p>
        </p:txBody>
      </p:sp>
      <p:sp>
        <p:nvSpPr>
          <p:cNvPr id="3" name="Footer Placeholder 2">
            <a:extLst>
              <a:ext uri="{FF2B5EF4-FFF2-40B4-BE49-F238E27FC236}">
                <a16:creationId xmlns:a16="http://schemas.microsoft.com/office/drawing/2014/main" xmlns=""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FC69DD6-BF4D-1F43-9CC6-5D52D2316455}"/>
              </a:ext>
            </a:extLst>
          </p:cNvPr>
          <p:cNvSpPr>
            <a:spLocks noGrp="1"/>
          </p:cNvSpPr>
          <p:nvPr>
            <p:ph type="dt" sz="half" idx="10"/>
          </p:nvPr>
        </p:nvSpPr>
        <p:spPr/>
        <p:txBody>
          <a:bodyPr/>
          <a:lstStyle/>
          <a:p>
            <a:fld id="{76B93B69-3894-4C77-B995-7BDB70807655}" type="datetime1">
              <a:rPr lang="en-US" smtClean="0"/>
              <a:pPr/>
              <a:t>1/11/2022</a:t>
            </a:fld>
            <a:endParaRPr lang="en-US"/>
          </a:p>
        </p:txBody>
      </p:sp>
      <p:sp>
        <p:nvSpPr>
          <p:cNvPr id="6" name="Footer Placeholder 5">
            <a:extLst>
              <a:ext uri="{FF2B5EF4-FFF2-40B4-BE49-F238E27FC236}">
                <a16:creationId xmlns:a16="http://schemas.microsoft.com/office/drawing/2014/main" xmlns=""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43809F0-5FCF-8B4E-A9EF-F54690804129}"/>
              </a:ext>
            </a:extLst>
          </p:cNvPr>
          <p:cNvSpPr>
            <a:spLocks noGrp="1"/>
          </p:cNvSpPr>
          <p:nvPr>
            <p:ph type="dt" sz="half" idx="10"/>
          </p:nvPr>
        </p:nvSpPr>
        <p:spPr/>
        <p:txBody>
          <a:bodyPr/>
          <a:lstStyle/>
          <a:p>
            <a:fld id="{196EE046-EB2A-4FB4-8D5F-BBE901205507}" type="datetime1">
              <a:rPr lang="en-US" smtClean="0"/>
              <a:pPr/>
              <a:t>1/11/2022</a:t>
            </a:fld>
            <a:endParaRPr lang="en-US"/>
          </a:p>
        </p:txBody>
      </p:sp>
      <p:sp>
        <p:nvSpPr>
          <p:cNvPr id="6" name="Footer Placeholder 5">
            <a:extLst>
              <a:ext uri="{FF2B5EF4-FFF2-40B4-BE49-F238E27FC236}">
                <a16:creationId xmlns:a16="http://schemas.microsoft.com/office/drawing/2014/main" xmlns=""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2BA8A-BF79-426D-BD2A-1233791274C1}" type="datetime1">
              <a:rPr lang="en-US" smtClean="0"/>
              <a:pPr/>
              <a:t>1/11/2022</a:t>
            </a:fld>
            <a:endParaRPr lang="en-US"/>
          </a:p>
        </p:txBody>
      </p:sp>
      <p:sp>
        <p:nvSpPr>
          <p:cNvPr id="5" name="Footer Placeholder 4">
            <a:extLst>
              <a:ext uri="{FF2B5EF4-FFF2-40B4-BE49-F238E27FC236}">
                <a16:creationId xmlns:a16="http://schemas.microsoft.com/office/drawing/2014/main" xmlns=""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xmlns=""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504949" y="0"/>
            <a:ext cx="10687051" cy="1023587"/>
          </a:xfrm>
          <a:prstGeom prst="rect">
            <a:avLst/>
          </a:prstGeom>
          <a:solidFill>
            <a:srgbClr val="C00000"/>
          </a:solidFill>
        </p:spPr>
        <p:txBody>
          <a:bodyPr anchor="t"/>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 </a:t>
            </a:r>
          </a:p>
          <a:p>
            <a:pPr algn="ctr" fontAlgn="base"/>
            <a:endParaRPr lang="en-IN" sz="1400" b="1" dirty="0">
              <a:solidFill>
                <a:schemeClr val="bg1"/>
              </a:solidFill>
              <a:latin typeface="Times New Roman" panose="02020603050405020304" pitchFamily="18" charset="0"/>
              <a:cs typeface="Times New Roman" panose="02020603050405020304" pitchFamily="18" charset="0"/>
            </a:endParaRPr>
          </a:p>
          <a:p>
            <a:pPr algn="ctr" fontAlgn="base"/>
            <a:r>
              <a:rPr lang="en-IN" sz="2000" b="1" dirty="0">
                <a:solidFill>
                  <a:schemeClr val="bg1"/>
                </a:solidFill>
                <a:latin typeface="Times New Roman" panose="02020603050405020304" pitchFamily="18" charset="0"/>
                <a:cs typeface="Times New Roman" panose="02020603050405020304" pitchFamily="18" charset="0"/>
              </a:rPr>
              <a:t>Course Code : BCS0IT1003                         Course Name : </a:t>
            </a:r>
            <a:r>
              <a:rPr lang="en-US" sz="2000" b="1" dirty="0">
                <a:solidFill>
                  <a:schemeClr val="bg1"/>
                </a:solidFill>
                <a:latin typeface="Times New Roman" panose="02020603050405020304" pitchFamily="18" charset="0"/>
                <a:cs typeface="Times New Roman" panose="02020603050405020304" pitchFamily="18" charset="0"/>
              </a:rPr>
              <a:t>Programming for Problem Solving-C</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lang="en-IN" altLang="zh-CN" sz="2400" b="1" dirty="0">
                <a:solidFill>
                  <a:schemeClr val="bg1"/>
                </a:solidFill>
                <a:latin typeface="Times New Roman" panose="02020603050405020304" pitchFamily="18" charset="0"/>
                <a:cs typeface="Times New Roman" panose="02020603050405020304" pitchFamily="18" charset="0"/>
              </a:rPr>
              <a:t> Faculty Name: </a:t>
            </a:r>
            <a:r>
              <a:rPr lang="en-IN" altLang="zh-CN" sz="2400" b="1" dirty="0" err="1">
                <a:solidFill>
                  <a:schemeClr val="bg1"/>
                </a:solidFill>
                <a:latin typeface="Times New Roman" panose="02020603050405020304" pitchFamily="18" charset="0"/>
                <a:cs typeface="Times New Roman" panose="02020603050405020304" pitchFamily="18" charset="0"/>
              </a:rPr>
              <a:t>Dr.S.Annamalai</a:t>
            </a:r>
            <a:r>
              <a:rPr lang="en-IN" altLang="zh-CN" sz="2400" b="1" dirty="0">
                <a:solidFill>
                  <a:schemeClr val="bg1"/>
                </a:solidFill>
                <a:latin typeface="Times New Roman" panose="02020603050405020304" pitchFamily="18" charset="0"/>
                <a:cs typeface="Times New Roman" panose="02020603050405020304" pitchFamily="18" charset="0"/>
              </a:rPr>
              <a:t>                                                             Program Name: </a:t>
            </a:r>
            <a:r>
              <a:rPr lang="en-IN" altLang="zh-CN" sz="2400" b="1" dirty="0" err="1">
                <a:solidFill>
                  <a:schemeClr val="bg1"/>
                </a:solidFill>
                <a:latin typeface="Times New Roman" panose="02020603050405020304" pitchFamily="18" charset="0"/>
                <a:cs typeface="Times New Roman" panose="02020603050405020304" pitchFamily="18" charset="0"/>
              </a:rPr>
              <a:t>B.Tech</a:t>
            </a:r>
            <a:endPar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8" name="Rectangle 7">
            <a:extLst>
              <a:ext uri="{FF2B5EF4-FFF2-40B4-BE49-F238E27FC236}">
                <a16:creationId xmlns:a16="http://schemas.microsoft.com/office/drawing/2014/main" xmlns="" id="{1DD9541B-1476-4822-81B9-165D3D91E1AA}"/>
              </a:ext>
            </a:extLst>
          </p:cNvPr>
          <p:cNvSpPr/>
          <p:nvPr/>
        </p:nvSpPr>
        <p:spPr>
          <a:xfrm>
            <a:off x="3510556" y="2651157"/>
            <a:ext cx="5514174" cy="1754326"/>
          </a:xfrm>
          <a:prstGeom prst="rect">
            <a:avLst/>
          </a:prstGeom>
        </p:spPr>
        <p:txBody>
          <a:bodyPr wrap="square">
            <a:spAutoFit/>
          </a:bodyPr>
          <a:lstStyle/>
          <a:p>
            <a:pPr algn="ctr"/>
            <a:r>
              <a:rPr lang="en-US" altLang="en-US" sz="3200" noProof="1"/>
              <a:t>Unit – 2</a:t>
            </a:r>
          </a:p>
          <a:p>
            <a:pPr algn="ctr"/>
            <a:endParaRPr lang="en-US" altLang="en-US" sz="3200" noProof="1"/>
          </a:p>
          <a:p>
            <a:pPr algn="ctr"/>
            <a:r>
              <a:rPr lang="en-US" altLang="en-US" sz="4400" noProof="1"/>
              <a:t>Control Statements - 5</a:t>
            </a:r>
            <a:endParaRPr lang="en-US" altLang="en-US" sz="3600" dirty="0"/>
          </a:p>
        </p:txBody>
      </p:sp>
      <p:pic>
        <p:nvPicPr>
          <p:cNvPr id="6" name="Picture 5">
            <a:extLst>
              <a:ext uri="{FF2B5EF4-FFF2-40B4-BE49-F238E27FC236}">
                <a16:creationId xmlns:a16="http://schemas.microsoft.com/office/drawing/2014/main" xmlns="" id="{F2F45867-9796-4CB5-9F6A-F09A9A35E30E}"/>
              </a:ext>
            </a:extLst>
          </p:cNvPr>
          <p:cNvPicPr>
            <a:picLocks noChangeAspect="1"/>
          </p:cNvPicPr>
          <p:nvPr/>
        </p:nvPicPr>
        <p:blipFill>
          <a:blip r:embed="rId3"/>
          <a:stretch>
            <a:fillRect/>
          </a:stretch>
        </p:blipFill>
        <p:spPr>
          <a:xfrm>
            <a:off x="0" y="-4857"/>
            <a:ext cx="1504949" cy="1023587"/>
          </a:xfrm>
          <a:prstGeom prst="rect">
            <a:avLst/>
          </a:prstGeom>
        </p:spPr>
      </p:pic>
    </p:spTree>
  </p:cSld>
  <p:clrMapOvr>
    <a:masterClrMapping/>
  </p:clrMapOvr>
  <p:transition advTm="2177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34055"/>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Loop Statements – do-while</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752474" y="2566284"/>
            <a:ext cx="6907283" cy="3853246"/>
          </a:xfrm>
        </p:spPr>
        <p:txBody>
          <a:bodyPr>
            <a:normAutofit fontScale="62500" lnSpcReduction="20000"/>
          </a:bodyPr>
          <a:lstStyle/>
          <a:p>
            <a:pPr marL="0" indent="0">
              <a:buNone/>
            </a:pPr>
            <a:r>
              <a:rPr lang="en-US" dirty="0"/>
              <a:t>#include&lt;</a:t>
            </a:r>
            <a:r>
              <a:rPr lang="en-US" dirty="0" err="1"/>
              <a:t>stdio.h</a:t>
            </a:r>
            <a:r>
              <a:rPr lang="en-US" dirty="0"/>
              <a:t>&gt;</a:t>
            </a:r>
          </a:p>
          <a:p>
            <a:pPr marL="0" indent="0">
              <a:buNone/>
            </a:pPr>
            <a:r>
              <a:rPr lang="en-US" dirty="0"/>
              <a:t>#include&lt;</a:t>
            </a:r>
            <a:r>
              <a:rPr lang="en-US" dirty="0" err="1"/>
              <a:t>conio.h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int num=1;</a:t>
            </a:r>
          </a:p>
          <a:p>
            <a:pPr marL="0" indent="0">
              <a:buNone/>
            </a:pPr>
            <a:r>
              <a:rPr lang="en-US" dirty="0"/>
              <a:t>	do </a:t>
            </a:r>
          </a:p>
          <a:p>
            <a:pPr marL="0" indent="0">
              <a:buNone/>
            </a:pPr>
            <a:r>
              <a:rPr lang="en-US" dirty="0"/>
              <a:t>	{</a:t>
            </a:r>
          </a:p>
          <a:p>
            <a:pPr marL="0" indent="0">
              <a:buNone/>
            </a:pPr>
            <a:r>
              <a:rPr lang="en-US" dirty="0"/>
              <a:t>		</a:t>
            </a:r>
            <a:r>
              <a:rPr lang="en-US" dirty="0" err="1"/>
              <a:t>printf</a:t>
            </a:r>
            <a:r>
              <a:rPr lang="en-US" dirty="0"/>
              <a:t>("%d\n",2*</a:t>
            </a:r>
            <a:r>
              <a:rPr lang="en-US" dirty="0" err="1"/>
              <a:t>num</a:t>
            </a:r>
            <a:r>
              <a:rPr lang="en-US" dirty="0"/>
              <a:t>);</a:t>
            </a:r>
          </a:p>
          <a:p>
            <a:pPr marL="0" indent="0">
              <a:buNone/>
            </a:pPr>
            <a:r>
              <a:rPr lang="en-US" dirty="0"/>
              <a:t>		num++;		             //incrementing operation</a:t>
            </a:r>
          </a:p>
          <a:p>
            <a:pPr marL="0" indent="0">
              <a:buNone/>
            </a:pPr>
            <a:r>
              <a:rPr lang="en-US" dirty="0"/>
              <a:t>	}while(</a:t>
            </a:r>
            <a:r>
              <a:rPr lang="en-US" dirty="0" err="1"/>
              <a:t>num</a:t>
            </a:r>
            <a:r>
              <a:rPr lang="en-US" dirty="0"/>
              <a:t>&lt;=10);</a:t>
            </a:r>
          </a:p>
          <a:p>
            <a:pPr marL="0" indent="0">
              <a:buNone/>
            </a:pPr>
            <a:r>
              <a:rPr lang="en-US" dirty="0"/>
              <a:t>	return 0;</a:t>
            </a:r>
          </a:p>
          <a:p>
            <a:pPr marL="0" indent="0">
              <a:buNone/>
            </a:pPr>
            <a:r>
              <a:rPr lang="en-US" dirty="0"/>
              <a:t>}</a:t>
            </a:r>
          </a:p>
          <a:p>
            <a:pPr marL="0" indent="0">
              <a:buNone/>
            </a:pPr>
            <a:endParaRPr lang="en-US" b="1" dirty="0"/>
          </a:p>
        </p:txBody>
      </p:sp>
      <p:pic>
        <p:nvPicPr>
          <p:cNvPr id="6" name="Picture 5">
            <a:extLst>
              <a:ext uri="{FF2B5EF4-FFF2-40B4-BE49-F238E27FC236}">
                <a16:creationId xmlns:a16="http://schemas.microsoft.com/office/drawing/2014/main" xmlns="" id="{2E7EA499-0FB1-4061-8882-714F490B6A67}"/>
              </a:ext>
            </a:extLst>
          </p:cNvPr>
          <p:cNvPicPr>
            <a:picLocks noChangeAspect="1"/>
          </p:cNvPicPr>
          <p:nvPr/>
        </p:nvPicPr>
        <p:blipFill>
          <a:blip r:embed="rId3"/>
          <a:stretch>
            <a:fillRect/>
          </a:stretch>
        </p:blipFill>
        <p:spPr>
          <a:xfrm>
            <a:off x="0" y="2597"/>
            <a:ext cx="1504949" cy="1023587"/>
          </a:xfrm>
          <a:prstGeom prst="rect">
            <a:avLst/>
          </a:prstGeom>
        </p:spPr>
      </p:pic>
      <p:sp>
        <p:nvSpPr>
          <p:cNvPr id="2" name="Rectangle 1"/>
          <p:cNvSpPr/>
          <p:nvPr/>
        </p:nvSpPr>
        <p:spPr>
          <a:xfrm>
            <a:off x="10160385" y="1510462"/>
            <a:ext cx="962219" cy="3416320"/>
          </a:xfrm>
          <a:prstGeom prst="rect">
            <a:avLst/>
          </a:prstGeom>
        </p:spPr>
        <p:txBody>
          <a:bodyPr wrap="square">
            <a:spAutoFit/>
          </a:bodyPr>
          <a:lstStyle/>
          <a:p>
            <a:r>
              <a:rPr lang="en-GB" b="1" dirty="0"/>
              <a:t>Output:</a:t>
            </a:r>
          </a:p>
          <a:p>
            <a:endParaRPr lang="en-GB" sz="1400" b="1" dirty="0"/>
          </a:p>
          <a:p>
            <a:r>
              <a:rPr lang="en-GB" dirty="0"/>
              <a:t>2</a:t>
            </a:r>
          </a:p>
          <a:p>
            <a:r>
              <a:rPr lang="en-GB" dirty="0"/>
              <a:t>4</a:t>
            </a:r>
          </a:p>
          <a:p>
            <a:r>
              <a:rPr lang="en-GB" dirty="0"/>
              <a:t>6</a:t>
            </a:r>
          </a:p>
          <a:p>
            <a:r>
              <a:rPr lang="en-GB" dirty="0"/>
              <a:t>8</a:t>
            </a:r>
          </a:p>
          <a:p>
            <a:r>
              <a:rPr lang="en-GB" dirty="0"/>
              <a:t>10</a:t>
            </a:r>
          </a:p>
          <a:p>
            <a:r>
              <a:rPr lang="en-GB" dirty="0"/>
              <a:t>12</a:t>
            </a:r>
          </a:p>
          <a:p>
            <a:r>
              <a:rPr lang="en-GB" dirty="0"/>
              <a:t>14</a:t>
            </a:r>
          </a:p>
          <a:p>
            <a:r>
              <a:rPr lang="en-GB" dirty="0"/>
              <a:t>16</a:t>
            </a:r>
          </a:p>
          <a:p>
            <a:r>
              <a:rPr lang="en-GB" dirty="0"/>
              <a:t>18</a:t>
            </a:r>
          </a:p>
          <a:p>
            <a:r>
              <a:rPr lang="en-GB" dirty="0"/>
              <a:t>20</a:t>
            </a:r>
          </a:p>
        </p:txBody>
      </p:sp>
      <p:sp>
        <p:nvSpPr>
          <p:cNvPr id="7" name="Rectangle 6">
            <a:extLst>
              <a:ext uri="{FF2B5EF4-FFF2-40B4-BE49-F238E27FC236}">
                <a16:creationId xmlns:a16="http://schemas.microsoft.com/office/drawing/2014/main" xmlns="" id="{ABA5B3EB-4B01-44E4-AA9C-71DCB7F926F2}"/>
              </a:ext>
            </a:extLst>
          </p:cNvPr>
          <p:cNvSpPr/>
          <p:nvPr/>
        </p:nvSpPr>
        <p:spPr>
          <a:xfrm>
            <a:off x="752474" y="1291904"/>
            <a:ext cx="10687050" cy="1015663"/>
          </a:xfrm>
          <a:prstGeom prst="rect">
            <a:avLst/>
          </a:prstGeom>
        </p:spPr>
        <p:txBody>
          <a:bodyPr wrap="square">
            <a:spAutoFit/>
          </a:bodyPr>
          <a:lstStyle/>
          <a:p>
            <a:r>
              <a:rPr lang="en-US" sz="2000" b="1" dirty="0"/>
              <a:t>Example program for “do-while”</a:t>
            </a:r>
          </a:p>
          <a:p>
            <a:endParaRPr lang="en-US" sz="2000" b="1" dirty="0"/>
          </a:p>
          <a:p>
            <a:r>
              <a:rPr lang="en-GB" sz="2000" b="1" dirty="0"/>
              <a:t>Write a C Program to print a table of number 2 using do while loop.</a:t>
            </a:r>
          </a:p>
        </p:txBody>
      </p:sp>
    </p:spTree>
    <p:custDataLst>
      <p:tags r:id="rId1"/>
    </p:custDataLst>
    <p:extLst>
      <p:ext uri="{BB962C8B-B14F-4D97-AF65-F5344CB8AC3E}">
        <p14:creationId xmlns:p14="http://schemas.microsoft.com/office/powerpoint/2010/main" xmlns="" val="3362232656"/>
      </p:ext>
    </p:extLst>
  </p:cSld>
  <p:clrMapOvr>
    <a:masterClrMapping/>
  </p:clrMapOvr>
  <mc:AlternateContent xmlns:mc="http://schemas.openxmlformats.org/markup-compatibility/2006">
    <mc:Choice xmlns:p14="http://schemas.microsoft.com/office/powerpoint/2010/main" xmlns="" Requires="p14">
      <p:transition spd="slow" p14:dur="2000" advTm="124424"/>
    </mc:Choice>
    <mc:Fallback>
      <p:transition spd="slow" advTm="1244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34055"/>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Case control structure – switch-case-break</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992476" y="2379779"/>
            <a:ext cx="5103524" cy="4044132"/>
          </a:xfrm>
        </p:spPr>
        <p:txBody>
          <a:bodyPr>
            <a:normAutofit fontScale="55000" lnSpcReduction="20000"/>
          </a:bodyPr>
          <a:lstStyle/>
          <a:p>
            <a:pPr marL="0" indent="0">
              <a:lnSpc>
                <a:spcPct val="120000"/>
              </a:lnSpc>
              <a:spcBef>
                <a:spcPts val="0"/>
              </a:spcBef>
              <a:buNone/>
            </a:pPr>
            <a:r>
              <a:rPr lang="en-GB" b="1" dirty="0"/>
              <a:t>#include &lt;</a:t>
            </a:r>
            <a:r>
              <a:rPr lang="en-GB" b="1" dirty="0" err="1"/>
              <a:t>stdio.h</a:t>
            </a:r>
            <a:r>
              <a:rPr lang="en-GB" b="1" dirty="0"/>
              <a:t>&gt;</a:t>
            </a:r>
          </a:p>
          <a:p>
            <a:pPr marL="0" indent="0">
              <a:lnSpc>
                <a:spcPct val="120000"/>
              </a:lnSpc>
              <a:spcBef>
                <a:spcPts val="0"/>
              </a:spcBef>
              <a:buNone/>
            </a:pPr>
            <a:endParaRPr lang="en-GB" b="1" dirty="0"/>
          </a:p>
          <a:p>
            <a:pPr marL="0" indent="0">
              <a:lnSpc>
                <a:spcPct val="120000"/>
              </a:lnSpc>
              <a:spcBef>
                <a:spcPts val="0"/>
              </a:spcBef>
              <a:buNone/>
            </a:pPr>
            <a:r>
              <a:rPr lang="en-GB" b="1" dirty="0" err="1"/>
              <a:t>int</a:t>
            </a:r>
            <a:r>
              <a:rPr lang="en-GB" b="1" dirty="0"/>
              <a:t> main()</a:t>
            </a:r>
          </a:p>
          <a:p>
            <a:pPr marL="0" indent="0">
              <a:lnSpc>
                <a:spcPct val="120000"/>
              </a:lnSpc>
              <a:spcBef>
                <a:spcPts val="0"/>
              </a:spcBef>
              <a:buNone/>
            </a:pPr>
            <a:r>
              <a:rPr lang="en-GB" b="1" dirty="0"/>
              <a:t>{</a:t>
            </a:r>
          </a:p>
          <a:p>
            <a:pPr marL="0" indent="0">
              <a:lnSpc>
                <a:spcPct val="120000"/>
              </a:lnSpc>
              <a:spcBef>
                <a:spcPts val="0"/>
              </a:spcBef>
              <a:buNone/>
            </a:pPr>
            <a:r>
              <a:rPr lang="en-GB" b="1" dirty="0"/>
              <a:t>    int week;</a:t>
            </a:r>
          </a:p>
          <a:p>
            <a:pPr marL="0" indent="0">
              <a:lnSpc>
                <a:spcPct val="120000"/>
              </a:lnSpc>
              <a:spcBef>
                <a:spcPts val="0"/>
              </a:spcBef>
              <a:buNone/>
            </a:pPr>
            <a:r>
              <a:rPr lang="en-GB" b="1" dirty="0"/>
              <a:t>    </a:t>
            </a:r>
            <a:r>
              <a:rPr lang="en-GB" b="1" dirty="0" err="1"/>
              <a:t>printf</a:t>
            </a:r>
            <a:r>
              <a:rPr lang="en-GB" b="1" dirty="0"/>
              <a:t>("Enter week number (1-7): ");</a:t>
            </a:r>
          </a:p>
          <a:p>
            <a:pPr marL="0" indent="0">
              <a:lnSpc>
                <a:spcPct val="120000"/>
              </a:lnSpc>
              <a:spcBef>
                <a:spcPts val="0"/>
              </a:spcBef>
              <a:buNone/>
            </a:pPr>
            <a:r>
              <a:rPr lang="en-GB" b="1" dirty="0"/>
              <a:t>    </a:t>
            </a:r>
            <a:r>
              <a:rPr lang="en-GB" b="1" dirty="0" err="1"/>
              <a:t>scanf</a:t>
            </a:r>
            <a:r>
              <a:rPr lang="en-GB" b="1" dirty="0"/>
              <a:t>("%d", &amp;week);</a:t>
            </a:r>
          </a:p>
          <a:p>
            <a:pPr marL="0" indent="0">
              <a:lnSpc>
                <a:spcPct val="120000"/>
              </a:lnSpc>
              <a:spcBef>
                <a:spcPts val="0"/>
              </a:spcBef>
              <a:buNone/>
            </a:pPr>
            <a:endParaRPr lang="en-GB" b="1" dirty="0"/>
          </a:p>
          <a:p>
            <a:pPr marL="0" indent="0">
              <a:lnSpc>
                <a:spcPct val="120000"/>
              </a:lnSpc>
              <a:spcBef>
                <a:spcPts val="0"/>
              </a:spcBef>
              <a:buNone/>
            </a:pPr>
            <a:r>
              <a:rPr lang="en-GB" b="1" dirty="0"/>
              <a:t>    switch(week)</a:t>
            </a:r>
          </a:p>
          <a:p>
            <a:pPr marL="0" indent="0">
              <a:lnSpc>
                <a:spcPct val="120000"/>
              </a:lnSpc>
              <a:spcBef>
                <a:spcPts val="0"/>
              </a:spcBef>
              <a:buNone/>
            </a:pPr>
            <a:r>
              <a:rPr lang="en-GB" b="1" dirty="0"/>
              <a:t>    {</a:t>
            </a:r>
          </a:p>
          <a:p>
            <a:pPr marL="0" indent="0">
              <a:lnSpc>
                <a:spcPct val="120000"/>
              </a:lnSpc>
              <a:spcBef>
                <a:spcPts val="0"/>
              </a:spcBef>
              <a:buNone/>
            </a:pPr>
            <a:r>
              <a:rPr lang="en-GB" b="1" dirty="0"/>
              <a:t>        case 1: </a:t>
            </a:r>
          </a:p>
          <a:p>
            <a:pPr marL="0" indent="0">
              <a:lnSpc>
                <a:spcPct val="120000"/>
              </a:lnSpc>
              <a:spcBef>
                <a:spcPts val="0"/>
              </a:spcBef>
              <a:buNone/>
            </a:pPr>
            <a:r>
              <a:rPr lang="en-GB" b="1" dirty="0"/>
              <a:t>            </a:t>
            </a:r>
            <a:r>
              <a:rPr lang="en-GB" b="1" dirty="0" err="1"/>
              <a:t>printf</a:t>
            </a:r>
            <a:r>
              <a:rPr lang="en-GB" b="1" dirty="0"/>
              <a:t>("Its Monday.\n");</a:t>
            </a:r>
          </a:p>
          <a:p>
            <a:pPr marL="0" indent="0">
              <a:lnSpc>
                <a:spcPct val="120000"/>
              </a:lnSpc>
              <a:spcBef>
                <a:spcPts val="0"/>
              </a:spcBef>
              <a:buNone/>
            </a:pPr>
            <a:r>
              <a:rPr lang="en-GB" b="1" dirty="0"/>
              <a:t>            </a:t>
            </a:r>
            <a:r>
              <a:rPr lang="en-GB" b="1" dirty="0" err="1"/>
              <a:t>printf</a:t>
            </a:r>
            <a:r>
              <a:rPr lang="en-GB" b="1" dirty="0"/>
              <a:t>("Its a busy day.");</a:t>
            </a:r>
          </a:p>
          <a:p>
            <a:pPr marL="0" indent="0">
              <a:lnSpc>
                <a:spcPct val="120000"/>
              </a:lnSpc>
              <a:spcBef>
                <a:spcPts val="0"/>
              </a:spcBef>
              <a:buNone/>
            </a:pPr>
            <a:r>
              <a:rPr lang="en-GB" b="1" dirty="0"/>
              <a:t>            break;</a:t>
            </a:r>
          </a:p>
          <a:p>
            <a:pPr marL="0" indent="0">
              <a:lnSpc>
                <a:spcPct val="120000"/>
              </a:lnSpc>
              <a:spcBef>
                <a:spcPts val="0"/>
              </a:spcBef>
              <a:buNone/>
            </a:pPr>
            <a:r>
              <a:rPr lang="en-GB" b="1" dirty="0"/>
              <a:t>        case 2: </a:t>
            </a:r>
          </a:p>
          <a:p>
            <a:pPr marL="0" indent="0">
              <a:lnSpc>
                <a:spcPct val="120000"/>
              </a:lnSpc>
              <a:spcBef>
                <a:spcPts val="0"/>
              </a:spcBef>
              <a:buNone/>
            </a:pPr>
            <a:r>
              <a:rPr lang="en-GB" b="1" dirty="0"/>
              <a:t>            </a:t>
            </a:r>
            <a:r>
              <a:rPr lang="en-GB" b="1" dirty="0" err="1"/>
              <a:t>printf</a:t>
            </a:r>
            <a:r>
              <a:rPr lang="en-GB" b="1" dirty="0"/>
              <a:t>("Its Tuesday.");</a:t>
            </a:r>
          </a:p>
          <a:p>
            <a:pPr marL="0" indent="0">
              <a:lnSpc>
                <a:spcPct val="120000"/>
              </a:lnSpc>
              <a:spcBef>
                <a:spcPts val="0"/>
              </a:spcBef>
              <a:buNone/>
            </a:pPr>
            <a:r>
              <a:rPr lang="en-GB" b="1" dirty="0"/>
              <a:t>            break;</a:t>
            </a:r>
          </a:p>
        </p:txBody>
      </p:sp>
      <p:pic>
        <p:nvPicPr>
          <p:cNvPr id="6" name="Picture 5">
            <a:extLst>
              <a:ext uri="{FF2B5EF4-FFF2-40B4-BE49-F238E27FC236}">
                <a16:creationId xmlns:a16="http://schemas.microsoft.com/office/drawing/2014/main" xmlns="" id="{2E7EA499-0FB1-4061-8882-714F490B6A67}"/>
              </a:ext>
            </a:extLst>
          </p:cNvPr>
          <p:cNvPicPr>
            <a:picLocks noChangeAspect="1"/>
          </p:cNvPicPr>
          <p:nvPr/>
        </p:nvPicPr>
        <p:blipFill>
          <a:blip r:embed="rId2"/>
          <a:stretch>
            <a:fillRect/>
          </a:stretch>
        </p:blipFill>
        <p:spPr>
          <a:xfrm>
            <a:off x="0" y="2597"/>
            <a:ext cx="1504949" cy="1023587"/>
          </a:xfrm>
          <a:prstGeom prst="rect">
            <a:avLst/>
          </a:prstGeom>
        </p:spPr>
      </p:pic>
      <p:sp>
        <p:nvSpPr>
          <p:cNvPr id="8" name="Rectangle 7">
            <a:extLst>
              <a:ext uri="{FF2B5EF4-FFF2-40B4-BE49-F238E27FC236}">
                <a16:creationId xmlns:a16="http://schemas.microsoft.com/office/drawing/2014/main" xmlns="" id="{A2C6AD9B-01EE-4BEB-82A2-9958AF9ED19A}"/>
              </a:ext>
            </a:extLst>
          </p:cNvPr>
          <p:cNvSpPr/>
          <p:nvPr/>
        </p:nvSpPr>
        <p:spPr>
          <a:xfrm>
            <a:off x="752474" y="1249411"/>
            <a:ext cx="10856430" cy="1015663"/>
          </a:xfrm>
          <a:prstGeom prst="rect">
            <a:avLst/>
          </a:prstGeom>
        </p:spPr>
        <p:txBody>
          <a:bodyPr wrap="square">
            <a:spAutoFit/>
          </a:bodyPr>
          <a:lstStyle/>
          <a:p>
            <a:r>
              <a:rPr lang="en-US" sz="2000" b="1" dirty="0"/>
              <a:t>Example program for “switch-case-break”</a:t>
            </a:r>
          </a:p>
          <a:p>
            <a:endParaRPr lang="en-US" sz="2000" b="1" dirty="0"/>
          </a:p>
          <a:p>
            <a:r>
              <a:rPr lang="en-GB" sz="2000" b="1" dirty="0"/>
              <a:t>Write a C program to input week number from user and print the corresponding day name of week.</a:t>
            </a:r>
          </a:p>
        </p:txBody>
      </p:sp>
    </p:spTree>
    <p:extLst>
      <p:ext uri="{BB962C8B-B14F-4D97-AF65-F5344CB8AC3E}">
        <p14:creationId xmlns:p14="http://schemas.microsoft.com/office/powerpoint/2010/main" xmlns="" val="335113917"/>
      </p:ext>
    </p:extLst>
  </p:cSld>
  <p:clrMapOvr>
    <a:masterClrMapping/>
  </p:clrMapOvr>
  <mc:AlternateContent xmlns:mc="http://schemas.openxmlformats.org/markup-compatibility/2006">
    <mc:Choice xmlns:p14="http://schemas.microsoft.com/office/powerpoint/2010/main" xmlns="" Requires="p14">
      <p:transition spd="slow" p14:dur="2000" advTm="50578"/>
    </mc:Choice>
    <mc:Fallback>
      <p:transition spd="slow" advTm="5057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34055"/>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Case control structure – switch-case-break</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Picture 5">
            <a:extLst>
              <a:ext uri="{FF2B5EF4-FFF2-40B4-BE49-F238E27FC236}">
                <a16:creationId xmlns:a16="http://schemas.microsoft.com/office/drawing/2014/main" xmlns="" id="{2E7EA499-0FB1-4061-8882-714F490B6A67}"/>
              </a:ext>
            </a:extLst>
          </p:cNvPr>
          <p:cNvPicPr>
            <a:picLocks noChangeAspect="1"/>
          </p:cNvPicPr>
          <p:nvPr/>
        </p:nvPicPr>
        <p:blipFill>
          <a:blip r:embed="rId3"/>
          <a:stretch>
            <a:fillRect/>
          </a:stretch>
        </p:blipFill>
        <p:spPr>
          <a:xfrm>
            <a:off x="0" y="2597"/>
            <a:ext cx="1504949" cy="1023587"/>
          </a:xfrm>
          <a:prstGeom prst="rect">
            <a:avLst/>
          </a:prstGeom>
        </p:spPr>
      </p:pic>
      <p:sp>
        <p:nvSpPr>
          <p:cNvPr id="2" name="Rectangle 1"/>
          <p:cNvSpPr/>
          <p:nvPr/>
        </p:nvSpPr>
        <p:spPr>
          <a:xfrm>
            <a:off x="752474" y="1311053"/>
            <a:ext cx="4972538" cy="5047536"/>
          </a:xfrm>
          <a:prstGeom prst="rect">
            <a:avLst/>
          </a:prstGeom>
        </p:spPr>
        <p:txBody>
          <a:bodyPr wrap="square">
            <a:spAutoFit/>
          </a:bodyPr>
          <a:lstStyle/>
          <a:p>
            <a:r>
              <a:rPr lang="en-GB" sz="1400" dirty="0"/>
              <a:t> case 3: </a:t>
            </a:r>
          </a:p>
          <a:p>
            <a:r>
              <a:rPr lang="en-GB" sz="1400" dirty="0"/>
              <a:t>            </a:t>
            </a:r>
            <a:r>
              <a:rPr lang="en-GB" sz="1400" dirty="0" err="1"/>
              <a:t>printf</a:t>
            </a:r>
            <a:r>
              <a:rPr lang="en-GB" sz="1400" dirty="0"/>
              <a:t>("Its Wednesday.");</a:t>
            </a:r>
          </a:p>
          <a:p>
            <a:r>
              <a:rPr lang="en-GB" sz="1400" dirty="0"/>
              <a:t>            break;</a:t>
            </a:r>
          </a:p>
          <a:p>
            <a:r>
              <a:rPr lang="en-GB" sz="1400" dirty="0"/>
              <a:t>case 4: </a:t>
            </a:r>
          </a:p>
          <a:p>
            <a:r>
              <a:rPr lang="en-GB" sz="1400" dirty="0"/>
              <a:t>            </a:t>
            </a:r>
            <a:r>
              <a:rPr lang="en-GB" sz="1400" dirty="0" err="1"/>
              <a:t>printf</a:t>
            </a:r>
            <a:r>
              <a:rPr lang="en-GB" sz="1400" dirty="0"/>
              <a:t>("Its Thursday.\n");</a:t>
            </a:r>
          </a:p>
          <a:p>
            <a:r>
              <a:rPr lang="en-GB" sz="1400" dirty="0"/>
              <a:t>            </a:t>
            </a:r>
            <a:r>
              <a:rPr lang="en-GB" sz="1400" dirty="0" err="1"/>
              <a:t>printf</a:t>
            </a:r>
            <a:r>
              <a:rPr lang="en-GB" sz="1400" dirty="0"/>
              <a:t>("Feeling bit relaxed.");</a:t>
            </a:r>
          </a:p>
          <a:p>
            <a:r>
              <a:rPr lang="en-GB" sz="1400" dirty="0"/>
              <a:t>            break;</a:t>
            </a:r>
          </a:p>
          <a:p>
            <a:r>
              <a:rPr lang="en-GB" sz="1400" dirty="0"/>
              <a:t>case 5: </a:t>
            </a:r>
          </a:p>
          <a:p>
            <a:r>
              <a:rPr lang="en-GB" sz="1400" dirty="0"/>
              <a:t>            </a:t>
            </a:r>
            <a:r>
              <a:rPr lang="en-GB" sz="1400" dirty="0" err="1"/>
              <a:t>printf</a:t>
            </a:r>
            <a:r>
              <a:rPr lang="en-GB" sz="1400" dirty="0"/>
              <a:t>("Its Friday.");</a:t>
            </a:r>
          </a:p>
          <a:p>
            <a:r>
              <a:rPr lang="en-GB" sz="1400" dirty="0"/>
              <a:t>            break;</a:t>
            </a:r>
          </a:p>
          <a:p>
            <a:r>
              <a:rPr lang="en-GB" sz="1400" dirty="0"/>
              <a:t>case 6: </a:t>
            </a:r>
          </a:p>
          <a:p>
            <a:r>
              <a:rPr lang="en-GB" sz="1400" dirty="0"/>
              <a:t>            </a:t>
            </a:r>
            <a:r>
              <a:rPr lang="en-GB" sz="1400" dirty="0" err="1"/>
              <a:t>printf</a:t>
            </a:r>
            <a:r>
              <a:rPr lang="en-GB" sz="1400" dirty="0"/>
              <a:t>("Its Saturday.\n");</a:t>
            </a:r>
          </a:p>
          <a:p>
            <a:r>
              <a:rPr lang="en-GB" sz="1400" dirty="0"/>
              <a:t>            </a:t>
            </a:r>
            <a:r>
              <a:rPr lang="en-GB" sz="1400" dirty="0" err="1"/>
              <a:t>printf</a:t>
            </a:r>
            <a:r>
              <a:rPr lang="en-GB" sz="1400" dirty="0"/>
              <a:t>("It is weekend.");</a:t>
            </a:r>
          </a:p>
          <a:p>
            <a:r>
              <a:rPr lang="en-GB" sz="1400" dirty="0"/>
              <a:t>            break;</a:t>
            </a:r>
          </a:p>
          <a:p>
            <a:r>
              <a:rPr lang="en-GB" sz="1400" dirty="0"/>
              <a:t>case 7: </a:t>
            </a:r>
          </a:p>
          <a:p>
            <a:r>
              <a:rPr lang="en-GB" sz="1400" dirty="0"/>
              <a:t>            </a:t>
            </a:r>
            <a:r>
              <a:rPr lang="en-GB" sz="1400" dirty="0" err="1"/>
              <a:t>printf</a:t>
            </a:r>
            <a:r>
              <a:rPr lang="en-GB" sz="1400" dirty="0"/>
              <a:t>("Its Sunday.\n");</a:t>
            </a:r>
          </a:p>
          <a:p>
            <a:r>
              <a:rPr lang="en-GB" sz="1400" dirty="0"/>
              <a:t>            </a:t>
            </a:r>
            <a:r>
              <a:rPr lang="en-GB" sz="1400" dirty="0" err="1"/>
              <a:t>printf</a:t>
            </a:r>
            <a:r>
              <a:rPr lang="en-GB" sz="1400" dirty="0"/>
              <a:t>("Hurray! Its holiday.");</a:t>
            </a:r>
          </a:p>
          <a:p>
            <a:r>
              <a:rPr lang="en-GB" sz="1400" dirty="0"/>
              <a:t>            break;</a:t>
            </a:r>
          </a:p>
          <a:p>
            <a:r>
              <a:rPr lang="en-GB" sz="1400" dirty="0"/>
              <a:t>default: </a:t>
            </a:r>
          </a:p>
          <a:p>
            <a:r>
              <a:rPr lang="en-GB" sz="1400" dirty="0"/>
              <a:t>            </a:t>
            </a:r>
            <a:r>
              <a:rPr lang="en-GB" sz="1400" dirty="0" err="1"/>
              <a:t>printf</a:t>
            </a:r>
            <a:r>
              <a:rPr lang="en-GB" sz="1400" dirty="0"/>
              <a:t>("Um! Please enter week number between 1-7.");</a:t>
            </a:r>
          </a:p>
          <a:p>
            <a:r>
              <a:rPr lang="en-GB" sz="1400" dirty="0"/>
              <a:t>    }</a:t>
            </a:r>
          </a:p>
          <a:p>
            <a:r>
              <a:rPr lang="en-GB" sz="1400" dirty="0"/>
              <a:t>    return 0;</a:t>
            </a:r>
          </a:p>
          <a:p>
            <a:r>
              <a:rPr lang="en-GB" sz="1400" dirty="0"/>
              <a:t>}</a:t>
            </a:r>
            <a:endParaRPr lang="en-US" sz="1400" dirty="0"/>
          </a:p>
        </p:txBody>
      </p:sp>
      <p:sp>
        <p:nvSpPr>
          <p:cNvPr id="7" name="Rectangle 6"/>
          <p:cNvSpPr/>
          <p:nvPr/>
        </p:nvSpPr>
        <p:spPr>
          <a:xfrm>
            <a:off x="6095997" y="1680744"/>
            <a:ext cx="4214194" cy="1200329"/>
          </a:xfrm>
          <a:prstGeom prst="rect">
            <a:avLst/>
          </a:prstGeom>
        </p:spPr>
        <p:txBody>
          <a:bodyPr wrap="square">
            <a:spAutoFit/>
          </a:bodyPr>
          <a:lstStyle/>
          <a:p>
            <a:r>
              <a:rPr lang="en-GB" b="1" dirty="0">
                <a:solidFill>
                  <a:srgbClr val="000000"/>
                </a:solidFill>
                <a:latin typeface="Consolas" panose="020B0609020204030204" pitchFamily="49" charset="0"/>
              </a:rPr>
              <a:t>Output</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Enter week number (1-7): 6</a:t>
            </a:r>
          </a:p>
          <a:p>
            <a:r>
              <a:rPr lang="en-GB" dirty="0">
                <a:solidFill>
                  <a:srgbClr val="000000"/>
                </a:solidFill>
                <a:latin typeface="Consolas" panose="020B0609020204030204" pitchFamily="49" charset="0"/>
              </a:rPr>
              <a:t>Its Saturday.</a:t>
            </a:r>
          </a:p>
          <a:p>
            <a:r>
              <a:rPr lang="en-GB" dirty="0">
                <a:solidFill>
                  <a:srgbClr val="000000"/>
                </a:solidFill>
                <a:latin typeface="Consolas" panose="020B0609020204030204" pitchFamily="49" charset="0"/>
              </a:rPr>
              <a:t>It is weekend.</a:t>
            </a:r>
            <a:endParaRPr lang="en-GB" dirty="0"/>
          </a:p>
        </p:txBody>
      </p:sp>
    </p:spTree>
    <p:custDataLst>
      <p:tags r:id="rId1"/>
    </p:custDataLst>
    <p:extLst>
      <p:ext uri="{BB962C8B-B14F-4D97-AF65-F5344CB8AC3E}">
        <p14:creationId xmlns:p14="http://schemas.microsoft.com/office/powerpoint/2010/main" xmlns="" val="905176150"/>
      </p:ext>
    </p:extLst>
  </p:cSld>
  <p:clrMapOvr>
    <a:masterClrMapping/>
  </p:clrMapOvr>
  <mc:AlternateContent xmlns:mc="http://schemas.openxmlformats.org/markup-compatibility/2006">
    <mc:Choice xmlns:p14="http://schemas.microsoft.com/office/powerpoint/2010/main" xmlns="" Requires="p14">
      <p:transition spd="slow" p14:dur="2000" advTm="60489"/>
    </mc:Choice>
    <mc:Fallback>
      <p:transition spd="slow" advTm="604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23587"/>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Jump Statements - return</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752474" y="1068621"/>
            <a:ext cx="5421576" cy="518019"/>
          </a:xfrm>
        </p:spPr>
        <p:txBody>
          <a:bodyPr>
            <a:normAutofit/>
          </a:bodyPr>
          <a:lstStyle/>
          <a:p>
            <a:pPr marL="0" indent="0" algn="just">
              <a:buNone/>
            </a:pPr>
            <a:r>
              <a:rPr lang="en-US" sz="2000" b="1" dirty="0"/>
              <a:t>Example program for “return with no argument”</a:t>
            </a:r>
            <a:endParaRPr lang="en-US" b="1" dirty="0"/>
          </a:p>
        </p:txBody>
      </p:sp>
      <p:pic>
        <p:nvPicPr>
          <p:cNvPr id="6" name="Picture 5">
            <a:extLst>
              <a:ext uri="{FF2B5EF4-FFF2-40B4-BE49-F238E27FC236}">
                <a16:creationId xmlns:a16="http://schemas.microsoft.com/office/drawing/2014/main" xmlns="" id="{AD3AE03C-F1D8-45CF-9BEB-EDD91C0C2AAC}"/>
              </a:ext>
            </a:extLst>
          </p:cNvPr>
          <p:cNvPicPr>
            <a:picLocks noChangeAspect="1"/>
          </p:cNvPicPr>
          <p:nvPr/>
        </p:nvPicPr>
        <p:blipFill>
          <a:blip r:embed="rId3"/>
          <a:stretch>
            <a:fillRect/>
          </a:stretch>
        </p:blipFill>
        <p:spPr>
          <a:xfrm>
            <a:off x="0" y="2597"/>
            <a:ext cx="1504949" cy="1023587"/>
          </a:xfrm>
          <a:prstGeom prst="rect">
            <a:avLst/>
          </a:prstGeom>
        </p:spPr>
      </p:pic>
      <p:sp>
        <p:nvSpPr>
          <p:cNvPr id="10" name="Rectangle 9">
            <a:extLst>
              <a:ext uri="{FF2B5EF4-FFF2-40B4-BE49-F238E27FC236}">
                <a16:creationId xmlns:a16="http://schemas.microsoft.com/office/drawing/2014/main" xmlns="" id="{75601D5F-BCF7-49A5-8E2B-D61D1344DC59}"/>
              </a:ext>
            </a:extLst>
          </p:cNvPr>
          <p:cNvSpPr/>
          <p:nvPr/>
        </p:nvSpPr>
        <p:spPr>
          <a:xfrm>
            <a:off x="752474" y="1586640"/>
            <a:ext cx="5677823" cy="4247317"/>
          </a:xfrm>
          <a:prstGeom prst="rect">
            <a:avLst/>
          </a:prstGeom>
        </p:spPr>
        <p:txBody>
          <a:bodyPr wrap="square">
            <a:spAutoFit/>
          </a:bodyPr>
          <a:lstStyle/>
          <a:p>
            <a:r>
              <a:rPr lang="en-US" dirty="0"/>
              <a:t>#include &lt;</a:t>
            </a:r>
            <a:r>
              <a:rPr lang="en-US" dirty="0" err="1"/>
              <a:t>stdio.h</a:t>
            </a:r>
            <a:r>
              <a:rPr lang="en-US" dirty="0"/>
              <a:t>&gt;</a:t>
            </a:r>
          </a:p>
          <a:p>
            <a:r>
              <a:rPr lang="en-US" dirty="0"/>
              <a:t>void </a:t>
            </a:r>
            <a:r>
              <a:rPr lang="en-US" dirty="0" err="1"/>
              <a:t>checkPrimeNumber</a:t>
            </a:r>
            <a:r>
              <a:rPr lang="en-US" dirty="0"/>
              <a:t>();</a:t>
            </a:r>
          </a:p>
          <a:p>
            <a:r>
              <a:rPr lang="en-US" dirty="0"/>
              <a:t>int main()</a:t>
            </a:r>
          </a:p>
          <a:p>
            <a:r>
              <a:rPr lang="en-US" dirty="0"/>
              <a:t>{</a:t>
            </a:r>
          </a:p>
          <a:p>
            <a:r>
              <a:rPr lang="en-US" dirty="0"/>
              <a:t>    </a:t>
            </a:r>
            <a:r>
              <a:rPr lang="en-US" dirty="0" err="1"/>
              <a:t>checkPrimeNumber</a:t>
            </a:r>
            <a:r>
              <a:rPr lang="en-US" dirty="0"/>
              <a:t>();    // argument is not passed</a:t>
            </a:r>
          </a:p>
          <a:p>
            <a:r>
              <a:rPr lang="en-US" dirty="0"/>
              <a:t>    return 0;</a:t>
            </a:r>
          </a:p>
          <a:p>
            <a:r>
              <a:rPr lang="en-US" dirty="0"/>
              <a:t>}</a:t>
            </a:r>
          </a:p>
          <a:p>
            <a:endParaRPr lang="en-US" dirty="0"/>
          </a:p>
          <a:p>
            <a:r>
              <a:rPr lang="en-US" dirty="0"/>
              <a:t>// return type is void meaning doesn't return any value</a:t>
            </a:r>
          </a:p>
          <a:p>
            <a:r>
              <a:rPr lang="en-US" dirty="0"/>
              <a:t>void </a:t>
            </a:r>
            <a:r>
              <a:rPr lang="en-US" dirty="0" err="1"/>
              <a:t>checkPrimeNumber</a:t>
            </a:r>
            <a:r>
              <a:rPr lang="en-US" dirty="0"/>
              <a:t>()</a:t>
            </a:r>
          </a:p>
          <a:p>
            <a:r>
              <a:rPr lang="en-US" dirty="0"/>
              <a:t>{</a:t>
            </a:r>
          </a:p>
          <a:p>
            <a:r>
              <a:rPr lang="en-US" dirty="0"/>
              <a:t>    int n, </a:t>
            </a:r>
            <a:r>
              <a:rPr lang="en-US" dirty="0" err="1"/>
              <a:t>i</a:t>
            </a:r>
            <a:r>
              <a:rPr lang="en-US" dirty="0"/>
              <a:t>, flag = 0;</a:t>
            </a:r>
          </a:p>
          <a:p>
            <a:endParaRPr lang="en-US" dirty="0"/>
          </a:p>
          <a:p>
            <a:r>
              <a:rPr lang="en-US" dirty="0"/>
              <a:t>    </a:t>
            </a:r>
            <a:r>
              <a:rPr lang="en-US" dirty="0" err="1"/>
              <a:t>printf</a:t>
            </a:r>
            <a:r>
              <a:rPr lang="en-US" dirty="0"/>
              <a:t>("Enter a positive integer: ");</a:t>
            </a:r>
          </a:p>
          <a:p>
            <a:r>
              <a:rPr lang="en-US" dirty="0"/>
              <a:t>    </a:t>
            </a:r>
            <a:r>
              <a:rPr lang="en-US" dirty="0" err="1"/>
              <a:t>scanf</a:t>
            </a:r>
            <a:r>
              <a:rPr lang="en-US" dirty="0"/>
              <a:t>("%</a:t>
            </a:r>
            <a:r>
              <a:rPr lang="en-US" dirty="0" err="1"/>
              <a:t>d",&amp;n</a:t>
            </a:r>
            <a:r>
              <a:rPr lang="en-US" dirty="0"/>
              <a:t>);   </a:t>
            </a:r>
          </a:p>
        </p:txBody>
      </p:sp>
      <p:sp>
        <p:nvSpPr>
          <p:cNvPr id="11" name="Rectangle 10">
            <a:extLst>
              <a:ext uri="{FF2B5EF4-FFF2-40B4-BE49-F238E27FC236}">
                <a16:creationId xmlns:a16="http://schemas.microsoft.com/office/drawing/2014/main" xmlns="" id="{C4CCBD67-F942-4B9B-A8C9-151552C49202}"/>
              </a:ext>
            </a:extLst>
          </p:cNvPr>
          <p:cNvSpPr/>
          <p:nvPr/>
        </p:nvSpPr>
        <p:spPr>
          <a:xfrm>
            <a:off x="6700680" y="1069034"/>
            <a:ext cx="5343530" cy="5078313"/>
          </a:xfrm>
          <a:prstGeom prst="rect">
            <a:avLst/>
          </a:prstGeom>
        </p:spPr>
        <p:txBody>
          <a:bodyPr wrap="square">
            <a:spAutoFit/>
          </a:bodyPr>
          <a:lstStyle/>
          <a:p>
            <a:r>
              <a:rPr lang="en-US" dirty="0"/>
              <a:t>for(</a:t>
            </a:r>
            <a:r>
              <a:rPr lang="en-US" dirty="0" err="1"/>
              <a:t>i</a:t>
            </a:r>
            <a:r>
              <a:rPr lang="en-US" dirty="0"/>
              <a:t>=2; </a:t>
            </a:r>
            <a:r>
              <a:rPr lang="en-US" dirty="0" err="1"/>
              <a:t>i</a:t>
            </a:r>
            <a:r>
              <a:rPr lang="en-US" dirty="0"/>
              <a:t> &lt;= n/2; ++</a:t>
            </a:r>
            <a:r>
              <a:rPr lang="en-US" dirty="0" err="1"/>
              <a:t>i</a:t>
            </a:r>
            <a:r>
              <a:rPr lang="en-US" dirty="0"/>
              <a:t>)</a:t>
            </a:r>
          </a:p>
          <a:p>
            <a:r>
              <a:rPr lang="en-US" dirty="0"/>
              <a:t>    {</a:t>
            </a:r>
          </a:p>
          <a:p>
            <a:r>
              <a:rPr lang="en-US" dirty="0"/>
              <a:t>        if(</a:t>
            </a:r>
            <a:r>
              <a:rPr lang="en-US" dirty="0" err="1"/>
              <a:t>n%i</a:t>
            </a:r>
            <a:r>
              <a:rPr lang="en-US" dirty="0"/>
              <a:t> == 0)</a:t>
            </a:r>
          </a:p>
          <a:p>
            <a:r>
              <a:rPr lang="en-US" dirty="0"/>
              <a:t>        {</a:t>
            </a:r>
          </a:p>
          <a:p>
            <a:r>
              <a:rPr lang="en-US" dirty="0"/>
              <a:t>            flag = 1;</a:t>
            </a:r>
          </a:p>
          <a:p>
            <a:r>
              <a:rPr lang="en-US" dirty="0"/>
              <a:t>        }</a:t>
            </a:r>
          </a:p>
          <a:p>
            <a:r>
              <a:rPr lang="en-US" dirty="0"/>
              <a:t>    }</a:t>
            </a:r>
          </a:p>
          <a:p>
            <a:r>
              <a:rPr lang="en-US" dirty="0"/>
              <a:t>    if (flag == 1)</a:t>
            </a:r>
          </a:p>
          <a:p>
            <a:r>
              <a:rPr lang="en-US" dirty="0"/>
              <a:t>     {</a:t>
            </a:r>
          </a:p>
          <a:p>
            <a:r>
              <a:rPr lang="en-US" dirty="0"/>
              <a:t>        </a:t>
            </a:r>
            <a:r>
              <a:rPr lang="en-US" dirty="0" err="1"/>
              <a:t>printf</a:t>
            </a:r>
            <a:r>
              <a:rPr lang="en-US" dirty="0"/>
              <a:t>("%d is not a prime number.", n);</a:t>
            </a:r>
          </a:p>
          <a:p>
            <a:r>
              <a:rPr lang="en-US" dirty="0"/>
              <a:t>        return;</a:t>
            </a:r>
          </a:p>
          <a:p>
            <a:r>
              <a:rPr lang="en-US" dirty="0"/>
              <a:t>      }</a:t>
            </a:r>
          </a:p>
          <a:p>
            <a:r>
              <a:rPr lang="en-US" dirty="0"/>
              <a:t>    else</a:t>
            </a:r>
          </a:p>
          <a:p>
            <a:r>
              <a:rPr lang="en-US" dirty="0"/>
              <a:t>      {</a:t>
            </a:r>
          </a:p>
          <a:p>
            <a:r>
              <a:rPr lang="en-US" dirty="0"/>
              <a:t>        </a:t>
            </a:r>
            <a:r>
              <a:rPr lang="en-US" dirty="0" err="1"/>
              <a:t>printf</a:t>
            </a:r>
            <a:r>
              <a:rPr lang="en-US" dirty="0"/>
              <a:t>("%d is a prime number.", n);</a:t>
            </a:r>
          </a:p>
          <a:p>
            <a:r>
              <a:rPr lang="en-US" dirty="0"/>
              <a:t>        return;</a:t>
            </a:r>
          </a:p>
          <a:p>
            <a:r>
              <a:rPr lang="en-US" dirty="0"/>
              <a:t>      }</a:t>
            </a:r>
          </a:p>
          <a:p>
            <a:r>
              <a:rPr lang="en-US" dirty="0"/>
              <a:t>}</a:t>
            </a:r>
          </a:p>
        </p:txBody>
      </p:sp>
      <p:sp>
        <p:nvSpPr>
          <p:cNvPr id="12" name="Rectangle 11">
            <a:extLst>
              <a:ext uri="{FF2B5EF4-FFF2-40B4-BE49-F238E27FC236}">
                <a16:creationId xmlns:a16="http://schemas.microsoft.com/office/drawing/2014/main" xmlns="" id="{977B7E2B-213F-42F9-83B1-916F7538B8FF}"/>
              </a:ext>
            </a:extLst>
          </p:cNvPr>
          <p:cNvSpPr/>
          <p:nvPr/>
        </p:nvSpPr>
        <p:spPr>
          <a:xfrm>
            <a:off x="9605006" y="5490113"/>
            <a:ext cx="2586990" cy="923330"/>
          </a:xfrm>
          <a:prstGeom prst="rect">
            <a:avLst/>
          </a:prstGeom>
        </p:spPr>
        <p:txBody>
          <a:bodyPr wrap="none">
            <a:spAutoFit/>
          </a:bodyPr>
          <a:lstStyle/>
          <a:p>
            <a:r>
              <a:rPr lang="en-GB" b="1" dirty="0"/>
              <a:t>Output</a:t>
            </a:r>
            <a:r>
              <a:rPr lang="en-GB" dirty="0"/>
              <a:t>:</a:t>
            </a:r>
          </a:p>
          <a:p>
            <a:r>
              <a:rPr lang="en-US" dirty="0"/>
              <a:t>Enter a positive integer: 7</a:t>
            </a:r>
          </a:p>
          <a:p>
            <a:r>
              <a:rPr lang="en-US" dirty="0"/>
              <a:t>7 is a prime number</a:t>
            </a:r>
            <a:endParaRPr lang="en-GB" dirty="0"/>
          </a:p>
        </p:txBody>
      </p:sp>
    </p:spTree>
    <p:custDataLst>
      <p:tags r:id="rId1"/>
    </p:custDataLst>
    <p:extLst>
      <p:ext uri="{BB962C8B-B14F-4D97-AF65-F5344CB8AC3E}">
        <p14:creationId xmlns:p14="http://schemas.microsoft.com/office/powerpoint/2010/main" xmlns="" val="1809444287"/>
      </p:ext>
    </p:extLst>
  </p:cSld>
  <p:clrMapOvr>
    <a:masterClrMapping/>
  </p:clrMapOvr>
  <mc:AlternateContent xmlns:mc="http://schemas.openxmlformats.org/markup-compatibility/2006">
    <mc:Choice xmlns:p14="http://schemas.microsoft.com/office/powerpoint/2010/main" xmlns="" Requires="p14">
      <p:transition spd="slow" p14:dur="2000" advTm="134612"/>
    </mc:Choice>
    <mc:Fallback>
      <p:transition spd="slow" advTm="1346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23587"/>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Jump Statements - return</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737785" y="1859339"/>
            <a:ext cx="4663789" cy="4554104"/>
          </a:xfrm>
        </p:spPr>
        <p:txBody>
          <a:bodyPr>
            <a:normAutofit fontScale="92500" lnSpcReduction="10000"/>
          </a:bodyPr>
          <a:lstStyle/>
          <a:p>
            <a:pPr marL="0" indent="0" algn="just">
              <a:lnSpc>
                <a:spcPct val="120000"/>
              </a:lnSpc>
              <a:spcBef>
                <a:spcPts val="0"/>
              </a:spcBef>
              <a:buNone/>
            </a:pPr>
            <a:r>
              <a:rPr lang="en-US" sz="1800" dirty="0"/>
              <a:t>#include &lt;</a:t>
            </a:r>
            <a:r>
              <a:rPr lang="en-US" sz="1800" dirty="0" err="1"/>
              <a:t>stdio.h</a:t>
            </a:r>
            <a:r>
              <a:rPr lang="en-US" sz="1800" dirty="0"/>
              <a:t>&gt; </a:t>
            </a:r>
          </a:p>
          <a:p>
            <a:pPr marL="0" indent="0" algn="just">
              <a:lnSpc>
                <a:spcPct val="120000"/>
              </a:lnSpc>
              <a:spcBef>
                <a:spcPts val="0"/>
              </a:spcBef>
              <a:buNone/>
            </a:pPr>
            <a:r>
              <a:rPr lang="en-US" sz="1800" dirty="0"/>
              <a:t>#include &lt;</a:t>
            </a:r>
            <a:r>
              <a:rPr lang="en-US" sz="1800" dirty="0" err="1"/>
              <a:t>string.h</a:t>
            </a:r>
            <a:r>
              <a:rPr lang="en-US" sz="1800" dirty="0"/>
              <a:t>&gt; </a:t>
            </a:r>
          </a:p>
          <a:p>
            <a:pPr marL="0" indent="0" algn="just">
              <a:lnSpc>
                <a:spcPct val="120000"/>
              </a:lnSpc>
              <a:spcBef>
                <a:spcPts val="0"/>
              </a:spcBef>
              <a:buNone/>
            </a:pPr>
            <a:r>
              <a:rPr lang="en-US" sz="1800" dirty="0" err="1"/>
              <a:t>int</a:t>
            </a:r>
            <a:r>
              <a:rPr lang="en-US" sz="1800" dirty="0"/>
              <a:t> function(</a:t>
            </a:r>
            <a:r>
              <a:rPr lang="en-US" sz="1800" dirty="0" err="1"/>
              <a:t>int</a:t>
            </a:r>
            <a:r>
              <a:rPr lang="en-US" sz="1800" dirty="0"/>
              <a:t>, </a:t>
            </a:r>
            <a:r>
              <a:rPr lang="en-US" sz="1800" dirty="0" err="1"/>
              <a:t>int</a:t>
            </a:r>
            <a:r>
              <a:rPr lang="en-US" sz="1800" dirty="0"/>
              <a:t>[]); </a:t>
            </a:r>
          </a:p>
          <a:p>
            <a:pPr marL="0" indent="0" algn="just">
              <a:lnSpc>
                <a:spcPct val="120000"/>
              </a:lnSpc>
              <a:spcBef>
                <a:spcPts val="0"/>
              </a:spcBef>
              <a:buNone/>
            </a:pPr>
            <a:r>
              <a:rPr lang="en-US" sz="1800" dirty="0"/>
              <a:t>int main() </a:t>
            </a:r>
          </a:p>
          <a:p>
            <a:pPr marL="0" indent="0" algn="just">
              <a:lnSpc>
                <a:spcPct val="120000"/>
              </a:lnSpc>
              <a:spcBef>
                <a:spcPts val="0"/>
              </a:spcBef>
              <a:buNone/>
            </a:pPr>
            <a:r>
              <a:rPr lang="en-US" sz="1800" dirty="0"/>
              <a:t>{ </a:t>
            </a:r>
          </a:p>
          <a:p>
            <a:pPr marL="0" indent="0" algn="just">
              <a:lnSpc>
                <a:spcPct val="120000"/>
              </a:lnSpc>
              <a:spcBef>
                <a:spcPts val="0"/>
              </a:spcBef>
              <a:buNone/>
            </a:pPr>
            <a:r>
              <a:rPr lang="en-US" sz="1800" dirty="0"/>
              <a:t>    </a:t>
            </a:r>
            <a:r>
              <a:rPr lang="en-US" sz="1800" dirty="0" err="1"/>
              <a:t>int</a:t>
            </a:r>
            <a:r>
              <a:rPr lang="en-US" sz="1800" dirty="0"/>
              <a:t> </a:t>
            </a:r>
            <a:r>
              <a:rPr lang="en-US" sz="1800" dirty="0" err="1"/>
              <a:t>i</a:t>
            </a:r>
            <a:r>
              <a:rPr lang="en-US" sz="1800" dirty="0"/>
              <a:t>, a = 20; </a:t>
            </a:r>
          </a:p>
          <a:p>
            <a:pPr marL="0" indent="0" algn="just">
              <a:lnSpc>
                <a:spcPct val="120000"/>
              </a:lnSpc>
              <a:spcBef>
                <a:spcPts val="0"/>
              </a:spcBef>
              <a:buNone/>
            </a:pPr>
            <a:r>
              <a:rPr lang="en-US" sz="1800" dirty="0"/>
              <a:t>    </a:t>
            </a:r>
            <a:r>
              <a:rPr lang="en-US" sz="1800" dirty="0" err="1"/>
              <a:t>int</a:t>
            </a:r>
            <a:r>
              <a:rPr lang="en-US" sz="1800" dirty="0"/>
              <a:t> </a:t>
            </a:r>
            <a:r>
              <a:rPr lang="en-US" sz="1800" dirty="0" err="1"/>
              <a:t>arr</a:t>
            </a:r>
            <a:r>
              <a:rPr lang="en-US" sz="1800" dirty="0"/>
              <a:t>[5] = { 10, 20, 30, 40, 50 }; </a:t>
            </a:r>
          </a:p>
          <a:p>
            <a:pPr marL="0" indent="0" algn="just">
              <a:lnSpc>
                <a:spcPct val="120000"/>
              </a:lnSpc>
              <a:spcBef>
                <a:spcPts val="0"/>
              </a:spcBef>
              <a:buNone/>
            </a:pPr>
            <a:r>
              <a:rPr lang="en-US" sz="1800" dirty="0"/>
              <a:t>    a = function(a, &amp;</a:t>
            </a:r>
            <a:r>
              <a:rPr lang="en-US" sz="1800" dirty="0" err="1"/>
              <a:t>arr</a:t>
            </a:r>
            <a:r>
              <a:rPr lang="en-US" sz="1800" dirty="0"/>
              <a:t>[0]); </a:t>
            </a:r>
          </a:p>
          <a:p>
            <a:pPr marL="0" indent="0" algn="just">
              <a:lnSpc>
                <a:spcPct val="120000"/>
              </a:lnSpc>
              <a:spcBef>
                <a:spcPts val="0"/>
              </a:spcBef>
              <a:buNone/>
            </a:pPr>
            <a:r>
              <a:rPr lang="en-US" sz="1800" dirty="0"/>
              <a:t>    </a:t>
            </a:r>
            <a:r>
              <a:rPr lang="en-US" sz="1800" dirty="0" err="1"/>
              <a:t>printf</a:t>
            </a:r>
            <a:r>
              <a:rPr lang="en-US" sz="1800" dirty="0"/>
              <a:t>("value of a is %d\n", a); </a:t>
            </a:r>
          </a:p>
          <a:p>
            <a:pPr marL="0" indent="0" algn="just">
              <a:lnSpc>
                <a:spcPct val="120000"/>
              </a:lnSpc>
              <a:spcBef>
                <a:spcPts val="0"/>
              </a:spcBef>
              <a:buNone/>
            </a:pPr>
            <a:r>
              <a:rPr lang="en-US" sz="1800" dirty="0"/>
              <a:t>    for (</a:t>
            </a:r>
            <a:r>
              <a:rPr lang="en-US" sz="1800" dirty="0" err="1"/>
              <a:t>i</a:t>
            </a:r>
            <a:r>
              <a:rPr lang="en-US" sz="1800" dirty="0"/>
              <a:t> = 0; </a:t>
            </a:r>
            <a:r>
              <a:rPr lang="en-US" sz="1800" dirty="0" err="1"/>
              <a:t>i</a:t>
            </a:r>
            <a:r>
              <a:rPr lang="en-US" sz="1800" dirty="0"/>
              <a:t> &lt; 5; </a:t>
            </a:r>
            <a:r>
              <a:rPr lang="en-US" sz="1800" dirty="0" err="1"/>
              <a:t>i</a:t>
            </a:r>
            <a:r>
              <a:rPr lang="en-US" sz="1800" dirty="0"/>
              <a:t>++) </a:t>
            </a:r>
          </a:p>
          <a:p>
            <a:pPr marL="0" indent="0" algn="just">
              <a:lnSpc>
                <a:spcPct val="120000"/>
              </a:lnSpc>
              <a:spcBef>
                <a:spcPts val="0"/>
              </a:spcBef>
              <a:buNone/>
            </a:pPr>
            <a:r>
              <a:rPr lang="en-US" sz="1800" dirty="0"/>
              <a:t>   { </a:t>
            </a:r>
          </a:p>
          <a:p>
            <a:pPr marL="0" indent="0" algn="just">
              <a:lnSpc>
                <a:spcPct val="120000"/>
              </a:lnSpc>
              <a:spcBef>
                <a:spcPts val="0"/>
              </a:spcBef>
              <a:buNone/>
            </a:pPr>
            <a:r>
              <a:rPr lang="en-US" sz="1800" dirty="0"/>
              <a:t>        </a:t>
            </a:r>
            <a:r>
              <a:rPr lang="en-US" sz="1800" dirty="0" err="1"/>
              <a:t>printf</a:t>
            </a:r>
            <a:r>
              <a:rPr lang="en-US" sz="1800" dirty="0"/>
              <a:t>("value of </a:t>
            </a:r>
            <a:r>
              <a:rPr lang="en-US" sz="1800" dirty="0" err="1"/>
              <a:t>arr</a:t>
            </a:r>
            <a:r>
              <a:rPr lang="en-US" sz="1800" dirty="0"/>
              <a:t>[%d] is %d\n", </a:t>
            </a:r>
            <a:r>
              <a:rPr lang="en-US" sz="1800" dirty="0" err="1"/>
              <a:t>i</a:t>
            </a:r>
            <a:r>
              <a:rPr lang="en-US" sz="1800" dirty="0"/>
              <a:t>, </a:t>
            </a:r>
            <a:r>
              <a:rPr lang="en-US" sz="1800" dirty="0" err="1"/>
              <a:t>arr</a:t>
            </a:r>
            <a:r>
              <a:rPr lang="en-US" sz="1800" dirty="0"/>
              <a:t>[</a:t>
            </a:r>
            <a:r>
              <a:rPr lang="en-US" sz="1800" dirty="0" err="1"/>
              <a:t>i</a:t>
            </a:r>
            <a:r>
              <a:rPr lang="en-US" sz="1800" dirty="0"/>
              <a:t>]); </a:t>
            </a:r>
          </a:p>
          <a:p>
            <a:pPr marL="0" indent="0" algn="just">
              <a:lnSpc>
                <a:spcPct val="120000"/>
              </a:lnSpc>
              <a:spcBef>
                <a:spcPts val="0"/>
              </a:spcBef>
              <a:buNone/>
            </a:pPr>
            <a:r>
              <a:rPr lang="en-US" sz="1800" dirty="0"/>
              <a:t>    } </a:t>
            </a:r>
          </a:p>
          <a:p>
            <a:pPr marL="0" indent="0" algn="just">
              <a:lnSpc>
                <a:spcPct val="120000"/>
              </a:lnSpc>
              <a:spcBef>
                <a:spcPts val="0"/>
              </a:spcBef>
              <a:buNone/>
            </a:pPr>
            <a:r>
              <a:rPr lang="en-US" sz="1800" dirty="0"/>
              <a:t>    return 0; </a:t>
            </a:r>
          </a:p>
          <a:p>
            <a:pPr marL="0" indent="0" algn="just">
              <a:lnSpc>
                <a:spcPct val="120000"/>
              </a:lnSpc>
              <a:spcBef>
                <a:spcPts val="0"/>
              </a:spcBef>
              <a:buNone/>
            </a:pPr>
            <a:r>
              <a:rPr lang="en-US" sz="1800" dirty="0"/>
              <a:t>} </a:t>
            </a:r>
            <a:endParaRPr lang="en-US" sz="1400" b="1" dirty="0"/>
          </a:p>
        </p:txBody>
      </p:sp>
      <p:pic>
        <p:nvPicPr>
          <p:cNvPr id="6" name="Picture 5">
            <a:extLst>
              <a:ext uri="{FF2B5EF4-FFF2-40B4-BE49-F238E27FC236}">
                <a16:creationId xmlns:a16="http://schemas.microsoft.com/office/drawing/2014/main" xmlns="" id="{AD3AE03C-F1D8-45CF-9BEB-EDD91C0C2AAC}"/>
              </a:ext>
            </a:extLst>
          </p:cNvPr>
          <p:cNvPicPr>
            <a:picLocks noChangeAspect="1"/>
          </p:cNvPicPr>
          <p:nvPr/>
        </p:nvPicPr>
        <p:blipFill>
          <a:blip r:embed="rId3"/>
          <a:stretch>
            <a:fillRect/>
          </a:stretch>
        </p:blipFill>
        <p:spPr>
          <a:xfrm>
            <a:off x="0" y="2597"/>
            <a:ext cx="1504949" cy="1023587"/>
          </a:xfrm>
          <a:prstGeom prst="rect">
            <a:avLst/>
          </a:prstGeom>
        </p:spPr>
      </p:pic>
      <p:sp>
        <p:nvSpPr>
          <p:cNvPr id="2" name="Rectangle 1"/>
          <p:cNvSpPr/>
          <p:nvPr/>
        </p:nvSpPr>
        <p:spPr>
          <a:xfrm>
            <a:off x="6095997" y="1859339"/>
            <a:ext cx="2684322" cy="3139321"/>
          </a:xfrm>
          <a:prstGeom prst="rect">
            <a:avLst/>
          </a:prstGeom>
        </p:spPr>
        <p:txBody>
          <a:bodyPr wrap="square">
            <a:spAutoFit/>
          </a:bodyPr>
          <a:lstStyle/>
          <a:p>
            <a:r>
              <a:rPr lang="en-GB" dirty="0" err="1"/>
              <a:t>int</a:t>
            </a:r>
            <a:r>
              <a:rPr lang="en-GB" dirty="0"/>
              <a:t> function(</a:t>
            </a:r>
            <a:r>
              <a:rPr lang="en-GB" dirty="0" err="1"/>
              <a:t>int</a:t>
            </a:r>
            <a:r>
              <a:rPr lang="en-GB" dirty="0"/>
              <a:t> a, </a:t>
            </a:r>
            <a:r>
              <a:rPr lang="en-GB" dirty="0" err="1"/>
              <a:t>int</a:t>
            </a:r>
            <a:r>
              <a:rPr lang="en-GB" dirty="0"/>
              <a:t>* </a:t>
            </a:r>
            <a:r>
              <a:rPr lang="en-GB" dirty="0" err="1"/>
              <a:t>arr</a:t>
            </a:r>
            <a:r>
              <a:rPr lang="en-GB" dirty="0"/>
              <a:t>) </a:t>
            </a:r>
          </a:p>
          <a:p>
            <a:r>
              <a:rPr lang="en-GB" dirty="0"/>
              <a:t>{ </a:t>
            </a:r>
          </a:p>
          <a:p>
            <a:r>
              <a:rPr lang="en-GB" dirty="0"/>
              <a:t>    </a:t>
            </a:r>
            <a:r>
              <a:rPr lang="en-GB" dirty="0" err="1"/>
              <a:t>int</a:t>
            </a:r>
            <a:r>
              <a:rPr lang="en-GB" dirty="0"/>
              <a:t> </a:t>
            </a:r>
            <a:r>
              <a:rPr lang="en-GB" dirty="0" err="1"/>
              <a:t>i</a:t>
            </a:r>
            <a:r>
              <a:rPr lang="en-GB" dirty="0"/>
              <a:t>; </a:t>
            </a:r>
          </a:p>
          <a:p>
            <a:r>
              <a:rPr lang="en-GB" dirty="0"/>
              <a:t>    a = a + 20; </a:t>
            </a:r>
          </a:p>
          <a:p>
            <a:r>
              <a:rPr lang="en-GB" dirty="0"/>
              <a:t>    </a:t>
            </a:r>
            <a:r>
              <a:rPr lang="en-GB" dirty="0" err="1"/>
              <a:t>arr</a:t>
            </a:r>
            <a:r>
              <a:rPr lang="en-GB" dirty="0"/>
              <a:t>[0] = </a:t>
            </a:r>
            <a:r>
              <a:rPr lang="en-GB" dirty="0" err="1"/>
              <a:t>arr</a:t>
            </a:r>
            <a:r>
              <a:rPr lang="en-GB" dirty="0"/>
              <a:t>[0] + 50; </a:t>
            </a:r>
          </a:p>
          <a:p>
            <a:r>
              <a:rPr lang="en-GB" dirty="0"/>
              <a:t>    </a:t>
            </a:r>
            <a:r>
              <a:rPr lang="en-GB" dirty="0" err="1"/>
              <a:t>arr</a:t>
            </a:r>
            <a:r>
              <a:rPr lang="en-GB" dirty="0"/>
              <a:t>[1] = </a:t>
            </a:r>
            <a:r>
              <a:rPr lang="en-GB" dirty="0" err="1"/>
              <a:t>arr</a:t>
            </a:r>
            <a:r>
              <a:rPr lang="en-GB" dirty="0"/>
              <a:t>[1] + 50; </a:t>
            </a:r>
          </a:p>
          <a:p>
            <a:r>
              <a:rPr lang="en-GB" dirty="0"/>
              <a:t>    </a:t>
            </a:r>
            <a:r>
              <a:rPr lang="en-GB" dirty="0" err="1"/>
              <a:t>arr</a:t>
            </a:r>
            <a:r>
              <a:rPr lang="en-GB" dirty="0"/>
              <a:t>[2] = </a:t>
            </a:r>
            <a:r>
              <a:rPr lang="en-GB" dirty="0" err="1"/>
              <a:t>arr</a:t>
            </a:r>
            <a:r>
              <a:rPr lang="en-GB" dirty="0"/>
              <a:t>[2] + 50; </a:t>
            </a:r>
          </a:p>
          <a:p>
            <a:r>
              <a:rPr lang="en-GB" dirty="0"/>
              <a:t>    </a:t>
            </a:r>
            <a:r>
              <a:rPr lang="en-GB" dirty="0" err="1"/>
              <a:t>arr</a:t>
            </a:r>
            <a:r>
              <a:rPr lang="en-GB" dirty="0"/>
              <a:t>[3] = </a:t>
            </a:r>
            <a:r>
              <a:rPr lang="en-GB" dirty="0" err="1"/>
              <a:t>arr</a:t>
            </a:r>
            <a:r>
              <a:rPr lang="en-GB" dirty="0"/>
              <a:t>[3] + 50; </a:t>
            </a:r>
          </a:p>
          <a:p>
            <a:r>
              <a:rPr lang="en-GB" dirty="0"/>
              <a:t>    </a:t>
            </a:r>
            <a:r>
              <a:rPr lang="en-GB" dirty="0" err="1"/>
              <a:t>arr</a:t>
            </a:r>
            <a:r>
              <a:rPr lang="en-GB" dirty="0"/>
              <a:t>[4] = </a:t>
            </a:r>
            <a:r>
              <a:rPr lang="en-GB" dirty="0" err="1"/>
              <a:t>arr</a:t>
            </a:r>
            <a:r>
              <a:rPr lang="en-GB" dirty="0"/>
              <a:t>[4] + 50; </a:t>
            </a:r>
          </a:p>
          <a:p>
            <a:r>
              <a:rPr lang="en-GB" dirty="0"/>
              <a:t>    return a; </a:t>
            </a:r>
          </a:p>
          <a:p>
            <a:r>
              <a:rPr lang="en-GB" dirty="0"/>
              <a:t>} </a:t>
            </a:r>
          </a:p>
        </p:txBody>
      </p:sp>
      <p:sp>
        <p:nvSpPr>
          <p:cNvPr id="7" name="Rectangle 6"/>
          <p:cNvSpPr/>
          <p:nvPr/>
        </p:nvSpPr>
        <p:spPr>
          <a:xfrm>
            <a:off x="9209698" y="1859339"/>
            <a:ext cx="2142260" cy="2215991"/>
          </a:xfrm>
          <a:prstGeom prst="rect">
            <a:avLst/>
          </a:prstGeom>
        </p:spPr>
        <p:txBody>
          <a:bodyPr wrap="square">
            <a:spAutoFit/>
          </a:bodyPr>
          <a:lstStyle/>
          <a:p>
            <a:r>
              <a:rPr lang="en-GB" b="1" dirty="0"/>
              <a:t>Output</a:t>
            </a:r>
            <a:r>
              <a:rPr lang="en-GB" dirty="0"/>
              <a:t>:</a:t>
            </a:r>
          </a:p>
          <a:p>
            <a:endParaRPr lang="en-GB" sz="1200" dirty="0"/>
          </a:p>
          <a:p>
            <a:r>
              <a:rPr lang="en-GB" dirty="0"/>
              <a:t>value of a is 40</a:t>
            </a:r>
          </a:p>
          <a:p>
            <a:r>
              <a:rPr lang="en-GB" dirty="0"/>
              <a:t>value of </a:t>
            </a:r>
            <a:r>
              <a:rPr lang="en-GB" dirty="0" err="1"/>
              <a:t>arr</a:t>
            </a:r>
            <a:r>
              <a:rPr lang="en-GB" dirty="0"/>
              <a:t>[0] is 60</a:t>
            </a:r>
          </a:p>
          <a:p>
            <a:r>
              <a:rPr lang="en-GB" dirty="0"/>
              <a:t>value of </a:t>
            </a:r>
            <a:r>
              <a:rPr lang="en-GB" dirty="0" err="1"/>
              <a:t>arr</a:t>
            </a:r>
            <a:r>
              <a:rPr lang="en-GB" dirty="0"/>
              <a:t>[1] is 70</a:t>
            </a:r>
          </a:p>
          <a:p>
            <a:r>
              <a:rPr lang="en-GB" dirty="0"/>
              <a:t>value of </a:t>
            </a:r>
            <a:r>
              <a:rPr lang="en-GB" dirty="0" err="1"/>
              <a:t>arr</a:t>
            </a:r>
            <a:r>
              <a:rPr lang="en-GB" dirty="0"/>
              <a:t>[2] is 80</a:t>
            </a:r>
          </a:p>
          <a:p>
            <a:r>
              <a:rPr lang="en-GB" dirty="0"/>
              <a:t>value of </a:t>
            </a:r>
            <a:r>
              <a:rPr lang="en-GB" dirty="0" err="1"/>
              <a:t>arr</a:t>
            </a:r>
            <a:r>
              <a:rPr lang="en-GB" dirty="0"/>
              <a:t>[3] is 90</a:t>
            </a:r>
          </a:p>
          <a:p>
            <a:r>
              <a:rPr lang="en-GB" dirty="0"/>
              <a:t>value of </a:t>
            </a:r>
            <a:r>
              <a:rPr lang="en-GB" dirty="0" err="1"/>
              <a:t>arr</a:t>
            </a:r>
            <a:r>
              <a:rPr lang="en-GB" dirty="0"/>
              <a:t>[4] is 100</a:t>
            </a:r>
          </a:p>
        </p:txBody>
      </p:sp>
      <p:sp>
        <p:nvSpPr>
          <p:cNvPr id="8" name="Rectangle 7">
            <a:extLst>
              <a:ext uri="{FF2B5EF4-FFF2-40B4-BE49-F238E27FC236}">
                <a16:creationId xmlns:a16="http://schemas.microsoft.com/office/drawing/2014/main" xmlns="" id="{443D0040-C744-4E7C-9DC2-D3DE4F23C440}"/>
              </a:ext>
            </a:extLst>
          </p:cNvPr>
          <p:cNvSpPr/>
          <p:nvPr/>
        </p:nvSpPr>
        <p:spPr>
          <a:xfrm>
            <a:off x="737785" y="1240109"/>
            <a:ext cx="5010667" cy="400110"/>
          </a:xfrm>
          <a:prstGeom prst="rect">
            <a:avLst/>
          </a:prstGeom>
        </p:spPr>
        <p:txBody>
          <a:bodyPr wrap="none">
            <a:spAutoFit/>
          </a:bodyPr>
          <a:lstStyle/>
          <a:p>
            <a:pPr algn="just"/>
            <a:r>
              <a:rPr lang="en-US" sz="2000" b="1" dirty="0"/>
              <a:t>Example program for “return with argument”</a:t>
            </a:r>
          </a:p>
        </p:txBody>
      </p:sp>
    </p:spTree>
    <p:custDataLst>
      <p:tags r:id="rId1"/>
    </p:custDataLst>
    <p:extLst>
      <p:ext uri="{BB962C8B-B14F-4D97-AF65-F5344CB8AC3E}">
        <p14:creationId xmlns:p14="http://schemas.microsoft.com/office/powerpoint/2010/main" xmlns="" val="2065521198"/>
      </p:ext>
    </p:extLst>
  </p:cSld>
  <p:clrMapOvr>
    <a:masterClrMapping/>
  </p:clrMapOvr>
  <mc:AlternateContent xmlns:mc="http://schemas.openxmlformats.org/markup-compatibility/2006">
    <mc:Choice xmlns:p14="http://schemas.microsoft.com/office/powerpoint/2010/main" xmlns="" Requires="p14">
      <p:transition spd="slow" p14:dur="2000" advTm="81959"/>
    </mc:Choice>
    <mc:Fallback>
      <p:transition spd="slow" advTm="819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23587"/>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Jump Statements - </a:t>
            </a:r>
            <a:r>
              <a:rPr lang="en-US" sz="2800" b="1" dirty="0" err="1">
                <a:solidFill>
                  <a:schemeClr val="bg1"/>
                </a:solidFill>
                <a:latin typeface="Times New Roman" panose="02020603050405020304" pitchFamily="18" charset="0"/>
                <a:cs typeface="Times New Roman" panose="02020603050405020304" pitchFamily="18" charset="0"/>
              </a:rPr>
              <a:t>goto</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752474" y="1765744"/>
            <a:ext cx="6174050" cy="4647699"/>
          </a:xfrm>
        </p:spPr>
        <p:txBody>
          <a:bodyPr>
            <a:normAutofit lnSpcReduction="10000"/>
          </a:bodyPr>
          <a:lstStyle/>
          <a:p>
            <a:pPr marL="0" indent="0">
              <a:lnSpc>
                <a:spcPct val="120000"/>
              </a:lnSpc>
              <a:spcBef>
                <a:spcPts val="0"/>
              </a:spcBef>
              <a:buNone/>
            </a:pPr>
            <a:r>
              <a:rPr lang="en-GB" sz="1800" dirty="0"/>
              <a:t>#include &lt;</a:t>
            </a:r>
            <a:r>
              <a:rPr lang="en-GB" sz="1800" dirty="0" err="1"/>
              <a:t>stdio.h</a:t>
            </a:r>
            <a:r>
              <a:rPr lang="en-GB" sz="1800" dirty="0"/>
              <a:t>&gt; </a:t>
            </a:r>
          </a:p>
          <a:p>
            <a:pPr marL="0" indent="0">
              <a:lnSpc>
                <a:spcPct val="120000"/>
              </a:lnSpc>
              <a:spcBef>
                <a:spcPts val="0"/>
              </a:spcBef>
              <a:buNone/>
            </a:pPr>
            <a:r>
              <a:rPr lang="en-GB" sz="1800" dirty="0"/>
              <a:t>// function to check even or not </a:t>
            </a:r>
          </a:p>
          <a:p>
            <a:pPr marL="0" indent="0">
              <a:lnSpc>
                <a:spcPct val="120000"/>
              </a:lnSpc>
              <a:spcBef>
                <a:spcPts val="0"/>
              </a:spcBef>
              <a:buNone/>
            </a:pPr>
            <a:r>
              <a:rPr lang="en-GB" sz="1800" dirty="0"/>
              <a:t>void </a:t>
            </a:r>
            <a:r>
              <a:rPr lang="en-GB" sz="1800" dirty="0" err="1"/>
              <a:t>checkEvenOrNot</a:t>
            </a:r>
            <a:r>
              <a:rPr lang="en-GB" sz="1800" dirty="0"/>
              <a:t>(int </a:t>
            </a:r>
            <a:r>
              <a:rPr lang="en-GB" sz="1800" dirty="0" err="1"/>
              <a:t>num</a:t>
            </a:r>
            <a:r>
              <a:rPr lang="en-GB" sz="1800" dirty="0"/>
              <a:t>) </a:t>
            </a:r>
          </a:p>
          <a:p>
            <a:pPr marL="0" indent="0">
              <a:lnSpc>
                <a:spcPct val="120000"/>
              </a:lnSpc>
              <a:spcBef>
                <a:spcPts val="0"/>
              </a:spcBef>
              <a:buNone/>
            </a:pPr>
            <a:r>
              <a:rPr lang="en-GB" sz="1800" dirty="0"/>
              <a:t>{ </a:t>
            </a:r>
          </a:p>
          <a:p>
            <a:pPr marL="0" indent="0">
              <a:lnSpc>
                <a:spcPct val="120000"/>
              </a:lnSpc>
              <a:spcBef>
                <a:spcPts val="0"/>
              </a:spcBef>
              <a:buNone/>
            </a:pPr>
            <a:r>
              <a:rPr lang="en-GB" sz="1800" dirty="0"/>
              <a:t>    if (</a:t>
            </a:r>
            <a:r>
              <a:rPr lang="en-GB" sz="1800" dirty="0" err="1"/>
              <a:t>num</a:t>
            </a:r>
            <a:r>
              <a:rPr lang="en-GB" sz="1800" dirty="0"/>
              <a:t> % 2 == 0) </a:t>
            </a:r>
          </a:p>
          <a:p>
            <a:pPr marL="0" indent="0">
              <a:lnSpc>
                <a:spcPct val="120000"/>
              </a:lnSpc>
              <a:spcBef>
                <a:spcPts val="0"/>
              </a:spcBef>
              <a:buNone/>
            </a:pPr>
            <a:r>
              <a:rPr lang="en-GB" sz="1800" dirty="0"/>
              <a:t>        </a:t>
            </a:r>
            <a:r>
              <a:rPr lang="en-GB" sz="1800" dirty="0" err="1"/>
              <a:t>goto</a:t>
            </a:r>
            <a:r>
              <a:rPr lang="en-GB" sz="1800" dirty="0"/>
              <a:t> even;                        // jump to even</a:t>
            </a:r>
          </a:p>
          <a:p>
            <a:pPr marL="0" indent="0">
              <a:lnSpc>
                <a:spcPct val="120000"/>
              </a:lnSpc>
              <a:spcBef>
                <a:spcPts val="0"/>
              </a:spcBef>
              <a:buNone/>
            </a:pPr>
            <a:r>
              <a:rPr lang="en-GB" sz="1800" dirty="0"/>
              <a:t>    else</a:t>
            </a:r>
          </a:p>
          <a:p>
            <a:pPr marL="0" indent="0">
              <a:lnSpc>
                <a:spcPct val="120000"/>
              </a:lnSpc>
              <a:spcBef>
                <a:spcPts val="0"/>
              </a:spcBef>
              <a:buNone/>
            </a:pPr>
            <a:r>
              <a:rPr lang="en-GB" sz="1800" dirty="0"/>
              <a:t>        </a:t>
            </a:r>
            <a:r>
              <a:rPr lang="en-GB" sz="1800" dirty="0" err="1"/>
              <a:t>goto</a:t>
            </a:r>
            <a:r>
              <a:rPr lang="en-GB" sz="1800" dirty="0"/>
              <a:t> odd;                         // jump to odd</a:t>
            </a:r>
          </a:p>
          <a:p>
            <a:pPr marL="0" indent="0">
              <a:lnSpc>
                <a:spcPct val="120000"/>
              </a:lnSpc>
              <a:spcBef>
                <a:spcPts val="0"/>
              </a:spcBef>
              <a:buNone/>
            </a:pPr>
            <a:r>
              <a:rPr lang="en-GB" sz="1800" dirty="0"/>
              <a:t>even: </a:t>
            </a:r>
          </a:p>
          <a:p>
            <a:pPr marL="0" indent="0">
              <a:lnSpc>
                <a:spcPct val="120000"/>
              </a:lnSpc>
              <a:spcBef>
                <a:spcPts val="0"/>
              </a:spcBef>
              <a:buNone/>
            </a:pPr>
            <a:r>
              <a:rPr lang="en-GB" sz="1800" dirty="0"/>
              <a:t>    </a:t>
            </a:r>
            <a:r>
              <a:rPr lang="en-GB" sz="1800" dirty="0" err="1"/>
              <a:t>printf</a:t>
            </a:r>
            <a:r>
              <a:rPr lang="en-GB" sz="1800" dirty="0"/>
              <a:t>("%d is even", </a:t>
            </a:r>
            <a:r>
              <a:rPr lang="en-GB" sz="1800" dirty="0" err="1"/>
              <a:t>num</a:t>
            </a:r>
            <a:r>
              <a:rPr lang="en-GB" sz="1800" dirty="0"/>
              <a:t>); </a:t>
            </a:r>
          </a:p>
          <a:p>
            <a:pPr marL="0" indent="0">
              <a:lnSpc>
                <a:spcPct val="120000"/>
              </a:lnSpc>
              <a:spcBef>
                <a:spcPts val="0"/>
              </a:spcBef>
              <a:buNone/>
            </a:pPr>
            <a:r>
              <a:rPr lang="en-GB" sz="1800" dirty="0"/>
              <a:t>    return;                                  // return if even </a:t>
            </a:r>
          </a:p>
          <a:p>
            <a:pPr marL="0" indent="0">
              <a:lnSpc>
                <a:spcPct val="120000"/>
              </a:lnSpc>
              <a:spcBef>
                <a:spcPts val="0"/>
              </a:spcBef>
              <a:buNone/>
            </a:pPr>
            <a:r>
              <a:rPr lang="en-GB" sz="1800" dirty="0"/>
              <a:t>odd: </a:t>
            </a:r>
          </a:p>
          <a:p>
            <a:pPr marL="0" indent="0">
              <a:lnSpc>
                <a:spcPct val="120000"/>
              </a:lnSpc>
              <a:spcBef>
                <a:spcPts val="0"/>
              </a:spcBef>
              <a:buNone/>
            </a:pPr>
            <a:r>
              <a:rPr lang="en-GB" sz="1800" dirty="0"/>
              <a:t>    </a:t>
            </a:r>
            <a:r>
              <a:rPr lang="en-GB" sz="1800" dirty="0" err="1"/>
              <a:t>printf</a:t>
            </a:r>
            <a:r>
              <a:rPr lang="en-GB" sz="1800" dirty="0"/>
              <a:t>("%d is odd", </a:t>
            </a:r>
            <a:r>
              <a:rPr lang="en-GB" sz="1800" dirty="0" err="1"/>
              <a:t>num</a:t>
            </a:r>
            <a:r>
              <a:rPr lang="en-GB" sz="1800" dirty="0"/>
              <a:t>); </a:t>
            </a:r>
          </a:p>
          <a:p>
            <a:pPr marL="0" indent="0">
              <a:lnSpc>
                <a:spcPct val="120000"/>
              </a:lnSpc>
              <a:spcBef>
                <a:spcPts val="0"/>
              </a:spcBef>
              <a:buNone/>
            </a:pPr>
            <a:r>
              <a:rPr lang="en-GB" sz="1800" dirty="0"/>
              <a:t>} </a:t>
            </a:r>
            <a:endParaRPr lang="en-US" sz="1800" b="1" dirty="0"/>
          </a:p>
        </p:txBody>
      </p:sp>
      <p:pic>
        <p:nvPicPr>
          <p:cNvPr id="6" name="Picture 5">
            <a:extLst>
              <a:ext uri="{FF2B5EF4-FFF2-40B4-BE49-F238E27FC236}">
                <a16:creationId xmlns:a16="http://schemas.microsoft.com/office/drawing/2014/main" xmlns="" id="{63CDAC81-9DA5-4922-ABBD-5FE0F81AD434}"/>
              </a:ext>
            </a:extLst>
          </p:cNvPr>
          <p:cNvPicPr>
            <a:picLocks noChangeAspect="1"/>
          </p:cNvPicPr>
          <p:nvPr/>
        </p:nvPicPr>
        <p:blipFill>
          <a:blip r:embed="rId3"/>
          <a:stretch>
            <a:fillRect/>
          </a:stretch>
        </p:blipFill>
        <p:spPr>
          <a:xfrm>
            <a:off x="0" y="2597"/>
            <a:ext cx="1504949" cy="1023587"/>
          </a:xfrm>
          <a:prstGeom prst="rect">
            <a:avLst/>
          </a:prstGeom>
        </p:spPr>
      </p:pic>
      <p:sp>
        <p:nvSpPr>
          <p:cNvPr id="2" name="Rectangle 1"/>
          <p:cNvSpPr/>
          <p:nvPr/>
        </p:nvSpPr>
        <p:spPr>
          <a:xfrm>
            <a:off x="6848474" y="1725685"/>
            <a:ext cx="4669102" cy="2031325"/>
          </a:xfrm>
          <a:prstGeom prst="rect">
            <a:avLst/>
          </a:prstGeom>
        </p:spPr>
        <p:txBody>
          <a:bodyPr wrap="square">
            <a:spAutoFit/>
          </a:bodyPr>
          <a:lstStyle/>
          <a:p>
            <a:r>
              <a:rPr lang="en-GB" dirty="0"/>
              <a:t>void main() </a:t>
            </a:r>
          </a:p>
          <a:p>
            <a:r>
              <a:rPr lang="en-GB" dirty="0"/>
              <a:t>{ </a:t>
            </a:r>
          </a:p>
          <a:p>
            <a:r>
              <a:rPr lang="en-GB" dirty="0"/>
              <a:t>    int </a:t>
            </a:r>
            <a:r>
              <a:rPr lang="en-GB" dirty="0" err="1"/>
              <a:t>num</a:t>
            </a:r>
            <a:r>
              <a:rPr lang="en-GB" dirty="0"/>
              <a:t>;</a:t>
            </a:r>
          </a:p>
          <a:p>
            <a:r>
              <a:rPr lang="en-GB" dirty="0"/>
              <a:t>    </a:t>
            </a:r>
            <a:r>
              <a:rPr lang="en-GB" dirty="0" err="1"/>
              <a:t>printf</a:t>
            </a:r>
            <a:r>
              <a:rPr lang="en-GB" dirty="0"/>
              <a:t>(“Enter a positive number to check“);</a:t>
            </a:r>
          </a:p>
          <a:p>
            <a:r>
              <a:rPr lang="en-GB" dirty="0"/>
              <a:t>    </a:t>
            </a:r>
            <a:r>
              <a:rPr lang="en-GB" dirty="0" err="1"/>
              <a:t>scanf</a:t>
            </a:r>
            <a:r>
              <a:rPr lang="en-GB" dirty="0"/>
              <a:t>(“%d”,&amp;</a:t>
            </a:r>
            <a:r>
              <a:rPr lang="en-GB" dirty="0" err="1"/>
              <a:t>num</a:t>
            </a:r>
            <a:r>
              <a:rPr lang="en-GB" dirty="0"/>
              <a:t>);</a:t>
            </a:r>
          </a:p>
          <a:p>
            <a:r>
              <a:rPr lang="en-GB" dirty="0"/>
              <a:t>    </a:t>
            </a:r>
            <a:r>
              <a:rPr lang="en-GB" dirty="0" err="1"/>
              <a:t>checkEvenOrNot</a:t>
            </a:r>
            <a:r>
              <a:rPr lang="en-GB" dirty="0"/>
              <a:t>(</a:t>
            </a:r>
            <a:r>
              <a:rPr lang="en-GB" dirty="0" err="1"/>
              <a:t>num</a:t>
            </a:r>
            <a:r>
              <a:rPr lang="en-GB" dirty="0"/>
              <a:t>); </a:t>
            </a:r>
          </a:p>
          <a:p>
            <a:r>
              <a:rPr lang="en-GB" dirty="0"/>
              <a:t>} </a:t>
            </a:r>
          </a:p>
        </p:txBody>
      </p:sp>
      <p:sp>
        <p:nvSpPr>
          <p:cNvPr id="7" name="Rectangle 6"/>
          <p:cNvSpPr/>
          <p:nvPr/>
        </p:nvSpPr>
        <p:spPr>
          <a:xfrm>
            <a:off x="6848472" y="4165682"/>
            <a:ext cx="3829359" cy="1200329"/>
          </a:xfrm>
          <a:prstGeom prst="rect">
            <a:avLst/>
          </a:prstGeom>
        </p:spPr>
        <p:txBody>
          <a:bodyPr wrap="square">
            <a:spAutoFit/>
          </a:bodyPr>
          <a:lstStyle/>
          <a:p>
            <a:r>
              <a:rPr lang="en-GB" b="1" dirty="0"/>
              <a:t>Output</a:t>
            </a:r>
            <a:r>
              <a:rPr lang="en-GB" dirty="0"/>
              <a:t>:</a:t>
            </a:r>
          </a:p>
          <a:p>
            <a:endParaRPr lang="en-GB" dirty="0"/>
          </a:p>
          <a:p>
            <a:r>
              <a:rPr lang="en-GB" dirty="0"/>
              <a:t>Enter a positive number to check  26</a:t>
            </a:r>
          </a:p>
          <a:p>
            <a:r>
              <a:rPr lang="en-GB" dirty="0"/>
              <a:t>26 is even</a:t>
            </a:r>
          </a:p>
        </p:txBody>
      </p:sp>
      <p:sp>
        <p:nvSpPr>
          <p:cNvPr id="8" name="Rectangle 7">
            <a:extLst>
              <a:ext uri="{FF2B5EF4-FFF2-40B4-BE49-F238E27FC236}">
                <a16:creationId xmlns:a16="http://schemas.microsoft.com/office/drawing/2014/main" xmlns="" id="{C3642336-8007-449D-9DED-9174FADE4828}"/>
              </a:ext>
            </a:extLst>
          </p:cNvPr>
          <p:cNvSpPr/>
          <p:nvPr/>
        </p:nvSpPr>
        <p:spPr>
          <a:xfrm>
            <a:off x="752474" y="1211106"/>
            <a:ext cx="3173113" cy="400110"/>
          </a:xfrm>
          <a:prstGeom prst="rect">
            <a:avLst/>
          </a:prstGeom>
        </p:spPr>
        <p:txBody>
          <a:bodyPr wrap="none">
            <a:spAutoFit/>
          </a:bodyPr>
          <a:lstStyle/>
          <a:p>
            <a:pPr algn="just"/>
            <a:r>
              <a:rPr lang="en-US" sz="2000" b="1" dirty="0"/>
              <a:t>Example program for “</a:t>
            </a:r>
            <a:r>
              <a:rPr lang="en-US" sz="2000" b="1" dirty="0" err="1"/>
              <a:t>goto</a:t>
            </a:r>
            <a:r>
              <a:rPr lang="en-US" sz="2000" b="1" dirty="0"/>
              <a:t>”</a:t>
            </a:r>
          </a:p>
        </p:txBody>
      </p:sp>
    </p:spTree>
    <p:custDataLst>
      <p:tags r:id="rId1"/>
    </p:custDataLst>
    <p:extLst>
      <p:ext uri="{BB962C8B-B14F-4D97-AF65-F5344CB8AC3E}">
        <p14:creationId xmlns:p14="http://schemas.microsoft.com/office/powerpoint/2010/main" xmlns="" val="1933008926"/>
      </p:ext>
    </p:extLst>
  </p:cSld>
  <p:clrMapOvr>
    <a:masterClrMapping/>
  </p:clrMapOvr>
  <mc:AlternateContent xmlns:mc="http://schemas.openxmlformats.org/markup-compatibility/2006">
    <mc:Choice xmlns:p14="http://schemas.microsoft.com/office/powerpoint/2010/main" xmlns="" Requires="p14">
      <p:transition spd="slow" p14:dur="2000" advTm="136306"/>
    </mc:Choice>
    <mc:Fallback>
      <p:transition spd="slow" advTm="1363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23587"/>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Jump Statements - break</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752474" y="1682945"/>
            <a:ext cx="6256463" cy="4733095"/>
          </a:xfrm>
        </p:spPr>
        <p:txBody>
          <a:bodyPr>
            <a:noAutofit/>
          </a:bodyPr>
          <a:lstStyle/>
          <a:p>
            <a:pPr marL="0" indent="0" algn="just">
              <a:lnSpc>
                <a:spcPct val="120000"/>
              </a:lnSpc>
              <a:spcBef>
                <a:spcPts val="0"/>
              </a:spcBef>
              <a:buNone/>
            </a:pPr>
            <a:r>
              <a:rPr lang="en-GB" sz="1600" dirty="0"/>
              <a:t>#include &lt;</a:t>
            </a:r>
            <a:r>
              <a:rPr lang="en-GB" sz="1600" dirty="0" err="1"/>
              <a:t>stdio.h</a:t>
            </a:r>
            <a:r>
              <a:rPr lang="en-GB" sz="1600" dirty="0"/>
              <a:t>&gt;</a:t>
            </a:r>
          </a:p>
          <a:p>
            <a:pPr marL="0" indent="0" algn="just">
              <a:lnSpc>
                <a:spcPct val="120000"/>
              </a:lnSpc>
              <a:spcBef>
                <a:spcPts val="0"/>
              </a:spcBef>
              <a:buNone/>
            </a:pPr>
            <a:r>
              <a:rPr lang="en-GB" sz="1600" dirty="0" err="1"/>
              <a:t>int</a:t>
            </a:r>
            <a:r>
              <a:rPr lang="en-GB" sz="1600" dirty="0"/>
              <a:t> main()</a:t>
            </a:r>
          </a:p>
          <a:p>
            <a:pPr marL="0" indent="0" algn="just">
              <a:lnSpc>
                <a:spcPct val="120000"/>
              </a:lnSpc>
              <a:spcBef>
                <a:spcPts val="0"/>
              </a:spcBef>
              <a:buNone/>
            </a:pPr>
            <a:r>
              <a:rPr lang="en-GB" sz="1600" dirty="0"/>
              <a:t>{</a:t>
            </a:r>
          </a:p>
          <a:p>
            <a:pPr marL="0" indent="0" algn="just">
              <a:lnSpc>
                <a:spcPct val="120000"/>
              </a:lnSpc>
              <a:spcBef>
                <a:spcPts val="0"/>
              </a:spcBef>
              <a:buNone/>
            </a:pPr>
            <a:r>
              <a:rPr lang="en-GB" sz="1600" dirty="0"/>
              <a:t> </a:t>
            </a:r>
            <a:r>
              <a:rPr lang="en-GB" sz="1600" dirty="0" err="1"/>
              <a:t>int</a:t>
            </a:r>
            <a:r>
              <a:rPr lang="en-GB" sz="1600" dirty="0"/>
              <a:t> </a:t>
            </a:r>
            <a:r>
              <a:rPr lang="en-GB" sz="1600" dirty="0" err="1"/>
              <a:t>i</a:t>
            </a:r>
            <a:r>
              <a:rPr lang="en-GB" sz="1600" dirty="0"/>
              <a:t> =0;</a:t>
            </a:r>
          </a:p>
          <a:p>
            <a:pPr marL="0" indent="0" algn="just">
              <a:lnSpc>
                <a:spcPct val="120000"/>
              </a:lnSpc>
              <a:spcBef>
                <a:spcPts val="0"/>
              </a:spcBef>
              <a:buNone/>
            </a:pPr>
            <a:r>
              <a:rPr lang="en-GB" sz="1600" dirty="0"/>
              <a:t> while(</a:t>
            </a:r>
            <a:r>
              <a:rPr lang="en-GB" sz="1600" dirty="0" err="1"/>
              <a:t>i</a:t>
            </a:r>
            <a:r>
              <a:rPr lang="en-GB" sz="1600" dirty="0"/>
              <a:t>&lt;=10)</a:t>
            </a:r>
          </a:p>
          <a:p>
            <a:pPr marL="0" indent="0" algn="just">
              <a:lnSpc>
                <a:spcPct val="120000"/>
              </a:lnSpc>
              <a:spcBef>
                <a:spcPts val="0"/>
              </a:spcBef>
              <a:buNone/>
            </a:pPr>
            <a:r>
              <a:rPr lang="en-GB" sz="1600" dirty="0"/>
              <a:t>  {</a:t>
            </a:r>
          </a:p>
          <a:p>
            <a:pPr marL="0" indent="0" algn="just">
              <a:lnSpc>
                <a:spcPct val="120000"/>
              </a:lnSpc>
              <a:spcBef>
                <a:spcPts val="0"/>
              </a:spcBef>
              <a:buNone/>
            </a:pPr>
            <a:r>
              <a:rPr lang="en-GB" sz="1600" dirty="0"/>
              <a:t>    </a:t>
            </a:r>
            <a:r>
              <a:rPr lang="en-GB" sz="1600" dirty="0" err="1"/>
              <a:t>printf</a:t>
            </a:r>
            <a:r>
              <a:rPr lang="en-GB" sz="1600" dirty="0"/>
              <a:t>("\n The Value of the Variable = %d \n", </a:t>
            </a:r>
            <a:r>
              <a:rPr lang="en-GB" sz="1600" dirty="0" err="1"/>
              <a:t>i</a:t>
            </a:r>
            <a:r>
              <a:rPr lang="en-GB" sz="1600" dirty="0"/>
              <a:t>);</a:t>
            </a:r>
          </a:p>
          <a:p>
            <a:pPr marL="0" indent="0" algn="just">
              <a:lnSpc>
                <a:spcPct val="120000"/>
              </a:lnSpc>
              <a:spcBef>
                <a:spcPts val="0"/>
              </a:spcBef>
              <a:buNone/>
            </a:pPr>
            <a:r>
              <a:rPr lang="en-GB" sz="1600" dirty="0"/>
              <a:t>    </a:t>
            </a:r>
            <a:r>
              <a:rPr lang="en-GB" sz="1600" dirty="0" err="1"/>
              <a:t>i</a:t>
            </a:r>
            <a:r>
              <a:rPr lang="en-GB" sz="1600" dirty="0"/>
              <a:t>++;</a:t>
            </a:r>
          </a:p>
          <a:p>
            <a:pPr marL="0" indent="0" algn="just">
              <a:lnSpc>
                <a:spcPct val="120000"/>
              </a:lnSpc>
              <a:spcBef>
                <a:spcPts val="0"/>
              </a:spcBef>
              <a:buNone/>
            </a:pPr>
            <a:r>
              <a:rPr lang="en-GB" sz="1600" dirty="0"/>
              <a:t>       if (</a:t>
            </a:r>
            <a:r>
              <a:rPr lang="en-GB" sz="1600" dirty="0" err="1"/>
              <a:t>i</a:t>
            </a:r>
            <a:r>
              <a:rPr lang="en-GB" sz="1600" dirty="0"/>
              <a:t>==4)</a:t>
            </a:r>
          </a:p>
          <a:p>
            <a:pPr marL="0" indent="0" algn="just">
              <a:lnSpc>
                <a:spcPct val="120000"/>
              </a:lnSpc>
              <a:spcBef>
                <a:spcPts val="0"/>
              </a:spcBef>
              <a:buNone/>
            </a:pPr>
            <a:r>
              <a:rPr lang="en-GB" sz="1600" dirty="0"/>
              <a:t>    {</a:t>
            </a:r>
          </a:p>
          <a:p>
            <a:pPr marL="0" indent="0" algn="just">
              <a:lnSpc>
                <a:spcPct val="120000"/>
              </a:lnSpc>
              <a:spcBef>
                <a:spcPts val="0"/>
              </a:spcBef>
              <a:buNone/>
            </a:pPr>
            <a:r>
              <a:rPr lang="en-GB" sz="1600" dirty="0"/>
              <a:t>      break;</a:t>
            </a:r>
          </a:p>
          <a:p>
            <a:pPr marL="0" indent="0" algn="just">
              <a:lnSpc>
                <a:spcPct val="120000"/>
              </a:lnSpc>
              <a:spcBef>
                <a:spcPts val="0"/>
              </a:spcBef>
              <a:buNone/>
            </a:pPr>
            <a:r>
              <a:rPr lang="en-GB" sz="1600" dirty="0"/>
              <a:t>    }</a:t>
            </a:r>
          </a:p>
          <a:p>
            <a:pPr marL="0" indent="0" algn="just">
              <a:lnSpc>
                <a:spcPct val="120000"/>
              </a:lnSpc>
              <a:spcBef>
                <a:spcPts val="0"/>
              </a:spcBef>
              <a:buNone/>
            </a:pPr>
            <a:r>
              <a:rPr lang="en-GB" sz="1600" dirty="0"/>
              <a:t>  }</a:t>
            </a:r>
          </a:p>
          <a:p>
            <a:pPr marL="0" indent="0" algn="just">
              <a:lnSpc>
                <a:spcPct val="120000"/>
              </a:lnSpc>
              <a:spcBef>
                <a:spcPts val="0"/>
              </a:spcBef>
              <a:buNone/>
            </a:pPr>
            <a:r>
              <a:rPr lang="en-GB" sz="1600" dirty="0"/>
              <a:t> </a:t>
            </a:r>
            <a:r>
              <a:rPr lang="en-GB" sz="1600" dirty="0" err="1"/>
              <a:t>printf</a:t>
            </a:r>
            <a:r>
              <a:rPr lang="en-GB" sz="1600" dirty="0"/>
              <a:t>("\n This statement is from Outside the while Loop ");</a:t>
            </a:r>
          </a:p>
          <a:p>
            <a:pPr marL="0" indent="0" algn="just">
              <a:lnSpc>
                <a:spcPct val="120000"/>
              </a:lnSpc>
              <a:spcBef>
                <a:spcPts val="0"/>
              </a:spcBef>
              <a:buNone/>
            </a:pPr>
            <a:r>
              <a:rPr lang="en-GB" sz="1600" dirty="0"/>
              <a:t> return 0;</a:t>
            </a:r>
          </a:p>
          <a:p>
            <a:pPr marL="0" indent="0" algn="just">
              <a:lnSpc>
                <a:spcPct val="120000"/>
              </a:lnSpc>
              <a:spcBef>
                <a:spcPts val="0"/>
              </a:spcBef>
              <a:buNone/>
            </a:pPr>
            <a:r>
              <a:rPr lang="en-GB" sz="1600" dirty="0"/>
              <a:t>}</a:t>
            </a:r>
            <a:endParaRPr lang="en-US" sz="1600" dirty="0"/>
          </a:p>
        </p:txBody>
      </p:sp>
      <p:pic>
        <p:nvPicPr>
          <p:cNvPr id="6" name="Picture 5">
            <a:extLst>
              <a:ext uri="{FF2B5EF4-FFF2-40B4-BE49-F238E27FC236}">
                <a16:creationId xmlns:a16="http://schemas.microsoft.com/office/drawing/2014/main" xmlns="" id="{EC37ABC1-6B89-4936-938D-8294D0D594DA}"/>
              </a:ext>
            </a:extLst>
          </p:cNvPr>
          <p:cNvPicPr>
            <a:picLocks noChangeAspect="1"/>
          </p:cNvPicPr>
          <p:nvPr/>
        </p:nvPicPr>
        <p:blipFill>
          <a:blip r:embed="rId3"/>
          <a:stretch>
            <a:fillRect/>
          </a:stretch>
        </p:blipFill>
        <p:spPr>
          <a:xfrm>
            <a:off x="0" y="2597"/>
            <a:ext cx="1504949" cy="1023587"/>
          </a:xfrm>
          <a:prstGeom prst="rect">
            <a:avLst/>
          </a:prstGeom>
        </p:spPr>
      </p:pic>
      <p:sp>
        <p:nvSpPr>
          <p:cNvPr id="2" name="Rectangle 1">
            <a:extLst>
              <a:ext uri="{FF2B5EF4-FFF2-40B4-BE49-F238E27FC236}">
                <a16:creationId xmlns:a16="http://schemas.microsoft.com/office/drawing/2014/main" xmlns="" id="{61E13EC8-1DC6-4F90-9490-025F9372FD1F}"/>
              </a:ext>
            </a:extLst>
          </p:cNvPr>
          <p:cNvSpPr/>
          <p:nvPr/>
        </p:nvSpPr>
        <p:spPr>
          <a:xfrm>
            <a:off x="7324106" y="1704541"/>
            <a:ext cx="4552721" cy="2616101"/>
          </a:xfrm>
          <a:prstGeom prst="rect">
            <a:avLst/>
          </a:prstGeom>
        </p:spPr>
        <p:txBody>
          <a:bodyPr wrap="square">
            <a:spAutoFit/>
          </a:bodyPr>
          <a:lstStyle/>
          <a:p>
            <a:r>
              <a:rPr lang="en-US" sz="1600" b="1" dirty="0"/>
              <a:t>Output</a:t>
            </a:r>
            <a:r>
              <a:rPr lang="en-US" sz="1600" dirty="0"/>
              <a:t>:</a:t>
            </a:r>
          </a:p>
          <a:p>
            <a:endParaRPr lang="en-US" sz="1600" dirty="0"/>
          </a:p>
          <a:p>
            <a:r>
              <a:rPr lang="en-US" sz="1600" dirty="0"/>
              <a:t> The Value of the Variable = 1 </a:t>
            </a:r>
          </a:p>
          <a:p>
            <a:endParaRPr lang="en-US" sz="1600" dirty="0"/>
          </a:p>
          <a:p>
            <a:r>
              <a:rPr lang="en-US" sz="1600" dirty="0"/>
              <a:t> The Value of the Variable = 2 </a:t>
            </a:r>
          </a:p>
          <a:p>
            <a:endParaRPr lang="en-US" sz="1600" dirty="0"/>
          </a:p>
          <a:p>
            <a:r>
              <a:rPr lang="en-US" sz="1600" dirty="0"/>
              <a:t> The Value of the Variable = 3 </a:t>
            </a:r>
          </a:p>
          <a:p>
            <a:endParaRPr lang="en-US" sz="1600" dirty="0"/>
          </a:p>
          <a:p>
            <a:r>
              <a:rPr lang="en-US" sz="1600" dirty="0"/>
              <a:t> This statement is from Outside the while Loop </a:t>
            </a:r>
          </a:p>
          <a:p>
            <a:endParaRPr lang="en-US" dirty="0"/>
          </a:p>
        </p:txBody>
      </p:sp>
      <p:sp>
        <p:nvSpPr>
          <p:cNvPr id="7" name="Rectangle 6">
            <a:extLst>
              <a:ext uri="{FF2B5EF4-FFF2-40B4-BE49-F238E27FC236}">
                <a16:creationId xmlns:a16="http://schemas.microsoft.com/office/drawing/2014/main" xmlns="" id="{5CA5BA93-82FE-4367-B5A4-99466A3914D0}"/>
              </a:ext>
            </a:extLst>
          </p:cNvPr>
          <p:cNvSpPr/>
          <p:nvPr/>
        </p:nvSpPr>
        <p:spPr>
          <a:xfrm>
            <a:off x="752474" y="1151912"/>
            <a:ext cx="3306931" cy="400110"/>
          </a:xfrm>
          <a:prstGeom prst="rect">
            <a:avLst/>
          </a:prstGeom>
        </p:spPr>
        <p:txBody>
          <a:bodyPr wrap="none">
            <a:spAutoFit/>
          </a:bodyPr>
          <a:lstStyle/>
          <a:p>
            <a:pPr algn="just"/>
            <a:r>
              <a:rPr lang="en-US" sz="2000" b="1" dirty="0"/>
              <a:t>Example program for “break”</a:t>
            </a:r>
          </a:p>
        </p:txBody>
      </p:sp>
    </p:spTree>
    <p:custDataLst>
      <p:tags r:id="rId1"/>
    </p:custDataLst>
    <p:extLst>
      <p:ext uri="{BB962C8B-B14F-4D97-AF65-F5344CB8AC3E}">
        <p14:creationId xmlns:p14="http://schemas.microsoft.com/office/powerpoint/2010/main" xmlns="" val="2774841722"/>
      </p:ext>
    </p:extLst>
  </p:cSld>
  <p:clrMapOvr>
    <a:masterClrMapping/>
  </p:clrMapOvr>
  <mc:AlternateContent xmlns:mc="http://schemas.openxmlformats.org/markup-compatibility/2006">
    <mc:Choice xmlns:p14="http://schemas.microsoft.com/office/powerpoint/2010/main" xmlns="" Requires="p14">
      <p:transition spd="slow" p14:dur="2000" advTm="84765"/>
    </mc:Choice>
    <mc:Fallback>
      <p:transition spd="slow" advTm="847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23587"/>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Jump Statements - continue</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674423" y="1034055"/>
            <a:ext cx="9037450" cy="5008936"/>
          </a:xfrm>
        </p:spPr>
        <p:txBody>
          <a:bodyPr>
            <a:normAutofit fontScale="92500" lnSpcReduction="20000"/>
          </a:bodyPr>
          <a:lstStyle/>
          <a:p>
            <a:pPr marL="0" indent="0" algn="just">
              <a:buNone/>
            </a:pPr>
            <a:endParaRPr lang="en-US" sz="1600" b="1" dirty="0"/>
          </a:p>
          <a:p>
            <a:pPr marL="0" indent="0" algn="just">
              <a:buNone/>
            </a:pPr>
            <a:r>
              <a:rPr lang="en-US" sz="3000" b="1" dirty="0"/>
              <a:t>Example program for “continue”</a:t>
            </a:r>
          </a:p>
          <a:p>
            <a:pPr marL="0" indent="0" algn="just">
              <a:buNone/>
            </a:pPr>
            <a:endParaRPr lang="en-US" sz="1600" b="1" dirty="0"/>
          </a:p>
          <a:p>
            <a:pPr marL="0" indent="0" algn="just">
              <a:lnSpc>
                <a:spcPct val="120000"/>
              </a:lnSpc>
              <a:spcBef>
                <a:spcPts val="0"/>
              </a:spcBef>
              <a:buNone/>
            </a:pPr>
            <a:r>
              <a:rPr lang="en-GB" sz="1900" dirty="0"/>
              <a:t>#include &lt;</a:t>
            </a:r>
            <a:r>
              <a:rPr lang="en-GB" sz="1900" dirty="0" err="1"/>
              <a:t>stdio.h</a:t>
            </a:r>
            <a:r>
              <a:rPr lang="en-GB" sz="1900" dirty="0"/>
              <a:t>&gt;</a:t>
            </a:r>
          </a:p>
          <a:p>
            <a:pPr marL="0" indent="0" algn="just">
              <a:lnSpc>
                <a:spcPct val="120000"/>
              </a:lnSpc>
              <a:spcBef>
                <a:spcPts val="0"/>
              </a:spcBef>
              <a:buNone/>
            </a:pPr>
            <a:r>
              <a:rPr lang="en-GB" sz="1900" dirty="0" err="1"/>
              <a:t>int</a:t>
            </a:r>
            <a:r>
              <a:rPr lang="en-GB" sz="1900" dirty="0"/>
              <a:t> main()</a:t>
            </a:r>
          </a:p>
          <a:p>
            <a:pPr marL="0" indent="0" algn="just">
              <a:lnSpc>
                <a:spcPct val="120000"/>
              </a:lnSpc>
              <a:spcBef>
                <a:spcPts val="0"/>
              </a:spcBef>
              <a:buNone/>
            </a:pPr>
            <a:r>
              <a:rPr lang="en-GB" sz="1900" dirty="0"/>
              <a:t>{</a:t>
            </a:r>
          </a:p>
          <a:p>
            <a:pPr marL="0" indent="0" algn="just">
              <a:lnSpc>
                <a:spcPct val="120000"/>
              </a:lnSpc>
              <a:spcBef>
                <a:spcPts val="0"/>
              </a:spcBef>
              <a:buNone/>
            </a:pPr>
            <a:r>
              <a:rPr lang="en-GB" sz="1900" dirty="0"/>
              <a:t>   for (</a:t>
            </a:r>
            <a:r>
              <a:rPr lang="en-GB" sz="1900" dirty="0" err="1"/>
              <a:t>int</a:t>
            </a:r>
            <a:r>
              <a:rPr lang="en-GB" sz="1900" dirty="0"/>
              <a:t> j=0; j&lt;=8; </a:t>
            </a:r>
            <a:r>
              <a:rPr lang="en-GB" sz="1900" dirty="0" err="1"/>
              <a:t>j++</a:t>
            </a:r>
            <a:r>
              <a:rPr lang="en-GB" sz="1900" dirty="0"/>
              <a:t>)</a:t>
            </a:r>
          </a:p>
          <a:p>
            <a:pPr marL="0" indent="0" algn="just">
              <a:lnSpc>
                <a:spcPct val="120000"/>
              </a:lnSpc>
              <a:spcBef>
                <a:spcPts val="0"/>
              </a:spcBef>
              <a:buNone/>
            </a:pPr>
            <a:r>
              <a:rPr lang="en-GB" sz="1900" dirty="0"/>
              <a:t>   {</a:t>
            </a:r>
          </a:p>
          <a:p>
            <a:pPr marL="0" indent="0" algn="just">
              <a:lnSpc>
                <a:spcPct val="120000"/>
              </a:lnSpc>
              <a:spcBef>
                <a:spcPts val="0"/>
              </a:spcBef>
              <a:buNone/>
            </a:pPr>
            <a:r>
              <a:rPr lang="en-GB" sz="1900" dirty="0"/>
              <a:t>      if (j==4)</a:t>
            </a:r>
          </a:p>
          <a:p>
            <a:pPr marL="0" indent="0" algn="just">
              <a:lnSpc>
                <a:spcPct val="120000"/>
              </a:lnSpc>
              <a:spcBef>
                <a:spcPts val="0"/>
              </a:spcBef>
              <a:buNone/>
            </a:pPr>
            <a:r>
              <a:rPr lang="en-GB" sz="1900" dirty="0"/>
              <a:t>      {</a:t>
            </a:r>
          </a:p>
          <a:p>
            <a:pPr marL="0" indent="0" algn="just">
              <a:lnSpc>
                <a:spcPct val="120000"/>
              </a:lnSpc>
              <a:spcBef>
                <a:spcPts val="0"/>
              </a:spcBef>
              <a:buNone/>
            </a:pPr>
            <a:r>
              <a:rPr lang="en-GB" sz="1900" dirty="0"/>
              <a:t>           /* The continue statement is encountered when the value of j is equal to 4.*/</a:t>
            </a:r>
          </a:p>
          <a:p>
            <a:pPr marL="0" indent="0" algn="just">
              <a:lnSpc>
                <a:spcPct val="120000"/>
              </a:lnSpc>
              <a:spcBef>
                <a:spcPts val="0"/>
              </a:spcBef>
              <a:buNone/>
            </a:pPr>
            <a:r>
              <a:rPr lang="en-GB" sz="1900" dirty="0"/>
              <a:t>           continue;</a:t>
            </a:r>
          </a:p>
          <a:p>
            <a:pPr marL="0" indent="0" algn="just">
              <a:lnSpc>
                <a:spcPct val="120000"/>
              </a:lnSpc>
              <a:spcBef>
                <a:spcPts val="0"/>
              </a:spcBef>
              <a:buNone/>
            </a:pPr>
            <a:r>
              <a:rPr lang="en-GB" sz="1900" dirty="0"/>
              <a:t>       }</a:t>
            </a:r>
          </a:p>
          <a:p>
            <a:pPr marL="0" indent="0" algn="just">
              <a:buNone/>
            </a:pPr>
            <a:r>
              <a:rPr lang="en-GB" sz="1900" dirty="0"/>
              <a:t>   </a:t>
            </a:r>
            <a:r>
              <a:rPr lang="en-GB" sz="1900" dirty="0" err="1"/>
              <a:t>printf</a:t>
            </a:r>
            <a:r>
              <a:rPr lang="en-GB" sz="1900" dirty="0"/>
              <a:t>("%d ", j);</a:t>
            </a:r>
          </a:p>
          <a:p>
            <a:pPr marL="0" indent="0" algn="just">
              <a:buNone/>
            </a:pPr>
            <a:r>
              <a:rPr lang="en-GB" sz="1900" dirty="0"/>
              <a:t>   }</a:t>
            </a:r>
          </a:p>
          <a:p>
            <a:pPr marL="0" indent="0" algn="just">
              <a:buNone/>
            </a:pPr>
            <a:r>
              <a:rPr lang="en-GB" sz="1900" dirty="0"/>
              <a:t>return 0;</a:t>
            </a:r>
          </a:p>
          <a:p>
            <a:pPr marL="0" indent="0" algn="just">
              <a:buNone/>
            </a:pPr>
            <a:r>
              <a:rPr lang="en-GB" sz="1900" dirty="0"/>
              <a:t>}</a:t>
            </a:r>
            <a:endParaRPr lang="en-GB" sz="2100" dirty="0"/>
          </a:p>
        </p:txBody>
      </p:sp>
      <p:pic>
        <p:nvPicPr>
          <p:cNvPr id="6" name="Picture 5">
            <a:extLst>
              <a:ext uri="{FF2B5EF4-FFF2-40B4-BE49-F238E27FC236}">
                <a16:creationId xmlns:a16="http://schemas.microsoft.com/office/drawing/2014/main" xmlns="" id="{731A72CC-262B-4546-BEB4-4D27439C3FD5}"/>
              </a:ext>
            </a:extLst>
          </p:cNvPr>
          <p:cNvPicPr>
            <a:picLocks noChangeAspect="1"/>
          </p:cNvPicPr>
          <p:nvPr/>
        </p:nvPicPr>
        <p:blipFill>
          <a:blip r:embed="rId3"/>
          <a:stretch>
            <a:fillRect/>
          </a:stretch>
        </p:blipFill>
        <p:spPr>
          <a:xfrm>
            <a:off x="0" y="2597"/>
            <a:ext cx="1504949" cy="1023587"/>
          </a:xfrm>
          <a:prstGeom prst="rect">
            <a:avLst/>
          </a:prstGeom>
        </p:spPr>
      </p:pic>
      <p:sp>
        <p:nvSpPr>
          <p:cNvPr id="7" name="Rectangle 6"/>
          <p:cNvSpPr/>
          <p:nvPr/>
        </p:nvSpPr>
        <p:spPr>
          <a:xfrm>
            <a:off x="7906169" y="4827303"/>
            <a:ext cx="1805704" cy="923330"/>
          </a:xfrm>
          <a:prstGeom prst="rect">
            <a:avLst/>
          </a:prstGeom>
        </p:spPr>
        <p:txBody>
          <a:bodyPr wrap="square">
            <a:spAutoFit/>
          </a:bodyPr>
          <a:lstStyle/>
          <a:p>
            <a:r>
              <a:rPr lang="en-GB" b="1" dirty="0"/>
              <a:t>Output:</a:t>
            </a:r>
          </a:p>
          <a:p>
            <a:endParaRPr lang="en-GB" b="1" dirty="0"/>
          </a:p>
          <a:p>
            <a:r>
              <a:rPr lang="en-GB" dirty="0"/>
              <a:t>0 1 2 3 5 6 7 8</a:t>
            </a:r>
          </a:p>
        </p:txBody>
      </p:sp>
    </p:spTree>
    <p:custDataLst>
      <p:tags r:id="rId1"/>
    </p:custDataLst>
    <p:extLst>
      <p:ext uri="{BB962C8B-B14F-4D97-AF65-F5344CB8AC3E}">
        <p14:creationId xmlns:p14="http://schemas.microsoft.com/office/powerpoint/2010/main" xmlns="" val="2976056144"/>
      </p:ext>
    </p:extLst>
  </p:cSld>
  <p:clrMapOvr>
    <a:masterClrMapping/>
  </p:clrMapOvr>
  <mc:AlternateContent xmlns:mc="http://schemas.openxmlformats.org/markup-compatibility/2006">
    <mc:Choice xmlns:p14="http://schemas.microsoft.com/office/powerpoint/2010/main" xmlns="" Requires="p14">
      <p:transition spd="slow" p14:dur="2000" advTm="68510"/>
    </mc:Choice>
    <mc:Fallback>
      <p:transition spd="slow" advTm="685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23587"/>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Jump Statements - exit</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752474" y="1696281"/>
            <a:ext cx="5421576" cy="4717162"/>
          </a:xfrm>
        </p:spPr>
        <p:txBody>
          <a:bodyPr>
            <a:noAutofit/>
          </a:bodyPr>
          <a:lstStyle/>
          <a:p>
            <a:pPr marL="0" indent="0" algn="just">
              <a:lnSpc>
                <a:spcPct val="120000"/>
              </a:lnSpc>
              <a:spcBef>
                <a:spcPts val="0"/>
              </a:spcBef>
              <a:buNone/>
            </a:pPr>
            <a:r>
              <a:rPr lang="en-US" sz="1600" dirty="0"/>
              <a:t>#include &lt;</a:t>
            </a:r>
            <a:r>
              <a:rPr lang="en-US" sz="1600" dirty="0" err="1"/>
              <a:t>stdlib.h</a:t>
            </a:r>
            <a:r>
              <a:rPr lang="en-US" sz="1600" dirty="0"/>
              <a:t>&gt;</a:t>
            </a:r>
          </a:p>
          <a:p>
            <a:pPr marL="0" indent="0" algn="just">
              <a:lnSpc>
                <a:spcPct val="120000"/>
              </a:lnSpc>
              <a:spcBef>
                <a:spcPts val="0"/>
              </a:spcBef>
              <a:buNone/>
            </a:pPr>
            <a:r>
              <a:rPr lang="en-US" sz="1600" dirty="0"/>
              <a:t>#include &lt;</a:t>
            </a:r>
            <a:r>
              <a:rPr lang="en-US" sz="1600" dirty="0" err="1"/>
              <a:t>stdio.h</a:t>
            </a:r>
            <a:r>
              <a:rPr lang="en-US" sz="1600" dirty="0"/>
              <a:t>&gt;</a:t>
            </a:r>
          </a:p>
          <a:p>
            <a:pPr marL="0" indent="0" algn="just">
              <a:lnSpc>
                <a:spcPct val="120000"/>
              </a:lnSpc>
              <a:spcBef>
                <a:spcPts val="0"/>
              </a:spcBef>
              <a:buNone/>
            </a:pPr>
            <a:r>
              <a:rPr lang="en-US" sz="1600" dirty="0"/>
              <a:t>   </a:t>
            </a:r>
            <a:r>
              <a:rPr lang="en-US" sz="1600" dirty="0" err="1"/>
              <a:t>int</a:t>
            </a:r>
            <a:r>
              <a:rPr lang="en-US" sz="1600" dirty="0"/>
              <a:t> main()</a:t>
            </a:r>
          </a:p>
          <a:p>
            <a:pPr marL="0" indent="0" algn="just">
              <a:lnSpc>
                <a:spcPct val="120000"/>
              </a:lnSpc>
              <a:spcBef>
                <a:spcPts val="0"/>
              </a:spcBef>
              <a:buNone/>
            </a:pPr>
            <a:r>
              <a:rPr lang="en-US" sz="1600" dirty="0"/>
              <a:t>  {</a:t>
            </a:r>
          </a:p>
          <a:p>
            <a:pPr marL="0" indent="0" algn="just">
              <a:lnSpc>
                <a:spcPct val="120000"/>
              </a:lnSpc>
              <a:spcBef>
                <a:spcPts val="0"/>
              </a:spcBef>
              <a:buNone/>
            </a:pPr>
            <a:r>
              <a:rPr lang="en-US" sz="1600" dirty="0"/>
              <a:t>    char choice;</a:t>
            </a:r>
          </a:p>
          <a:p>
            <a:pPr marL="0" indent="0" algn="just">
              <a:lnSpc>
                <a:spcPct val="120000"/>
              </a:lnSpc>
              <a:spcBef>
                <a:spcPts val="0"/>
              </a:spcBef>
              <a:buNone/>
            </a:pPr>
            <a:r>
              <a:rPr lang="en-US" sz="1600" dirty="0"/>
              <a:t>    choice = </a:t>
            </a:r>
            <a:r>
              <a:rPr lang="en-US" sz="1600" dirty="0" err="1"/>
              <a:t>getchar</a:t>
            </a:r>
            <a:r>
              <a:rPr lang="en-US" sz="1600" dirty="0"/>
              <a:t>();</a:t>
            </a:r>
          </a:p>
          <a:p>
            <a:pPr marL="0" indent="0" algn="just">
              <a:lnSpc>
                <a:spcPct val="120000"/>
              </a:lnSpc>
              <a:spcBef>
                <a:spcPts val="0"/>
              </a:spcBef>
              <a:buNone/>
            </a:pPr>
            <a:r>
              <a:rPr lang="en-US" sz="1600" dirty="0"/>
              <a:t>    if(choice=='Q') </a:t>
            </a:r>
          </a:p>
          <a:p>
            <a:pPr marL="0" indent="0" algn="just">
              <a:lnSpc>
                <a:spcPct val="120000"/>
              </a:lnSpc>
              <a:spcBef>
                <a:spcPts val="0"/>
              </a:spcBef>
              <a:buNone/>
            </a:pPr>
            <a:r>
              <a:rPr lang="en-US" sz="1600" dirty="0"/>
              <a:t>    {</a:t>
            </a:r>
          </a:p>
          <a:p>
            <a:pPr marL="0" indent="0" algn="just">
              <a:lnSpc>
                <a:spcPct val="120000"/>
              </a:lnSpc>
              <a:spcBef>
                <a:spcPts val="0"/>
              </a:spcBef>
              <a:buNone/>
            </a:pPr>
            <a:r>
              <a:rPr lang="en-US" sz="1600" dirty="0"/>
              <a:t>          exit(0);</a:t>
            </a:r>
          </a:p>
          <a:p>
            <a:pPr marL="0" indent="0" algn="just">
              <a:lnSpc>
                <a:spcPct val="120000"/>
              </a:lnSpc>
              <a:spcBef>
                <a:spcPts val="0"/>
              </a:spcBef>
              <a:buNone/>
            </a:pPr>
            <a:r>
              <a:rPr lang="en-US" sz="1600" dirty="0"/>
              <a:t>    }</a:t>
            </a:r>
          </a:p>
          <a:p>
            <a:pPr marL="0" indent="0" algn="just">
              <a:lnSpc>
                <a:spcPct val="120000"/>
              </a:lnSpc>
              <a:spcBef>
                <a:spcPts val="0"/>
              </a:spcBef>
              <a:buNone/>
            </a:pPr>
            <a:r>
              <a:rPr lang="en-US" sz="1600" dirty="0"/>
              <a:t>    else</a:t>
            </a:r>
          </a:p>
          <a:p>
            <a:pPr marL="0" indent="0" algn="just">
              <a:lnSpc>
                <a:spcPct val="120000"/>
              </a:lnSpc>
              <a:spcBef>
                <a:spcPts val="0"/>
              </a:spcBef>
              <a:buNone/>
            </a:pPr>
            <a:r>
              <a:rPr lang="en-US" sz="1600" dirty="0"/>
              <a:t>    {</a:t>
            </a:r>
          </a:p>
          <a:p>
            <a:pPr marL="0" indent="0" algn="just">
              <a:lnSpc>
                <a:spcPct val="120000"/>
              </a:lnSpc>
              <a:spcBef>
                <a:spcPts val="0"/>
              </a:spcBef>
              <a:buNone/>
            </a:pPr>
            <a:r>
              <a:rPr lang="en-US" sz="1600" dirty="0"/>
              <a:t>     </a:t>
            </a:r>
            <a:r>
              <a:rPr lang="en-US" sz="1600" dirty="0" err="1"/>
              <a:t>printf</a:t>
            </a:r>
            <a:r>
              <a:rPr lang="en-US" sz="1600" dirty="0"/>
              <a:t>("Forget Code Retains");</a:t>
            </a:r>
          </a:p>
          <a:p>
            <a:pPr marL="0" indent="0" algn="just">
              <a:lnSpc>
                <a:spcPct val="120000"/>
              </a:lnSpc>
              <a:spcBef>
                <a:spcPts val="0"/>
              </a:spcBef>
              <a:buNone/>
            </a:pPr>
            <a:r>
              <a:rPr lang="en-US" sz="1600" dirty="0"/>
              <a:t>      }</a:t>
            </a:r>
          </a:p>
          <a:p>
            <a:pPr marL="0" indent="0" algn="just">
              <a:lnSpc>
                <a:spcPct val="120000"/>
              </a:lnSpc>
              <a:spcBef>
                <a:spcPts val="0"/>
              </a:spcBef>
              <a:buNone/>
            </a:pPr>
            <a:r>
              <a:rPr lang="en-US" sz="1600" dirty="0"/>
              <a:t>     return 0;</a:t>
            </a:r>
          </a:p>
          <a:p>
            <a:pPr marL="0" indent="0" algn="just">
              <a:lnSpc>
                <a:spcPct val="120000"/>
              </a:lnSpc>
              <a:spcBef>
                <a:spcPts val="0"/>
              </a:spcBef>
              <a:buNone/>
            </a:pPr>
            <a:r>
              <a:rPr lang="en-US" sz="1600" dirty="0"/>
              <a:t>  }</a:t>
            </a:r>
          </a:p>
        </p:txBody>
      </p:sp>
      <p:pic>
        <p:nvPicPr>
          <p:cNvPr id="6" name="Picture 5">
            <a:extLst>
              <a:ext uri="{FF2B5EF4-FFF2-40B4-BE49-F238E27FC236}">
                <a16:creationId xmlns:a16="http://schemas.microsoft.com/office/drawing/2014/main" xmlns="" id="{731A72CC-262B-4546-BEB4-4D27439C3FD5}"/>
              </a:ext>
            </a:extLst>
          </p:cNvPr>
          <p:cNvPicPr>
            <a:picLocks noChangeAspect="1"/>
          </p:cNvPicPr>
          <p:nvPr/>
        </p:nvPicPr>
        <p:blipFill>
          <a:blip r:embed="rId2"/>
          <a:stretch>
            <a:fillRect/>
          </a:stretch>
        </p:blipFill>
        <p:spPr>
          <a:xfrm>
            <a:off x="0" y="2597"/>
            <a:ext cx="1504949" cy="1023587"/>
          </a:xfrm>
          <a:prstGeom prst="rect">
            <a:avLst/>
          </a:prstGeom>
        </p:spPr>
      </p:pic>
      <p:sp>
        <p:nvSpPr>
          <p:cNvPr id="2" name="Rectangle 1">
            <a:extLst>
              <a:ext uri="{FF2B5EF4-FFF2-40B4-BE49-F238E27FC236}">
                <a16:creationId xmlns:a16="http://schemas.microsoft.com/office/drawing/2014/main" xmlns="" id="{DD48E9E1-0AB6-4CE3-A819-B7F4459CC61B}"/>
              </a:ext>
            </a:extLst>
          </p:cNvPr>
          <p:cNvSpPr/>
          <p:nvPr/>
        </p:nvSpPr>
        <p:spPr>
          <a:xfrm>
            <a:off x="752474" y="1293237"/>
            <a:ext cx="10437550" cy="461665"/>
          </a:xfrm>
          <a:prstGeom prst="rect">
            <a:avLst/>
          </a:prstGeom>
        </p:spPr>
        <p:txBody>
          <a:bodyPr wrap="square">
            <a:spAutoFit/>
          </a:bodyPr>
          <a:lstStyle/>
          <a:p>
            <a:pPr algn="just"/>
            <a:r>
              <a:rPr lang="en-US" sz="2400" b="1" dirty="0"/>
              <a:t>Example program for “exit”</a:t>
            </a:r>
          </a:p>
        </p:txBody>
      </p:sp>
    </p:spTree>
    <p:extLst>
      <p:ext uri="{BB962C8B-B14F-4D97-AF65-F5344CB8AC3E}">
        <p14:creationId xmlns:p14="http://schemas.microsoft.com/office/powerpoint/2010/main" xmlns="" val="2344467704"/>
      </p:ext>
    </p:extLst>
  </p:cSld>
  <p:clrMapOvr>
    <a:masterClrMapping/>
  </p:clrMapOvr>
  <mc:AlternateContent xmlns:mc="http://schemas.openxmlformats.org/markup-compatibility/2006">
    <mc:Choice xmlns:p14="http://schemas.microsoft.com/office/powerpoint/2010/main" xmlns="" Requires="p14">
      <p:transition spd="slow" p14:dur="2000" advTm="57725"/>
    </mc:Choice>
    <mc:Fallback>
      <p:transition spd="slow" advTm="5772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A327088D-D31F-4AD1-9355-E54B5EB93C60}"/>
              </a:ext>
            </a:extLst>
          </p:cNvPr>
          <p:cNvSpPr txBox="1">
            <a:spLocks noChangeArrowheads="1"/>
          </p:cNvSpPr>
          <p:nvPr/>
        </p:nvSpPr>
        <p:spPr>
          <a:xfrm>
            <a:off x="1504949" y="-33126"/>
            <a:ext cx="10687047" cy="1023587"/>
          </a:xfrm>
          <a:prstGeom prst="rect">
            <a:avLst/>
          </a:prstGeom>
          <a:solidFill>
            <a:srgbClr val="C00000"/>
          </a:solidFill>
        </p:spPr>
        <p:txBody>
          <a:bodyPr/>
          <a:lstStyle/>
          <a:p>
            <a:pPr algn="ctr" fontAlgn="base"/>
            <a:r>
              <a:rPr lang="en-US" sz="2800" b="1" dirty="0">
                <a:solidFill>
                  <a:schemeClr val="bg1"/>
                </a:solidFill>
                <a:latin typeface="Times New Roman" panose="02020603050405020304" pitchFamily="18" charset="0"/>
                <a:cs typeface="Times New Roman" panose="02020603050405020304" pitchFamily="18" charset="0"/>
              </a:rPr>
              <a:t>Reference</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xmlns="" id="{498EBAE3-99B9-48C5-BBBD-535690665D60}"/>
              </a:ext>
            </a:extLst>
          </p:cNvPr>
          <p:cNvSpPr txBox="1">
            <a:spLocks noChangeArrowheads="1"/>
          </p:cNvSpPr>
          <p:nvPr/>
        </p:nvSpPr>
        <p:spPr>
          <a:xfrm>
            <a:off x="-1" y="6361044"/>
            <a:ext cx="12191997" cy="483704"/>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3" name="Rectangle 2">
            <a:extLst>
              <a:ext uri="{FF2B5EF4-FFF2-40B4-BE49-F238E27FC236}">
                <a16:creationId xmlns:a16="http://schemas.microsoft.com/office/drawing/2014/main" xmlns="" id="{85DE8D33-5FEC-4FD5-BA98-9AE206E03286}"/>
              </a:ext>
            </a:extLst>
          </p:cNvPr>
          <p:cNvSpPr/>
          <p:nvPr/>
        </p:nvSpPr>
        <p:spPr>
          <a:xfrm>
            <a:off x="463826" y="1197814"/>
            <a:ext cx="6970643" cy="1938992"/>
          </a:xfrm>
          <a:prstGeom prst="rect">
            <a:avLst/>
          </a:prstGeom>
        </p:spPr>
        <p:txBody>
          <a:bodyPr wrap="square">
            <a:spAutoFit/>
          </a:bodyPr>
          <a:lstStyle/>
          <a:p>
            <a:pPr algn="just"/>
            <a:r>
              <a:rPr lang="en-US" sz="2000" b="1" dirty="0"/>
              <a:t>Reference:</a:t>
            </a:r>
          </a:p>
          <a:p>
            <a:pPr algn="just"/>
            <a:endParaRPr lang="en-US" sz="2000" b="1" dirty="0"/>
          </a:p>
          <a:p>
            <a:pPr marL="285750" indent="-285750" algn="just">
              <a:buFont typeface="Arial" panose="020B0604020202020204" pitchFamily="34" charset="0"/>
              <a:buChar char="•"/>
            </a:pPr>
            <a:r>
              <a:rPr lang="en-US" sz="2000" dirty="0"/>
              <a:t>‘C’ The Complete Reference - Herbert </a:t>
            </a:r>
            <a:r>
              <a:rPr lang="en-US" sz="2000" dirty="0" err="1"/>
              <a:t>Schildt</a:t>
            </a:r>
            <a:endParaRPr lang="en-US" sz="2000" dirty="0"/>
          </a:p>
          <a:p>
            <a:pPr marL="285750" indent="-285750" algn="just">
              <a:buFont typeface="Arial" panose="020B0604020202020204" pitchFamily="34" charset="0"/>
              <a:buChar char="•"/>
            </a:pPr>
            <a:r>
              <a:rPr lang="en-US" sz="2000" dirty="0"/>
              <a:t>Programming ANSI C, McGraw-Hill – </a:t>
            </a:r>
            <a:r>
              <a:rPr lang="en-US" sz="2000" dirty="0" err="1"/>
              <a:t>E.Balagurusamy</a:t>
            </a:r>
            <a:endParaRPr lang="en-US" sz="2000" dirty="0"/>
          </a:p>
          <a:p>
            <a:pPr marL="285750" indent="-285750" algn="just">
              <a:buFont typeface="Arial" panose="020B0604020202020204" pitchFamily="34" charset="0"/>
              <a:buChar char="•"/>
            </a:pPr>
            <a:r>
              <a:rPr lang="en-US" sz="2000" dirty="0"/>
              <a:t>The C programming language - </a:t>
            </a:r>
            <a:r>
              <a:rPr lang="en-US" dirty="0"/>
              <a:t>Brian Kernighan and Dennis Ritchie</a:t>
            </a:r>
            <a:endParaRPr lang="en-US" sz="2000" dirty="0"/>
          </a:p>
          <a:p>
            <a:pPr marL="285750" indent="-285750" algn="just">
              <a:buFont typeface="Arial" panose="020B0604020202020204" pitchFamily="34" charset="0"/>
              <a:buChar char="•"/>
            </a:pPr>
            <a:r>
              <a:rPr lang="en-US" sz="2000" dirty="0"/>
              <a:t>Web Reference – www.geeksforgeeks.org</a:t>
            </a:r>
          </a:p>
        </p:txBody>
      </p:sp>
      <p:pic>
        <p:nvPicPr>
          <p:cNvPr id="7" name="Picture 6">
            <a:extLst>
              <a:ext uri="{FF2B5EF4-FFF2-40B4-BE49-F238E27FC236}">
                <a16:creationId xmlns:a16="http://schemas.microsoft.com/office/drawing/2014/main" xmlns="" id="{913B35C2-ECD6-42F5-9650-5A0B486C4E97}"/>
              </a:ext>
            </a:extLst>
          </p:cNvPr>
          <p:cNvPicPr>
            <a:picLocks noChangeAspect="1"/>
          </p:cNvPicPr>
          <p:nvPr/>
        </p:nvPicPr>
        <p:blipFill>
          <a:blip r:embed="rId2"/>
          <a:stretch>
            <a:fillRect/>
          </a:stretch>
        </p:blipFill>
        <p:spPr>
          <a:xfrm>
            <a:off x="0" y="-18109"/>
            <a:ext cx="1504949" cy="1023587"/>
          </a:xfrm>
          <a:prstGeom prst="rect">
            <a:avLst/>
          </a:prstGeom>
        </p:spPr>
      </p:pic>
    </p:spTree>
    <p:extLst>
      <p:ext uri="{BB962C8B-B14F-4D97-AF65-F5344CB8AC3E}">
        <p14:creationId xmlns:p14="http://schemas.microsoft.com/office/powerpoint/2010/main" xmlns="" val="168024776"/>
      </p:ext>
    </p:extLst>
  </p:cSld>
  <p:clrMapOvr>
    <a:masterClrMapping/>
  </p:clrMapOvr>
  <mc:AlternateContent xmlns:mc="http://schemas.openxmlformats.org/markup-compatibility/2006">
    <mc:Choice xmlns:p14="http://schemas.microsoft.com/office/powerpoint/2010/main" xmlns="" Requires="p14">
      <p:transition spd="slow" p14:dur="2000" advTm="14025"/>
    </mc:Choice>
    <mc:Fallback>
      <p:transition spd="slow" advTm="140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34055"/>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Decision Statements - if</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752474" y="1225103"/>
            <a:ext cx="7104602" cy="841374"/>
          </a:xfrm>
        </p:spPr>
        <p:txBody>
          <a:bodyPr>
            <a:normAutofit/>
          </a:bodyPr>
          <a:lstStyle/>
          <a:p>
            <a:pPr marL="0" indent="0">
              <a:buNone/>
            </a:pPr>
            <a:r>
              <a:rPr lang="en-US" sz="2000" b="1" dirty="0"/>
              <a:t>Example program for “if”</a:t>
            </a:r>
          </a:p>
          <a:p>
            <a:pPr marL="0" indent="0">
              <a:buNone/>
            </a:pPr>
            <a:r>
              <a:rPr lang="en-US" sz="2000" b="1" dirty="0"/>
              <a:t>Write a C program to </a:t>
            </a:r>
            <a:r>
              <a:rPr lang="en-GB" sz="2000" b="1" dirty="0"/>
              <a:t>calculate profit or loss.</a:t>
            </a:r>
            <a:endParaRPr lang="en-US" sz="2000" b="1" dirty="0"/>
          </a:p>
        </p:txBody>
      </p:sp>
      <p:pic>
        <p:nvPicPr>
          <p:cNvPr id="6" name="Picture 5">
            <a:extLst>
              <a:ext uri="{FF2B5EF4-FFF2-40B4-BE49-F238E27FC236}">
                <a16:creationId xmlns:a16="http://schemas.microsoft.com/office/drawing/2014/main" xmlns="" id="{2E7EA499-0FB1-4061-8882-714F490B6A67}"/>
              </a:ext>
            </a:extLst>
          </p:cNvPr>
          <p:cNvPicPr>
            <a:picLocks noChangeAspect="1"/>
          </p:cNvPicPr>
          <p:nvPr/>
        </p:nvPicPr>
        <p:blipFill>
          <a:blip r:embed="rId3"/>
          <a:stretch>
            <a:fillRect/>
          </a:stretch>
        </p:blipFill>
        <p:spPr>
          <a:xfrm>
            <a:off x="0" y="2597"/>
            <a:ext cx="1504949" cy="1023587"/>
          </a:xfrm>
          <a:prstGeom prst="rect">
            <a:avLst/>
          </a:prstGeom>
        </p:spPr>
      </p:pic>
      <p:sp>
        <p:nvSpPr>
          <p:cNvPr id="7" name="Rectangle 6">
            <a:extLst>
              <a:ext uri="{FF2B5EF4-FFF2-40B4-BE49-F238E27FC236}">
                <a16:creationId xmlns:a16="http://schemas.microsoft.com/office/drawing/2014/main" xmlns="" id="{C24D6E0F-A70A-49C6-9FC6-3850738CA3FA}"/>
              </a:ext>
            </a:extLst>
          </p:cNvPr>
          <p:cNvSpPr/>
          <p:nvPr/>
        </p:nvSpPr>
        <p:spPr>
          <a:xfrm>
            <a:off x="752474" y="2126608"/>
            <a:ext cx="5303520" cy="424731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#include &lt;</a:t>
            </a:r>
            <a:r>
              <a:rPr lang="en-GB" dirty="0" err="1"/>
              <a:t>stdio.h</a:t>
            </a:r>
            <a:r>
              <a:rPr lang="en-GB" dirty="0"/>
              <a:t>&gt;</a:t>
            </a:r>
          </a:p>
          <a:p>
            <a:r>
              <a:rPr lang="en-GB" dirty="0"/>
              <a:t>int main()</a:t>
            </a:r>
          </a:p>
          <a:p>
            <a:r>
              <a:rPr lang="en-GB" dirty="0"/>
              <a:t>{</a:t>
            </a:r>
          </a:p>
          <a:p>
            <a:r>
              <a:rPr lang="en-GB" dirty="0"/>
              <a:t>    </a:t>
            </a:r>
            <a:r>
              <a:rPr lang="en-GB" dirty="0" err="1"/>
              <a:t>int</a:t>
            </a:r>
            <a:r>
              <a:rPr lang="en-GB" dirty="0"/>
              <a:t> </a:t>
            </a:r>
            <a:r>
              <a:rPr lang="en-GB" dirty="0" err="1"/>
              <a:t>cp,sp</a:t>
            </a:r>
            <a:r>
              <a:rPr lang="en-GB" dirty="0"/>
              <a:t>, </a:t>
            </a:r>
            <a:r>
              <a:rPr lang="en-GB" dirty="0" err="1"/>
              <a:t>amt</a:t>
            </a:r>
            <a:r>
              <a:rPr lang="en-GB" dirty="0"/>
              <a:t>; </a:t>
            </a:r>
          </a:p>
          <a:p>
            <a:r>
              <a:rPr lang="en-GB" dirty="0"/>
              <a:t>    /* Input cost price and selling price of a product */</a:t>
            </a:r>
          </a:p>
          <a:p>
            <a:r>
              <a:rPr lang="en-GB" dirty="0"/>
              <a:t>    </a:t>
            </a:r>
            <a:r>
              <a:rPr lang="en-GB" dirty="0" err="1"/>
              <a:t>printf</a:t>
            </a:r>
            <a:r>
              <a:rPr lang="en-GB" dirty="0"/>
              <a:t>("Enter cost price: ");</a:t>
            </a:r>
          </a:p>
          <a:p>
            <a:r>
              <a:rPr lang="en-GB" dirty="0"/>
              <a:t>    </a:t>
            </a:r>
            <a:r>
              <a:rPr lang="en-GB" dirty="0" err="1"/>
              <a:t>scanf</a:t>
            </a:r>
            <a:r>
              <a:rPr lang="en-GB" dirty="0"/>
              <a:t>("%d", &amp;</a:t>
            </a:r>
            <a:r>
              <a:rPr lang="en-GB" dirty="0" err="1"/>
              <a:t>cp</a:t>
            </a:r>
            <a:r>
              <a:rPr lang="en-GB" dirty="0"/>
              <a:t>);</a:t>
            </a:r>
          </a:p>
          <a:p>
            <a:r>
              <a:rPr lang="en-GB" dirty="0"/>
              <a:t>    </a:t>
            </a:r>
            <a:r>
              <a:rPr lang="en-GB" dirty="0" err="1"/>
              <a:t>printf</a:t>
            </a:r>
            <a:r>
              <a:rPr lang="en-GB" dirty="0"/>
              <a:t>("Enter selling price: ");</a:t>
            </a:r>
          </a:p>
          <a:p>
            <a:r>
              <a:rPr lang="en-GB" dirty="0"/>
              <a:t>    </a:t>
            </a:r>
            <a:r>
              <a:rPr lang="en-GB" dirty="0" err="1"/>
              <a:t>scanf</a:t>
            </a:r>
            <a:r>
              <a:rPr lang="en-GB" dirty="0"/>
              <a:t>("%d", &amp;</a:t>
            </a:r>
            <a:r>
              <a:rPr lang="en-GB" dirty="0" err="1"/>
              <a:t>sp</a:t>
            </a:r>
            <a:r>
              <a:rPr lang="en-GB" dirty="0"/>
              <a:t>);</a:t>
            </a:r>
          </a:p>
          <a:p>
            <a:r>
              <a:rPr lang="en-GB" dirty="0"/>
              <a:t>    if(</a:t>
            </a:r>
            <a:r>
              <a:rPr lang="en-GB" dirty="0" err="1"/>
              <a:t>sp</a:t>
            </a:r>
            <a:r>
              <a:rPr lang="en-GB" dirty="0"/>
              <a:t> &gt; cp)</a:t>
            </a:r>
          </a:p>
          <a:p>
            <a:r>
              <a:rPr lang="en-GB" dirty="0"/>
              <a:t>    {</a:t>
            </a:r>
          </a:p>
          <a:p>
            <a:r>
              <a:rPr lang="en-GB" dirty="0"/>
              <a:t>        /* Calculate Profit */</a:t>
            </a:r>
          </a:p>
          <a:p>
            <a:r>
              <a:rPr lang="en-GB" dirty="0"/>
              <a:t>        amt = </a:t>
            </a:r>
            <a:r>
              <a:rPr lang="en-GB" dirty="0" err="1"/>
              <a:t>sp</a:t>
            </a:r>
            <a:r>
              <a:rPr lang="en-GB" dirty="0"/>
              <a:t> - cp;</a:t>
            </a:r>
          </a:p>
          <a:p>
            <a:r>
              <a:rPr lang="en-GB" dirty="0"/>
              <a:t>        </a:t>
            </a:r>
            <a:r>
              <a:rPr lang="en-GB" dirty="0" err="1"/>
              <a:t>printf</a:t>
            </a:r>
            <a:r>
              <a:rPr lang="en-GB" dirty="0"/>
              <a:t>("Profit = %d", amt);</a:t>
            </a:r>
          </a:p>
          <a:p>
            <a:r>
              <a:rPr lang="en-GB" dirty="0"/>
              <a:t>    }</a:t>
            </a:r>
          </a:p>
        </p:txBody>
      </p:sp>
      <p:sp>
        <p:nvSpPr>
          <p:cNvPr id="2" name="Rectangle 1">
            <a:extLst>
              <a:ext uri="{FF2B5EF4-FFF2-40B4-BE49-F238E27FC236}">
                <a16:creationId xmlns:a16="http://schemas.microsoft.com/office/drawing/2014/main" xmlns="" id="{09007226-D9BA-4238-8825-535799B04E4B}"/>
              </a:ext>
            </a:extLst>
          </p:cNvPr>
          <p:cNvSpPr/>
          <p:nvPr/>
        </p:nvSpPr>
        <p:spPr>
          <a:xfrm>
            <a:off x="6848474" y="2108592"/>
            <a:ext cx="3856382" cy="2308324"/>
          </a:xfrm>
          <a:prstGeom prst="rect">
            <a:avLst/>
          </a:prstGeom>
        </p:spPr>
        <p:txBody>
          <a:bodyPr wrap="square">
            <a:spAutoFit/>
          </a:bodyPr>
          <a:lstStyle/>
          <a:p>
            <a:r>
              <a:rPr lang="en-GB" dirty="0"/>
              <a:t>if(cp &gt; </a:t>
            </a:r>
            <a:r>
              <a:rPr lang="en-GB" dirty="0" err="1"/>
              <a:t>sp</a:t>
            </a:r>
            <a:r>
              <a:rPr lang="en-GB" dirty="0"/>
              <a:t>)</a:t>
            </a:r>
          </a:p>
          <a:p>
            <a:r>
              <a:rPr lang="en-GB" dirty="0"/>
              <a:t>    {</a:t>
            </a:r>
          </a:p>
          <a:p>
            <a:r>
              <a:rPr lang="en-GB" dirty="0"/>
              <a:t>        /* Calculate Loss */</a:t>
            </a:r>
          </a:p>
          <a:p>
            <a:r>
              <a:rPr lang="en-GB" dirty="0"/>
              <a:t>        amt = cp - </a:t>
            </a:r>
            <a:r>
              <a:rPr lang="en-GB" dirty="0" err="1"/>
              <a:t>sp</a:t>
            </a:r>
            <a:r>
              <a:rPr lang="en-GB" dirty="0"/>
              <a:t>;</a:t>
            </a:r>
          </a:p>
          <a:p>
            <a:r>
              <a:rPr lang="en-GB" dirty="0"/>
              <a:t>        </a:t>
            </a:r>
            <a:r>
              <a:rPr lang="en-GB" dirty="0" err="1"/>
              <a:t>printf</a:t>
            </a:r>
            <a:r>
              <a:rPr lang="en-GB" dirty="0"/>
              <a:t>("Loss = %d", amt);</a:t>
            </a:r>
          </a:p>
          <a:p>
            <a:r>
              <a:rPr lang="en-GB" dirty="0"/>
              <a:t>    }</a:t>
            </a:r>
          </a:p>
          <a:p>
            <a:r>
              <a:rPr lang="en-GB" dirty="0"/>
              <a:t>  return 0;</a:t>
            </a:r>
          </a:p>
          <a:p>
            <a:r>
              <a:rPr lang="en-GB" dirty="0"/>
              <a:t>}</a:t>
            </a:r>
          </a:p>
        </p:txBody>
      </p:sp>
      <p:sp>
        <p:nvSpPr>
          <p:cNvPr id="8" name="Rectangle 7">
            <a:extLst>
              <a:ext uri="{FF2B5EF4-FFF2-40B4-BE49-F238E27FC236}">
                <a16:creationId xmlns:a16="http://schemas.microsoft.com/office/drawing/2014/main" xmlns="" id="{E2E9A5BE-337D-4A9E-A9C5-5624B75CD0D5}"/>
              </a:ext>
            </a:extLst>
          </p:cNvPr>
          <p:cNvSpPr/>
          <p:nvPr/>
        </p:nvSpPr>
        <p:spPr>
          <a:xfrm>
            <a:off x="6848474" y="4632159"/>
            <a:ext cx="2679840" cy="1477328"/>
          </a:xfrm>
          <a:prstGeom prst="rect">
            <a:avLst/>
          </a:prstGeom>
        </p:spPr>
        <p:txBody>
          <a:bodyPr wrap="square">
            <a:spAutoFit/>
          </a:bodyPr>
          <a:lstStyle/>
          <a:p>
            <a:r>
              <a:rPr lang="en-GB" b="1" dirty="0"/>
              <a:t>Output:</a:t>
            </a:r>
          </a:p>
          <a:p>
            <a:endParaRPr lang="en-GB" dirty="0"/>
          </a:p>
          <a:p>
            <a:r>
              <a:rPr lang="en-GB" dirty="0"/>
              <a:t>Enter cost price: 1000</a:t>
            </a:r>
          </a:p>
          <a:p>
            <a:r>
              <a:rPr lang="en-GB" dirty="0"/>
              <a:t>Enter selling price: 1500</a:t>
            </a:r>
          </a:p>
          <a:p>
            <a:r>
              <a:rPr lang="en-GB" dirty="0"/>
              <a:t>Profit = 500</a:t>
            </a:r>
          </a:p>
        </p:txBody>
      </p:sp>
    </p:spTree>
    <p:custDataLst>
      <p:tags r:id="rId1"/>
    </p:custDataLst>
    <p:extLst>
      <p:ext uri="{BB962C8B-B14F-4D97-AF65-F5344CB8AC3E}">
        <p14:creationId xmlns:p14="http://schemas.microsoft.com/office/powerpoint/2010/main" xmlns="" val="1271864115"/>
      </p:ext>
    </p:extLst>
  </p:cSld>
  <p:clrMapOvr>
    <a:masterClrMapping/>
  </p:clrMapOvr>
  <mc:AlternateContent xmlns:mc="http://schemas.openxmlformats.org/markup-compatibility/2006">
    <mc:Choice xmlns:p14="http://schemas.microsoft.com/office/powerpoint/2010/main" xmlns="" Requires="p14">
      <p:transition spd="slow" p14:dur="2000" advTm="119844"/>
    </mc:Choice>
    <mc:Fallback>
      <p:transition spd="slow" advTm="1198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A327088D-D31F-4AD1-9355-E54B5EB93C60}"/>
              </a:ext>
            </a:extLst>
          </p:cNvPr>
          <p:cNvSpPr txBox="1">
            <a:spLocks noChangeArrowheads="1"/>
          </p:cNvSpPr>
          <p:nvPr/>
        </p:nvSpPr>
        <p:spPr>
          <a:xfrm>
            <a:off x="1504949" y="-33126"/>
            <a:ext cx="10687047" cy="1023587"/>
          </a:xfrm>
          <a:prstGeom prst="rect">
            <a:avLst/>
          </a:prstGeom>
          <a:solidFill>
            <a:srgbClr val="C00000"/>
          </a:solidFill>
        </p:spPr>
        <p:txBody>
          <a:bodyPr/>
          <a:lstStyle/>
          <a:p>
            <a:pPr fontAlgn="base"/>
            <a:r>
              <a:rPr lang="en-IN" sz="4000" dirty="0"/>
              <a:t>                                  </a:t>
            </a:r>
          </a:p>
        </p:txBody>
      </p:sp>
      <p:sp>
        <p:nvSpPr>
          <p:cNvPr id="6" name="Title 1">
            <a:extLst>
              <a:ext uri="{FF2B5EF4-FFF2-40B4-BE49-F238E27FC236}">
                <a16:creationId xmlns:a16="http://schemas.microsoft.com/office/drawing/2014/main" xmlns="" id="{498EBAE3-99B9-48C5-BBBD-535690665D60}"/>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Rectangle 6">
            <a:extLst>
              <a:ext uri="{FF2B5EF4-FFF2-40B4-BE49-F238E27FC236}">
                <a16:creationId xmlns:a16="http://schemas.microsoft.com/office/drawing/2014/main" xmlns="" id="{03CCEF88-D6F6-48D9-9688-278888AD5E05}"/>
              </a:ext>
            </a:extLst>
          </p:cNvPr>
          <p:cNvSpPr/>
          <p:nvPr/>
        </p:nvSpPr>
        <p:spPr>
          <a:xfrm>
            <a:off x="4193488" y="2875002"/>
            <a:ext cx="3805016" cy="1107996"/>
          </a:xfrm>
          <a:prstGeom prst="rect">
            <a:avLst/>
          </a:prstGeom>
        </p:spPr>
        <p:txBody>
          <a:bodyPr wrap="none">
            <a:spAutoFit/>
          </a:bodyPr>
          <a:lstStyle/>
          <a:p>
            <a:pPr algn="just"/>
            <a:r>
              <a:rPr lang="en-US" sz="6600" b="1" dirty="0"/>
              <a:t>Thank You</a:t>
            </a:r>
          </a:p>
        </p:txBody>
      </p:sp>
      <p:pic>
        <p:nvPicPr>
          <p:cNvPr id="8" name="Picture 7">
            <a:extLst>
              <a:ext uri="{FF2B5EF4-FFF2-40B4-BE49-F238E27FC236}">
                <a16:creationId xmlns:a16="http://schemas.microsoft.com/office/drawing/2014/main" xmlns="" id="{404E5B1E-5194-442E-ADD0-9A1EE3B18F02}"/>
              </a:ext>
            </a:extLst>
          </p:cNvPr>
          <p:cNvPicPr>
            <a:picLocks noChangeAspect="1"/>
          </p:cNvPicPr>
          <p:nvPr/>
        </p:nvPicPr>
        <p:blipFill>
          <a:blip r:embed="rId2"/>
          <a:stretch>
            <a:fillRect/>
          </a:stretch>
        </p:blipFill>
        <p:spPr>
          <a:xfrm>
            <a:off x="0" y="-18109"/>
            <a:ext cx="1504949" cy="1023587"/>
          </a:xfrm>
          <a:prstGeom prst="rect">
            <a:avLst/>
          </a:prstGeom>
        </p:spPr>
      </p:pic>
    </p:spTree>
    <p:extLst>
      <p:ext uri="{BB962C8B-B14F-4D97-AF65-F5344CB8AC3E}">
        <p14:creationId xmlns:p14="http://schemas.microsoft.com/office/powerpoint/2010/main" xmlns="" val="530970774"/>
      </p:ext>
    </p:extLst>
  </p:cSld>
  <p:clrMapOvr>
    <a:masterClrMapping/>
  </p:clrMapOvr>
  <mc:AlternateContent xmlns:mc="http://schemas.openxmlformats.org/markup-compatibility/2006">
    <mc:Choice xmlns:p14="http://schemas.microsoft.com/office/powerpoint/2010/main" xmlns="" Requires="p14">
      <p:transition spd="slow" p14:dur="2000" advTm="3047"/>
    </mc:Choice>
    <mc:Fallback>
      <p:transition spd="slow" advTm="304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34055"/>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Decision Statements – if - else</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752474" y="1184388"/>
            <a:ext cx="4661851" cy="441960"/>
          </a:xfrm>
        </p:spPr>
        <p:txBody>
          <a:bodyPr>
            <a:normAutofit/>
          </a:bodyPr>
          <a:lstStyle/>
          <a:p>
            <a:pPr marL="0" indent="0">
              <a:buNone/>
            </a:pPr>
            <a:r>
              <a:rPr lang="en-US" sz="2000" b="1" dirty="0"/>
              <a:t>Example program for “if-else”</a:t>
            </a:r>
          </a:p>
          <a:p>
            <a:pPr marL="0" indent="0">
              <a:buNone/>
            </a:pPr>
            <a:endParaRPr lang="en-US" b="1" dirty="0"/>
          </a:p>
        </p:txBody>
      </p:sp>
      <p:pic>
        <p:nvPicPr>
          <p:cNvPr id="6" name="Picture 5">
            <a:extLst>
              <a:ext uri="{FF2B5EF4-FFF2-40B4-BE49-F238E27FC236}">
                <a16:creationId xmlns:a16="http://schemas.microsoft.com/office/drawing/2014/main" xmlns="" id="{2E7EA499-0FB1-4061-8882-714F490B6A67}"/>
              </a:ext>
            </a:extLst>
          </p:cNvPr>
          <p:cNvPicPr>
            <a:picLocks noChangeAspect="1"/>
          </p:cNvPicPr>
          <p:nvPr/>
        </p:nvPicPr>
        <p:blipFill>
          <a:blip r:embed="rId2"/>
          <a:stretch>
            <a:fillRect/>
          </a:stretch>
        </p:blipFill>
        <p:spPr>
          <a:xfrm>
            <a:off x="0" y="2597"/>
            <a:ext cx="1504949" cy="1023587"/>
          </a:xfrm>
          <a:prstGeom prst="rect">
            <a:avLst/>
          </a:prstGeom>
        </p:spPr>
      </p:pic>
      <p:sp>
        <p:nvSpPr>
          <p:cNvPr id="2" name="Rectangle 1">
            <a:extLst>
              <a:ext uri="{FF2B5EF4-FFF2-40B4-BE49-F238E27FC236}">
                <a16:creationId xmlns:a16="http://schemas.microsoft.com/office/drawing/2014/main" xmlns="" id="{A70AF882-AF78-458D-9DEC-32BBD5DA68E8}"/>
              </a:ext>
            </a:extLst>
          </p:cNvPr>
          <p:cNvSpPr/>
          <p:nvPr/>
        </p:nvSpPr>
        <p:spPr>
          <a:xfrm>
            <a:off x="752474" y="1718897"/>
            <a:ext cx="6096000" cy="3416320"/>
          </a:xfrm>
          <a:prstGeom prst="rect">
            <a:avLst/>
          </a:prstGeom>
        </p:spPr>
        <p:txBody>
          <a:bodyPr>
            <a:spAutoFit/>
          </a:bodyPr>
          <a:lstStyle/>
          <a:p>
            <a:r>
              <a:rPr lang="en-US" dirty="0"/>
              <a:t>#include &lt;</a:t>
            </a:r>
            <a:r>
              <a:rPr lang="en-US" dirty="0" err="1"/>
              <a:t>stdio.h</a:t>
            </a:r>
            <a:r>
              <a:rPr lang="en-US" dirty="0"/>
              <a:t>&gt;</a:t>
            </a:r>
          </a:p>
          <a:p>
            <a:r>
              <a:rPr lang="en-US" dirty="0"/>
              <a:t>void main()</a:t>
            </a:r>
          </a:p>
          <a:p>
            <a:r>
              <a:rPr lang="en-US" dirty="0"/>
              <a:t>{</a:t>
            </a:r>
          </a:p>
          <a:p>
            <a:r>
              <a:rPr lang="en-US" dirty="0"/>
              <a:t>    int int1, int2;</a:t>
            </a:r>
          </a:p>
          <a:p>
            <a:r>
              <a:rPr lang="en-US" dirty="0"/>
              <a:t> </a:t>
            </a:r>
          </a:p>
          <a:p>
            <a:r>
              <a:rPr lang="en-US" dirty="0"/>
              <a:t>    </a:t>
            </a:r>
            <a:r>
              <a:rPr lang="en-US" dirty="0" err="1"/>
              <a:t>printf</a:t>
            </a:r>
            <a:r>
              <a:rPr lang="en-US" dirty="0"/>
              <a:t>("Input the values for Number1 and Number2 : ");</a:t>
            </a:r>
          </a:p>
          <a:p>
            <a:r>
              <a:rPr lang="en-US" dirty="0"/>
              <a:t>    </a:t>
            </a:r>
            <a:r>
              <a:rPr lang="en-US" dirty="0" err="1"/>
              <a:t>scanf</a:t>
            </a:r>
            <a:r>
              <a:rPr lang="en-US" dirty="0"/>
              <a:t>("%d %d", &amp;int1, &amp;int2);</a:t>
            </a:r>
          </a:p>
          <a:p>
            <a:r>
              <a:rPr lang="en-US" dirty="0"/>
              <a:t>    if (int1 == int2)</a:t>
            </a:r>
          </a:p>
          <a:p>
            <a:r>
              <a:rPr lang="en-US" dirty="0"/>
              <a:t>        </a:t>
            </a:r>
            <a:r>
              <a:rPr lang="en-US" dirty="0" err="1"/>
              <a:t>printf</a:t>
            </a:r>
            <a:r>
              <a:rPr lang="en-US" dirty="0"/>
              <a:t>("Number1 and Number2 are equal\n");</a:t>
            </a:r>
          </a:p>
          <a:p>
            <a:r>
              <a:rPr lang="en-US" dirty="0"/>
              <a:t>    else</a:t>
            </a:r>
          </a:p>
          <a:p>
            <a:r>
              <a:rPr lang="en-US" dirty="0"/>
              <a:t>        </a:t>
            </a:r>
            <a:r>
              <a:rPr lang="en-US" dirty="0" err="1"/>
              <a:t>printf</a:t>
            </a:r>
            <a:r>
              <a:rPr lang="en-US" dirty="0"/>
              <a:t>("Number1 and Number2 are not equal\n");</a:t>
            </a:r>
          </a:p>
          <a:p>
            <a:r>
              <a:rPr lang="en-US" dirty="0"/>
              <a:t>}</a:t>
            </a:r>
          </a:p>
        </p:txBody>
      </p:sp>
      <p:sp>
        <p:nvSpPr>
          <p:cNvPr id="7" name="Rectangle 6">
            <a:extLst>
              <a:ext uri="{FF2B5EF4-FFF2-40B4-BE49-F238E27FC236}">
                <a16:creationId xmlns:a16="http://schemas.microsoft.com/office/drawing/2014/main" xmlns="" id="{C9E4DCEB-CE64-4236-ABB5-AB6307CB6EE6}"/>
              </a:ext>
            </a:extLst>
          </p:cNvPr>
          <p:cNvSpPr/>
          <p:nvPr/>
        </p:nvSpPr>
        <p:spPr>
          <a:xfrm>
            <a:off x="752474" y="5135217"/>
            <a:ext cx="5017827" cy="1200329"/>
          </a:xfrm>
          <a:prstGeom prst="rect">
            <a:avLst/>
          </a:prstGeom>
        </p:spPr>
        <p:txBody>
          <a:bodyPr wrap="square">
            <a:spAutoFit/>
          </a:bodyPr>
          <a:lstStyle/>
          <a:p>
            <a:r>
              <a:rPr lang="en-US" b="1" dirty="0"/>
              <a:t>Output</a:t>
            </a:r>
            <a:r>
              <a:rPr lang="en-US" dirty="0"/>
              <a:t>:</a:t>
            </a:r>
          </a:p>
          <a:p>
            <a:endParaRPr lang="en-US" dirty="0"/>
          </a:p>
          <a:p>
            <a:r>
              <a:rPr lang="en-US" dirty="0"/>
              <a:t>Input the values for Number1 and Number2 : 15 15                                                              </a:t>
            </a:r>
          </a:p>
          <a:p>
            <a:r>
              <a:rPr lang="en-US" dirty="0"/>
              <a:t>Number1 and Number2 are equal</a:t>
            </a:r>
          </a:p>
        </p:txBody>
      </p:sp>
    </p:spTree>
    <p:extLst>
      <p:ext uri="{BB962C8B-B14F-4D97-AF65-F5344CB8AC3E}">
        <p14:creationId xmlns:p14="http://schemas.microsoft.com/office/powerpoint/2010/main" xmlns="" val="2009103996"/>
      </p:ext>
    </p:extLst>
  </p:cSld>
  <p:clrMapOvr>
    <a:masterClrMapping/>
  </p:clrMapOvr>
  <mc:AlternateContent xmlns:mc="http://schemas.openxmlformats.org/markup-compatibility/2006">
    <mc:Choice xmlns:p14="http://schemas.microsoft.com/office/powerpoint/2010/main" xmlns="" Requires="p14">
      <p:transition spd="slow" p14:dur="2000" advTm="99818"/>
    </mc:Choice>
    <mc:Fallback>
      <p:transition spd="slow" advTm="9981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34055"/>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Decision Statements – nested if</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674424" y="1034055"/>
            <a:ext cx="10515600" cy="5107438"/>
          </a:xfrm>
        </p:spPr>
        <p:txBody>
          <a:bodyPr>
            <a:normAutofit fontScale="85000" lnSpcReduction="20000"/>
          </a:bodyPr>
          <a:lstStyle/>
          <a:p>
            <a:pPr marL="0" indent="0">
              <a:buNone/>
            </a:pPr>
            <a:endParaRPr lang="en-US" sz="1600" b="1" dirty="0"/>
          </a:p>
          <a:p>
            <a:pPr marL="0" indent="0">
              <a:buNone/>
            </a:pPr>
            <a:r>
              <a:rPr lang="en-US" b="1" dirty="0"/>
              <a:t>Example program for “nested if”</a:t>
            </a:r>
          </a:p>
          <a:p>
            <a:pPr marL="0" indent="0">
              <a:buNone/>
            </a:pPr>
            <a:endParaRPr lang="en-US" sz="1400" b="1" dirty="0"/>
          </a:p>
          <a:p>
            <a:pPr marL="0" indent="0" algn="just">
              <a:buNone/>
            </a:pPr>
            <a:r>
              <a:rPr lang="en-GB" b="1" dirty="0"/>
              <a:t>Write a program in C to calculate and print the Electricity bill of a given customer. The customer id., name and unit consumed by the user should be taken from the keyboard and display the total amount to pay to the customer. The charge are as follow :</a:t>
            </a:r>
          </a:p>
          <a:p>
            <a:pPr marL="0" indent="0">
              <a:buNone/>
            </a:pPr>
            <a:endParaRPr lang="en-GB" sz="1900" b="1" dirty="0"/>
          </a:p>
          <a:p>
            <a:pPr marL="0" indent="0">
              <a:buNone/>
            </a:pPr>
            <a:r>
              <a:rPr lang="en-GB" dirty="0"/>
              <a:t>Unit							Charge/unit</a:t>
            </a:r>
          </a:p>
          <a:p>
            <a:pPr marL="0" indent="0">
              <a:buNone/>
            </a:pPr>
            <a:r>
              <a:rPr lang="en-GB" dirty="0" err="1"/>
              <a:t>upto</a:t>
            </a:r>
            <a:r>
              <a:rPr lang="en-GB" dirty="0"/>
              <a:t> 199						@1.20</a:t>
            </a:r>
          </a:p>
          <a:p>
            <a:pPr marL="0" indent="0">
              <a:buNone/>
            </a:pPr>
            <a:r>
              <a:rPr lang="en-GB" dirty="0"/>
              <a:t>200 and above but less than 400			@1.50</a:t>
            </a:r>
          </a:p>
          <a:p>
            <a:pPr marL="0" indent="0">
              <a:buNone/>
            </a:pPr>
            <a:r>
              <a:rPr lang="en-GB" dirty="0"/>
              <a:t>400 and above but less than 600			@1.80</a:t>
            </a:r>
          </a:p>
          <a:p>
            <a:pPr marL="0" indent="0">
              <a:buNone/>
            </a:pPr>
            <a:r>
              <a:rPr lang="en-GB" dirty="0"/>
              <a:t>600 and above						@2.00</a:t>
            </a:r>
          </a:p>
          <a:p>
            <a:pPr marL="0" indent="0">
              <a:buNone/>
            </a:pPr>
            <a:r>
              <a:rPr lang="en-GB" sz="2600" dirty="0"/>
              <a:t>If bill exceeds </a:t>
            </a:r>
            <a:r>
              <a:rPr lang="en-GB" sz="2600" dirty="0" err="1"/>
              <a:t>Rs</a:t>
            </a:r>
            <a:r>
              <a:rPr lang="en-GB" sz="2600" dirty="0"/>
              <a:t>. 400 then a surcharge of 15% will be charged and the </a:t>
            </a:r>
          </a:p>
          <a:p>
            <a:pPr marL="0" indent="0">
              <a:buNone/>
            </a:pPr>
            <a:r>
              <a:rPr lang="en-GB" sz="2600" dirty="0"/>
              <a:t>minimum bill should be of Rs. 100/-</a:t>
            </a:r>
          </a:p>
          <a:p>
            <a:pPr marL="0" indent="0">
              <a:buNone/>
            </a:pPr>
            <a:endParaRPr lang="en-US" b="1" dirty="0"/>
          </a:p>
        </p:txBody>
      </p:sp>
      <p:pic>
        <p:nvPicPr>
          <p:cNvPr id="6" name="Picture 5">
            <a:extLst>
              <a:ext uri="{FF2B5EF4-FFF2-40B4-BE49-F238E27FC236}">
                <a16:creationId xmlns:a16="http://schemas.microsoft.com/office/drawing/2014/main" xmlns="" id="{2E7EA499-0FB1-4061-8882-714F490B6A67}"/>
              </a:ext>
            </a:extLst>
          </p:cNvPr>
          <p:cNvPicPr>
            <a:picLocks noChangeAspect="1"/>
          </p:cNvPicPr>
          <p:nvPr/>
        </p:nvPicPr>
        <p:blipFill>
          <a:blip r:embed="rId2"/>
          <a:stretch>
            <a:fillRect/>
          </a:stretch>
        </p:blipFill>
        <p:spPr>
          <a:xfrm>
            <a:off x="0" y="2597"/>
            <a:ext cx="1504949" cy="1023587"/>
          </a:xfrm>
          <a:prstGeom prst="rect">
            <a:avLst/>
          </a:prstGeom>
        </p:spPr>
      </p:pic>
    </p:spTree>
    <p:extLst>
      <p:ext uri="{BB962C8B-B14F-4D97-AF65-F5344CB8AC3E}">
        <p14:creationId xmlns:p14="http://schemas.microsoft.com/office/powerpoint/2010/main" xmlns="" val="199557412"/>
      </p:ext>
    </p:extLst>
  </p:cSld>
  <p:clrMapOvr>
    <a:masterClrMapping/>
  </p:clrMapOvr>
  <mc:AlternateContent xmlns:mc="http://schemas.openxmlformats.org/markup-compatibility/2006">
    <mc:Choice xmlns:p14="http://schemas.microsoft.com/office/powerpoint/2010/main" xmlns="" Requires="p14">
      <p:transition spd="slow" p14:dur="2000" advTm="138621"/>
    </mc:Choice>
    <mc:Fallback>
      <p:transition spd="slow" advTm="13862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34055"/>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Decision Statements – nested if</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752474" y="1262394"/>
            <a:ext cx="11016588" cy="5107438"/>
          </a:xfrm>
        </p:spPr>
        <p:txBody>
          <a:bodyPr>
            <a:normAutofit fontScale="92500" lnSpcReduction="10000"/>
          </a:bodyPr>
          <a:lstStyle/>
          <a:p>
            <a:pPr marL="0" indent="0">
              <a:buNone/>
            </a:pPr>
            <a:r>
              <a:rPr lang="en-US" sz="1600" b="1" dirty="0"/>
              <a:t>#include &lt;</a:t>
            </a:r>
            <a:r>
              <a:rPr lang="en-US" sz="1600" b="1" dirty="0" err="1"/>
              <a:t>stdio.h</a:t>
            </a:r>
            <a:r>
              <a:rPr lang="en-US" sz="1600" b="1" dirty="0"/>
              <a:t>&gt;</a:t>
            </a:r>
          </a:p>
          <a:p>
            <a:pPr marL="0" indent="0">
              <a:buNone/>
            </a:pPr>
            <a:r>
              <a:rPr lang="en-US" sz="1600" b="1" dirty="0"/>
              <a:t>#include &lt;</a:t>
            </a:r>
            <a:r>
              <a:rPr lang="en-US" sz="1600" b="1" dirty="0" err="1"/>
              <a:t>string.h</a:t>
            </a:r>
            <a:r>
              <a:rPr lang="en-US" sz="1600" b="1" dirty="0"/>
              <a:t>&gt;  </a:t>
            </a:r>
          </a:p>
          <a:p>
            <a:pPr marL="0" indent="0">
              <a:buNone/>
            </a:pPr>
            <a:r>
              <a:rPr lang="en-US" sz="1600" b="1" dirty="0"/>
              <a:t>void main()</a:t>
            </a:r>
          </a:p>
          <a:p>
            <a:pPr marL="0" indent="0">
              <a:buNone/>
            </a:pPr>
            <a:r>
              <a:rPr lang="en-US" sz="1600" b="1" dirty="0"/>
              <a:t>{  </a:t>
            </a:r>
          </a:p>
          <a:p>
            <a:pPr marL="0" indent="0">
              <a:buNone/>
            </a:pPr>
            <a:r>
              <a:rPr lang="en-US" sz="1600" b="1" dirty="0"/>
              <a:t>   </a:t>
            </a:r>
            <a:r>
              <a:rPr lang="en-US" sz="1600" b="1" dirty="0" err="1"/>
              <a:t>int</a:t>
            </a:r>
            <a:r>
              <a:rPr lang="en-US" sz="1600" b="1" dirty="0"/>
              <a:t> </a:t>
            </a:r>
            <a:r>
              <a:rPr lang="en-US" sz="1600" b="1" dirty="0" err="1"/>
              <a:t>custid</a:t>
            </a:r>
            <a:r>
              <a:rPr lang="en-US" sz="1600" b="1" dirty="0"/>
              <a:t>, </a:t>
            </a:r>
            <a:r>
              <a:rPr lang="en-US" sz="1600" b="1" dirty="0" err="1"/>
              <a:t>conu</a:t>
            </a:r>
            <a:r>
              <a:rPr lang="en-US" sz="1600" b="1" dirty="0"/>
              <a:t>;</a:t>
            </a:r>
          </a:p>
          <a:p>
            <a:pPr marL="0" indent="0">
              <a:buNone/>
            </a:pPr>
            <a:r>
              <a:rPr lang="en-US" sz="1600" b="1" dirty="0"/>
              <a:t>   float </a:t>
            </a:r>
            <a:r>
              <a:rPr lang="en-US" sz="1600" b="1" dirty="0" err="1"/>
              <a:t>chg</a:t>
            </a:r>
            <a:r>
              <a:rPr lang="en-US" sz="1600" b="1" dirty="0"/>
              <a:t>, </a:t>
            </a:r>
            <a:r>
              <a:rPr lang="en-US" sz="1600" b="1" dirty="0" err="1"/>
              <a:t>surchg</a:t>
            </a:r>
            <a:r>
              <a:rPr lang="en-US" sz="1600" b="1" dirty="0"/>
              <a:t>=0, </a:t>
            </a:r>
            <a:r>
              <a:rPr lang="en-US" sz="1600" b="1" dirty="0" err="1"/>
              <a:t>gramt,netamt</a:t>
            </a:r>
            <a:r>
              <a:rPr lang="en-US" sz="1600" b="1" dirty="0"/>
              <a:t>;</a:t>
            </a:r>
          </a:p>
          <a:p>
            <a:pPr marL="0" indent="0">
              <a:buNone/>
            </a:pPr>
            <a:r>
              <a:rPr lang="en-US" sz="1600" b="1" dirty="0"/>
              <a:t>   char </a:t>
            </a:r>
            <a:r>
              <a:rPr lang="en-US" sz="1600" b="1" dirty="0" err="1"/>
              <a:t>connm</a:t>
            </a:r>
            <a:r>
              <a:rPr lang="en-US" sz="1600" b="1" dirty="0"/>
              <a:t>[25];</a:t>
            </a:r>
          </a:p>
          <a:p>
            <a:pPr marL="0" indent="0">
              <a:buNone/>
            </a:pPr>
            <a:r>
              <a:rPr lang="en-US" sz="1600" b="1" dirty="0"/>
              <a:t>   </a:t>
            </a:r>
            <a:r>
              <a:rPr lang="en-US" sz="1600" b="1" dirty="0" err="1"/>
              <a:t>printf</a:t>
            </a:r>
            <a:r>
              <a:rPr lang="en-US" sz="1600" b="1" dirty="0"/>
              <a:t>("Input Customer ID :");</a:t>
            </a:r>
          </a:p>
          <a:p>
            <a:pPr marL="0" indent="0">
              <a:buNone/>
            </a:pPr>
            <a:r>
              <a:rPr lang="en-US" sz="1600" b="1" dirty="0"/>
              <a:t>   </a:t>
            </a:r>
            <a:r>
              <a:rPr lang="en-US" sz="1600" b="1" dirty="0" err="1"/>
              <a:t>scanf</a:t>
            </a:r>
            <a:r>
              <a:rPr lang="en-US" sz="1600" b="1" dirty="0"/>
              <a:t>("%d",&amp;</a:t>
            </a:r>
            <a:r>
              <a:rPr lang="en-US" sz="1600" b="1" dirty="0" err="1"/>
              <a:t>custid</a:t>
            </a:r>
            <a:r>
              <a:rPr lang="en-US" sz="1600" b="1" dirty="0"/>
              <a:t>);</a:t>
            </a:r>
          </a:p>
          <a:p>
            <a:pPr marL="0" indent="0">
              <a:buNone/>
            </a:pPr>
            <a:r>
              <a:rPr lang="en-US" sz="1600" b="1" dirty="0"/>
              <a:t>   </a:t>
            </a:r>
            <a:r>
              <a:rPr lang="en-US" sz="1600" b="1" dirty="0" err="1"/>
              <a:t>printf</a:t>
            </a:r>
            <a:r>
              <a:rPr lang="en-US" sz="1600" b="1" dirty="0"/>
              <a:t>("Input the name of the customer :");</a:t>
            </a:r>
          </a:p>
          <a:p>
            <a:pPr marL="0" indent="0">
              <a:buNone/>
            </a:pPr>
            <a:r>
              <a:rPr lang="en-US" sz="1600" b="1" dirty="0"/>
              <a:t>   </a:t>
            </a:r>
            <a:r>
              <a:rPr lang="en-US" sz="1600" b="1" dirty="0" err="1"/>
              <a:t>scanf</a:t>
            </a:r>
            <a:r>
              <a:rPr lang="en-US" sz="1600" b="1" dirty="0"/>
              <a:t>("%s",</a:t>
            </a:r>
            <a:r>
              <a:rPr lang="en-US" sz="1600" b="1" dirty="0" err="1"/>
              <a:t>connm</a:t>
            </a:r>
            <a:r>
              <a:rPr lang="en-US" sz="1600" b="1" dirty="0"/>
              <a:t>);</a:t>
            </a:r>
          </a:p>
          <a:p>
            <a:pPr marL="0" indent="0">
              <a:buNone/>
            </a:pPr>
            <a:r>
              <a:rPr lang="en-US" sz="1600" b="1" dirty="0"/>
              <a:t>   </a:t>
            </a:r>
            <a:r>
              <a:rPr lang="en-US" sz="1600" b="1" dirty="0" err="1"/>
              <a:t>printf</a:t>
            </a:r>
            <a:r>
              <a:rPr lang="en-US" sz="1600" b="1" dirty="0"/>
              <a:t>("Input the unit consumed by the customer : ");</a:t>
            </a:r>
          </a:p>
          <a:p>
            <a:pPr marL="0" indent="0">
              <a:buNone/>
            </a:pPr>
            <a:r>
              <a:rPr lang="en-US" sz="1600" b="1" dirty="0"/>
              <a:t>   </a:t>
            </a:r>
            <a:r>
              <a:rPr lang="en-US" sz="1600" b="1" dirty="0" err="1"/>
              <a:t>scanf</a:t>
            </a:r>
            <a:r>
              <a:rPr lang="en-US" sz="1600" b="1" dirty="0"/>
              <a:t>("%d",&amp;</a:t>
            </a:r>
            <a:r>
              <a:rPr lang="en-US" sz="1600" b="1" dirty="0" err="1"/>
              <a:t>conu</a:t>
            </a:r>
            <a:r>
              <a:rPr lang="en-US" sz="1600" b="1" dirty="0"/>
              <a:t>);</a:t>
            </a:r>
          </a:p>
          <a:p>
            <a:pPr marL="0" indent="0">
              <a:buNone/>
            </a:pPr>
            <a:r>
              <a:rPr lang="en-US" sz="1600" b="1" dirty="0"/>
              <a:t>   if (</a:t>
            </a:r>
            <a:r>
              <a:rPr lang="en-US" sz="1600" b="1" dirty="0" err="1"/>
              <a:t>conu</a:t>
            </a:r>
            <a:r>
              <a:rPr lang="en-US" sz="1600" b="1" dirty="0"/>
              <a:t> &lt;200 )</a:t>
            </a:r>
          </a:p>
          <a:p>
            <a:pPr marL="0" indent="0">
              <a:buNone/>
            </a:pPr>
            <a:r>
              <a:rPr lang="en-US" sz="1600" b="1" dirty="0"/>
              <a:t>	</a:t>
            </a:r>
            <a:r>
              <a:rPr lang="en-US" sz="1600" b="1" dirty="0" err="1"/>
              <a:t>chg</a:t>
            </a:r>
            <a:r>
              <a:rPr lang="en-US" sz="1600" b="1" dirty="0"/>
              <a:t> = 1.20;</a:t>
            </a:r>
          </a:p>
          <a:p>
            <a:pPr marL="0" indent="0">
              <a:buNone/>
            </a:pPr>
            <a:r>
              <a:rPr lang="en-US" sz="1600" b="1" dirty="0"/>
              <a:t>   else	</a:t>
            </a:r>
          </a:p>
        </p:txBody>
      </p:sp>
      <p:pic>
        <p:nvPicPr>
          <p:cNvPr id="6" name="Picture 5">
            <a:extLst>
              <a:ext uri="{FF2B5EF4-FFF2-40B4-BE49-F238E27FC236}">
                <a16:creationId xmlns:a16="http://schemas.microsoft.com/office/drawing/2014/main" xmlns="" id="{2E7EA499-0FB1-4061-8882-714F490B6A67}"/>
              </a:ext>
            </a:extLst>
          </p:cNvPr>
          <p:cNvPicPr>
            <a:picLocks noChangeAspect="1"/>
          </p:cNvPicPr>
          <p:nvPr/>
        </p:nvPicPr>
        <p:blipFill>
          <a:blip r:embed="rId2"/>
          <a:stretch>
            <a:fillRect/>
          </a:stretch>
        </p:blipFill>
        <p:spPr>
          <a:xfrm>
            <a:off x="0" y="2597"/>
            <a:ext cx="1504949" cy="1023587"/>
          </a:xfrm>
          <a:prstGeom prst="rect">
            <a:avLst/>
          </a:prstGeom>
        </p:spPr>
      </p:pic>
      <p:sp>
        <p:nvSpPr>
          <p:cNvPr id="2" name="Rectangle 1"/>
          <p:cNvSpPr/>
          <p:nvPr/>
        </p:nvSpPr>
        <p:spPr>
          <a:xfrm>
            <a:off x="5595012" y="1262009"/>
            <a:ext cx="6096000" cy="5016758"/>
          </a:xfrm>
          <a:prstGeom prst="rect">
            <a:avLst/>
          </a:prstGeom>
        </p:spPr>
        <p:txBody>
          <a:bodyPr>
            <a:spAutoFit/>
          </a:bodyPr>
          <a:lstStyle/>
          <a:p>
            <a:r>
              <a:rPr lang="en-US" sz="1600" b="1" dirty="0"/>
              <a:t>if (</a:t>
            </a:r>
            <a:r>
              <a:rPr lang="en-US" sz="1600" b="1" dirty="0" err="1"/>
              <a:t>conu</a:t>
            </a:r>
            <a:r>
              <a:rPr lang="en-US" sz="1600" b="1" dirty="0"/>
              <a:t>&gt;=200 &amp;&amp; </a:t>
            </a:r>
            <a:r>
              <a:rPr lang="en-US" sz="1600" b="1" dirty="0" err="1"/>
              <a:t>conu</a:t>
            </a:r>
            <a:r>
              <a:rPr lang="en-US" sz="1600" b="1" dirty="0"/>
              <a:t>&lt;400)</a:t>
            </a:r>
          </a:p>
          <a:p>
            <a:r>
              <a:rPr lang="en-US" sz="1600" b="1" dirty="0"/>
              <a:t>		</a:t>
            </a:r>
            <a:r>
              <a:rPr lang="en-US" sz="1600" b="1" dirty="0" err="1"/>
              <a:t>chg</a:t>
            </a:r>
            <a:r>
              <a:rPr lang="en-US" sz="1600" b="1" dirty="0"/>
              <a:t> = 1.50;</a:t>
            </a:r>
          </a:p>
          <a:p>
            <a:r>
              <a:rPr lang="en-US" sz="1600" b="1" dirty="0"/>
              <a:t>	else if (</a:t>
            </a:r>
            <a:r>
              <a:rPr lang="en-US" sz="1600" b="1" dirty="0" err="1"/>
              <a:t>conu</a:t>
            </a:r>
            <a:r>
              <a:rPr lang="en-US" sz="1600" b="1" dirty="0"/>
              <a:t>&gt;=400 &amp;&amp; </a:t>
            </a:r>
            <a:r>
              <a:rPr lang="en-US" sz="1600" b="1" dirty="0" err="1"/>
              <a:t>conu</a:t>
            </a:r>
            <a:r>
              <a:rPr lang="en-US" sz="1600" b="1" dirty="0"/>
              <a:t>&lt;600)</a:t>
            </a:r>
          </a:p>
          <a:p>
            <a:r>
              <a:rPr lang="en-US" sz="1600" b="1" dirty="0"/>
              <a:t>			</a:t>
            </a:r>
            <a:r>
              <a:rPr lang="en-US" sz="1600" b="1" dirty="0" err="1"/>
              <a:t>chg</a:t>
            </a:r>
            <a:r>
              <a:rPr lang="en-US" sz="1600" b="1" dirty="0"/>
              <a:t> = 1.80;</a:t>
            </a:r>
          </a:p>
          <a:p>
            <a:r>
              <a:rPr lang="en-US" sz="1600" b="1" dirty="0"/>
              <a:t>		else</a:t>
            </a:r>
          </a:p>
          <a:p>
            <a:r>
              <a:rPr lang="en-US" sz="1600" b="1" dirty="0"/>
              <a:t>			</a:t>
            </a:r>
            <a:r>
              <a:rPr lang="en-US" sz="1600" b="1" dirty="0" err="1"/>
              <a:t>chg</a:t>
            </a:r>
            <a:r>
              <a:rPr lang="en-US" sz="1600" b="1" dirty="0"/>
              <a:t> = 2.00;</a:t>
            </a:r>
          </a:p>
          <a:p>
            <a:r>
              <a:rPr lang="en-US" sz="1600" b="1" dirty="0"/>
              <a:t>   </a:t>
            </a:r>
            <a:r>
              <a:rPr lang="en-US" sz="1600" b="1" dirty="0" err="1"/>
              <a:t>gramt</a:t>
            </a:r>
            <a:r>
              <a:rPr lang="en-US" sz="1600" b="1" dirty="0"/>
              <a:t> = </a:t>
            </a:r>
            <a:r>
              <a:rPr lang="en-US" sz="1600" b="1" dirty="0" err="1"/>
              <a:t>conu</a:t>
            </a:r>
            <a:r>
              <a:rPr lang="en-US" sz="1600" b="1" dirty="0"/>
              <a:t>*</a:t>
            </a:r>
            <a:r>
              <a:rPr lang="en-US" sz="1600" b="1" dirty="0" err="1"/>
              <a:t>chg</a:t>
            </a:r>
            <a:r>
              <a:rPr lang="en-US" sz="1600" b="1" dirty="0"/>
              <a:t>;</a:t>
            </a:r>
          </a:p>
          <a:p>
            <a:r>
              <a:rPr lang="en-US" sz="1600" b="1" dirty="0"/>
              <a:t>   if (</a:t>
            </a:r>
            <a:r>
              <a:rPr lang="en-US" sz="1600" b="1" dirty="0" err="1"/>
              <a:t>gramt</a:t>
            </a:r>
            <a:r>
              <a:rPr lang="en-US" sz="1600" b="1" dirty="0"/>
              <a:t>&gt;300)</a:t>
            </a:r>
          </a:p>
          <a:p>
            <a:r>
              <a:rPr lang="en-US" sz="1600" b="1" dirty="0"/>
              <a:t>	</a:t>
            </a:r>
            <a:r>
              <a:rPr lang="en-US" sz="1600" b="1" dirty="0" err="1"/>
              <a:t>surchg</a:t>
            </a:r>
            <a:r>
              <a:rPr lang="en-US" sz="1600" b="1" dirty="0"/>
              <a:t> = </a:t>
            </a:r>
            <a:r>
              <a:rPr lang="en-US" sz="1600" b="1" dirty="0" err="1"/>
              <a:t>gramt</a:t>
            </a:r>
            <a:r>
              <a:rPr lang="en-US" sz="1600" b="1" dirty="0"/>
              <a:t>*15/100.0;</a:t>
            </a:r>
          </a:p>
          <a:p>
            <a:r>
              <a:rPr lang="en-US" sz="1600" b="1" dirty="0"/>
              <a:t>   </a:t>
            </a:r>
            <a:r>
              <a:rPr lang="en-US" sz="1600" b="1" dirty="0" err="1"/>
              <a:t>netamt</a:t>
            </a:r>
            <a:r>
              <a:rPr lang="en-US" sz="1600" b="1" dirty="0"/>
              <a:t> = </a:t>
            </a:r>
            <a:r>
              <a:rPr lang="en-US" sz="1600" b="1" dirty="0" err="1"/>
              <a:t>gramt+surchg</a:t>
            </a:r>
            <a:r>
              <a:rPr lang="en-US" sz="1600" b="1" dirty="0"/>
              <a:t>;</a:t>
            </a:r>
          </a:p>
          <a:p>
            <a:r>
              <a:rPr lang="en-US" sz="1600" b="1" dirty="0"/>
              <a:t>   if (</a:t>
            </a:r>
            <a:r>
              <a:rPr lang="en-US" sz="1600" b="1" dirty="0" err="1"/>
              <a:t>netamt</a:t>
            </a:r>
            <a:r>
              <a:rPr lang="en-US" sz="1600" b="1" dirty="0"/>
              <a:t>  &lt; 100)</a:t>
            </a:r>
          </a:p>
          <a:p>
            <a:r>
              <a:rPr lang="en-US" sz="1600" b="1" dirty="0"/>
              <a:t>	</a:t>
            </a:r>
            <a:r>
              <a:rPr lang="en-US" sz="1600" b="1" dirty="0" err="1"/>
              <a:t>netamt</a:t>
            </a:r>
            <a:r>
              <a:rPr lang="en-US" sz="1600" b="1" dirty="0"/>
              <a:t> =100;</a:t>
            </a:r>
          </a:p>
          <a:p>
            <a:r>
              <a:rPr lang="en-US" sz="1600" b="1" dirty="0"/>
              <a:t>   </a:t>
            </a:r>
            <a:r>
              <a:rPr lang="en-US" sz="1600" b="1" dirty="0" err="1"/>
              <a:t>printf</a:t>
            </a:r>
            <a:r>
              <a:rPr lang="en-US" sz="1600" b="1" dirty="0"/>
              <a:t>("\</a:t>
            </a:r>
            <a:r>
              <a:rPr lang="en-US" sz="1600" b="1" dirty="0" err="1"/>
              <a:t>nElectricity</a:t>
            </a:r>
            <a:r>
              <a:rPr lang="en-US" sz="1600" b="1" dirty="0"/>
              <a:t> Bill\n");</a:t>
            </a:r>
          </a:p>
          <a:p>
            <a:r>
              <a:rPr lang="en-US" sz="1600" b="1" dirty="0"/>
              <a:t>   </a:t>
            </a:r>
            <a:r>
              <a:rPr lang="en-US" sz="1600" b="1" dirty="0" err="1"/>
              <a:t>printf</a:t>
            </a:r>
            <a:r>
              <a:rPr lang="en-US" sz="1600" b="1" dirty="0"/>
              <a:t>("Customer IDNO:%d\n",</a:t>
            </a:r>
            <a:r>
              <a:rPr lang="en-US" sz="1600" b="1" dirty="0" err="1"/>
              <a:t>custid</a:t>
            </a:r>
            <a:r>
              <a:rPr lang="en-US" sz="1600" b="1" dirty="0"/>
              <a:t>);</a:t>
            </a:r>
          </a:p>
          <a:p>
            <a:r>
              <a:rPr lang="en-US" sz="1600" b="1" dirty="0"/>
              <a:t>   </a:t>
            </a:r>
            <a:r>
              <a:rPr lang="en-US" sz="1600" b="1" dirty="0" err="1"/>
              <a:t>printf</a:t>
            </a:r>
            <a:r>
              <a:rPr lang="en-US" sz="1600" b="1" dirty="0"/>
              <a:t>("Customer Name:%s\n",</a:t>
            </a:r>
            <a:r>
              <a:rPr lang="en-US" sz="1600" b="1" dirty="0" err="1"/>
              <a:t>connm</a:t>
            </a:r>
            <a:r>
              <a:rPr lang="en-US" sz="1600" b="1" dirty="0"/>
              <a:t>);</a:t>
            </a:r>
          </a:p>
          <a:p>
            <a:r>
              <a:rPr lang="en-US" sz="1600" b="1" dirty="0"/>
              <a:t>   </a:t>
            </a:r>
            <a:r>
              <a:rPr lang="en-US" sz="1600" b="1" dirty="0" err="1"/>
              <a:t>printf</a:t>
            </a:r>
            <a:r>
              <a:rPr lang="en-US" sz="1600" b="1" dirty="0"/>
              <a:t>("unit Consumed:%d\n",</a:t>
            </a:r>
            <a:r>
              <a:rPr lang="en-US" sz="1600" b="1" dirty="0" err="1"/>
              <a:t>conu</a:t>
            </a:r>
            <a:r>
              <a:rPr lang="en-US" sz="1600" b="1" dirty="0"/>
              <a:t>);</a:t>
            </a:r>
          </a:p>
          <a:p>
            <a:r>
              <a:rPr lang="en-US" sz="1600" b="1" dirty="0"/>
              <a:t>   </a:t>
            </a:r>
            <a:r>
              <a:rPr lang="en-US" sz="1600" b="1" dirty="0" err="1"/>
              <a:t>printf</a:t>
            </a:r>
            <a:r>
              <a:rPr lang="en-US" sz="1600" b="1" dirty="0"/>
              <a:t>("Amount Charges @</a:t>
            </a:r>
            <a:r>
              <a:rPr lang="en-US" sz="1600" b="1" dirty="0" err="1"/>
              <a:t>Rs</a:t>
            </a:r>
            <a:r>
              <a:rPr lang="en-US" sz="1600" b="1" dirty="0"/>
              <a:t>. %4.2f  per unit :%8.2f\n",</a:t>
            </a:r>
            <a:r>
              <a:rPr lang="en-US" sz="1600" b="1" dirty="0" err="1"/>
              <a:t>chg,gramt</a:t>
            </a:r>
            <a:r>
              <a:rPr lang="en-US" sz="1600" b="1" dirty="0"/>
              <a:t>);</a:t>
            </a:r>
          </a:p>
          <a:p>
            <a:r>
              <a:rPr lang="en-US" sz="1600" b="1" dirty="0"/>
              <a:t>   </a:t>
            </a:r>
            <a:r>
              <a:rPr lang="en-US" sz="1600" b="1" dirty="0" err="1"/>
              <a:t>printf</a:t>
            </a:r>
            <a:r>
              <a:rPr lang="en-US" sz="1600" b="1" dirty="0"/>
              <a:t>("</a:t>
            </a:r>
            <a:r>
              <a:rPr lang="en-US" sz="1600" b="1" dirty="0" err="1"/>
              <a:t>Surchage</a:t>
            </a:r>
            <a:r>
              <a:rPr lang="en-US" sz="1600" b="1" dirty="0"/>
              <a:t> Amount:%8.2f\n",</a:t>
            </a:r>
            <a:r>
              <a:rPr lang="en-US" sz="1600" b="1" dirty="0" err="1"/>
              <a:t>surchg</a:t>
            </a:r>
            <a:r>
              <a:rPr lang="en-US" sz="1600" b="1" dirty="0"/>
              <a:t>);</a:t>
            </a:r>
          </a:p>
          <a:p>
            <a:r>
              <a:rPr lang="en-US" sz="1600" b="1" dirty="0"/>
              <a:t>   </a:t>
            </a:r>
            <a:r>
              <a:rPr lang="en-US" sz="1600" b="1" dirty="0" err="1"/>
              <a:t>printf</a:t>
            </a:r>
            <a:r>
              <a:rPr lang="en-US" sz="1600" b="1" dirty="0"/>
              <a:t>("Net Amount Paid By the Customer:%8.2f\n",</a:t>
            </a:r>
            <a:r>
              <a:rPr lang="en-US" sz="1600" b="1" dirty="0" err="1"/>
              <a:t>netamt</a:t>
            </a:r>
            <a:r>
              <a:rPr lang="en-US" sz="1600" b="1" dirty="0"/>
              <a:t>);</a:t>
            </a:r>
          </a:p>
          <a:p>
            <a:r>
              <a:rPr lang="en-US" sz="1600" b="1" dirty="0"/>
              <a:t>} </a:t>
            </a:r>
          </a:p>
        </p:txBody>
      </p:sp>
    </p:spTree>
    <p:extLst>
      <p:ext uri="{BB962C8B-B14F-4D97-AF65-F5344CB8AC3E}">
        <p14:creationId xmlns:p14="http://schemas.microsoft.com/office/powerpoint/2010/main" xmlns="" val="591244398"/>
      </p:ext>
    </p:extLst>
  </p:cSld>
  <p:clrMapOvr>
    <a:masterClrMapping/>
  </p:clrMapOvr>
  <mc:AlternateContent xmlns:mc="http://schemas.openxmlformats.org/markup-compatibility/2006">
    <mc:Choice xmlns:p14="http://schemas.microsoft.com/office/powerpoint/2010/main" xmlns="" Requires="p14">
      <p:transition spd="slow" p14:dur="2000" advTm="144713"/>
    </mc:Choice>
    <mc:Fallback>
      <p:transition spd="slow" advTm="1447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34055"/>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Decision Statements – nested if</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Picture 5">
            <a:extLst>
              <a:ext uri="{FF2B5EF4-FFF2-40B4-BE49-F238E27FC236}">
                <a16:creationId xmlns:a16="http://schemas.microsoft.com/office/drawing/2014/main" xmlns="" id="{2E7EA499-0FB1-4061-8882-714F490B6A67}"/>
              </a:ext>
            </a:extLst>
          </p:cNvPr>
          <p:cNvPicPr>
            <a:picLocks noChangeAspect="1"/>
          </p:cNvPicPr>
          <p:nvPr/>
        </p:nvPicPr>
        <p:blipFill>
          <a:blip r:embed="rId2"/>
          <a:stretch>
            <a:fillRect/>
          </a:stretch>
        </p:blipFill>
        <p:spPr>
          <a:xfrm>
            <a:off x="0" y="2597"/>
            <a:ext cx="1504949" cy="1023587"/>
          </a:xfrm>
          <a:prstGeom prst="rect">
            <a:avLst/>
          </a:prstGeom>
        </p:spPr>
      </p:pic>
      <p:sp>
        <p:nvSpPr>
          <p:cNvPr id="7" name="Content Placeholder 6"/>
          <p:cNvSpPr>
            <a:spLocks noGrp="1"/>
          </p:cNvSpPr>
          <p:nvPr>
            <p:ph idx="1"/>
          </p:nvPr>
        </p:nvSpPr>
        <p:spPr>
          <a:xfrm>
            <a:off x="752474" y="1414808"/>
            <a:ext cx="6410739" cy="4351338"/>
          </a:xfrm>
        </p:spPr>
        <p:txBody>
          <a:bodyPr>
            <a:normAutofit fontScale="77500" lnSpcReduction="20000"/>
          </a:bodyPr>
          <a:lstStyle/>
          <a:p>
            <a:pPr marL="0" indent="0">
              <a:buNone/>
            </a:pPr>
            <a:r>
              <a:rPr lang="en-GB" b="1" dirty="0"/>
              <a:t>Output</a:t>
            </a:r>
            <a:r>
              <a:rPr lang="en-GB" dirty="0"/>
              <a:t>:</a:t>
            </a:r>
          </a:p>
          <a:p>
            <a:pPr marL="0" indent="0">
              <a:buNone/>
            </a:pPr>
            <a:r>
              <a:rPr lang="en-GB" dirty="0"/>
              <a:t>Input Customer ID :10001</a:t>
            </a:r>
          </a:p>
          <a:p>
            <a:pPr marL="0" indent="0">
              <a:buNone/>
            </a:pPr>
            <a:r>
              <a:rPr lang="en-GB" dirty="0"/>
              <a:t>Input the name of the customer :James</a:t>
            </a:r>
          </a:p>
          <a:p>
            <a:pPr marL="0" indent="0">
              <a:buNone/>
            </a:pPr>
            <a:r>
              <a:rPr lang="en-GB" dirty="0"/>
              <a:t>Input the unit consumed by the customer : 800 </a:t>
            </a:r>
          </a:p>
          <a:p>
            <a:pPr marL="0" indent="0">
              <a:buNone/>
            </a:pPr>
            <a:endParaRPr lang="en-GB" dirty="0"/>
          </a:p>
          <a:p>
            <a:pPr marL="0" indent="0">
              <a:buNone/>
            </a:pPr>
            <a:r>
              <a:rPr lang="en-GB" dirty="0"/>
              <a:t>Electricity Bill</a:t>
            </a:r>
          </a:p>
          <a:p>
            <a:pPr marL="0" indent="0">
              <a:buNone/>
            </a:pPr>
            <a:r>
              <a:rPr lang="en-GB" dirty="0"/>
              <a:t>Customer IDNO:10001</a:t>
            </a:r>
          </a:p>
          <a:p>
            <a:pPr marL="0" indent="0">
              <a:buNone/>
            </a:pPr>
            <a:r>
              <a:rPr lang="en-GB" dirty="0"/>
              <a:t>Customer </a:t>
            </a:r>
            <a:r>
              <a:rPr lang="en-GB" dirty="0" err="1"/>
              <a:t>Name:James</a:t>
            </a:r>
            <a:endParaRPr lang="en-GB" dirty="0"/>
          </a:p>
          <a:p>
            <a:pPr marL="0" indent="0">
              <a:buNone/>
            </a:pPr>
            <a:r>
              <a:rPr lang="en-GB" dirty="0"/>
              <a:t>unit Consumed:800</a:t>
            </a:r>
          </a:p>
          <a:p>
            <a:pPr marL="0" indent="0">
              <a:buNone/>
            </a:pPr>
            <a:r>
              <a:rPr lang="en-GB" dirty="0"/>
              <a:t>Amount Charges @</a:t>
            </a:r>
            <a:r>
              <a:rPr lang="en-GB" dirty="0" err="1"/>
              <a:t>Rs</a:t>
            </a:r>
            <a:r>
              <a:rPr lang="en-GB" dirty="0"/>
              <a:t>. 2.00  per unit : 1600.00</a:t>
            </a:r>
          </a:p>
          <a:p>
            <a:pPr marL="0" indent="0">
              <a:buNone/>
            </a:pPr>
            <a:r>
              <a:rPr lang="en-GB" dirty="0"/>
              <a:t>Surcharge Amount:  240.00                                </a:t>
            </a:r>
          </a:p>
          <a:p>
            <a:pPr marL="0" indent="0">
              <a:buNone/>
            </a:pPr>
            <a:r>
              <a:rPr lang="en-GB" dirty="0"/>
              <a:t>Net Amount Paid By the Customer: 1840.00</a:t>
            </a:r>
          </a:p>
          <a:p>
            <a:pPr marL="0" indent="0">
              <a:buNone/>
            </a:pPr>
            <a:endParaRPr lang="en-GB" dirty="0"/>
          </a:p>
        </p:txBody>
      </p:sp>
    </p:spTree>
    <p:extLst>
      <p:ext uri="{BB962C8B-B14F-4D97-AF65-F5344CB8AC3E}">
        <p14:creationId xmlns:p14="http://schemas.microsoft.com/office/powerpoint/2010/main" xmlns="" val="2535458519"/>
      </p:ext>
    </p:extLst>
  </p:cSld>
  <p:clrMapOvr>
    <a:masterClrMapping/>
  </p:clrMapOvr>
  <mc:AlternateContent xmlns:mc="http://schemas.openxmlformats.org/markup-compatibility/2006">
    <mc:Choice xmlns:p14="http://schemas.microsoft.com/office/powerpoint/2010/main" xmlns="" Requires="p14">
      <p:transition spd="slow" p14:dur="2000" advTm="37751"/>
    </mc:Choice>
    <mc:Fallback>
      <p:transition spd="slow" advTm="3775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34055"/>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Decision Statements – if else ladder</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820196" y="2656879"/>
            <a:ext cx="4493925" cy="3548600"/>
          </a:xfrm>
        </p:spPr>
        <p:txBody>
          <a:bodyPr>
            <a:normAutofit fontScale="25000" lnSpcReduction="20000"/>
          </a:bodyPr>
          <a:lstStyle/>
          <a:p>
            <a:pPr marL="0" indent="0">
              <a:buNone/>
            </a:pPr>
            <a:r>
              <a:rPr lang="en-US" sz="7200" dirty="0"/>
              <a:t>#include &lt;</a:t>
            </a:r>
            <a:r>
              <a:rPr lang="en-US" sz="7200" dirty="0" err="1"/>
              <a:t>stdio.h</a:t>
            </a:r>
            <a:r>
              <a:rPr lang="en-US" sz="7200" dirty="0"/>
              <a:t>&gt;</a:t>
            </a:r>
          </a:p>
          <a:p>
            <a:pPr marL="0" indent="0">
              <a:buNone/>
            </a:pPr>
            <a:r>
              <a:rPr lang="en-US" sz="7200" dirty="0"/>
              <a:t>void main()</a:t>
            </a:r>
          </a:p>
          <a:p>
            <a:pPr marL="0" indent="0">
              <a:buNone/>
            </a:pPr>
            <a:r>
              <a:rPr lang="en-US" sz="7200" dirty="0"/>
              <a:t>{</a:t>
            </a:r>
          </a:p>
          <a:p>
            <a:pPr marL="0" indent="0">
              <a:buNone/>
            </a:pPr>
            <a:r>
              <a:rPr lang="en-US" sz="7200" dirty="0"/>
              <a:t>    </a:t>
            </a:r>
            <a:r>
              <a:rPr lang="en-US" sz="7200" dirty="0" err="1"/>
              <a:t>int</a:t>
            </a:r>
            <a:r>
              <a:rPr lang="en-US" sz="7200" dirty="0"/>
              <a:t> </a:t>
            </a:r>
            <a:r>
              <a:rPr lang="en-US" sz="7200" dirty="0" err="1"/>
              <a:t>chk_year</a:t>
            </a:r>
            <a:r>
              <a:rPr lang="en-US" sz="7200" dirty="0"/>
              <a:t>;</a:t>
            </a:r>
          </a:p>
          <a:p>
            <a:pPr marL="0" indent="0">
              <a:buNone/>
            </a:pPr>
            <a:r>
              <a:rPr lang="en-US" sz="7200" dirty="0"/>
              <a:t>    </a:t>
            </a:r>
            <a:r>
              <a:rPr lang="en-US" sz="7200" dirty="0" err="1"/>
              <a:t>printf</a:t>
            </a:r>
            <a:r>
              <a:rPr lang="en-US" sz="7200" dirty="0"/>
              <a:t>("Input a year :");</a:t>
            </a:r>
          </a:p>
          <a:p>
            <a:pPr marL="0" indent="0">
              <a:buNone/>
            </a:pPr>
            <a:r>
              <a:rPr lang="en-US" sz="7200" dirty="0"/>
              <a:t>    </a:t>
            </a:r>
            <a:r>
              <a:rPr lang="en-US" sz="7200" dirty="0" err="1"/>
              <a:t>scanf</a:t>
            </a:r>
            <a:r>
              <a:rPr lang="en-US" sz="7200" dirty="0"/>
              <a:t>("%d", &amp;</a:t>
            </a:r>
            <a:r>
              <a:rPr lang="en-US" sz="7200" dirty="0" err="1"/>
              <a:t>chk_year</a:t>
            </a:r>
            <a:r>
              <a:rPr lang="en-US" sz="7200" dirty="0"/>
              <a:t>);</a:t>
            </a:r>
          </a:p>
          <a:p>
            <a:pPr marL="0" indent="0">
              <a:buNone/>
            </a:pPr>
            <a:r>
              <a:rPr lang="en-US" sz="7200" dirty="0"/>
              <a:t>    if ((</a:t>
            </a:r>
            <a:r>
              <a:rPr lang="en-US" sz="7200" dirty="0" err="1"/>
              <a:t>chk_year</a:t>
            </a:r>
            <a:r>
              <a:rPr lang="en-US" sz="7200" dirty="0"/>
              <a:t> % 400) == 0)</a:t>
            </a:r>
          </a:p>
          <a:p>
            <a:pPr marL="0" indent="0">
              <a:buNone/>
            </a:pPr>
            <a:r>
              <a:rPr lang="en-US" sz="7200" dirty="0"/>
              <a:t>        </a:t>
            </a:r>
            <a:r>
              <a:rPr lang="en-US" sz="7200" dirty="0" err="1"/>
              <a:t>printf</a:t>
            </a:r>
            <a:r>
              <a:rPr lang="en-US" sz="7200" dirty="0"/>
              <a:t>("%d is a leap year.\n", </a:t>
            </a:r>
            <a:r>
              <a:rPr lang="en-US" sz="7200" dirty="0" err="1"/>
              <a:t>chk_year</a:t>
            </a:r>
            <a:r>
              <a:rPr lang="en-US" sz="7200" dirty="0"/>
              <a:t>);</a:t>
            </a:r>
          </a:p>
          <a:p>
            <a:pPr marL="0" indent="0">
              <a:buNone/>
            </a:pPr>
            <a:r>
              <a:rPr lang="en-US" sz="7200" dirty="0"/>
              <a:t>    else if ((</a:t>
            </a:r>
            <a:r>
              <a:rPr lang="en-US" sz="7200" dirty="0" err="1"/>
              <a:t>chk_year</a:t>
            </a:r>
            <a:r>
              <a:rPr lang="en-US" sz="7200" dirty="0"/>
              <a:t> % 100) == 0)</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sz="1800"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xmlns="" id="{2E7EA499-0FB1-4061-8882-714F490B6A67}"/>
              </a:ext>
            </a:extLst>
          </p:cNvPr>
          <p:cNvPicPr>
            <a:picLocks noChangeAspect="1"/>
          </p:cNvPicPr>
          <p:nvPr/>
        </p:nvPicPr>
        <p:blipFill>
          <a:blip r:embed="rId3"/>
          <a:stretch>
            <a:fillRect/>
          </a:stretch>
        </p:blipFill>
        <p:spPr>
          <a:xfrm>
            <a:off x="0" y="2597"/>
            <a:ext cx="1504949" cy="1023587"/>
          </a:xfrm>
          <a:prstGeom prst="rect">
            <a:avLst/>
          </a:prstGeom>
        </p:spPr>
      </p:pic>
      <p:sp>
        <p:nvSpPr>
          <p:cNvPr id="2" name="Rectangle 1"/>
          <p:cNvSpPr/>
          <p:nvPr/>
        </p:nvSpPr>
        <p:spPr>
          <a:xfrm>
            <a:off x="6095998" y="2651918"/>
            <a:ext cx="5265476" cy="1754326"/>
          </a:xfrm>
          <a:prstGeom prst="rect">
            <a:avLst/>
          </a:prstGeom>
        </p:spPr>
        <p:txBody>
          <a:bodyPr wrap="square">
            <a:spAutoFit/>
          </a:bodyPr>
          <a:lstStyle/>
          <a:p>
            <a:r>
              <a:rPr lang="en-US" dirty="0"/>
              <a:t> </a:t>
            </a:r>
            <a:r>
              <a:rPr lang="en-US" dirty="0" err="1"/>
              <a:t>printf</a:t>
            </a:r>
            <a:r>
              <a:rPr lang="en-US" dirty="0"/>
              <a:t>("%d is a not leap year.\n", </a:t>
            </a:r>
            <a:r>
              <a:rPr lang="en-US" dirty="0" err="1"/>
              <a:t>chk_year</a:t>
            </a:r>
            <a:r>
              <a:rPr lang="en-US" dirty="0"/>
              <a:t>);</a:t>
            </a:r>
          </a:p>
          <a:p>
            <a:r>
              <a:rPr lang="en-US" dirty="0"/>
              <a:t>    else if ((</a:t>
            </a:r>
            <a:r>
              <a:rPr lang="en-US" dirty="0" err="1"/>
              <a:t>chk_year</a:t>
            </a:r>
            <a:r>
              <a:rPr lang="en-US" dirty="0"/>
              <a:t> % 4) == 0)</a:t>
            </a:r>
          </a:p>
          <a:p>
            <a:r>
              <a:rPr lang="en-US" dirty="0"/>
              <a:t>        </a:t>
            </a:r>
            <a:r>
              <a:rPr lang="en-US" dirty="0" err="1"/>
              <a:t>printf</a:t>
            </a:r>
            <a:r>
              <a:rPr lang="en-US" dirty="0"/>
              <a:t>("%d is a leap year.\n", </a:t>
            </a:r>
            <a:r>
              <a:rPr lang="en-US" dirty="0" err="1"/>
              <a:t>chk_year</a:t>
            </a:r>
            <a:r>
              <a:rPr lang="en-US" dirty="0"/>
              <a:t>);</a:t>
            </a:r>
          </a:p>
          <a:p>
            <a:r>
              <a:rPr lang="en-US" dirty="0"/>
              <a:t>    else</a:t>
            </a:r>
          </a:p>
          <a:p>
            <a:r>
              <a:rPr lang="en-US" dirty="0"/>
              <a:t>        </a:t>
            </a:r>
            <a:r>
              <a:rPr lang="en-US" dirty="0" err="1"/>
              <a:t>printf</a:t>
            </a:r>
            <a:r>
              <a:rPr lang="en-US" dirty="0"/>
              <a:t>("%d is not a leap year.\n", </a:t>
            </a:r>
            <a:r>
              <a:rPr lang="en-US" dirty="0" err="1"/>
              <a:t>chk_year</a:t>
            </a:r>
            <a:r>
              <a:rPr lang="en-US" dirty="0"/>
              <a:t>);</a:t>
            </a:r>
          </a:p>
          <a:p>
            <a:r>
              <a:rPr lang="en-US" dirty="0"/>
              <a:t>}</a:t>
            </a:r>
            <a:endParaRPr lang="en-GB" dirty="0"/>
          </a:p>
        </p:txBody>
      </p:sp>
      <p:sp>
        <p:nvSpPr>
          <p:cNvPr id="8" name="Rectangle 7"/>
          <p:cNvSpPr/>
          <p:nvPr/>
        </p:nvSpPr>
        <p:spPr>
          <a:xfrm>
            <a:off x="6106350" y="4841755"/>
            <a:ext cx="2160107" cy="1138773"/>
          </a:xfrm>
          <a:prstGeom prst="rect">
            <a:avLst/>
          </a:prstGeom>
        </p:spPr>
        <p:txBody>
          <a:bodyPr wrap="square">
            <a:spAutoFit/>
          </a:bodyPr>
          <a:lstStyle/>
          <a:p>
            <a:r>
              <a:rPr lang="en-GB" b="1" dirty="0"/>
              <a:t>Output</a:t>
            </a:r>
            <a:r>
              <a:rPr lang="en-GB" dirty="0"/>
              <a:t>:</a:t>
            </a:r>
          </a:p>
          <a:p>
            <a:endParaRPr lang="en-GB" sz="1200" dirty="0"/>
          </a:p>
          <a:p>
            <a:r>
              <a:rPr lang="en-GB" dirty="0"/>
              <a:t>Input a year :2016                                                                                            </a:t>
            </a:r>
          </a:p>
          <a:p>
            <a:r>
              <a:rPr lang="en-GB" dirty="0"/>
              <a:t>2016 is a leap year.</a:t>
            </a:r>
          </a:p>
        </p:txBody>
      </p:sp>
      <p:sp>
        <p:nvSpPr>
          <p:cNvPr id="7" name="Rectangle 6">
            <a:extLst>
              <a:ext uri="{FF2B5EF4-FFF2-40B4-BE49-F238E27FC236}">
                <a16:creationId xmlns:a16="http://schemas.microsoft.com/office/drawing/2014/main" xmlns="" id="{45E7FF9D-B28A-40A6-9D35-A0C195921AD7}"/>
              </a:ext>
            </a:extLst>
          </p:cNvPr>
          <p:cNvSpPr/>
          <p:nvPr/>
        </p:nvSpPr>
        <p:spPr>
          <a:xfrm>
            <a:off x="674422" y="1281924"/>
            <a:ext cx="10687051" cy="1015663"/>
          </a:xfrm>
          <a:prstGeom prst="rect">
            <a:avLst/>
          </a:prstGeom>
        </p:spPr>
        <p:txBody>
          <a:bodyPr wrap="square">
            <a:spAutoFit/>
          </a:bodyPr>
          <a:lstStyle/>
          <a:p>
            <a:r>
              <a:rPr lang="en-US" sz="2000" b="1" dirty="0"/>
              <a:t>Example program for “if else ladder”</a:t>
            </a:r>
          </a:p>
          <a:p>
            <a:endParaRPr lang="en-US" sz="2000" b="1" dirty="0"/>
          </a:p>
          <a:p>
            <a:r>
              <a:rPr lang="en-US" sz="2000" b="1" dirty="0"/>
              <a:t>write a c program to check whether the given year is leap year or not.</a:t>
            </a:r>
            <a:endParaRPr lang="en-US" sz="2800" b="1" dirty="0"/>
          </a:p>
        </p:txBody>
      </p:sp>
    </p:spTree>
    <p:custDataLst>
      <p:tags r:id="rId1"/>
    </p:custDataLst>
    <p:extLst>
      <p:ext uri="{BB962C8B-B14F-4D97-AF65-F5344CB8AC3E}">
        <p14:creationId xmlns:p14="http://schemas.microsoft.com/office/powerpoint/2010/main" xmlns="" val="173169173"/>
      </p:ext>
    </p:extLst>
  </p:cSld>
  <p:clrMapOvr>
    <a:masterClrMapping/>
  </p:clrMapOvr>
  <mc:AlternateContent xmlns:mc="http://schemas.openxmlformats.org/markup-compatibility/2006">
    <mc:Choice xmlns:p14="http://schemas.microsoft.com/office/powerpoint/2010/main" xmlns="" Requires="p14">
      <p:transition spd="slow" p14:dur="2000" advTm="120947"/>
    </mc:Choice>
    <mc:Fallback>
      <p:transition spd="slow" advTm="1209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34055"/>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Loop Statements - for</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674424" y="2478541"/>
            <a:ext cx="3818064" cy="4376862"/>
          </a:xfrm>
        </p:spPr>
        <p:txBody>
          <a:bodyPr>
            <a:normAutofit fontScale="92500" lnSpcReduction="10000"/>
          </a:bodyPr>
          <a:lstStyle/>
          <a:p>
            <a:pPr marL="0" indent="0">
              <a:buNone/>
            </a:pPr>
            <a:r>
              <a:rPr lang="en-US" sz="1800" dirty="0"/>
              <a:t>#include &lt;</a:t>
            </a:r>
            <a:r>
              <a:rPr lang="en-US" sz="1800" dirty="0" err="1"/>
              <a:t>stdio.h</a:t>
            </a:r>
            <a:r>
              <a:rPr lang="en-US" sz="1800" dirty="0"/>
              <a:t>&gt;</a:t>
            </a:r>
          </a:p>
          <a:p>
            <a:pPr marL="0" indent="0">
              <a:buNone/>
            </a:pPr>
            <a:r>
              <a:rPr lang="en-US" sz="1800" dirty="0"/>
              <a:t>void main()</a:t>
            </a:r>
          </a:p>
          <a:p>
            <a:pPr marL="0" indent="0">
              <a:buNone/>
            </a:pPr>
            <a:r>
              <a:rPr lang="en-US" sz="1800" dirty="0"/>
              <a:t>{</a:t>
            </a:r>
          </a:p>
          <a:p>
            <a:pPr marL="0" indent="0">
              <a:buNone/>
            </a:pPr>
            <a:r>
              <a:rPr lang="en-US" sz="1800" dirty="0"/>
              <a:t>   </a:t>
            </a:r>
            <a:r>
              <a:rPr lang="en-US" sz="1800" dirty="0" err="1"/>
              <a:t>int</a:t>
            </a:r>
            <a:r>
              <a:rPr lang="en-US" sz="1800" dirty="0"/>
              <a:t> </a:t>
            </a:r>
            <a:r>
              <a:rPr lang="en-US" sz="1800" dirty="0" err="1"/>
              <a:t>i,n,sum</a:t>
            </a:r>
            <a:r>
              <a:rPr lang="en-US" sz="1800" dirty="0"/>
              <a:t>=0;</a:t>
            </a:r>
          </a:p>
          <a:p>
            <a:pPr marL="0" indent="0">
              <a:buNone/>
            </a:pPr>
            <a:r>
              <a:rPr lang="en-US" sz="1800" dirty="0"/>
              <a:t>   </a:t>
            </a:r>
            <a:r>
              <a:rPr lang="en-US" sz="1800" dirty="0" err="1"/>
              <a:t>printf</a:t>
            </a:r>
            <a:r>
              <a:rPr lang="en-US" sz="1800" dirty="0"/>
              <a:t>("Input number of terms : ");</a:t>
            </a:r>
          </a:p>
          <a:p>
            <a:pPr marL="0" indent="0">
              <a:buNone/>
            </a:pPr>
            <a:r>
              <a:rPr lang="en-US" sz="1800" dirty="0"/>
              <a:t>   </a:t>
            </a:r>
            <a:r>
              <a:rPr lang="en-US" sz="1800" dirty="0" err="1"/>
              <a:t>scanf</a:t>
            </a:r>
            <a:r>
              <a:rPr lang="en-US" sz="1800" dirty="0"/>
              <a:t>("%</a:t>
            </a:r>
            <a:r>
              <a:rPr lang="en-US" sz="1800" dirty="0" err="1"/>
              <a:t>d",&amp;n</a:t>
            </a:r>
            <a:r>
              <a:rPr lang="en-US" sz="1800" dirty="0"/>
              <a:t>);</a:t>
            </a:r>
          </a:p>
          <a:p>
            <a:pPr marL="0" indent="0">
              <a:buNone/>
            </a:pPr>
            <a:r>
              <a:rPr lang="en-US" sz="1800" dirty="0"/>
              <a:t>   </a:t>
            </a:r>
            <a:r>
              <a:rPr lang="en-US" sz="1800" dirty="0" err="1"/>
              <a:t>printf</a:t>
            </a:r>
            <a:r>
              <a:rPr lang="en-US" sz="1800" dirty="0"/>
              <a:t>("\</a:t>
            </a:r>
            <a:r>
              <a:rPr lang="en-US" sz="1800" dirty="0" err="1"/>
              <a:t>nThe</a:t>
            </a:r>
            <a:r>
              <a:rPr lang="en-US" sz="1800" dirty="0"/>
              <a:t> odd numbers are :");</a:t>
            </a:r>
          </a:p>
          <a:p>
            <a:pPr marL="0" indent="0">
              <a:buNone/>
            </a:pPr>
            <a:r>
              <a:rPr lang="en-US" sz="1800" dirty="0"/>
              <a:t>   for(</a:t>
            </a:r>
            <a:r>
              <a:rPr lang="en-US" sz="1800" dirty="0" err="1"/>
              <a:t>i</a:t>
            </a:r>
            <a:r>
              <a:rPr lang="en-US" sz="1800" dirty="0"/>
              <a:t>=1;i&lt;=</a:t>
            </a:r>
            <a:r>
              <a:rPr lang="en-US" sz="1800" dirty="0" err="1"/>
              <a:t>n;i</a:t>
            </a:r>
            <a:r>
              <a:rPr lang="en-US" sz="1800" dirty="0"/>
              <a:t>++)</a:t>
            </a:r>
          </a:p>
          <a:p>
            <a:pPr marL="0" indent="0">
              <a:buNone/>
            </a:pPr>
            <a:r>
              <a:rPr lang="en-US" sz="1800" dirty="0"/>
              <a:t>   {</a:t>
            </a:r>
          </a:p>
          <a:p>
            <a:pPr marL="0" indent="0">
              <a:buNone/>
            </a:pPr>
            <a:r>
              <a:rPr lang="en-US" sz="1800" dirty="0"/>
              <a:t>     </a:t>
            </a:r>
            <a:r>
              <a:rPr lang="en-US" sz="1800" dirty="0" err="1"/>
              <a:t>printf</a:t>
            </a:r>
            <a:r>
              <a:rPr lang="en-US" sz="1800" dirty="0"/>
              <a:t>("%d ",2*i-1);</a:t>
            </a:r>
          </a:p>
          <a:p>
            <a:pPr marL="0" indent="0">
              <a:buNone/>
            </a:pPr>
            <a:r>
              <a:rPr lang="en-US" sz="1800" dirty="0"/>
              <a:t>     sum+=2*i-1;</a:t>
            </a:r>
          </a:p>
          <a:p>
            <a:pPr marL="0" indent="0">
              <a:buNone/>
            </a:pPr>
            <a:r>
              <a:rPr lang="en-US" sz="1800" dirty="0"/>
              <a:t>   }</a:t>
            </a:r>
          </a:p>
          <a:p>
            <a:pPr marL="0" indent="0">
              <a:buNone/>
            </a:pPr>
            <a:r>
              <a:rPr lang="en-US" sz="1800" dirty="0"/>
              <a:t>   </a:t>
            </a:r>
          </a:p>
        </p:txBody>
      </p:sp>
      <p:pic>
        <p:nvPicPr>
          <p:cNvPr id="6" name="Picture 5">
            <a:extLst>
              <a:ext uri="{FF2B5EF4-FFF2-40B4-BE49-F238E27FC236}">
                <a16:creationId xmlns:a16="http://schemas.microsoft.com/office/drawing/2014/main" xmlns="" id="{2E7EA499-0FB1-4061-8882-714F490B6A67}"/>
              </a:ext>
            </a:extLst>
          </p:cNvPr>
          <p:cNvPicPr>
            <a:picLocks noChangeAspect="1"/>
          </p:cNvPicPr>
          <p:nvPr/>
        </p:nvPicPr>
        <p:blipFill>
          <a:blip r:embed="rId3"/>
          <a:stretch>
            <a:fillRect/>
          </a:stretch>
        </p:blipFill>
        <p:spPr>
          <a:xfrm>
            <a:off x="0" y="2597"/>
            <a:ext cx="1504949" cy="1023587"/>
          </a:xfrm>
          <a:prstGeom prst="rect">
            <a:avLst/>
          </a:prstGeom>
        </p:spPr>
      </p:pic>
      <p:sp>
        <p:nvSpPr>
          <p:cNvPr id="2" name="Rectangle 1"/>
          <p:cNvSpPr/>
          <p:nvPr/>
        </p:nvSpPr>
        <p:spPr>
          <a:xfrm>
            <a:off x="5327374" y="3666172"/>
            <a:ext cx="5190800" cy="1477328"/>
          </a:xfrm>
          <a:prstGeom prst="rect">
            <a:avLst/>
          </a:prstGeom>
        </p:spPr>
        <p:txBody>
          <a:bodyPr wrap="square">
            <a:spAutoFit/>
          </a:bodyPr>
          <a:lstStyle/>
          <a:p>
            <a:r>
              <a:rPr lang="en-GB" b="1" dirty="0"/>
              <a:t>Output</a:t>
            </a:r>
            <a:r>
              <a:rPr lang="en-GB" dirty="0"/>
              <a:t>:</a:t>
            </a:r>
          </a:p>
          <a:p>
            <a:r>
              <a:rPr lang="en-GB" dirty="0"/>
              <a:t>Input number of terms : 10                                                                                    </a:t>
            </a:r>
          </a:p>
          <a:p>
            <a:r>
              <a:rPr lang="en-GB" dirty="0"/>
              <a:t>                                                                                                              </a:t>
            </a:r>
          </a:p>
          <a:p>
            <a:r>
              <a:rPr lang="en-GB" dirty="0"/>
              <a:t>The odd numbers are :1 3 5 7 9 11 13 15 17 19                                                                 </a:t>
            </a:r>
          </a:p>
          <a:p>
            <a:r>
              <a:rPr lang="en-GB" dirty="0"/>
              <a:t>The Sum of odd Natural Number </a:t>
            </a:r>
            <a:r>
              <a:rPr lang="en-GB" dirty="0" err="1"/>
              <a:t>upto</a:t>
            </a:r>
            <a:r>
              <a:rPr lang="en-GB" dirty="0"/>
              <a:t> 10 terms : 100 </a:t>
            </a:r>
          </a:p>
        </p:txBody>
      </p:sp>
      <p:sp>
        <p:nvSpPr>
          <p:cNvPr id="7" name="Rectangle 6">
            <a:extLst>
              <a:ext uri="{FF2B5EF4-FFF2-40B4-BE49-F238E27FC236}">
                <a16:creationId xmlns:a16="http://schemas.microsoft.com/office/drawing/2014/main" xmlns="" id="{54C9DEA3-8406-4206-94A2-FEA93353575D}"/>
              </a:ext>
            </a:extLst>
          </p:cNvPr>
          <p:cNvSpPr/>
          <p:nvPr/>
        </p:nvSpPr>
        <p:spPr>
          <a:xfrm>
            <a:off x="752473" y="1297470"/>
            <a:ext cx="10765103" cy="1015663"/>
          </a:xfrm>
          <a:prstGeom prst="rect">
            <a:avLst/>
          </a:prstGeom>
        </p:spPr>
        <p:txBody>
          <a:bodyPr wrap="square">
            <a:spAutoFit/>
          </a:bodyPr>
          <a:lstStyle/>
          <a:p>
            <a:r>
              <a:rPr lang="en-US" sz="2000" b="1" dirty="0"/>
              <a:t>Example program for “for” loop</a:t>
            </a:r>
          </a:p>
          <a:p>
            <a:endParaRPr lang="en-US" sz="2000" b="1" dirty="0"/>
          </a:p>
          <a:p>
            <a:r>
              <a:rPr lang="en-GB" sz="2000" b="1" dirty="0"/>
              <a:t>Write a program in C to display the n terms of odd natural number and their sum </a:t>
            </a:r>
          </a:p>
        </p:txBody>
      </p:sp>
      <p:sp>
        <p:nvSpPr>
          <p:cNvPr id="8" name="Rectangle 7">
            <a:extLst>
              <a:ext uri="{FF2B5EF4-FFF2-40B4-BE49-F238E27FC236}">
                <a16:creationId xmlns:a16="http://schemas.microsoft.com/office/drawing/2014/main" xmlns="" id="{44199615-9AEB-4961-82F2-340BF8A91AA1}"/>
              </a:ext>
            </a:extLst>
          </p:cNvPr>
          <p:cNvSpPr/>
          <p:nvPr/>
        </p:nvSpPr>
        <p:spPr>
          <a:xfrm>
            <a:off x="5327374" y="2531510"/>
            <a:ext cx="6308034" cy="584775"/>
          </a:xfrm>
          <a:prstGeom prst="rect">
            <a:avLst/>
          </a:prstGeom>
        </p:spPr>
        <p:txBody>
          <a:bodyPr wrap="square">
            <a:spAutoFit/>
          </a:bodyPr>
          <a:lstStyle/>
          <a:p>
            <a:r>
              <a:rPr lang="en-US" sz="1600" dirty="0" err="1"/>
              <a:t>printf</a:t>
            </a:r>
            <a:r>
              <a:rPr lang="en-US" sz="1600" dirty="0"/>
              <a:t>("\</a:t>
            </a:r>
            <a:r>
              <a:rPr lang="en-US" sz="1600" dirty="0" err="1"/>
              <a:t>nThe</a:t>
            </a:r>
            <a:r>
              <a:rPr lang="en-US" sz="1600" dirty="0"/>
              <a:t> Sum of odd Natural Number </a:t>
            </a:r>
            <a:r>
              <a:rPr lang="en-US" sz="1600" dirty="0" err="1"/>
              <a:t>upto</a:t>
            </a:r>
            <a:r>
              <a:rPr lang="en-US" sz="1600" dirty="0"/>
              <a:t> %d terms : %d \n",</a:t>
            </a:r>
            <a:r>
              <a:rPr lang="en-US" sz="1600" dirty="0" err="1"/>
              <a:t>n,sum</a:t>
            </a:r>
            <a:r>
              <a:rPr lang="en-US" sz="1600" dirty="0"/>
              <a:t>);</a:t>
            </a:r>
          </a:p>
          <a:p>
            <a:r>
              <a:rPr lang="en-US" sz="1600" dirty="0"/>
              <a:t>}</a:t>
            </a:r>
          </a:p>
        </p:txBody>
      </p:sp>
    </p:spTree>
    <p:custDataLst>
      <p:tags r:id="rId1"/>
    </p:custDataLst>
    <p:extLst>
      <p:ext uri="{BB962C8B-B14F-4D97-AF65-F5344CB8AC3E}">
        <p14:creationId xmlns:p14="http://schemas.microsoft.com/office/powerpoint/2010/main" xmlns="" val="3211730641"/>
      </p:ext>
    </p:extLst>
  </p:cSld>
  <p:clrMapOvr>
    <a:masterClrMapping/>
  </p:clrMapOvr>
  <mc:AlternateContent xmlns:mc="http://schemas.openxmlformats.org/markup-compatibility/2006">
    <mc:Choice xmlns:p14="http://schemas.microsoft.com/office/powerpoint/2010/main" xmlns="" Requires="p14">
      <p:transition p14:dur="0" advTm="115159"/>
    </mc:Choice>
    <mc:Fallback>
      <p:transition advTm="1151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E04A9CC-C1D1-44B2-8942-15F0A7DB2221}"/>
              </a:ext>
            </a:extLst>
          </p:cNvPr>
          <p:cNvSpPr txBox="1">
            <a:spLocks noChangeArrowheads="1"/>
          </p:cNvSpPr>
          <p:nvPr/>
        </p:nvSpPr>
        <p:spPr>
          <a:xfrm>
            <a:off x="1504949" y="0"/>
            <a:ext cx="10687051" cy="1034055"/>
          </a:xfrm>
          <a:prstGeom prst="rect">
            <a:avLst/>
          </a:prstGeom>
          <a:solidFill>
            <a:srgbClr val="C00000"/>
          </a:solidFill>
        </p:spPr>
        <p:txBody>
          <a:bodyPr/>
          <a:lstStyle/>
          <a:p>
            <a:pPr algn="ctr"/>
            <a:r>
              <a:rPr lang="en-US" sz="2800" b="1" dirty="0">
                <a:solidFill>
                  <a:schemeClr val="bg1"/>
                </a:solidFill>
                <a:latin typeface="Times New Roman" panose="02020603050405020304" pitchFamily="18" charset="0"/>
                <a:cs typeface="Times New Roman" panose="02020603050405020304" pitchFamily="18" charset="0"/>
              </a:rPr>
              <a:t>Loop Statements - while</a:t>
            </a:r>
            <a:endParaRPr lang="en-US" altLang="en-US" sz="2800" b="1" noProof="1">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F3CC53-7FFC-4D06-A2F9-792D5CBF0349}"/>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kumimoji="0"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4" name="Content Placeholder 3"/>
          <p:cNvSpPr>
            <a:spLocks noGrp="1"/>
          </p:cNvSpPr>
          <p:nvPr>
            <p:ph idx="1"/>
          </p:nvPr>
        </p:nvSpPr>
        <p:spPr>
          <a:xfrm>
            <a:off x="752474" y="2496259"/>
            <a:ext cx="4419600" cy="3477806"/>
          </a:xfrm>
        </p:spPr>
        <p:txBody>
          <a:bodyPr>
            <a:normAutofit fontScale="700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t>int</a:t>
            </a:r>
            <a:r>
              <a:rPr lang="en-US" dirty="0"/>
              <a:t> base, exponent, flag;</a:t>
            </a:r>
          </a:p>
          <a:p>
            <a:pPr marL="0" indent="0">
              <a:buNone/>
            </a:pPr>
            <a:r>
              <a:rPr lang="en-US" dirty="0"/>
              <a:t>  long </a:t>
            </a:r>
            <a:r>
              <a:rPr lang="en-US" dirty="0" err="1"/>
              <a:t>int</a:t>
            </a:r>
            <a:r>
              <a:rPr lang="en-US" dirty="0"/>
              <a:t> answer=1;</a:t>
            </a:r>
          </a:p>
          <a:p>
            <a:pPr marL="0" indent="0">
              <a:buNone/>
            </a:pPr>
            <a:r>
              <a:rPr lang="en-US" dirty="0"/>
              <a:t>  </a:t>
            </a:r>
            <a:r>
              <a:rPr lang="en-US" dirty="0" err="1"/>
              <a:t>printf</a:t>
            </a:r>
            <a:r>
              <a:rPr lang="en-US" dirty="0"/>
              <a:t>("Enter base number:");</a:t>
            </a:r>
          </a:p>
          <a:p>
            <a:pPr marL="0" indent="0">
              <a:buNone/>
            </a:pPr>
            <a:r>
              <a:rPr lang="en-US" dirty="0"/>
              <a:t>  </a:t>
            </a:r>
            <a:r>
              <a:rPr lang="en-US" dirty="0" err="1"/>
              <a:t>scanf</a:t>
            </a:r>
            <a:r>
              <a:rPr lang="en-US" dirty="0"/>
              <a:t>("%d", &amp;base);</a:t>
            </a:r>
          </a:p>
          <a:p>
            <a:pPr marL="0" indent="0">
              <a:buNone/>
            </a:pPr>
            <a:r>
              <a:rPr lang="en-US" dirty="0"/>
              <a:t>  </a:t>
            </a:r>
            <a:r>
              <a:rPr lang="en-US" dirty="0" err="1"/>
              <a:t>printf</a:t>
            </a:r>
            <a:r>
              <a:rPr lang="en-US" dirty="0"/>
              <a:t>("Enter exponent number:");</a:t>
            </a:r>
          </a:p>
          <a:p>
            <a:pPr marL="0" indent="0">
              <a:buNone/>
            </a:pPr>
            <a:r>
              <a:rPr lang="en-US" dirty="0"/>
              <a:t>  </a:t>
            </a:r>
            <a:r>
              <a:rPr lang="en-US" dirty="0" err="1"/>
              <a:t>scanf</a:t>
            </a:r>
            <a:r>
              <a:rPr lang="en-US" dirty="0"/>
              <a:t>("%d", &amp;exponent);</a:t>
            </a:r>
          </a:p>
          <a:p>
            <a:pPr marL="0" indent="0">
              <a:buNone/>
            </a:pPr>
            <a:r>
              <a:rPr lang="en-US" dirty="0"/>
              <a:t>  flag = exponent;</a:t>
            </a:r>
          </a:p>
          <a:p>
            <a:pPr marL="0" indent="0">
              <a:buNone/>
            </a:pPr>
            <a:endParaRPr lang="en-US" b="1" dirty="0"/>
          </a:p>
        </p:txBody>
      </p:sp>
      <p:pic>
        <p:nvPicPr>
          <p:cNvPr id="6" name="Picture 5">
            <a:extLst>
              <a:ext uri="{FF2B5EF4-FFF2-40B4-BE49-F238E27FC236}">
                <a16:creationId xmlns:a16="http://schemas.microsoft.com/office/drawing/2014/main" xmlns="" id="{2E7EA499-0FB1-4061-8882-714F490B6A67}"/>
              </a:ext>
            </a:extLst>
          </p:cNvPr>
          <p:cNvPicPr>
            <a:picLocks noChangeAspect="1"/>
          </p:cNvPicPr>
          <p:nvPr/>
        </p:nvPicPr>
        <p:blipFill>
          <a:blip r:embed="rId3"/>
          <a:stretch>
            <a:fillRect/>
          </a:stretch>
        </p:blipFill>
        <p:spPr>
          <a:xfrm>
            <a:off x="0" y="2597"/>
            <a:ext cx="1504949" cy="1023587"/>
          </a:xfrm>
          <a:prstGeom prst="rect">
            <a:avLst/>
          </a:prstGeom>
        </p:spPr>
      </p:pic>
      <p:sp>
        <p:nvSpPr>
          <p:cNvPr id="2" name="Rectangle 1"/>
          <p:cNvSpPr/>
          <p:nvPr/>
        </p:nvSpPr>
        <p:spPr>
          <a:xfrm>
            <a:off x="5804263" y="2496259"/>
            <a:ext cx="6149198" cy="2308324"/>
          </a:xfrm>
          <a:prstGeom prst="rect">
            <a:avLst/>
          </a:prstGeom>
        </p:spPr>
        <p:txBody>
          <a:bodyPr wrap="square">
            <a:spAutoFit/>
          </a:bodyPr>
          <a:lstStyle/>
          <a:p>
            <a:r>
              <a:rPr lang="en-US" dirty="0"/>
              <a:t> while (flag != 0)</a:t>
            </a:r>
          </a:p>
          <a:p>
            <a:r>
              <a:rPr lang="en-US" dirty="0"/>
              <a:t>  {</a:t>
            </a:r>
          </a:p>
          <a:p>
            <a:r>
              <a:rPr lang="en-US" dirty="0"/>
              <a:t>      answer = answer * base; </a:t>
            </a:r>
          </a:p>
          <a:p>
            <a:r>
              <a:rPr lang="en-US" dirty="0"/>
              <a:t>      --flag;</a:t>
            </a:r>
          </a:p>
          <a:p>
            <a:r>
              <a:rPr lang="en-US" dirty="0"/>
              <a:t>  }</a:t>
            </a:r>
          </a:p>
          <a:p>
            <a:r>
              <a:rPr lang="en-US" dirty="0"/>
              <a:t>  </a:t>
            </a:r>
            <a:r>
              <a:rPr lang="en-US" dirty="0" err="1"/>
              <a:t>printf</a:t>
            </a:r>
            <a:r>
              <a:rPr lang="en-US" dirty="0"/>
              <a:t>("Power of %d to the %d = %d", base, exponent, answer);</a:t>
            </a:r>
          </a:p>
          <a:p>
            <a:r>
              <a:rPr lang="en-US" dirty="0"/>
              <a:t>  return 0;</a:t>
            </a:r>
          </a:p>
          <a:p>
            <a:r>
              <a:rPr lang="en-US" dirty="0"/>
              <a:t>}</a:t>
            </a:r>
            <a:endParaRPr lang="en-GB" dirty="0"/>
          </a:p>
        </p:txBody>
      </p:sp>
      <p:sp>
        <p:nvSpPr>
          <p:cNvPr id="7" name="Rectangle 6"/>
          <p:cNvSpPr/>
          <p:nvPr/>
        </p:nvSpPr>
        <p:spPr>
          <a:xfrm>
            <a:off x="5804263" y="5081582"/>
            <a:ext cx="2624120" cy="1415772"/>
          </a:xfrm>
          <a:prstGeom prst="rect">
            <a:avLst/>
          </a:prstGeom>
        </p:spPr>
        <p:txBody>
          <a:bodyPr wrap="square">
            <a:spAutoFit/>
          </a:bodyPr>
          <a:lstStyle/>
          <a:p>
            <a:r>
              <a:rPr lang="en-GB" b="1" dirty="0"/>
              <a:t>Output</a:t>
            </a:r>
            <a:r>
              <a:rPr lang="en-GB" dirty="0"/>
              <a:t>:</a:t>
            </a:r>
          </a:p>
          <a:p>
            <a:endParaRPr lang="en-GB" sz="1200" dirty="0"/>
          </a:p>
          <a:p>
            <a:r>
              <a:rPr lang="en-GB" dirty="0"/>
              <a:t>Enter base number:2</a:t>
            </a:r>
          </a:p>
          <a:p>
            <a:r>
              <a:rPr lang="en-GB" dirty="0"/>
              <a:t>Enter exponent number:5</a:t>
            </a:r>
          </a:p>
          <a:p>
            <a:r>
              <a:rPr lang="en-GB" dirty="0"/>
              <a:t>Power of 2 to the 5 = 32</a:t>
            </a:r>
          </a:p>
        </p:txBody>
      </p:sp>
      <p:sp>
        <p:nvSpPr>
          <p:cNvPr id="8" name="Rectangle 7">
            <a:extLst>
              <a:ext uri="{FF2B5EF4-FFF2-40B4-BE49-F238E27FC236}">
                <a16:creationId xmlns:a16="http://schemas.microsoft.com/office/drawing/2014/main" xmlns="" id="{57B67628-B0DC-4AED-9604-3C7DFA6E9E71}"/>
              </a:ext>
            </a:extLst>
          </p:cNvPr>
          <p:cNvSpPr/>
          <p:nvPr/>
        </p:nvSpPr>
        <p:spPr>
          <a:xfrm>
            <a:off x="752473" y="1310118"/>
            <a:ext cx="11055213" cy="1015663"/>
          </a:xfrm>
          <a:prstGeom prst="rect">
            <a:avLst/>
          </a:prstGeom>
        </p:spPr>
        <p:txBody>
          <a:bodyPr wrap="square">
            <a:spAutoFit/>
          </a:bodyPr>
          <a:lstStyle/>
          <a:p>
            <a:r>
              <a:rPr lang="en-US" sz="2000" b="1" dirty="0"/>
              <a:t>Example program for “while”</a:t>
            </a:r>
          </a:p>
          <a:p>
            <a:endParaRPr lang="en-US" sz="2000" b="1" dirty="0"/>
          </a:p>
          <a:p>
            <a:r>
              <a:rPr lang="en-GB" sz="2000" b="1" dirty="0"/>
              <a:t>Write a C program to calculate the power of an integer without use of inbuilt math function.</a:t>
            </a:r>
          </a:p>
        </p:txBody>
      </p:sp>
    </p:spTree>
    <p:custDataLst>
      <p:tags r:id="rId1"/>
    </p:custDataLst>
    <p:extLst>
      <p:ext uri="{BB962C8B-B14F-4D97-AF65-F5344CB8AC3E}">
        <p14:creationId xmlns:p14="http://schemas.microsoft.com/office/powerpoint/2010/main" xmlns="" val="1903343998"/>
      </p:ext>
    </p:extLst>
  </p:cSld>
  <p:clrMapOvr>
    <a:masterClrMapping/>
  </p:clrMapOvr>
  <mc:AlternateContent xmlns:mc="http://schemas.openxmlformats.org/markup-compatibility/2006">
    <mc:Choice xmlns:p14="http://schemas.microsoft.com/office/powerpoint/2010/main" xmlns="" Requires="p14">
      <p:transition spd="slow" p14:dur="2000" advTm="185640"/>
    </mc:Choice>
    <mc:Fallback>
      <p:transition spd="slow" advTm="1856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7.4"/>
</p:tagLst>
</file>

<file path=ppt/tags/tag10.xml><?xml version="1.0" encoding="utf-8"?>
<p:tagLst xmlns:a="http://schemas.openxmlformats.org/drawingml/2006/main" xmlns:r="http://schemas.openxmlformats.org/officeDocument/2006/relationships" xmlns:p="http://schemas.openxmlformats.org/presentationml/2006/main">
  <p:tag name="TIMING" val="|53.5"/>
</p:tagLst>
</file>

<file path=ppt/tags/tag11.xml><?xml version="1.0" encoding="utf-8"?>
<p:tagLst xmlns:a="http://schemas.openxmlformats.org/drawingml/2006/main" xmlns:r="http://schemas.openxmlformats.org/officeDocument/2006/relationships" xmlns:p="http://schemas.openxmlformats.org/presentationml/2006/main">
  <p:tag name="TIMING" val="|55.6"/>
</p:tagLst>
</file>

<file path=ppt/tags/tag2.xml><?xml version="1.0" encoding="utf-8"?>
<p:tagLst xmlns:a="http://schemas.openxmlformats.org/drawingml/2006/main" xmlns:r="http://schemas.openxmlformats.org/officeDocument/2006/relationships" xmlns:p="http://schemas.openxmlformats.org/presentationml/2006/main">
  <p:tag name="TIMING" val="|101.6"/>
</p:tagLst>
</file>

<file path=ppt/tags/tag3.xml><?xml version="1.0" encoding="utf-8"?>
<p:tagLst xmlns:a="http://schemas.openxmlformats.org/drawingml/2006/main" xmlns:r="http://schemas.openxmlformats.org/officeDocument/2006/relationships" xmlns:p="http://schemas.openxmlformats.org/presentationml/2006/main">
  <p:tag name="TIMING" val="|83.5"/>
</p:tagLst>
</file>

<file path=ppt/tags/tag4.xml><?xml version="1.0" encoding="utf-8"?>
<p:tagLst xmlns:a="http://schemas.openxmlformats.org/drawingml/2006/main" xmlns:r="http://schemas.openxmlformats.org/officeDocument/2006/relationships" xmlns:p="http://schemas.openxmlformats.org/presentationml/2006/main">
  <p:tag name="TIMING" val="|136.9"/>
</p:tagLst>
</file>

<file path=ppt/tags/tag5.xml><?xml version="1.0" encoding="utf-8"?>
<p:tagLst xmlns:a="http://schemas.openxmlformats.org/drawingml/2006/main" xmlns:r="http://schemas.openxmlformats.org/officeDocument/2006/relationships" xmlns:p="http://schemas.openxmlformats.org/presentationml/2006/main">
  <p:tag name="TIMING" val="|100.4"/>
</p:tagLst>
</file>

<file path=ppt/tags/tag6.xml><?xml version="1.0" encoding="utf-8"?>
<p:tagLst xmlns:a="http://schemas.openxmlformats.org/drawingml/2006/main" xmlns:r="http://schemas.openxmlformats.org/officeDocument/2006/relationships" xmlns:p="http://schemas.openxmlformats.org/presentationml/2006/main">
  <p:tag name="TIMING" val="|29.3"/>
</p:tagLst>
</file>

<file path=ppt/tags/tag7.xml><?xml version="1.0" encoding="utf-8"?>
<p:tagLst xmlns:a="http://schemas.openxmlformats.org/drawingml/2006/main" xmlns:r="http://schemas.openxmlformats.org/officeDocument/2006/relationships" xmlns:p="http://schemas.openxmlformats.org/presentationml/2006/main">
  <p:tag name="TIMING" val="|126.8"/>
</p:tagLst>
</file>

<file path=ppt/tags/tag8.xml><?xml version="1.0" encoding="utf-8"?>
<p:tagLst xmlns:a="http://schemas.openxmlformats.org/drawingml/2006/main" xmlns:r="http://schemas.openxmlformats.org/officeDocument/2006/relationships" xmlns:p="http://schemas.openxmlformats.org/presentationml/2006/main">
  <p:tag name="TIMING" val="|50.2"/>
</p:tagLst>
</file>

<file path=ppt/tags/tag9.xml><?xml version="1.0" encoding="utf-8"?>
<p:tagLst xmlns:a="http://schemas.openxmlformats.org/drawingml/2006/main" xmlns:r="http://schemas.openxmlformats.org/officeDocument/2006/relationships" xmlns:p="http://schemas.openxmlformats.org/presentationml/2006/main">
  <p:tag name="TIMING" val="|12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5183</TotalTime>
  <Words>2076</Words>
  <Application>Microsoft Office PowerPoint</Application>
  <PresentationFormat>Custom</PresentationFormat>
  <Paragraphs>491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Atul Kumar Singh</cp:lastModifiedBy>
  <cp:revision>258</cp:revision>
  <dcterms:created xsi:type="dcterms:W3CDTF">2020-05-05T09:43:45Z</dcterms:created>
  <dcterms:modified xsi:type="dcterms:W3CDTF">2022-01-11T04:12:39Z</dcterms:modified>
</cp:coreProperties>
</file>