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21" r:id="rId3"/>
    <p:sldId id="323" r:id="rId4"/>
    <p:sldId id="328" r:id="rId5"/>
    <p:sldId id="375" r:id="rId6"/>
    <p:sldId id="347" r:id="rId7"/>
    <p:sldId id="329" r:id="rId8"/>
    <p:sldId id="332" r:id="rId9"/>
    <p:sldId id="365" r:id="rId10"/>
    <p:sldId id="331" r:id="rId11"/>
    <p:sldId id="330" r:id="rId12"/>
    <p:sldId id="366" r:id="rId13"/>
    <p:sldId id="334" r:id="rId14"/>
    <p:sldId id="335" r:id="rId15"/>
    <p:sldId id="336" r:id="rId16"/>
    <p:sldId id="367" r:id="rId17"/>
    <p:sldId id="337" r:id="rId18"/>
    <p:sldId id="363" r:id="rId19"/>
    <p:sldId id="377" r:id="rId20"/>
    <p:sldId id="3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0ECC0A-30D9-4D48-BF01-D57BD87D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96B2C9F-9024-4CC0-B3AD-406C9346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E38BBE-95AB-4100-9D5D-2CE85972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FFB75E-FE11-41F4-8913-99515DE2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57E3C0-D6D8-4459-AFCC-C56BD64C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00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14C0F-19EF-4C3B-A28A-9CA3F9E3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ACA81DC-A49A-4DCC-8AF3-F72CC99A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100108-3DDC-44C5-A8D5-5A3CB7CE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09BD80-D1B0-4A6A-82E9-1A381189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C292CE-208F-4000-A5E6-1AF8338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229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65769E-B93E-46C5-BA43-6FC4975AE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D08BBB-6B30-4F0E-8FF6-9B8D6208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439D2-3BE6-490A-B089-B9A70B61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713FB5-1A08-4A36-BF16-B2ADB893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6B53BF-7747-41A9-B221-07A9ACF2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510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BB138-A27C-42AC-802E-66DBF37C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56D5A6-2B3C-4514-8310-BC5110B4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9DB50D-6DFD-4A8B-8236-C2640AE6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1A1209-EAA9-401F-A318-6BB8D100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F569B5-0CD3-4CD1-9184-D848BD19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203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BE992E-14D1-4C13-AEE2-250C8B4C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1610C4-5FAA-4D3E-9000-946ADCC5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D5B28A-3F2F-4D53-B387-2CA64AB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B9ADD7-3042-45F7-88E8-AAE50C1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4594B9-DED9-4CDD-BFED-DB6DF4F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681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24BCA4-0A09-47DC-877D-83C2F25B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25E2F7-96CB-4434-A28D-0BC016FF8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3DE2B0-3882-4D4E-AB9C-DA6A1196C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39F933-77D8-497E-B857-9DC761C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997B4A-7FF4-42DF-8804-A813002F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4C0A4-A0B7-4AE0-952E-E1A8890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776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7F48B-C70E-4ACB-92CF-6966F029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3FD6E8-D221-47B4-8C42-DB857018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615015-59CC-42FB-9BBF-DA6C8FA5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F6B069-9EBC-4040-B74D-5DF6E8B72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8AFA379-65A7-463C-8FAE-89A4F43E6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FD24FD7-509D-425A-8D96-AC96080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19E7FD8-9D9F-4B44-A41E-B7B61917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FFC131-1768-4A5B-8CF5-C6288794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0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26C78-8CCA-4853-9459-BE311BA8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142A56-7AD3-43EE-8790-3A2274F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95913F-73D0-4D5C-8CCE-08B3A4D9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7A1575-D73A-4939-BDD3-C2E28EA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599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881E17-FF10-45BC-A188-5E731197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2D737BE-2C16-49FA-949C-8C31DEBB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912C54-08AD-4B9E-8081-6C572B24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9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74EA9-3B99-47B9-A659-E927BEEC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090145-848A-4F38-A31D-3C02C408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CB80ECC-9421-45F8-A002-E46E4765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C59F64-AB8E-4002-A8D0-53F7B56C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6C5D28-388E-4201-BB07-601223F3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E312C7-C534-4770-A5CE-848299BD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45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06A0D-4D55-4D62-B530-DB3E9807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610916F-AB60-4EC1-82F6-13C05E6D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9B5FDE-C76F-46E9-AC26-90D186E6F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F3B781-C66F-428A-B486-3F1C42D3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45EE7F-43E5-4E32-A26E-6C1E1BF2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7FDF1B-A5A1-4956-B85B-FED369F0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262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3CB7B7F-6F11-4E8E-A6D9-95A625EA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CE280D-BCD8-417F-B280-9070A572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82FA39-806E-4A33-876C-A6B0F3E93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86DB-FEF2-4F2E-B5D6-DA846B482C1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66657A-E4B6-46E7-AE7A-1869D364A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70F1A5-2EF8-437A-874D-85BE68BD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FF04-81DD-4154-9831-059D2ACC8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73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BCS0IT1003       Course Name: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for Problem Solving-C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		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B1BC76-8743-468E-B243-D025307607B5}"/>
              </a:ext>
            </a:extLst>
          </p:cNvPr>
          <p:cNvSpPr/>
          <p:nvPr/>
        </p:nvSpPr>
        <p:spPr>
          <a:xfrm>
            <a:off x="3332282" y="2551837"/>
            <a:ext cx="55274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noProof="1"/>
              <a:t>Unit – 2</a:t>
            </a:r>
          </a:p>
          <a:p>
            <a:pPr algn="ctr"/>
            <a:endParaRPr lang="en-US" altLang="en-US" sz="3200" noProof="1"/>
          </a:p>
          <a:p>
            <a:pPr algn="ctr"/>
            <a:r>
              <a:rPr lang="en-US" altLang="en-US" sz="4400" noProof="1"/>
              <a:t>Control Statements - 1</a:t>
            </a:r>
            <a:endParaRPr lang="en-US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59215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0294"/>
    </mc:Choice>
    <mc:Fallback>
      <p:transition spd="slow" advTm="302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6EC0C1A-0F0A-4356-9909-BA94933A3E12}"/>
              </a:ext>
            </a:extLst>
          </p:cNvPr>
          <p:cNvSpPr/>
          <p:nvPr/>
        </p:nvSpPr>
        <p:spPr>
          <a:xfrm>
            <a:off x="291546" y="1192048"/>
            <a:ext cx="6891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/* Magic number program using if-else */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int main 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magic; /* magic number */</a:t>
            </a:r>
          </a:p>
          <a:p>
            <a:r>
              <a:rPr lang="en-US" dirty="0">
                <a:latin typeface="Courier New" panose="02070309020205020404" pitchFamily="49" charset="0"/>
              </a:rPr>
              <a:t>int guess; /* user's guess */</a:t>
            </a:r>
          </a:p>
          <a:p>
            <a:r>
              <a:rPr lang="en-US" dirty="0">
                <a:latin typeface="Courier New" panose="02070309020205020404" pitchFamily="49" charset="0"/>
              </a:rPr>
              <a:t>magic = rand(); /* generate the magic number */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("Guess the magic number: ");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</a:rPr>
              <a:t>("%d", &amp;guess);</a:t>
            </a:r>
          </a:p>
          <a:p>
            <a:r>
              <a:rPr lang="en-US" dirty="0">
                <a:latin typeface="Courier New" panose="02070309020205020404" pitchFamily="49" charset="0"/>
              </a:rPr>
              <a:t>if(guess == magic) 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("** Right **");</a:t>
            </a:r>
          </a:p>
          <a:p>
            <a:r>
              <a:rPr lang="en-US" dirty="0">
                <a:latin typeface="Courier New" panose="02070309020205020404" pitchFamily="49" charset="0"/>
              </a:rPr>
              <a:t>else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(“** Wrong **”)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6ED478-3FFB-4222-AAC3-883BBFBE4650}"/>
              </a:ext>
            </a:extLst>
          </p:cNvPr>
          <p:cNvSpPr/>
          <p:nvPr/>
        </p:nvSpPr>
        <p:spPr>
          <a:xfrm>
            <a:off x="291545" y="5750372"/>
            <a:ext cx="7354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Here both true part and false part of if  were defined in the above example.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4E9615-0EE4-491F-9B18-3FDE05EC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6BE87A7E-9019-4CA9-98C8-699FD931CBA8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508336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2556"/>
    </mc:Choice>
    <mc:Fallback>
      <p:transition spd="slow" advTm="1225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56B116F-25D7-4C4D-9799-4306DEA977D9}"/>
              </a:ext>
            </a:extLst>
          </p:cNvPr>
          <p:cNvSpPr/>
          <p:nvPr/>
        </p:nvSpPr>
        <p:spPr>
          <a:xfrm>
            <a:off x="424071" y="1239872"/>
            <a:ext cx="56719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</a:rPr>
              <a:t>nested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</a:rPr>
              <a:t>is an </a:t>
            </a:r>
            <a:r>
              <a:rPr lang="en-US" sz="2800" b="1" dirty="0">
                <a:latin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</a:rPr>
              <a:t>that is the target of another </a:t>
            </a:r>
            <a:r>
              <a:rPr lang="en-US" sz="2800" b="1" dirty="0">
                <a:latin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</a:rPr>
              <a:t>or </a:t>
            </a:r>
            <a:r>
              <a:rPr lang="en-US" sz="2800" b="1" dirty="0">
                <a:latin typeface="Times New Roman" panose="02020603050405020304" pitchFamily="18" charset="0"/>
              </a:rPr>
              <a:t>else</a:t>
            </a:r>
            <a:r>
              <a:rPr lang="en-US" sz="2800" dirty="0">
                <a:latin typeface="Times New Roman" panose="02020603050405020304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In a </a:t>
            </a:r>
            <a:r>
              <a:rPr lang="en-US" sz="2800" b="1" dirty="0">
                <a:latin typeface="Times New Roman" panose="02020603050405020304" pitchFamily="18" charset="0"/>
              </a:rPr>
              <a:t>nested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</a:rPr>
              <a:t>if</a:t>
            </a:r>
            <a:r>
              <a:rPr lang="en-US" sz="2800" dirty="0">
                <a:latin typeface="Times New Roman" panose="02020603050405020304" pitchFamily="18" charset="0"/>
              </a:rPr>
              <a:t>, an </a:t>
            </a:r>
            <a:r>
              <a:rPr lang="en-US" sz="2800" b="1" dirty="0">
                <a:latin typeface="Times New Roman" panose="02020603050405020304" pitchFamily="18" charset="0"/>
              </a:rPr>
              <a:t>else </a:t>
            </a:r>
            <a:r>
              <a:rPr lang="en-US" sz="2800" dirty="0">
                <a:latin typeface="Times New Roman" panose="02020603050405020304" pitchFamily="18" charset="0"/>
              </a:rPr>
              <a:t>statement always refers to the nearest </a:t>
            </a:r>
            <a:r>
              <a:rPr lang="en-US" sz="2800" b="1" dirty="0">
                <a:latin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</a:rPr>
              <a:t>statement that is within the same block as the </a:t>
            </a:r>
            <a:r>
              <a:rPr lang="en-US" sz="2800" b="1" dirty="0">
                <a:latin typeface="Times New Roman" panose="02020603050405020304" pitchFamily="18" charset="0"/>
              </a:rPr>
              <a:t>else </a:t>
            </a:r>
            <a:r>
              <a:rPr lang="en-US" sz="2800" dirty="0">
                <a:latin typeface="Times New Roman" panose="02020603050405020304" pitchFamily="18" charset="0"/>
              </a:rPr>
              <a:t>and that is not already associated with an </a:t>
            </a:r>
            <a:r>
              <a:rPr lang="en-US" sz="2800" b="1" dirty="0">
                <a:latin typeface="Times New Roman" panose="02020603050405020304" pitchFamily="18" charset="0"/>
              </a:rPr>
              <a:t>else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  <a:endParaRPr lang="en-US" sz="2800" dirty="0"/>
          </a:p>
        </p:txBody>
      </p:sp>
      <p:pic>
        <p:nvPicPr>
          <p:cNvPr id="2050" name="Picture 2" descr="Nested-if statement in Python - GeeksforGeeks">
            <a:extLst>
              <a:ext uri="{FF2B5EF4-FFF2-40B4-BE49-F238E27FC236}">
                <a16:creationId xmlns="" xmlns:a16="http://schemas.microsoft.com/office/drawing/2014/main" id="{55E34888-A8F9-44A8-BAD0-80F1CF0A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65" y="1234272"/>
            <a:ext cx="5567138" cy="4129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E2EA0C1-C718-4043-AADD-A7123C63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5AE0079C-1968-428F-8CD7-ED0A90A095DF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815470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0979"/>
    </mc:Choice>
    <mc:Fallback>
      <p:transition spd="slow" advTm="8097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program for “nested if”</a:t>
            </a:r>
          </a:p>
          <a:p>
            <a:pPr marL="0" indent="0">
              <a:buNone/>
            </a:pPr>
            <a:r>
              <a:rPr lang="en-US" b="1" dirty="0"/>
              <a:t>Write a C program to find the grade of students ?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9BC5F8C-83EE-4D7C-98ED-4D1F5F046327}"/>
              </a:ext>
            </a:extLst>
          </p:cNvPr>
          <p:cNvSpPr/>
          <p:nvPr/>
        </p:nvSpPr>
        <p:spPr>
          <a:xfrm>
            <a:off x="674425" y="2098356"/>
            <a:ext cx="71973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mark : ");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&gt;=60)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(“Secured I Class\n");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&gt;=45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&lt;60)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(“Secure II Class \n");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("Fail mark");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CE09DF3-37DE-4AD0-988E-CA6EE5EEB8E5}"/>
              </a:ext>
            </a:extLst>
          </p:cNvPr>
          <p:cNvSpPr/>
          <p:nvPr/>
        </p:nvSpPr>
        <p:spPr>
          <a:xfrm>
            <a:off x="7871791" y="2098356"/>
            <a:ext cx="364434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-new"/>
              </a:rPr>
              <a:t>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Enter the mark : 75 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Secured I Class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Enter the mark : 55 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Secured II Class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Enter the mark : 44 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Fail mark</a:t>
            </a:r>
          </a:p>
          <a:p>
            <a:endParaRPr lang="en-US" b="1" dirty="0">
              <a:latin typeface="courier-new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CD1703F-958D-4425-968A-5F402B82EA77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37159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754"/>
    </mc:Choice>
    <mc:Fallback>
      <p:transition spd="slow" advTm="100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7D27AB-3009-4881-8E0D-2A53F45A3A27}"/>
              </a:ext>
            </a:extLst>
          </p:cNvPr>
          <p:cNvSpPr/>
          <p:nvPr/>
        </p:nvSpPr>
        <p:spPr>
          <a:xfrm>
            <a:off x="752474" y="1168386"/>
            <a:ext cx="64008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/* Magic number program using nested if */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</a:rPr>
              <a:t>stdlib.h</a:t>
            </a:r>
            <a:r>
              <a:rPr lang="en-US" sz="140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int magic; /* magic number */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int guess; /* user's guess */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magic = rand(); /* get a random number */</a:t>
            </a:r>
          </a:p>
          <a:p>
            <a:r>
              <a:rPr lang="en-US" sz="1400" dirty="0" err="1"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("Guess the magic number: ");</a:t>
            </a:r>
          </a:p>
          <a:p>
            <a:r>
              <a:rPr lang="en-US" sz="1400" dirty="0" err="1">
                <a:latin typeface="Courier New" panose="02070309020205020404" pitchFamily="49" charset="0"/>
              </a:rPr>
              <a:t>scanf</a:t>
            </a:r>
            <a:r>
              <a:rPr lang="en-US" sz="1400" dirty="0">
                <a:latin typeface="Courier New" panose="02070309020205020404" pitchFamily="49" charset="0"/>
              </a:rPr>
              <a:t>("%d", &amp;guess);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if (guess == magic)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 ("** Right **");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(" %d is the magic number\n", magic);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else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("Wrong, ");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if(guess &gt; magic) </a:t>
            </a:r>
            <a:r>
              <a:rPr lang="en-US" sz="1400" dirty="0" err="1"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("too high\n"); /* nested if */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else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("too low\n");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7C26FB1-550F-4AB2-B2EF-ABA72801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DC3DF82A-F695-43B3-8018-EC5CCAF7CC5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20373985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6087"/>
    </mc:Choice>
    <mc:Fallback>
      <p:transition spd="slow" advTm="1160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0547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</a:p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if-else-if Ladder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635F685A-FDF5-48FB-BC26-2B2D368DE6CF}"/>
              </a:ext>
            </a:extLst>
          </p:cNvPr>
          <p:cNvSpPr txBox="1">
            <a:spLocks/>
          </p:cNvSpPr>
          <p:nvPr/>
        </p:nvSpPr>
        <p:spPr>
          <a:xfrm>
            <a:off x="329865" y="1312351"/>
            <a:ext cx="7409402" cy="51074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if-else-if ladder</a:t>
            </a:r>
            <a:r>
              <a:rPr lang="en-US" dirty="0"/>
              <a:t>, sometimes called the </a:t>
            </a:r>
            <a:r>
              <a:rPr lang="en-US" i="1" dirty="0"/>
              <a:t>if-else-if staircase </a:t>
            </a:r>
            <a:r>
              <a:rPr lang="en-US" dirty="0"/>
              <a:t>because of its appearance. Its general form is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i="1" dirty="0"/>
              <a:t>expression</a:t>
            </a:r>
            <a:r>
              <a:rPr lang="en-US" dirty="0"/>
              <a:t>) </a:t>
            </a:r>
            <a:r>
              <a:rPr lang="en-US" i="1" dirty="0"/>
              <a:t>statement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i="1" dirty="0"/>
              <a:t>expression</a:t>
            </a:r>
            <a:r>
              <a:rPr lang="en-US" dirty="0"/>
              <a:t>) </a:t>
            </a:r>
            <a:r>
              <a:rPr lang="en-US" i="1" dirty="0"/>
              <a:t>statement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i="1" dirty="0"/>
              <a:t>expression</a:t>
            </a:r>
            <a:r>
              <a:rPr lang="en-US" dirty="0"/>
              <a:t>) </a:t>
            </a:r>
            <a:r>
              <a:rPr lang="en-US" i="1" dirty="0"/>
              <a:t>statement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else </a:t>
            </a:r>
            <a:r>
              <a:rPr lang="en-US" i="1" dirty="0"/>
              <a:t>statement</a:t>
            </a:r>
            <a:r>
              <a:rPr lang="en-US" dirty="0"/>
              <a:t>;</a:t>
            </a:r>
          </a:p>
        </p:txBody>
      </p:sp>
      <p:pic>
        <p:nvPicPr>
          <p:cNvPr id="3074" name="Picture 2" descr="C/C++ if else if ladder with Examples - GeeksforGeeks">
            <a:extLst>
              <a:ext uri="{FF2B5EF4-FFF2-40B4-BE49-F238E27FC236}">
                <a16:creationId xmlns="" xmlns:a16="http://schemas.microsoft.com/office/drawing/2014/main" id="{AF5ABB64-1901-4376-BD58-0C0D5674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268" y="1034055"/>
            <a:ext cx="4332380" cy="53819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77F00D-FECF-419B-A4C3-6E010B46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5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60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4535"/>
    </mc:Choice>
    <mc:Fallback>
      <p:transition spd="slow" advTm="945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"/>
            <a:ext cx="10687051" cy="100547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</a:p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if-else-if Ladder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635F685A-FDF5-48FB-BC26-2B2D368DE6CF}"/>
              </a:ext>
            </a:extLst>
          </p:cNvPr>
          <p:cNvSpPr txBox="1">
            <a:spLocks/>
          </p:cNvSpPr>
          <p:nvPr/>
        </p:nvSpPr>
        <p:spPr>
          <a:xfrm>
            <a:off x="674424" y="1126819"/>
            <a:ext cx="10515600" cy="5107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conditions are evaluated from the top downward. As soon as a true condition is found, the statement associated with it is executed and the rest of the ladder is bypassed.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none of the conditions are true, the final </a:t>
            </a:r>
            <a:r>
              <a:rPr lang="en-US" b="1" dirty="0"/>
              <a:t>else </a:t>
            </a:r>
            <a:r>
              <a:rPr lang="en-US" dirty="0"/>
              <a:t>is executed. That is, if all other conditional tests fail, the last </a:t>
            </a:r>
            <a:r>
              <a:rPr lang="en-US" b="1" dirty="0"/>
              <a:t>else </a:t>
            </a:r>
            <a:r>
              <a:rPr lang="en-US" dirty="0"/>
              <a:t>statement is performed.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final </a:t>
            </a:r>
            <a:r>
              <a:rPr lang="en-US" b="1" dirty="0"/>
              <a:t>else </a:t>
            </a:r>
            <a:r>
              <a:rPr lang="en-US" dirty="0"/>
              <a:t>is not present, no action takes place if all other conditions are false.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113814-21AC-4779-A02B-BE73554B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5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37225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7484"/>
    </mc:Choice>
    <mc:Fallback>
      <p:transition spd="slow" advTm="7748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r>
              <a:rPr lang="en-US" b="1" dirty="0"/>
              <a:t>Example program for “if else ladder”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FCC9D94-64D9-45E7-A13F-E15DBB722F80}"/>
              </a:ext>
            </a:extLst>
          </p:cNvPr>
          <p:cNvSpPr/>
          <p:nvPr/>
        </p:nvSpPr>
        <p:spPr>
          <a:xfrm>
            <a:off x="674424" y="192406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 to check : 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is 0");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&gt;0 &amp;&amp; i%2 == 0)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is Even");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&gt;0 &amp;&amp; i%2 == 1)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is Odd");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is less than 0");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01705-14FD-4F66-8832-DAAF0424E2FB}"/>
              </a:ext>
            </a:extLst>
          </p:cNvPr>
          <p:cNvSpPr/>
          <p:nvPr/>
        </p:nvSpPr>
        <p:spPr>
          <a:xfrm>
            <a:off x="6770424" y="1924061"/>
            <a:ext cx="43415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-new"/>
              </a:rPr>
              <a:t>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to check : 100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is Even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to check : 151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is Odd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to check : 0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is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to check : -30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is less than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15A3D54-A709-485A-AFE0-BFEBE6F8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5"/>
            <a:ext cx="1504949" cy="10235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4C7556CE-5C53-465B-BD25-806AA68941AC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"/>
            <a:ext cx="10687051" cy="100547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</a:p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if-else-if Ladder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938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8915"/>
    </mc:Choice>
    <mc:Fallback>
      <p:transition spd="slow" advTm="108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23FA9BD-E2B0-4804-8750-9829A02F6B1C}"/>
              </a:ext>
            </a:extLst>
          </p:cNvPr>
          <p:cNvSpPr/>
          <p:nvPr/>
        </p:nvSpPr>
        <p:spPr>
          <a:xfrm>
            <a:off x="437321" y="1126435"/>
            <a:ext cx="56586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Magic number program using if-else-if ladder */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int main(void)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magic; /* magic number */</a:t>
            </a:r>
          </a:p>
          <a:p>
            <a:r>
              <a:rPr lang="en-US" dirty="0"/>
              <a:t>int guess; /* user's guess */</a:t>
            </a:r>
          </a:p>
          <a:p>
            <a:r>
              <a:rPr lang="en-US" dirty="0"/>
              <a:t>magic = rand(); /* generate the magic number */</a:t>
            </a:r>
          </a:p>
          <a:p>
            <a:r>
              <a:rPr lang="en-US" dirty="0" err="1"/>
              <a:t>printf</a:t>
            </a:r>
            <a:r>
              <a:rPr lang="en-US" dirty="0"/>
              <a:t>("Guess the magic number: ");</a:t>
            </a:r>
          </a:p>
          <a:p>
            <a:r>
              <a:rPr lang="en-US" dirty="0" err="1"/>
              <a:t>scanf</a:t>
            </a:r>
            <a:r>
              <a:rPr lang="en-US" dirty="0"/>
              <a:t>(''%d", &amp;guess);</a:t>
            </a:r>
          </a:p>
          <a:p>
            <a:r>
              <a:rPr lang="en-US" dirty="0"/>
              <a:t>if(guess == magic)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("** Right ** ");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 is the magic number", magic);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if(guess &gt; magic)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("Wrong, too high");</a:t>
            </a:r>
          </a:p>
          <a:p>
            <a:r>
              <a:rPr lang="en-US" dirty="0"/>
              <a:t>else </a:t>
            </a:r>
            <a:r>
              <a:rPr lang="en-US" dirty="0" err="1"/>
              <a:t>printf</a:t>
            </a:r>
            <a:r>
              <a:rPr lang="en-US" dirty="0"/>
              <a:t>("Wrong, too low");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80F630-4D28-4A3B-A7A6-FF421208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5"/>
            <a:ext cx="1504949" cy="10235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EB6485A6-3FE7-4E0D-B078-1897BCFEB3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"/>
            <a:ext cx="10687051" cy="100547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</a:p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if-else-if Ladder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59494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1649"/>
    </mc:Choice>
    <mc:Fallback>
      <p:transition spd="slow" advTm="816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C7E9F81-6DC2-4013-B424-2E307C81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5"/>
            <a:ext cx="1504949" cy="10235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911ABBCC-7A7D-4D31-9CA8-1BDFC75D4DB7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"/>
            <a:ext cx="10687051" cy="100547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Ternary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8411CF3-10DF-4F82-B038-1E154481C844}"/>
              </a:ext>
            </a:extLst>
          </p:cNvPr>
          <p:cNvSpPr/>
          <p:nvPr/>
        </p:nvSpPr>
        <p:spPr>
          <a:xfrm>
            <a:off x="1123532" y="1401137"/>
            <a:ext cx="10687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cs typeface="Courier New" panose="02070309020205020404" pitchFamily="49" charset="0"/>
              </a:rPr>
              <a:t>Similar to the if-else statement as it does follow the same algorithm as of if-else statement but the conditional operator takes less space and helps to write the if-else statements in the shortest way possible.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CEC228B-DBC5-4148-AEE7-D64C34F6C087}"/>
              </a:ext>
            </a:extLst>
          </p:cNvPr>
          <p:cNvSpPr/>
          <p:nvPr/>
        </p:nvSpPr>
        <p:spPr>
          <a:xfrm>
            <a:off x="1123532" y="2711436"/>
            <a:ext cx="4889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Syntax:</a:t>
            </a:r>
          </a:p>
          <a:p>
            <a:endParaRPr lang="en-US" b="1" dirty="0">
              <a:latin typeface="Roboto"/>
            </a:endParaRPr>
          </a:p>
          <a:p>
            <a:r>
              <a:rPr lang="en-US" dirty="0"/>
              <a:t>variable = Expression1 ? Expression2 : Expression3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5838D4F-42BF-477A-B5FD-E450EE01E757}"/>
              </a:ext>
            </a:extLst>
          </p:cNvPr>
          <p:cNvSpPr/>
          <p:nvPr/>
        </p:nvSpPr>
        <p:spPr>
          <a:xfrm>
            <a:off x="6467057" y="2711436"/>
            <a:ext cx="35140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Which is equivalent to the code</a:t>
            </a:r>
          </a:p>
          <a:p>
            <a:endParaRPr lang="en-US" dirty="0"/>
          </a:p>
          <a:p>
            <a:r>
              <a:rPr lang="en-US" dirty="0"/>
              <a:t>if(Expression1)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variable = Expression2;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variable = Expression3;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6421909D-39FD-44E7-9CAD-A597F634C75D}"/>
              </a:ext>
            </a:extLst>
          </p:cNvPr>
          <p:cNvCxnSpPr>
            <a:endCxn id="3" idx="1"/>
          </p:cNvCxnSpPr>
          <p:nvPr/>
        </p:nvCxnSpPr>
        <p:spPr>
          <a:xfrm>
            <a:off x="4011561" y="3864077"/>
            <a:ext cx="2455496" cy="278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="" xmlns:a16="http://schemas.microsoft.com/office/drawing/2014/main" id="{0E66E451-B76E-4C72-AE49-6B0C47B80E12}"/>
              </a:ext>
            </a:extLst>
          </p:cNvPr>
          <p:cNvCxnSpPr/>
          <p:nvPr/>
        </p:nvCxnSpPr>
        <p:spPr>
          <a:xfrm rot="16200000" flipH="1">
            <a:off x="5178645" y="4029477"/>
            <a:ext cx="1500414" cy="766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8024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5806"/>
    </mc:Choice>
    <mc:Fallback>
      <p:transition spd="slow" advTm="658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C7E9F81-6DC2-4013-B424-2E307C81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5"/>
            <a:ext cx="1504949" cy="10235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911ABBCC-7A7D-4D31-9CA8-1BDFC75D4DB7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"/>
            <a:ext cx="10687051" cy="100547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Ternary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6626275-C2A2-4434-B309-0657F52D0262}"/>
              </a:ext>
            </a:extLst>
          </p:cNvPr>
          <p:cNvSpPr/>
          <p:nvPr/>
        </p:nvSpPr>
        <p:spPr>
          <a:xfrm>
            <a:off x="752472" y="1461853"/>
            <a:ext cx="82059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 </a:t>
            </a:r>
          </a:p>
          <a:p>
            <a:r>
              <a:rPr lang="en-US" sz="2400" dirty="0"/>
              <a:t>int main()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int n1 = 5, n2 = 10, max; </a:t>
            </a:r>
          </a:p>
          <a:p>
            <a:r>
              <a:rPr lang="en-US" sz="2400" dirty="0"/>
              <a:t>max = (n1 &gt; n2) ? n1 : n2; 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("Largest number between %d and %d is %d", n1, n2, max); </a:t>
            </a:r>
          </a:p>
          <a:p>
            <a:r>
              <a:rPr lang="en-US" sz="2400" dirty="0"/>
              <a:t>return 0; </a:t>
            </a:r>
          </a:p>
          <a:p>
            <a:r>
              <a:rPr lang="en-US" sz="2400" dirty="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75A5395-D495-42BC-AF1C-780C6A8E9232}"/>
              </a:ext>
            </a:extLst>
          </p:cNvPr>
          <p:cNvSpPr/>
          <p:nvPr/>
        </p:nvSpPr>
        <p:spPr>
          <a:xfrm>
            <a:off x="7503632" y="4508841"/>
            <a:ext cx="39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Largest number between 5 and 10 is 10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144437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7436"/>
    </mc:Choice>
    <mc:Fallback>
      <p:transition spd="slow" advTm="117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 in C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1487" y="1201087"/>
            <a:ext cx="4741904" cy="4334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Control statements: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Decisions(if-else),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Loops (while, for, do while)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break, 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case control structure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 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exit statement</a:t>
            </a:r>
            <a:endParaRPr lang="en-US" alt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E7AB28-AE91-46B9-AFBB-060CAACC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23993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3469"/>
    </mc:Choice>
    <mc:Fallback>
      <p:transition spd="slow" advTm="7346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CCEF88-D6F6-48D9-9688-278888AD5E05}"/>
              </a:ext>
            </a:extLst>
          </p:cNvPr>
          <p:cNvSpPr/>
          <p:nvPr/>
        </p:nvSpPr>
        <p:spPr>
          <a:xfrm>
            <a:off x="4193488" y="2875002"/>
            <a:ext cx="38050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b="1" dirty="0"/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CB40016-ACE0-4B42-926D-2B8DFDD5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5"/>
            <a:ext cx="1504949" cy="102358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D4331579-3739-4525-AC6F-D60BDDFC15A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"/>
            <a:ext cx="10687051" cy="100547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80602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034"/>
    </mc:Choice>
    <mc:Fallback>
      <p:transition spd="slow" advTm="30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 in C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categorizes statements into these groups: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• Selection statements - </a:t>
            </a:r>
            <a:r>
              <a:rPr lang="en-US" b="1" dirty="0"/>
              <a:t>if </a:t>
            </a:r>
            <a:r>
              <a:rPr lang="en-US" dirty="0"/>
              <a:t>and </a:t>
            </a:r>
            <a:r>
              <a:rPr lang="en-US" b="1" dirty="0"/>
              <a:t>switch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Iteration statement - </a:t>
            </a:r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 </a:t>
            </a:r>
            <a:r>
              <a:rPr lang="en-US" dirty="0"/>
              <a:t>and </a:t>
            </a:r>
            <a:r>
              <a:rPr lang="en-US" b="1" dirty="0"/>
              <a:t>do-while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Jump - </a:t>
            </a:r>
            <a:r>
              <a:rPr lang="en-US" b="1" dirty="0"/>
              <a:t>break</a:t>
            </a:r>
            <a:r>
              <a:rPr lang="en-US" dirty="0"/>
              <a:t>, </a:t>
            </a:r>
            <a:r>
              <a:rPr lang="en-US" b="1" dirty="0"/>
              <a:t>continue</a:t>
            </a:r>
            <a:r>
              <a:rPr lang="en-US" dirty="0"/>
              <a:t>, </a:t>
            </a:r>
            <a:r>
              <a:rPr lang="en-US" b="1" dirty="0"/>
              <a:t>return, </a:t>
            </a:r>
            <a:r>
              <a:rPr lang="en-US" b="1" dirty="0" err="1"/>
              <a:t>goto</a:t>
            </a:r>
            <a:r>
              <a:rPr lang="en-US" b="1" dirty="0"/>
              <a:t> and exit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Label - </a:t>
            </a:r>
            <a:r>
              <a:rPr lang="en-US" b="1" dirty="0"/>
              <a:t>case </a:t>
            </a:r>
            <a:r>
              <a:rPr lang="en-US" dirty="0"/>
              <a:t>and </a:t>
            </a:r>
            <a:r>
              <a:rPr lang="en-US" b="1" dirty="0"/>
              <a:t>default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5EE4933-0479-4B92-880C-114C86EF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1407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5635"/>
    </mc:Choice>
    <mc:Fallback>
      <p:transition spd="slow" advTm="756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187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Decision Making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635F685A-FDF5-48FB-BC26-2B2D368DE6CF}"/>
              </a:ext>
            </a:extLst>
          </p:cNvPr>
          <p:cNvSpPr txBox="1">
            <a:spLocks/>
          </p:cNvSpPr>
          <p:nvPr/>
        </p:nvSpPr>
        <p:spPr>
          <a:xfrm>
            <a:off x="674424" y="1034055"/>
            <a:ext cx="10515600" cy="5107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C supports two selection statements: </a:t>
            </a:r>
            <a:r>
              <a:rPr lang="en-US" b="1" dirty="0"/>
              <a:t>if </a:t>
            </a:r>
            <a:r>
              <a:rPr lang="en-US" dirty="0"/>
              <a:t>and </a:t>
            </a:r>
            <a:r>
              <a:rPr lang="en-US" b="1" dirty="0"/>
              <a:t>switch</a:t>
            </a:r>
            <a:r>
              <a:rPr lang="en-US" dirty="0"/>
              <a:t>. </a:t>
            </a:r>
          </a:p>
          <a:p>
            <a:r>
              <a:rPr lang="en-US" dirty="0"/>
              <a:t>In addition, the Ternary (</a:t>
            </a:r>
            <a:r>
              <a:rPr lang="en-US" b="1" dirty="0"/>
              <a:t>?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operator is an alternative to </a:t>
            </a:r>
            <a:r>
              <a:rPr lang="en-US" b="1" dirty="0"/>
              <a:t>if </a:t>
            </a:r>
            <a:r>
              <a:rPr lang="en-US" dirty="0"/>
              <a:t>in certain circumstances.</a:t>
            </a:r>
          </a:p>
          <a:p>
            <a:endParaRPr lang="en-US" dirty="0"/>
          </a:p>
          <a:p>
            <a:r>
              <a:rPr lang="en-US" dirty="0"/>
              <a:t>‘ if ‘statement are further classified into :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 – else</a:t>
            </a:r>
          </a:p>
          <a:p>
            <a:pPr lvl="1"/>
            <a:r>
              <a:rPr lang="en-US" dirty="0"/>
              <a:t>nested if</a:t>
            </a:r>
          </a:p>
          <a:p>
            <a:pPr lvl="1"/>
            <a:r>
              <a:rPr lang="en-US" dirty="0"/>
              <a:t>else if ladder</a:t>
            </a:r>
          </a:p>
          <a:p>
            <a:pPr lvl="1"/>
            <a:r>
              <a:rPr lang="en-US" dirty="0"/>
              <a:t>Ternary operator (alternate of if-else)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CBDB39D-E353-4830-B7AF-795CBA4D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8053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6238"/>
    </mc:Choice>
    <mc:Fallback>
      <p:transition spd="slow" advTm="3623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Decision Making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E7F9F2-B78F-4B07-958B-C4F18E61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E92F1E9-B1C9-448D-915B-17EFAA21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64" y="1059543"/>
            <a:ext cx="8512865" cy="532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5570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38890"/>
    </mc:Choice>
    <mc:Fallback>
      <p:transition spd="slow" advTm="1388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Decision Making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program for “if”</a:t>
            </a:r>
          </a:p>
          <a:p>
            <a:pPr marL="0" indent="0">
              <a:buNone/>
            </a:pPr>
            <a:r>
              <a:rPr lang="en-US" b="1" dirty="0"/>
              <a:t>Write a C program to find the given Number is even?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B6D29A8-D4DA-43B2-A7AD-9F5915621CCC}"/>
              </a:ext>
            </a:extLst>
          </p:cNvPr>
          <p:cNvSpPr/>
          <p:nvPr/>
        </p:nvSpPr>
        <p:spPr>
          <a:xfrm>
            <a:off x="674424" y="215661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a;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(“Enter a Number : ”);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</a:rPr>
              <a:t>(“%</a:t>
            </a:r>
            <a:r>
              <a:rPr lang="en-US" dirty="0" err="1">
                <a:latin typeface="Courier New" panose="02070309020205020404" pitchFamily="49" charset="0"/>
              </a:rPr>
              <a:t>d”,&amp;a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if(a%2==0)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(“Given Number is Even</a:t>
            </a:r>
            <a:r>
              <a:rPr lang="en-US" dirty="0" smtClean="0">
                <a:latin typeface="Courier New" panose="02070309020205020404" pitchFamily="49" charset="0"/>
              </a:rPr>
              <a:t>”);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Else</a:t>
            </a:r>
          </a:p>
          <a:p>
            <a:r>
              <a:rPr lang="en-US" dirty="0" err="1" smtClean="0">
                <a:latin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</a:rPr>
              <a:t>(“number is odd”);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189BBC-57C8-49A6-A692-ACEF6DABC9C6}"/>
              </a:ext>
            </a:extLst>
          </p:cNvPr>
          <p:cNvSpPr/>
          <p:nvPr/>
        </p:nvSpPr>
        <p:spPr>
          <a:xfrm>
            <a:off x="6848474" y="2154164"/>
            <a:ext cx="29418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</a:p>
          <a:p>
            <a:r>
              <a:rPr lang="en-US" dirty="0">
                <a:latin typeface="Courier New" panose="02070309020205020404" pitchFamily="49" charset="0"/>
              </a:rPr>
              <a:t>Enter a Number : 6</a:t>
            </a:r>
          </a:p>
          <a:p>
            <a:r>
              <a:rPr lang="en-US" dirty="0">
                <a:latin typeface="Courier New" panose="02070309020205020404" pitchFamily="49" charset="0"/>
              </a:rPr>
              <a:t>Given Number is Even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812080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2083"/>
    </mc:Choice>
    <mc:Fallback>
      <p:transition spd="slow" advTm="102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6EC0C1A-0F0A-4356-9909-BA94933A3E12}"/>
              </a:ext>
            </a:extLst>
          </p:cNvPr>
          <p:cNvSpPr/>
          <p:nvPr/>
        </p:nvSpPr>
        <p:spPr>
          <a:xfrm>
            <a:off x="291546" y="1205302"/>
            <a:ext cx="68911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/* Magic number program using if */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int main 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magic; /* magic number */</a:t>
            </a:r>
          </a:p>
          <a:p>
            <a:r>
              <a:rPr lang="en-US" dirty="0">
                <a:latin typeface="Courier New" panose="02070309020205020404" pitchFamily="49" charset="0"/>
              </a:rPr>
              <a:t>int guess; /* user's guess */</a:t>
            </a:r>
          </a:p>
          <a:p>
            <a:r>
              <a:rPr lang="en-US" dirty="0">
                <a:latin typeface="Courier New" panose="02070309020205020404" pitchFamily="49" charset="0"/>
              </a:rPr>
              <a:t>magic = rand(); /* generate the magic number */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("Guess the magic number: ");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</a:rPr>
              <a:t>("%d", &amp;guess);</a:t>
            </a:r>
          </a:p>
          <a:p>
            <a:r>
              <a:rPr lang="en-US" dirty="0">
                <a:latin typeface="Courier New" panose="02070309020205020404" pitchFamily="49" charset="0"/>
              </a:rPr>
              <a:t>if(guess == magic) 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("** Right **");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6ED478-3FFB-4222-AAC3-883BBFBE4650}"/>
              </a:ext>
            </a:extLst>
          </p:cNvPr>
          <p:cNvSpPr/>
          <p:nvPr/>
        </p:nvSpPr>
        <p:spPr>
          <a:xfrm>
            <a:off x="291546" y="5485331"/>
            <a:ext cx="518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There is no </a:t>
            </a:r>
            <a:r>
              <a:rPr lang="en-US" b="1" dirty="0"/>
              <a:t>else </a:t>
            </a:r>
            <a:r>
              <a:rPr lang="en-US" dirty="0"/>
              <a:t>clause defined in the above example.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8DD0098-A658-48AE-91CA-5B10FFA3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217D2A67-A25C-4362-9E5C-346837E8AD3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719081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6885"/>
    </mc:Choice>
    <mc:Fallback>
      <p:transition spd="slow" advTm="1268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0547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635F685A-FDF5-48FB-BC26-2B2D368DE6CF}"/>
              </a:ext>
            </a:extLst>
          </p:cNvPr>
          <p:cNvSpPr txBox="1">
            <a:spLocks/>
          </p:cNvSpPr>
          <p:nvPr/>
        </p:nvSpPr>
        <p:spPr>
          <a:xfrm>
            <a:off x="674424" y="1034055"/>
            <a:ext cx="6415489" cy="51074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general form of the </a:t>
            </a:r>
            <a:r>
              <a:rPr lang="en-US" b="1" dirty="0"/>
              <a:t>if </a:t>
            </a:r>
            <a:r>
              <a:rPr lang="en-US" dirty="0"/>
              <a:t>statement is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i="1" dirty="0"/>
              <a:t>expression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i="1" dirty="0"/>
              <a:t>    statement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/>
              <a:t>else </a:t>
            </a:r>
          </a:p>
          <a:p>
            <a:pPr marL="0" indent="0">
              <a:buNone/>
            </a:pPr>
            <a:r>
              <a:rPr lang="en-US" i="1" dirty="0"/>
              <a:t>    statement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2600" dirty="0"/>
              <a:t>If </a:t>
            </a:r>
            <a:r>
              <a:rPr lang="en-US" sz="2600" i="1" dirty="0"/>
              <a:t>expression </a:t>
            </a:r>
            <a:r>
              <a:rPr lang="en-US" sz="2600" dirty="0"/>
              <a:t>evaluates to true (anything other than 0), the statement or block that forms the target of </a:t>
            </a:r>
            <a:r>
              <a:rPr lang="en-US" sz="2600" b="1" dirty="0"/>
              <a:t>if </a:t>
            </a:r>
            <a:r>
              <a:rPr lang="en-US" sz="2600" dirty="0"/>
              <a:t>is executed; otherwise, the statement or block that is the target of </a:t>
            </a:r>
            <a:r>
              <a:rPr lang="en-US" sz="2600" b="1" dirty="0"/>
              <a:t>else </a:t>
            </a:r>
            <a:r>
              <a:rPr lang="en-US" sz="2600" dirty="0"/>
              <a:t>will be executed, if it exists.</a:t>
            </a:r>
          </a:p>
          <a:p>
            <a:pPr algn="just"/>
            <a:r>
              <a:rPr lang="en-US" sz="2600" dirty="0"/>
              <a:t>where a </a:t>
            </a:r>
            <a:r>
              <a:rPr lang="en-US" sz="2600" i="1" dirty="0"/>
              <a:t>statement </a:t>
            </a:r>
            <a:r>
              <a:rPr lang="en-US" sz="2600" dirty="0"/>
              <a:t>may consist of a single statement, a block of statements, or nothing (in the case of empty statements). </a:t>
            </a:r>
          </a:p>
          <a:p>
            <a:pPr algn="just"/>
            <a:r>
              <a:rPr lang="en-US" sz="2600" dirty="0"/>
              <a:t>The </a:t>
            </a:r>
            <a:r>
              <a:rPr lang="en-US" sz="2600" b="1" dirty="0"/>
              <a:t>else </a:t>
            </a:r>
            <a:r>
              <a:rPr lang="en-US" sz="2600" dirty="0"/>
              <a:t>clause is optional.</a:t>
            </a:r>
          </a:p>
        </p:txBody>
      </p:sp>
      <p:pic>
        <p:nvPicPr>
          <p:cNvPr id="1030" name="Picture 6" descr="Python if else - GeeksforGeeks">
            <a:extLst>
              <a:ext uri="{FF2B5EF4-FFF2-40B4-BE49-F238E27FC236}">
                <a16:creationId xmlns="" xmlns:a16="http://schemas.microsoft.com/office/drawing/2014/main" id="{5D289B94-8FB7-4883-8B4C-317D6386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42" y="1034055"/>
            <a:ext cx="3195775" cy="4976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E06F84-40E5-455A-81A1-3ADDBFE2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0616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6719"/>
    </mc:Choice>
    <mc:Fallback>
      <p:transition spd="slow" advTm="867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program for “if-else”</a:t>
            </a:r>
          </a:p>
          <a:p>
            <a:pPr marL="0" indent="0">
              <a:buNone/>
            </a:pPr>
            <a:r>
              <a:rPr lang="en-US" b="1" dirty="0"/>
              <a:t>Write a C program to find the greatest among two numbers ?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E8FBD74-8167-4C7F-8F2D-3E55C975BF6E}"/>
              </a:ext>
            </a:extLst>
          </p:cNvPr>
          <p:cNvSpPr/>
          <p:nvPr/>
        </p:nvSpPr>
        <p:spPr>
          <a:xfrm>
            <a:off x="674424" y="215661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(“Enter Number 1 : ”);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</a:rPr>
              <a:t>(“%</a:t>
            </a:r>
            <a:r>
              <a:rPr lang="en-US" dirty="0" err="1">
                <a:latin typeface="Courier New" panose="02070309020205020404" pitchFamily="49" charset="0"/>
              </a:rPr>
              <a:t>d”,&amp;a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(“Enter Number 2 : ”);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</a:rPr>
              <a:t>(“%</a:t>
            </a:r>
            <a:r>
              <a:rPr lang="en-US" dirty="0" err="1">
                <a:latin typeface="Courier New" panose="02070309020205020404" pitchFamily="49" charset="0"/>
              </a:rPr>
              <a:t>d”,&amp;b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if(a&gt;b)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(“Number 1 is greater”);</a:t>
            </a:r>
          </a:p>
          <a:p>
            <a:r>
              <a:rPr lang="en-US" dirty="0">
                <a:latin typeface="Courier New" panose="02070309020205020404" pitchFamily="49" charset="0"/>
              </a:rPr>
              <a:t>else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(“Number 2 is greater”);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D187EDD-628F-423F-8724-A8E593DBE811}"/>
              </a:ext>
            </a:extLst>
          </p:cNvPr>
          <p:cNvSpPr/>
          <p:nvPr/>
        </p:nvSpPr>
        <p:spPr>
          <a:xfrm>
            <a:off x="6599584" y="2142051"/>
            <a:ext cx="3644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-new"/>
              </a:rPr>
              <a:t>OUTPUT</a:t>
            </a:r>
          </a:p>
          <a:p>
            <a:r>
              <a:rPr lang="en-US" dirty="0">
                <a:latin typeface="courier-new"/>
              </a:rPr>
              <a:t>Enter Number 1 : 20</a:t>
            </a:r>
          </a:p>
          <a:p>
            <a:r>
              <a:rPr lang="en-US" dirty="0">
                <a:latin typeface="courier-new"/>
              </a:rPr>
              <a:t>Enter Number 2 : 10</a:t>
            </a:r>
          </a:p>
          <a:p>
            <a:r>
              <a:rPr lang="en-US" dirty="0">
                <a:latin typeface="courier-new"/>
              </a:rPr>
              <a:t>Number 1 is greater </a:t>
            </a:r>
            <a:endParaRPr lang="en-US" b="0" i="0" dirty="0">
              <a:effectLst/>
              <a:latin typeface="courier-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FB6A0F7-1C76-47D6-8CA7-9EDA534016BF}"/>
              </a:ext>
            </a:extLst>
          </p:cNvPr>
          <p:cNvSpPr/>
          <p:nvPr/>
        </p:nvSpPr>
        <p:spPr>
          <a:xfrm>
            <a:off x="6599584" y="3515621"/>
            <a:ext cx="3644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-new"/>
              </a:rPr>
              <a:t>OUTPUT</a:t>
            </a:r>
          </a:p>
          <a:p>
            <a:r>
              <a:rPr lang="en-US" dirty="0">
                <a:latin typeface="courier-new"/>
              </a:rPr>
              <a:t>Enter Number 1 : 10</a:t>
            </a:r>
          </a:p>
          <a:p>
            <a:r>
              <a:rPr lang="en-US" dirty="0">
                <a:latin typeface="courier-new"/>
              </a:rPr>
              <a:t>Enter Number 2 : 20</a:t>
            </a:r>
          </a:p>
          <a:p>
            <a:r>
              <a:rPr lang="en-US" dirty="0">
                <a:latin typeface="courier-new"/>
              </a:rPr>
              <a:t>Number 2 is greater </a:t>
            </a:r>
            <a:endParaRPr lang="en-US" b="0" i="0" dirty="0">
              <a:effectLst/>
              <a:latin typeface="courier-new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949B1A-59AB-46E6-B9F7-F66D7FD4D657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or Control statements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36373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5280"/>
    </mc:Choice>
    <mc:Fallback>
      <p:transition spd="slow" advTm="105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6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1292</Words>
  <Application>Microsoft Office PowerPoint</Application>
  <PresentationFormat>Custom</PresentationFormat>
  <Paragraphs>332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Atul Kumar Singh</cp:lastModifiedBy>
  <cp:revision>42</cp:revision>
  <dcterms:created xsi:type="dcterms:W3CDTF">2020-10-28T13:17:48Z</dcterms:created>
  <dcterms:modified xsi:type="dcterms:W3CDTF">2022-01-09T17:04:21Z</dcterms:modified>
</cp:coreProperties>
</file>