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345" r:id="rId3"/>
    <p:sldId id="344" r:id="rId4"/>
    <p:sldId id="346" r:id="rId5"/>
    <p:sldId id="355" r:id="rId6"/>
    <p:sldId id="347" r:id="rId7"/>
    <p:sldId id="369" r:id="rId8"/>
    <p:sldId id="348" r:id="rId9"/>
    <p:sldId id="375" r:id="rId10"/>
    <p:sldId id="349" r:id="rId11"/>
    <p:sldId id="350" r:id="rId12"/>
    <p:sldId id="376" r:id="rId13"/>
    <p:sldId id="351" r:id="rId14"/>
    <p:sldId id="370" r:id="rId15"/>
    <p:sldId id="371" r:id="rId16"/>
    <p:sldId id="372" r:id="rId17"/>
    <p:sldId id="373" r:id="rId18"/>
    <p:sldId id="374" r:id="rId19"/>
    <p:sldId id="356" r:id="rId20"/>
    <p:sldId id="357" r:id="rId21"/>
    <p:sldId id="359" r:id="rId22"/>
    <p:sldId id="358" r:id="rId23"/>
    <p:sldId id="360" r:id="rId24"/>
    <p:sldId id="361" r:id="rId25"/>
    <p:sldId id="35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540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DCB101-060B-4D88-B5EA-CA07D9F3D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D525081-730F-49B4-80CE-EDE164B8E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3A2651-0E4A-472E-89F7-DA07B344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6305-C968-4FFE-8253-B968CDAA984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BD154B-D131-4DC6-9278-B0AE88E6D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7AB460-B89E-4DAA-8303-F645F03E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210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3D2CBA-6F1B-4D84-822B-0E3B104A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6B69B02-1E13-486D-8226-C764FA79A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05946C-18AB-4A90-9502-BEFE91AB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6305-C968-4FFE-8253-B968CDAA984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27E9C9-F217-4CC1-BB04-9CA82B9E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E60FEAB-1DB0-4EBD-956C-BE38501E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110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7039B34-C67A-41C2-8CF0-035451490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C4FE8C-0A79-47AC-9521-921178B2F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666EFF-9839-403C-A9EC-2FDF1D0C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6305-C968-4FFE-8253-B968CDAA984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097054-415F-4B78-8E0F-CA48E366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50E72A8-101D-4618-9B80-A1D2A22C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706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4FBD3B-36DD-4896-85BB-05BE7A16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A14ACC-0D83-4CA0-9BB0-6055EC934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DE98A1-675C-4542-964D-24880D47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6305-C968-4FFE-8253-B968CDAA984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FFDDFB-7F2F-4070-B71B-23EAA422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AC2B87-5830-4593-87AD-F5E205EC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053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C353BE-E3EC-4787-A3E5-36B6A3E6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BA5EA31-4B38-4B4D-96E6-1712F6F45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6DE24-74EE-40DE-833C-32DCDA7F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6305-C968-4FFE-8253-B968CDAA984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1F4478-BEF4-472D-AFD7-DFA77E48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480090-B9FC-4C62-A41E-36F838CA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37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D7A70-CE9A-43E3-A29D-49B977C8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40694B-8E72-4787-9B25-D6816A5E3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C9D0AE9-A4CD-4906-A2B2-7FF4BF069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D040B97-2D05-4CDC-BDE7-1E0E44AC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6305-C968-4FFE-8253-B968CDAA984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C2B3EDE-854E-4879-BC3E-91C710FB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51C76B6-4531-4CF6-9C0D-FB1C0D0F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659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D30112-24B7-43A6-B814-CC245B55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F400CBE-21D9-4C56-9B11-8A3394ACB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123937B-F655-485E-B4F2-0749EFC68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15E7A7D-51FF-484D-B725-2F30E3BF7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C30A5D-F8CA-4F23-A1BD-9EE621065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871098A-DE67-4F62-9048-66F2E9A3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6305-C968-4FFE-8253-B968CDAA984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A9DA896-4C70-4F47-9AFE-81B98640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9576D79-289E-4601-B86F-28E570D2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242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229449-F413-41E0-BDCD-D8921CC1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F9476D3-265C-4DE1-B64B-A926FA54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6305-C968-4FFE-8253-B968CDAA984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AF5271E-9DBB-4225-9899-E427A15D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15A691F-86E5-4540-ACD0-B7920BCF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208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5FE310-0161-48B0-A28B-61165EE5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6305-C968-4FFE-8253-B968CDAA984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234B429-4DD4-4A24-8676-0BA21CCB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7DD3989-B376-45CC-BB28-46970191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220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8661E-6C97-49C8-AAC1-47B304AA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17ED4A-68CA-4F6A-BD92-3EBFD6817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BADC64D-B81D-4677-A024-BD4FB70A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2F5D18-A6B9-4DE7-BC0F-6718D371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6305-C968-4FFE-8253-B968CDAA984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5964C4F-D379-4AFD-A826-CC46F9B2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96F7ACF-03F2-4749-A1A9-401558A4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429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396AC3-4577-49FF-AA29-BBB138927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554C93E-0D58-4D01-B155-49D345EF3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97295E8-64FA-4985-ABD0-90B1B330C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F3B3FFC-9EE1-4D14-8835-94CB3E36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6305-C968-4FFE-8253-B968CDAA984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33CBB79-6C0A-4DEF-9DDB-F9CD2661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5E61B29-11DC-44A8-9DF5-F81F5467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599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9A84343-0E89-4FB5-A333-F3ED2080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C3C09CC-2D5D-46D3-9D59-FBB6D9C88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81E1D1-05C3-4929-8194-6A4CF5786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B6305-C968-4FFE-8253-B968CDAA984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4B924E-E4F7-46B3-B997-EAABD3117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8E144D-BE91-4920-9B1D-6DFE8C577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668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BCS0IT1003       Course Name: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for Problem Solving-C</a:t>
            </a:r>
            <a:endParaRPr lang="en-IN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</a:t>
            </a:r>
            <a:r>
              <a:rPr kumimoji="0" lang="en-I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                       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Program Name: </a:t>
            </a: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B.Tech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		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857"/>
            <a:ext cx="1504949" cy="10235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4B1BC76-8743-468E-B243-D025307607B5}"/>
              </a:ext>
            </a:extLst>
          </p:cNvPr>
          <p:cNvSpPr/>
          <p:nvPr/>
        </p:nvSpPr>
        <p:spPr>
          <a:xfrm>
            <a:off x="3510553" y="2551837"/>
            <a:ext cx="517088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noProof="1"/>
              <a:t>Unit – 2</a:t>
            </a:r>
          </a:p>
          <a:p>
            <a:pPr algn="ctr"/>
            <a:endParaRPr lang="en-US" altLang="en-US" sz="3200" noProof="1"/>
          </a:p>
          <a:p>
            <a:pPr algn="ctr"/>
            <a:r>
              <a:rPr lang="en-US" altLang="en-US" sz="4400" noProof="1"/>
              <a:t>Control Statements (</a:t>
            </a:r>
            <a:r>
              <a:rPr lang="en-US" sz="3600" dirty="0"/>
              <a:t>Iteration statements and Jump statements)</a:t>
            </a:r>
            <a:endParaRPr lang="en-US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4059215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27088D-D31F-4AD1-9355-E54B5EB93C60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statement – while loop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98EBAE3-99B9-48C5-BBBD-535690665D60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D0ED4DA-A989-43A9-9ACE-4A06C9D6D3CC}"/>
              </a:ext>
            </a:extLst>
          </p:cNvPr>
          <p:cNvSpPr/>
          <p:nvPr/>
        </p:nvSpPr>
        <p:spPr>
          <a:xfrm>
            <a:off x="463825" y="1389593"/>
            <a:ext cx="512859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// C program to illustrate while loop </a:t>
            </a:r>
          </a:p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 </a:t>
            </a:r>
          </a:p>
          <a:p>
            <a:r>
              <a:rPr lang="en-US" sz="2000" dirty="0"/>
              <a:t>int main() </a:t>
            </a:r>
          </a:p>
          <a:p>
            <a:r>
              <a:rPr lang="en-US" sz="2000" dirty="0"/>
              <a:t>{ </a:t>
            </a:r>
          </a:p>
          <a:p>
            <a:r>
              <a:rPr lang="en-US" sz="2000" dirty="0"/>
              <a:t>	// initialization expression </a:t>
            </a:r>
          </a:p>
          <a:p>
            <a:r>
              <a:rPr lang="en-US" sz="2000" dirty="0"/>
              <a:t>	int </a:t>
            </a:r>
            <a:r>
              <a:rPr lang="en-US" sz="2000" dirty="0" err="1"/>
              <a:t>i</a:t>
            </a:r>
            <a:r>
              <a:rPr lang="en-US" sz="2000" dirty="0"/>
              <a:t> = 1; </a:t>
            </a:r>
          </a:p>
          <a:p>
            <a:r>
              <a:rPr lang="en-US" sz="2000" dirty="0"/>
              <a:t>	// test expression </a:t>
            </a:r>
          </a:p>
          <a:p>
            <a:r>
              <a:rPr lang="en-US" sz="2000" dirty="0"/>
              <a:t>	while (</a:t>
            </a:r>
            <a:r>
              <a:rPr lang="en-US" sz="2000" dirty="0" err="1"/>
              <a:t>i</a:t>
            </a:r>
            <a:r>
              <a:rPr lang="en-US" sz="2000" dirty="0"/>
              <a:t> &lt; 6) </a:t>
            </a:r>
          </a:p>
          <a:p>
            <a:r>
              <a:rPr lang="en-US" sz="2000" dirty="0"/>
              <a:t>	{ 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("Hello World\n"); 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i</a:t>
            </a:r>
            <a:r>
              <a:rPr lang="en-US" sz="2000" dirty="0"/>
              <a:t>++;      // update expression </a:t>
            </a:r>
          </a:p>
          <a:p>
            <a:r>
              <a:rPr lang="en-US" sz="2000" dirty="0"/>
              <a:t>	} </a:t>
            </a:r>
          </a:p>
          <a:p>
            <a:r>
              <a:rPr lang="en-US" sz="2000" dirty="0"/>
              <a:t>	return 0; </a:t>
            </a:r>
          </a:p>
          <a:p>
            <a:r>
              <a:rPr lang="en-US" sz="2000" dirty="0"/>
              <a:t>}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DFD0731-6BB9-4633-BBD3-5CC766C0C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BFDBC3-C373-4C15-A525-D1EC8D74FD01}"/>
              </a:ext>
            </a:extLst>
          </p:cNvPr>
          <p:cNvSpPr/>
          <p:nvPr/>
        </p:nvSpPr>
        <p:spPr>
          <a:xfrm>
            <a:off x="7434475" y="1389593"/>
            <a:ext cx="4293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-new"/>
              </a:rPr>
              <a:t>Output</a:t>
            </a:r>
          </a:p>
          <a:p>
            <a:r>
              <a:rPr lang="en-US" sz="1400" dirty="0">
                <a:latin typeface="courier-new"/>
              </a:rPr>
              <a:t>Hello World</a:t>
            </a:r>
          </a:p>
          <a:p>
            <a:r>
              <a:rPr lang="en-US" sz="1400" dirty="0">
                <a:latin typeface="courier-new"/>
              </a:rPr>
              <a:t>Hello World</a:t>
            </a:r>
          </a:p>
          <a:p>
            <a:r>
              <a:rPr lang="en-US" sz="1400" dirty="0">
                <a:latin typeface="courier-new"/>
              </a:rPr>
              <a:t>Hello World</a:t>
            </a:r>
          </a:p>
          <a:p>
            <a:r>
              <a:rPr lang="en-US" sz="1400" dirty="0">
                <a:latin typeface="courier-new"/>
              </a:rPr>
              <a:t>Hello World</a:t>
            </a:r>
          </a:p>
          <a:p>
            <a:r>
              <a:rPr lang="en-US" sz="1400" dirty="0">
                <a:latin typeface="courier-new"/>
              </a:rPr>
              <a:t>Hello World</a:t>
            </a:r>
            <a:endParaRPr lang="en-US" sz="1400" b="0" i="0" dirty="0">
              <a:effectLst/>
              <a:latin typeface="courier-new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3360517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87070"/>
    </mc:Choice>
    <mc:Fallback>
      <p:transition spd="slow" advTm="870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27088D-D31F-4AD1-9355-E54B5EB93C60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statement – do while loop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98EBAE3-99B9-48C5-BBBD-535690665D60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BDAA2DE-BCB6-4DFE-BC74-81B9C903E312}"/>
              </a:ext>
            </a:extLst>
          </p:cNvPr>
          <p:cNvSpPr/>
          <p:nvPr/>
        </p:nvSpPr>
        <p:spPr>
          <a:xfrm>
            <a:off x="457497" y="1123986"/>
            <a:ext cx="11217667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do while Loop</a:t>
            </a:r>
          </a:p>
          <a:p>
            <a:pPr algn="just"/>
            <a:endParaRPr lang="en-US" sz="2800" b="1" dirty="0"/>
          </a:p>
          <a:p>
            <a:pPr algn="just"/>
            <a:r>
              <a:rPr lang="en-US" sz="2400" dirty="0"/>
              <a:t>It executes a block of code at least once, and then either repeatedly executes the block, or stops executing it, depending on a given boolean condition at the end of the block.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u="sng" dirty="0"/>
              <a:t>Syntax of the do-while statement is</a:t>
            </a:r>
            <a:r>
              <a:rPr lang="en-US" sz="2400" dirty="0"/>
              <a:t> :</a:t>
            </a:r>
          </a:p>
          <a:p>
            <a:pPr algn="just"/>
            <a:endParaRPr lang="en-US" dirty="0"/>
          </a:p>
          <a:p>
            <a:pPr algn="just"/>
            <a:r>
              <a:rPr lang="en-US" sz="2400" dirty="0"/>
              <a:t>do</a:t>
            </a:r>
          </a:p>
          <a:p>
            <a:pPr algn="just"/>
            <a:r>
              <a:rPr lang="en-US" sz="2400" dirty="0"/>
              <a:t>{</a:t>
            </a:r>
          </a:p>
          <a:p>
            <a:pPr algn="just"/>
            <a:r>
              <a:rPr lang="en-US" sz="2400" dirty="0"/>
              <a:t>   statement 1;</a:t>
            </a:r>
          </a:p>
          <a:p>
            <a:pPr algn="just"/>
            <a:r>
              <a:rPr lang="en-US" sz="2400" dirty="0"/>
              <a:t>   statement 2;</a:t>
            </a:r>
          </a:p>
          <a:p>
            <a:pPr algn="just"/>
            <a:r>
              <a:rPr lang="en-US" sz="2400" dirty="0"/>
              <a:t>   ---</a:t>
            </a:r>
          </a:p>
          <a:p>
            <a:pPr algn="just"/>
            <a:r>
              <a:rPr lang="en-US" sz="2400" dirty="0"/>
              <a:t>   statement n;</a:t>
            </a:r>
          </a:p>
          <a:p>
            <a:pPr algn="just"/>
            <a:r>
              <a:rPr lang="en-US" sz="2400" dirty="0"/>
              <a:t>} while(condition);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B499D51-5C0E-4BEE-B226-182139D9C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745478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8149"/>
    </mc:Choice>
    <mc:Fallback>
      <p:transition spd="slow" advTm="3814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27088D-D31F-4AD1-9355-E54B5EB93C60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statement – do while loop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98EBAE3-99B9-48C5-BBBD-535690665D60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BDAA2DE-BCB6-4DFE-BC74-81B9C903E312}"/>
              </a:ext>
            </a:extLst>
          </p:cNvPr>
          <p:cNvSpPr/>
          <p:nvPr/>
        </p:nvSpPr>
        <p:spPr>
          <a:xfrm>
            <a:off x="6281530" y="1237372"/>
            <a:ext cx="539363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This loop will execute at least once.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condition</a:t>
            </a:r>
            <a:r>
              <a:rPr lang="en-US" sz="2000" dirty="0"/>
              <a:t> is a relational expression that determines when </a:t>
            </a:r>
          </a:p>
          <a:p>
            <a:pPr algn="just"/>
            <a:r>
              <a:rPr lang="en-US" sz="2000" dirty="0"/>
              <a:t>     the loop exits.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increment</a:t>
            </a:r>
            <a:r>
              <a:rPr lang="en-US" sz="2000" dirty="0"/>
              <a:t> should defines within the statement to make the loop repeat certain </a:t>
            </a:r>
          </a:p>
          <a:p>
            <a:pPr algn="just"/>
            <a:r>
              <a:rPr lang="en-US" sz="2000" dirty="0"/>
              <a:t>    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Once the condition becomes false, program execution resumes on the statement </a:t>
            </a:r>
          </a:p>
          <a:p>
            <a:pPr algn="just"/>
            <a:r>
              <a:rPr lang="en-US" sz="2000" dirty="0"/>
              <a:t>     following the do while.</a:t>
            </a:r>
          </a:p>
        </p:txBody>
      </p:sp>
      <p:pic>
        <p:nvPicPr>
          <p:cNvPr id="4098" name="Picture 2" descr="C/C++ do while loop with Examples - GeeksforGeeks">
            <a:extLst>
              <a:ext uri="{FF2B5EF4-FFF2-40B4-BE49-F238E27FC236}">
                <a16:creationId xmlns="" xmlns:a16="http://schemas.microsoft.com/office/drawing/2014/main" id="{152244CE-16EE-4B14-9761-70DF8A6AD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6" y="1237372"/>
            <a:ext cx="5579164" cy="4946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B499D51-5C0E-4BEE-B226-182139D9C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584086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8781"/>
    </mc:Choice>
    <mc:Fallback>
      <p:transition spd="slow" advTm="5878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27088D-D31F-4AD1-9355-E54B5EB93C60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38604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statement – do while loop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98EBAE3-99B9-48C5-BBBD-535690665D60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DCD4F1E-313F-4420-BEC9-F4225D38D0C0}"/>
              </a:ext>
            </a:extLst>
          </p:cNvPr>
          <p:cNvSpPr/>
          <p:nvPr/>
        </p:nvSpPr>
        <p:spPr>
          <a:xfrm>
            <a:off x="265044" y="1060176"/>
            <a:ext cx="569843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// C program to illustrate do-while loop </a:t>
            </a:r>
          </a:p>
          <a:p>
            <a:r>
              <a:rPr lang="en-US" sz="1700" dirty="0"/>
              <a:t>#include &lt;</a:t>
            </a:r>
            <a:r>
              <a:rPr lang="en-US" sz="1700" dirty="0" err="1"/>
              <a:t>stdio.h</a:t>
            </a:r>
            <a:r>
              <a:rPr lang="en-US" sz="1700" dirty="0"/>
              <a:t>&gt; </a:t>
            </a:r>
          </a:p>
          <a:p>
            <a:endParaRPr lang="en-US" sz="1700" dirty="0"/>
          </a:p>
          <a:p>
            <a:r>
              <a:rPr lang="en-US" sz="1700" dirty="0"/>
              <a:t>int main() </a:t>
            </a:r>
          </a:p>
          <a:p>
            <a:r>
              <a:rPr lang="en-US" sz="1700" dirty="0"/>
              <a:t>{ </a:t>
            </a:r>
          </a:p>
          <a:p>
            <a:r>
              <a:rPr lang="en-US" sz="1700" dirty="0"/>
              <a:t>	// Initialization expression </a:t>
            </a:r>
          </a:p>
          <a:p>
            <a:r>
              <a:rPr lang="en-US" sz="1700" dirty="0"/>
              <a:t>	int </a:t>
            </a:r>
            <a:r>
              <a:rPr lang="en-US" sz="1700" dirty="0" err="1"/>
              <a:t>i</a:t>
            </a:r>
            <a:r>
              <a:rPr lang="en-US" sz="1700" dirty="0"/>
              <a:t> = </a:t>
            </a:r>
            <a:r>
              <a:rPr lang="en-US" sz="1700" dirty="0" smtClean="0"/>
              <a:t>7; </a:t>
            </a:r>
            <a:endParaRPr lang="en-US" sz="1700" dirty="0"/>
          </a:p>
          <a:p>
            <a:r>
              <a:rPr lang="en-US" sz="1700" dirty="0"/>
              <a:t>	do </a:t>
            </a:r>
          </a:p>
          <a:p>
            <a:r>
              <a:rPr lang="en-US" sz="1700" dirty="0"/>
              <a:t>	{ </a:t>
            </a:r>
          </a:p>
          <a:p>
            <a:r>
              <a:rPr lang="en-US" sz="1700" dirty="0"/>
              <a:t>	     // loop body </a:t>
            </a:r>
          </a:p>
          <a:p>
            <a:r>
              <a:rPr lang="en-US" sz="1700" dirty="0"/>
              <a:t>	     </a:t>
            </a:r>
            <a:r>
              <a:rPr lang="en-US" sz="1700" dirty="0" err="1"/>
              <a:t>printf</a:t>
            </a:r>
            <a:r>
              <a:rPr lang="en-US" sz="1700" dirty="0"/>
              <a:t>("Hello World\n"); </a:t>
            </a:r>
          </a:p>
          <a:p>
            <a:endParaRPr lang="en-US" sz="1700" dirty="0"/>
          </a:p>
          <a:p>
            <a:r>
              <a:rPr lang="en-US" sz="1700" dirty="0"/>
              <a:t>	     // Update expression </a:t>
            </a:r>
          </a:p>
          <a:p>
            <a:r>
              <a:rPr lang="en-US" sz="1700" dirty="0"/>
              <a:t>	     </a:t>
            </a:r>
            <a:r>
              <a:rPr lang="en-US" sz="1700" dirty="0" err="1"/>
              <a:t>i</a:t>
            </a:r>
            <a:r>
              <a:rPr lang="en-US" sz="1700" dirty="0"/>
              <a:t>++; </a:t>
            </a:r>
          </a:p>
          <a:p>
            <a:r>
              <a:rPr lang="en-US" sz="1700" dirty="0"/>
              <a:t>	} while (</a:t>
            </a:r>
            <a:r>
              <a:rPr lang="en-US" sz="1700" dirty="0" err="1"/>
              <a:t>i</a:t>
            </a:r>
            <a:r>
              <a:rPr lang="en-US" sz="1700" dirty="0"/>
              <a:t> &lt; </a:t>
            </a:r>
            <a:r>
              <a:rPr lang="en-US" sz="1700" dirty="0" smtClean="0"/>
              <a:t>6); </a:t>
            </a:r>
            <a:r>
              <a:rPr lang="en-US" sz="1700" dirty="0"/>
              <a:t>// Test expression </a:t>
            </a:r>
          </a:p>
          <a:p>
            <a:endParaRPr lang="en-US" sz="1700" dirty="0"/>
          </a:p>
          <a:p>
            <a:r>
              <a:rPr lang="en-US" sz="1700" dirty="0"/>
              <a:t>	return 0; </a:t>
            </a:r>
          </a:p>
          <a:p>
            <a:r>
              <a:rPr lang="en-US" sz="1700" dirty="0"/>
              <a:t>}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F365E9A-7531-43FF-9C1A-DA2A5A8E5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D9DB4ED-9BD9-4643-8F6C-505489C3EABE}"/>
              </a:ext>
            </a:extLst>
          </p:cNvPr>
          <p:cNvSpPr/>
          <p:nvPr/>
        </p:nvSpPr>
        <p:spPr>
          <a:xfrm>
            <a:off x="7434475" y="1389593"/>
            <a:ext cx="4293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-new"/>
              </a:rPr>
              <a:t>Output</a:t>
            </a:r>
          </a:p>
          <a:p>
            <a:r>
              <a:rPr lang="en-US" sz="1400" dirty="0">
                <a:latin typeface="courier-new"/>
              </a:rPr>
              <a:t>Hello World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7598268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67945"/>
    </mc:Choice>
    <mc:Fallback>
      <p:transition spd="slow" advTm="679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3405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391864"/>
            <a:ext cx="10515600" cy="3034362"/>
          </a:xfrm>
        </p:spPr>
        <p:txBody>
          <a:bodyPr>
            <a:normAutofit/>
          </a:bodyPr>
          <a:lstStyle/>
          <a:p>
            <a:r>
              <a:rPr lang="en-US" dirty="0"/>
              <a:t>C has four statements that perform an unconditional branch: </a:t>
            </a:r>
          </a:p>
          <a:p>
            <a:pPr marL="0" indent="0">
              <a:buNone/>
            </a:pPr>
            <a:r>
              <a:rPr lang="en-US" b="1" dirty="0"/>
              <a:t>	return</a:t>
            </a:r>
            <a:r>
              <a:rPr lang="en-US" dirty="0"/>
              <a:t>, </a:t>
            </a:r>
            <a:r>
              <a:rPr lang="en-US" b="1" dirty="0" err="1"/>
              <a:t>goto</a:t>
            </a:r>
            <a:r>
              <a:rPr lang="en-US" dirty="0"/>
              <a:t>, </a:t>
            </a:r>
            <a:r>
              <a:rPr lang="en-US" b="1" dirty="0"/>
              <a:t>break</a:t>
            </a:r>
            <a:r>
              <a:rPr lang="en-US" dirty="0"/>
              <a:t>, and </a:t>
            </a:r>
            <a:r>
              <a:rPr lang="en-US" b="1" dirty="0"/>
              <a:t>continue</a:t>
            </a:r>
            <a:r>
              <a:rPr lang="en-US" dirty="0"/>
              <a:t>. </a:t>
            </a:r>
          </a:p>
          <a:p>
            <a:r>
              <a:rPr lang="en-US" b="1" dirty="0"/>
              <a:t>return </a:t>
            </a:r>
            <a:r>
              <a:rPr lang="en-US" dirty="0"/>
              <a:t>and </a:t>
            </a:r>
            <a:r>
              <a:rPr lang="en-US" b="1" dirty="0" err="1"/>
              <a:t>goto</a:t>
            </a:r>
            <a:r>
              <a:rPr lang="en-US" b="1" dirty="0"/>
              <a:t> </a:t>
            </a:r>
            <a:r>
              <a:rPr lang="en-US" dirty="0"/>
              <a:t>can be use anywhere inside a function. </a:t>
            </a:r>
          </a:p>
          <a:p>
            <a:r>
              <a:rPr lang="en-US" b="1" dirty="0"/>
              <a:t>break </a:t>
            </a:r>
            <a:r>
              <a:rPr lang="en-US" dirty="0"/>
              <a:t>and </a:t>
            </a:r>
            <a:r>
              <a:rPr lang="en-US" b="1" dirty="0"/>
              <a:t>continue </a:t>
            </a:r>
            <a:r>
              <a:rPr lang="en-US" dirty="0"/>
              <a:t>statements can be use in conjunction with any of the loop statements. </a:t>
            </a:r>
          </a:p>
          <a:p>
            <a:r>
              <a:rPr lang="en-US" b="1" dirty="0"/>
              <a:t>break </a:t>
            </a:r>
            <a:r>
              <a:rPr lang="en-US" dirty="0"/>
              <a:t>can be use with </a:t>
            </a:r>
            <a:r>
              <a:rPr lang="en-US" b="1" i="1" dirty="0"/>
              <a:t>switch</a:t>
            </a:r>
            <a:r>
              <a:rPr lang="en-US" i="1" dirty="0"/>
              <a:t>.</a:t>
            </a:r>
            <a:endParaRPr lang="en-US" b="1" i="1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E7EA499-0FB1-4061-8882-714F490B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71864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9148"/>
    </mc:Choice>
    <mc:Fallback>
      <p:transition spd="slow" advTm="4914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- return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3" y="1034055"/>
            <a:ext cx="10687051" cy="52739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The return statement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return </a:t>
            </a:r>
            <a:r>
              <a:rPr lang="en-US" dirty="0"/>
              <a:t>statement is used to return from a function. </a:t>
            </a:r>
          </a:p>
          <a:p>
            <a:pPr algn="just"/>
            <a:r>
              <a:rPr lang="en-US" dirty="0"/>
              <a:t>It is categorized as a jump statement because it causes execution to return (jump back) to the point at which the call to the function was made. </a:t>
            </a:r>
          </a:p>
          <a:p>
            <a:pPr algn="just"/>
            <a:r>
              <a:rPr lang="en-US" dirty="0"/>
              <a:t>A </a:t>
            </a:r>
            <a:r>
              <a:rPr lang="en-US" b="1" dirty="0"/>
              <a:t>return </a:t>
            </a:r>
            <a:r>
              <a:rPr lang="en-US" dirty="0"/>
              <a:t>may or may not have a value associated with it.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Syntax :</a:t>
            </a: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/>
              <a:t>	return </a:t>
            </a:r>
            <a:r>
              <a:rPr lang="en-US" i="1" dirty="0"/>
              <a:t>expression</a:t>
            </a:r>
            <a:r>
              <a:rPr lang="en-US" dirty="0"/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D3AE03C-F1D8-45CF-9BEB-EDD91C0C2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094442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8489"/>
    </mc:Choice>
    <mc:Fallback>
      <p:transition spd="slow" advTm="5848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- return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5898654" cy="52739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The return statement with no value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A7E1A4F-8ACD-4ADE-A0F4-16E6BBD38FEB}"/>
              </a:ext>
            </a:extLst>
          </p:cNvPr>
          <p:cNvSpPr/>
          <p:nvPr/>
        </p:nvSpPr>
        <p:spPr>
          <a:xfrm>
            <a:off x="674422" y="1737598"/>
            <a:ext cx="947246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</a:rPr>
              <a:t>sqr</a:t>
            </a:r>
            <a:r>
              <a:rPr lang="en-US" dirty="0">
                <a:latin typeface="Courier New" panose="02070309020205020404" pitchFamily="49" charset="0"/>
              </a:rPr>
              <a:t>(int x);  	// function prototype declaration</a:t>
            </a:r>
          </a:p>
          <a:p>
            <a:r>
              <a:rPr lang="en-US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</a:rPr>
              <a:t>int t=10;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("%d", t);</a:t>
            </a:r>
          </a:p>
          <a:p>
            <a:r>
              <a:rPr lang="en-US" b="1" dirty="0" err="1">
                <a:latin typeface="Courier New" panose="02070309020205020404" pitchFamily="49" charset="0"/>
              </a:rPr>
              <a:t>sqr</a:t>
            </a:r>
            <a:r>
              <a:rPr lang="en-US" b="1" dirty="0">
                <a:latin typeface="Courier New" panose="02070309020205020404" pitchFamily="49" charset="0"/>
              </a:rPr>
              <a:t>(t);</a:t>
            </a:r>
            <a:r>
              <a:rPr lang="en-US" dirty="0">
                <a:latin typeface="Courier New" panose="02070309020205020404" pitchFamily="49" charset="0"/>
              </a:rPr>
              <a:t>  		// </a:t>
            </a:r>
            <a:r>
              <a:rPr lang="en-US" b="1" dirty="0">
                <a:latin typeface="Courier New" panose="02070309020205020404" pitchFamily="49" charset="0"/>
              </a:rPr>
              <a:t>function call</a:t>
            </a:r>
            <a:r>
              <a:rPr lang="en-US" dirty="0">
                <a:latin typeface="Courier New" panose="02070309020205020404" pitchFamily="49" charset="0"/>
              </a:rPr>
              <a:t>, ‘t’ is actual parameter</a:t>
            </a:r>
          </a:p>
          <a:p>
            <a:r>
              <a:rPr lang="en-US" dirty="0">
                <a:latin typeface="Courier New" panose="02070309020205020404" pitchFamily="49" charset="0"/>
              </a:rPr>
              <a:t>return 0;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</a:rPr>
              <a:t>sqr</a:t>
            </a:r>
            <a:r>
              <a:rPr lang="en-US" dirty="0">
                <a:latin typeface="Courier New" panose="02070309020205020404" pitchFamily="49" charset="0"/>
              </a:rPr>
              <a:t>(int x)  	// function definition, ‘x’ is formal parameter</a:t>
            </a:r>
          </a:p>
          <a:p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</a:rPr>
              <a:t>x = x*x;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(“\</a:t>
            </a:r>
            <a:r>
              <a:rPr lang="en-US" dirty="0" err="1">
                <a:latin typeface="Courier New" panose="02070309020205020404" pitchFamily="49" charset="0"/>
              </a:rPr>
              <a:t>t%d</a:t>
            </a:r>
            <a:r>
              <a:rPr lang="en-US" dirty="0">
                <a:latin typeface="Courier New" panose="02070309020205020404" pitchFamily="49" charset="0"/>
              </a:rPr>
              <a:t>", x);</a:t>
            </a:r>
          </a:p>
          <a:p>
            <a:r>
              <a:rPr lang="en-US" dirty="0">
                <a:latin typeface="Courier New" panose="02070309020205020404" pitchFamily="49" charset="0"/>
              </a:rPr>
              <a:t>return;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1F5C1BC-F248-48E7-8B57-1AA730BE6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34E8092-0280-4D3F-AD90-2FE4C4B10385}"/>
              </a:ext>
            </a:extLst>
          </p:cNvPr>
          <p:cNvSpPr/>
          <p:nvPr/>
        </p:nvSpPr>
        <p:spPr>
          <a:xfrm>
            <a:off x="9984196" y="1737598"/>
            <a:ext cx="18639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</a:rPr>
              <a:t>Output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10     100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1497870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37121"/>
    </mc:Choice>
    <mc:Fallback>
      <p:transition spd="slow" advTm="1371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- return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5421576" cy="52739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The return statement with value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A7E1A4F-8ACD-4ADE-A0F4-16E6BBD38FEB}"/>
              </a:ext>
            </a:extLst>
          </p:cNvPr>
          <p:cNvSpPr/>
          <p:nvPr/>
        </p:nvSpPr>
        <p:spPr>
          <a:xfrm>
            <a:off x="674423" y="1737598"/>
            <a:ext cx="727495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</a:rPr>
              <a:t>sqr</a:t>
            </a:r>
            <a:r>
              <a:rPr lang="en-US" dirty="0">
                <a:latin typeface="Courier New" panose="02070309020205020404" pitchFamily="49" charset="0"/>
              </a:rPr>
              <a:t>(int x);  // function prototype declaration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</a:rPr>
              <a:t>int t=10;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("%d %d", t, </a:t>
            </a:r>
            <a:r>
              <a:rPr lang="en-US" dirty="0" err="1">
                <a:latin typeface="Courier New" panose="02070309020205020404" pitchFamily="49" charset="0"/>
              </a:rPr>
              <a:t>sqr</a:t>
            </a:r>
            <a:r>
              <a:rPr lang="en-US" dirty="0">
                <a:latin typeface="Courier New" panose="02070309020205020404" pitchFamily="49" charset="0"/>
              </a:rPr>
              <a:t>(t));</a:t>
            </a:r>
          </a:p>
          <a:p>
            <a:r>
              <a:rPr lang="en-US" dirty="0">
                <a:latin typeface="Courier New" panose="02070309020205020404" pitchFamily="49" charset="0"/>
              </a:rPr>
              <a:t>return 0;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</a:rPr>
              <a:t>sqr</a:t>
            </a:r>
            <a:r>
              <a:rPr lang="en-US" dirty="0">
                <a:latin typeface="Courier New" panose="02070309020205020404" pitchFamily="49" charset="0"/>
              </a:rPr>
              <a:t>(int x)  // user defined function </a:t>
            </a:r>
            <a:r>
              <a:rPr lang="en-US" dirty="0" err="1">
                <a:latin typeface="Courier New" panose="02070309020205020404" pitchFamily="49" charset="0"/>
              </a:rPr>
              <a:t>sqr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</a:rPr>
              <a:t>x = x*x;</a:t>
            </a:r>
          </a:p>
          <a:p>
            <a:r>
              <a:rPr lang="en-US" dirty="0">
                <a:latin typeface="Courier New" panose="02070309020205020404" pitchFamily="49" charset="0"/>
              </a:rPr>
              <a:t>return(x);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4503526-837F-4F2C-B974-A7CEDA2DA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F164069-9561-4F97-970D-4DD6C9F1A21F}"/>
              </a:ext>
            </a:extLst>
          </p:cNvPr>
          <p:cNvSpPr/>
          <p:nvPr/>
        </p:nvSpPr>
        <p:spPr>
          <a:xfrm>
            <a:off x="9418592" y="1737598"/>
            <a:ext cx="11496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</a:rPr>
              <a:t>Output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10  100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502558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90518"/>
    </mc:Choice>
    <mc:Fallback>
      <p:transition spd="slow" advTm="905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- return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10515600" cy="52739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The return statement</a:t>
            </a:r>
          </a:p>
          <a:p>
            <a:pPr algn="just"/>
            <a:r>
              <a:rPr lang="en-US" dirty="0"/>
              <a:t>We can use as many </a:t>
            </a:r>
            <a:r>
              <a:rPr lang="en-US" b="1" dirty="0"/>
              <a:t>return </a:t>
            </a:r>
            <a:r>
              <a:rPr lang="en-US" dirty="0"/>
              <a:t>statements as you like within a function. However, the function will stop executing as soon as it encounters the first </a:t>
            </a:r>
            <a:r>
              <a:rPr lang="en-US" b="1" dirty="0"/>
              <a:t>return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} that ends a function also causes the function to return. It is the same as a </a:t>
            </a:r>
            <a:r>
              <a:rPr lang="en-US" b="1" dirty="0"/>
              <a:t>return </a:t>
            </a:r>
            <a:r>
              <a:rPr lang="en-US" dirty="0"/>
              <a:t>without any specified value.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3AE56AC-7479-44F0-8A91-69BB8FBBE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786325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4726"/>
    </mc:Choice>
    <mc:Fallback>
      <p:transition spd="slow" advTm="2472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- break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10515600" cy="52739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The break statement </a:t>
            </a:r>
          </a:p>
          <a:p>
            <a:r>
              <a:rPr lang="en-US" dirty="0"/>
              <a:t>It can use to terminate a </a:t>
            </a:r>
            <a:r>
              <a:rPr lang="en-US" b="1" dirty="0"/>
              <a:t>case </a:t>
            </a:r>
            <a:r>
              <a:rPr lang="en-US" dirty="0"/>
              <a:t>in the </a:t>
            </a:r>
            <a:r>
              <a:rPr lang="en-US" b="1" dirty="0"/>
              <a:t>switch </a:t>
            </a:r>
            <a:r>
              <a:rPr lang="en-US" dirty="0"/>
              <a:t>statement. (covered in the section on </a:t>
            </a:r>
            <a:r>
              <a:rPr lang="en-US" b="1" dirty="0"/>
              <a:t>switch </a:t>
            </a:r>
            <a:r>
              <a:rPr lang="en-US" dirty="0"/>
              <a:t>earlier in this chapter). </a:t>
            </a:r>
          </a:p>
          <a:p>
            <a:r>
              <a:rPr lang="en-US" dirty="0"/>
              <a:t>It can also use it to </a:t>
            </a:r>
            <a:r>
              <a:rPr lang="en-US" u="sng" dirty="0"/>
              <a:t>force immediate termination of a loop</a:t>
            </a:r>
            <a:r>
              <a:rPr lang="en-US" dirty="0"/>
              <a:t>, bypassing the normal loop conditional test.</a:t>
            </a:r>
          </a:p>
          <a:p>
            <a:pPr lvl="1" algn="just"/>
            <a:r>
              <a:rPr lang="en-US" dirty="0"/>
              <a:t>When the </a:t>
            </a:r>
            <a:r>
              <a:rPr lang="en-US" b="1" dirty="0"/>
              <a:t>break </a:t>
            </a:r>
            <a:r>
              <a:rPr lang="en-US" dirty="0"/>
              <a:t>statement is encountered inside a loop, the loop is immediately terminated, and program control resumes at the next statement following the loop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C37ABC1-6B89-4936-938D-8294D0D59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748417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8075"/>
    </mc:Choice>
    <mc:Fallback>
      <p:transition spd="slow" advTm="3807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for Problem Solving-C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1487" y="1201087"/>
            <a:ext cx="4741904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Recap:-</a:t>
            </a:r>
          </a:p>
          <a:p>
            <a:endParaRPr lang="en-US" sz="1600" dirty="0"/>
          </a:p>
          <a:p>
            <a:r>
              <a:rPr lang="en-US" sz="2800" dirty="0"/>
              <a:t>Control statements: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Decisions(if-else)                          </a:t>
            </a:r>
            <a:r>
              <a:rPr lang="en-US" sz="2400" b="1" dirty="0">
                <a:sym typeface="Wingdings" panose="05000000000000000000" pitchFamily="2" charset="2"/>
              </a:rPr>
              <a:t></a:t>
            </a:r>
            <a:endParaRPr lang="en-US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Loops (for, while, do-while)       </a:t>
            </a:r>
            <a:endParaRPr lang="en-US" sz="24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break, continue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case control structure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go 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exit statement</a:t>
            </a:r>
            <a:endParaRPr lang="en-US" alt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DE7F9F2-B78F-4B07-958B-C4F18E614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213645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9789"/>
    </mc:Choice>
    <mc:Fallback>
      <p:transition spd="slow" advTm="2978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- break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10515600" cy="52739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Example Code</a:t>
            </a: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50DC7D6-6D5D-4CFF-88C6-A0E37C514635}"/>
              </a:ext>
            </a:extLst>
          </p:cNvPr>
          <p:cNvSpPr/>
          <p:nvPr/>
        </p:nvSpPr>
        <p:spPr>
          <a:xfrm>
            <a:off x="674424" y="1706292"/>
            <a:ext cx="37252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</a:rPr>
              <a:t>int t;</a:t>
            </a:r>
          </a:p>
          <a:p>
            <a:r>
              <a:rPr lang="en-US" dirty="0">
                <a:latin typeface="Courier New" panose="02070309020205020404" pitchFamily="49" charset="0"/>
              </a:rPr>
              <a:t>for(t=0; t &lt; 100; t++) </a:t>
            </a:r>
          </a:p>
          <a:p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(“%d”, t);</a:t>
            </a:r>
          </a:p>
          <a:p>
            <a:r>
              <a:rPr lang="en-US" dirty="0">
                <a:latin typeface="Courier New" panose="02070309020205020404" pitchFamily="49" charset="0"/>
              </a:rPr>
              <a:t>   if(t == 10) </a:t>
            </a:r>
          </a:p>
          <a:p>
            <a:r>
              <a:rPr lang="en-US" dirty="0">
                <a:latin typeface="Courier New" panose="02070309020205020404" pitchFamily="49" charset="0"/>
              </a:rPr>
              <a:t>     break;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</a:rPr>
              <a:t>return 0;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6AB7EF8-8336-4967-82FF-07D0672FF056}"/>
              </a:ext>
            </a:extLst>
          </p:cNvPr>
          <p:cNvSpPr/>
          <p:nvPr/>
        </p:nvSpPr>
        <p:spPr>
          <a:xfrm>
            <a:off x="674424" y="5151708"/>
            <a:ext cx="85755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prints the numbers 0 through 10 on the screen. Then the loop terminates because break causes immediate exit from the for loop, overriding the conditional test t&lt;100.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12F3BF9-AFD1-4892-A147-BD58357F6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07BCCC0-91D6-4451-8C28-5E5B0CC2AF57}"/>
              </a:ext>
            </a:extLst>
          </p:cNvPr>
          <p:cNvSpPr/>
          <p:nvPr/>
        </p:nvSpPr>
        <p:spPr>
          <a:xfrm>
            <a:off x="7792280" y="1706292"/>
            <a:ext cx="33925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</a:rPr>
              <a:t>Output</a:t>
            </a:r>
            <a:endParaRPr lang="en-US" dirty="0">
              <a:latin typeface="courier-new"/>
            </a:endParaRPr>
          </a:p>
          <a:p>
            <a:endParaRPr lang="en-US" dirty="0">
              <a:latin typeface="courier-new"/>
            </a:endParaRPr>
          </a:p>
          <a:p>
            <a:r>
              <a:rPr lang="en-US" dirty="0">
                <a:latin typeface="courier-new"/>
              </a:rPr>
              <a:t>0 1 2 3 4 5 6 7 8 9 10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0864485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11113"/>
    </mc:Choice>
    <mc:Fallback>
      <p:transition spd="slow" advTm="1111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- break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10515600" cy="52739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break </a:t>
            </a:r>
            <a:r>
              <a:rPr lang="en-US" dirty="0"/>
              <a:t>causes an exit from only the innermost loop. 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200" b="1" dirty="0"/>
          </a:p>
          <a:p>
            <a:pPr marL="0" indent="0" algn="just">
              <a:buNone/>
            </a:pPr>
            <a:r>
              <a:rPr lang="en-US" b="1" dirty="0"/>
              <a:t>Example Code</a:t>
            </a: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FA1270E-1AD7-4408-96BF-4E31C33A676D}"/>
              </a:ext>
            </a:extLst>
          </p:cNvPr>
          <p:cNvSpPr/>
          <p:nvPr/>
        </p:nvSpPr>
        <p:spPr>
          <a:xfrm>
            <a:off x="674424" y="2235085"/>
            <a:ext cx="3723861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int 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, count;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for(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=1; 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&lt;=5; 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++) 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count = 1;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for(;;) 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</a:rPr>
              <a:t>("%d ", count);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   count++;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   if(count == 10) 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      break;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</a:rPr>
              <a:t>("\n");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}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F260925-EF8D-451C-9E31-6CC22627CB2E}"/>
              </a:ext>
            </a:extLst>
          </p:cNvPr>
          <p:cNvSpPr/>
          <p:nvPr/>
        </p:nvSpPr>
        <p:spPr>
          <a:xfrm>
            <a:off x="6095997" y="3934241"/>
            <a:ext cx="53203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Each time ‘count’ equal to 10, the compiler encounters </a:t>
            </a:r>
            <a:r>
              <a:rPr lang="en-US" sz="2200" b="1" dirty="0"/>
              <a:t>break, </a:t>
            </a:r>
            <a:r>
              <a:rPr lang="en-US" sz="2200" dirty="0"/>
              <a:t>it breaks its loop or block and control is passed back to the outer for loop.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7EFDDD1-3E56-44F8-B32B-A3088FEAA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35A8F3C-21A4-4FD4-99FE-99F5FEDF0797}"/>
              </a:ext>
            </a:extLst>
          </p:cNvPr>
          <p:cNvSpPr/>
          <p:nvPr/>
        </p:nvSpPr>
        <p:spPr>
          <a:xfrm>
            <a:off x="6096000" y="1880555"/>
            <a:ext cx="53203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</a:rPr>
              <a:t>Output</a:t>
            </a:r>
            <a:endParaRPr lang="en-US" dirty="0">
              <a:latin typeface="courier-new"/>
            </a:endParaRPr>
          </a:p>
          <a:p>
            <a:endParaRPr lang="en-US" sz="1000" dirty="0">
              <a:latin typeface="courier-new"/>
            </a:endParaRPr>
          </a:p>
          <a:p>
            <a:r>
              <a:rPr lang="en-US" sz="1600" dirty="0">
                <a:latin typeface="courier-new"/>
              </a:rPr>
              <a:t>1 2 3 4 5 6 7 8 9</a:t>
            </a:r>
          </a:p>
          <a:p>
            <a:r>
              <a:rPr lang="en-US" sz="1600" dirty="0">
                <a:latin typeface="courier-new"/>
              </a:rPr>
              <a:t>1 2 3 4 5 6 7 8 9</a:t>
            </a:r>
            <a:endParaRPr lang="en-US" sz="1600" dirty="0"/>
          </a:p>
          <a:p>
            <a:r>
              <a:rPr lang="en-US" sz="1600" dirty="0">
                <a:latin typeface="courier-new"/>
              </a:rPr>
              <a:t>1 2 3 4 5 6 7 8 9</a:t>
            </a:r>
            <a:endParaRPr lang="en-US" sz="1600" dirty="0"/>
          </a:p>
          <a:p>
            <a:r>
              <a:rPr lang="en-US" sz="1600" dirty="0">
                <a:latin typeface="courier-new"/>
              </a:rPr>
              <a:t>1 2 3 4 5 6 7 8 9</a:t>
            </a:r>
            <a:endParaRPr lang="en-US" sz="1600" dirty="0"/>
          </a:p>
          <a:p>
            <a:r>
              <a:rPr lang="en-US" sz="1600" dirty="0">
                <a:latin typeface="courier-new"/>
              </a:rPr>
              <a:t>1 2 3 4 5 6 7 8 9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5076189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4157"/>
    </mc:Choice>
    <mc:Fallback>
      <p:transition spd="slow" advTm="1541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- continue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10515600" cy="52739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The continue statement </a:t>
            </a:r>
          </a:p>
          <a:p>
            <a:pPr marL="0" indent="0" algn="just">
              <a:buNone/>
            </a:pPr>
            <a:endParaRPr lang="en-US" sz="1050" b="1" dirty="0"/>
          </a:p>
          <a:p>
            <a:pPr algn="just"/>
            <a:r>
              <a:rPr lang="en-US" dirty="0"/>
              <a:t>The </a:t>
            </a:r>
            <a:r>
              <a:rPr lang="en-US" b="1" dirty="0"/>
              <a:t>continue </a:t>
            </a:r>
            <a:r>
              <a:rPr lang="en-US" dirty="0"/>
              <a:t>statement works somewhat like the </a:t>
            </a:r>
            <a:r>
              <a:rPr lang="en-US" b="1" dirty="0"/>
              <a:t>break </a:t>
            </a:r>
            <a:r>
              <a:rPr lang="en-US" dirty="0"/>
              <a:t>statement.</a:t>
            </a:r>
          </a:p>
          <a:p>
            <a:pPr algn="just"/>
            <a:r>
              <a:rPr lang="en-US" dirty="0"/>
              <a:t> Instead of forcing termination (break), however, </a:t>
            </a:r>
            <a:r>
              <a:rPr lang="en-US" b="1" dirty="0"/>
              <a:t>continue </a:t>
            </a:r>
            <a:r>
              <a:rPr lang="en-US" dirty="0"/>
              <a:t>forces the next iteration of the loop to take place, skipping any code in between. </a:t>
            </a:r>
          </a:p>
          <a:p>
            <a:pPr algn="just"/>
            <a:r>
              <a:rPr lang="en-US" dirty="0"/>
              <a:t>In the </a:t>
            </a:r>
            <a:r>
              <a:rPr lang="en-US" b="1" dirty="0"/>
              <a:t>for </a:t>
            </a:r>
            <a:r>
              <a:rPr lang="en-US" dirty="0"/>
              <a:t>loop, </a:t>
            </a:r>
            <a:r>
              <a:rPr lang="en-US" b="1" dirty="0"/>
              <a:t>continue </a:t>
            </a:r>
            <a:r>
              <a:rPr lang="en-US" dirty="0"/>
              <a:t>causes the increment and then the conditional test portions of the loop to execute. </a:t>
            </a:r>
          </a:p>
          <a:p>
            <a:pPr algn="just"/>
            <a:r>
              <a:rPr lang="en-US" dirty="0"/>
              <a:t>In the </a:t>
            </a:r>
            <a:r>
              <a:rPr lang="en-US" b="1" dirty="0"/>
              <a:t>while </a:t>
            </a:r>
            <a:r>
              <a:rPr lang="en-US" dirty="0"/>
              <a:t>and </a:t>
            </a:r>
            <a:r>
              <a:rPr lang="en-US" b="1" dirty="0"/>
              <a:t>do-while </a:t>
            </a:r>
            <a:r>
              <a:rPr lang="en-US" dirty="0"/>
              <a:t>loops, program control passes to the conditional tests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31A72CC-262B-4546-BEB4-4D27439C3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760561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70671"/>
    </mc:Choice>
    <mc:Fallback>
      <p:transition spd="slow" advTm="7067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- continue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10515600" cy="52739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Example Code</a:t>
            </a: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FA1270E-1AD7-4408-96BF-4E31C33A676D}"/>
              </a:ext>
            </a:extLst>
          </p:cNvPr>
          <p:cNvSpPr/>
          <p:nvPr/>
        </p:nvSpPr>
        <p:spPr>
          <a:xfrm>
            <a:off x="674424" y="1731499"/>
            <a:ext cx="372386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Courier New" panose="02070309020205020404" pitchFamily="49" charset="0"/>
              </a:rPr>
              <a:t>#</a:t>
            </a:r>
            <a:r>
              <a:rPr lang="fr-FR" sz="1700" dirty="0" err="1">
                <a:latin typeface="Courier New" panose="02070309020205020404" pitchFamily="49" charset="0"/>
              </a:rPr>
              <a:t>include</a:t>
            </a:r>
            <a:r>
              <a:rPr lang="fr-FR" sz="1700" dirty="0">
                <a:latin typeface="Courier New" panose="02070309020205020404" pitchFamily="49" charset="0"/>
              </a:rPr>
              <a:t> &lt;</a:t>
            </a:r>
            <a:r>
              <a:rPr lang="fr-FR" sz="1700" dirty="0" err="1">
                <a:latin typeface="Courier New" panose="02070309020205020404" pitchFamily="49" charset="0"/>
              </a:rPr>
              <a:t>stdio.h</a:t>
            </a:r>
            <a:r>
              <a:rPr lang="fr-FR" sz="1700" dirty="0">
                <a:latin typeface="Courier New" panose="02070309020205020404" pitchFamily="49" charset="0"/>
              </a:rPr>
              <a:t>&gt;</a:t>
            </a:r>
          </a:p>
          <a:p>
            <a:r>
              <a:rPr lang="fr-FR" sz="1700" dirty="0">
                <a:latin typeface="Courier New" panose="02070309020205020404" pitchFamily="49" charset="0"/>
              </a:rPr>
              <a:t>int main(</a:t>
            </a:r>
            <a:r>
              <a:rPr lang="fr-FR" sz="1700" dirty="0" err="1">
                <a:latin typeface="Courier New" panose="02070309020205020404" pitchFamily="49" charset="0"/>
              </a:rPr>
              <a:t>void</a:t>
            </a:r>
            <a:r>
              <a:rPr lang="fr-FR" sz="1700" dirty="0">
                <a:latin typeface="Courier New" panose="02070309020205020404" pitchFamily="49" charset="0"/>
              </a:rPr>
              <a:t>)</a:t>
            </a:r>
          </a:p>
          <a:p>
            <a:r>
              <a:rPr lang="fr-FR" sz="1700" dirty="0">
                <a:latin typeface="Courier New" panose="02070309020205020404" pitchFamily="49" charset="0"/>
              </a:rPr>
              <a:t>{</a:t>
            </a:r>
          </a:p>
          <a:p>
            <a:r>
              <a:rPr lang="fr-FR" sz="1700" dirty="0">
                <a:latin typeface="Courier New" panose="02070309020205020404" pitchFamily="49" charset="0"/>
              </a:rPr>
              <a:t>int t, count;</a:t>
            </a:r>
          </a:p>
          <a:p>
            <a:r>
              <a:rPr lang="fr-FR" sz="1700" dirty="0">
                <a:latin typeface="Courier New" panose="02070309020205020404" pitchFamily="49" charset="0"/>
              </a:rPr>
              <a:t>for(t=1; t&lt;=20; t++) </a:t>
            </a:r>
          </a:p>
          <a:p>
            <a:r>
              <a:rPr lang="fr-FR" sz="1700" dirty="0">
                <a:latin typeface="Courier New" panose="02070309020205020404" pitchFamily="49" charset="0"/>
              </a:rPr>
              <a:t> {   </a:t>
            </a:r>
          </a:p>
          <a:p>
            <a:r>
              <a:rPr lang="fr-FR" sz="1700" dirty="0">
                <a:latin typeface="Courier New" panose="02070309020205020404" pitchFamily="49" charset="0"/>
              </a:rPr>
              <a:t>   if(t%2==0)</a:t>
            </a:r>
          </a:p>
          <a:p>
            <a:r>
              <a:rPr lang="fr-FR" sz="1700" dirty="0">
                <a:latin typeface="Courier New" panose="02070309020205020404" pitchFamily="49" charset="0"/>
              </a:rPr>
              <a:t>      </a:t>
            </a:r>
            <a:r>
              <a:rPr lang="fr-FR" sz="1700" b="1" dirty="0">
                <a:latin typeface="Courier New" panose="02070309020205020404" pitchFamily="49" charset="0"/>
              </a:rPr>
              <a:t>continue;</a:t>
            </a:r>
          </a:p>
          <a:p>
            <a:r>
              <a:rPr lang="fr-FR" sz="1700" dirty="0">
                <a:latin typeface="Courier New" panose="02070309020205020404" pitchFamily="49" charset="0"/>
              </a:rPr>
              <a:t>   </a:t>
            </a:r>
            <a:r>
              <a:rPr lang="fr-FR" sz="1700" dirty="0" err="1">
                <a:latin typeface="Courier New" panose="02070309020205020404" pitchFamily="49" charset="0"/>
              </a:rPr>
              <a:t>else</a:t>
            </a:r>
            <a:r>
              <a:rPr lang="fr-FR" sz="1700" dirty="0">
                <a:latin typeface="Courier New" panose="02070309020205020404" pitchFamily="49" charset="0"/>
              </a:rPr>
              <a:t>       </a:t>
            </a:r>
          </a:p>
          <a:p>
            <a:r>
              <a:rPr lang="fr-FR" sz="1700" dirty="0">
                <a:latin typeface="Courier New" panose="02070309020205020404" pitchFamily="49" charset="0"/>
              </a:rPr>
              <a:t>      printf("%d\n", t);</a:t>
            </a:r>
          </a:p>
          <a:p>
            <a:r>
              <a:rPr lang="fr-FR" sz="1700" dirty="0">
                <a:latin typeface="Courier New" panose="02070309020205020404" pitchFamily="49" charset="0"/>
              </a:rPr>
              <a:t> }</a:t>
            </a:r>
          </a:p>
          <a:p>
            <a:r>
              <a:rPr lang="fr-FR" sz="1700" dirty="0">
                <a:latin typeface="Courier New" panose="02070309020205020404" pitchFamily="49" charset="0"/>
              </a:rPr>
              <a:t>}</a:t>
            </a:r>
            <a:endParaRPr lang="en-US" sz="1700" dirty="0"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F260925-EF8D-451C-9E31-6CC22627CB2E}"/>
              </a:ext>
            </a:extLst>
          </p:cNvPr>
          <p:cNvSpPr/>
          <p:nvPr/>
        </p:nvSpPr>
        <p:spPr>
          <a:xfrm>
            <a:off x="752474" y="5393884"/>
            <a:ext cx="87625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prints the odd numbers between from 1 to 20 on the screen. Each time the compiler encounters </a:t>
            </a:r>
            <a:r>
              <a:rPr lang="en-US" sz="2200" b="1" dirty="0"/>
              <a:t>continue </a:t>
            </a:r>
            <a:r>
              <a:rPr lang="en-US" sz="2200" dirty="0"/>
              <a:t>it bypass its loop or block and control is passed back to the outer loop.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CD430E6-6C46-4463-A2B8-4C6657CC4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01E2EAF-1843-467A-BC6C-B8E168426145}"/>
              </a:ext>
            </a:extLst>
          </p:cNvPr>
          <p:cNvSpPr/>
          <p:nvPr/>
        </p:nvSpPr>
        <p:spPr>
          <a:xfrm>
            <a:off x="7793717" y="1731499"/>
            <a:ext cx="106017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/>
              <a:t>Output</a:t>
            </a:r>
          </a:p>
          <a:p>
            <a:endParaRPr lang="en-US" sz="1100" dirty="0"/>
          </a:p>
          <a:p>
            <a:r>
              <a:rPr lang="en-US" sz="1700" dirty="0"/>
              <a:t>1</a:t>
            </a:r>
          </a:p>
          <a:p>
            <a:r>
              <a:rPr lang="en-US" sz="1700" dirty="0"/>
              <a:t>3</a:t>
            </a:r>
          </a:p>
          <a:p>
            <a:r>
              <a:rPr lang="en-US" sz="1700" dirty="0"/>
              <a:t>5</a:t>
            </a:r>
          </a:p>
          <a:p>
            <a:r>
              <a:rPr lang="en-US" sz="1700" dirty="0"/>
              <a:t>7</a:t>
            </a:r>
          </a:p>
          <a:p>
            <a:r>
              <a:rPr lang="en-US" sz="1700" dirty="0"/>
              <a:t>9</a:t>
            </a:r>
          </a:p>
          <a:p>
            <a:r>
              <a:rPr lang="en-US" sz="1700" dirty="0"/>
              <a:t>11</a:t>
            </a:r>
          </a:p>
          <a:p>
            <a:r>
              <a:rPr lang="en-US" sz="1700" dirty="0"/>
              <a:t>13</a:t>
            </a:r>
          </a:p>
          <a:p>
            <a:r>
              <a:rPr lang="en-US" sz="1700" dirty="0"/>
              <a:t>15</a:t>
            </a:r>
          </a:p>
          <a:p>
            <a:r>
              <a:rPr lang="en-US" sz="1700" dirty="0"/>
              <a:t>17</a:t>
            </a:r>
          </a:p>
          <a:p>
            <a:r>
              <a:rPr lang="en-US" sz="1700" dirty="0"/>
              <a:t>19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="" xmlns:a16="http://schemas.microsoft.com/office/drawing/2014/main" id="{4207C63A-45DF-465C-935A-D3738C2500D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68535" y="3241142"/>
            <a:ext cx="588632" cy="36871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134377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71411"/>
    </mc:Choice>
    <mc:Fallback>
      <p:transition spd="slow" advTm="17141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– break vs continue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14112" y="1502112"/>
            <a:ext cx="8708115" cy="43860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break					   continue</a:t>
            </a: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FA1270E-1AD7-4408-96BF-4E31C33A676D}"/>
              </a:ext>
            </a:extLst>
          </p:cNvPr>
          <p:cNvSpPr/>
          <p:nvPr/>
        </p:nvSpPr>
        <p:spPr>
          <a:xfrm>
            <a:off x="6637908" y="2168821"/>
            <a:ext cx="37238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</a:rPr>
              <a:t>for(int t=1; t&lt;=100; t++) {   </a:t>
            </a:r>
          </a:p>
          <a:p>
            <a:r>
              <a:rPr lang="fr-FR" dirty="0">
                <a:latin typeface="Courier New" panose="02070309020205020404" pitchFamily="49" charset="0"/>
              </a:rPr>
              <a:t>   if(t%2==0)</a:t>
            </a:r>
          </a:p>
          <a:p>
            <a:r>
              <a:rPr lang="fr-FR" dirty="0">
                <a:latin typeface="Courier New" panose="02070309020205020404" pitchFamily="49" charset="0"/>
              </a:rPr>
              <a:t>      </a:t>
            </a:r>
            <a:r>
              <a:rPr lang="fr-FR" b="1" dirty="0">
                <a:latin typeface="Courier New" panose="02070309020205020404" pitchFamily="49" charset="0"/>
              </a:rPr>
              <a:t>continue;</a:t>
            </a:r>
          </a:p>
          <a:p>
            <a:r>
              <a:rPr lang="fr-FR" dirty="0">
                <a:latin typeface="Courier New" panose="02070309020205020404" pitchFamily="49" charset="0"/>
              </a:rPr>
              <a:t>   </a:t>
            </a:r>
            <a:r>
              <a:rPr lang="fr-FR" dirty="0" err="1">
                <a:latin typeface="Courier New" panose="02070309020205020404" pitchFamily="49" charset="0"/>
              </a:rPr>
              <a:t>else</a:t>
            </a:r>
            <a:r>
              <a:rPr lang="fr-FR" dirty="0">
                <a:latin typeface="Courier New" panose="02070309020205020404" pitchFamily="49" charset="0"/>
              </a:rPr>
              <a:t>       </a:t>
            </a:r>
          </a:p>
          <a:p>
            <a:r>
              <a:rPr lang="fr-FR" dirty="0">
                <a:latin typeface="Courier New" panose="02070309020205020404" pitchFamily="49" charset="0"/>
              </a:rPr>
              <a:t>      printf("%d\n", t);</a:t>
            </a:r>
          </a:p>
          <a:p>
            <a:r>
              <a:rPr lang="fr-FR" dirty="0">
                <a:latin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F260925-EF8D-451C-9E31-6CC22627CB2E}"/>
              </a:ext>
            </a:extLst>
          </p:cNvPr>
          <p:cNvSpPr/>
          <p:nvPr/>
        </p:nvSpPr>
        <p:spPr>
          <a:xfrm>
            <a:off x="6637907" y="4396238"/>
            <a:ext cx="372386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prints the odd numbers between from 1 to 100 on the screen.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448B30B-5B04-4B23-BDA5-4EA0C37DE563}"/>
              </a:ext>
            </a:extLst>
          </p:cNvPr>
          <p:cNvSpPr/>
          <p:nvPr/>
        </p:nvSpPr>
        <p:spPr>
          <a:xfrm>
            <a:off x="1814112" y="2168820"/>
            <a:ext cx="37238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</a:rPr>
              <a:t>for(int t=1; t&lt;=100; t++) {   </a:t>
            </a:r>
          </a:p>
          <a:p>
            <a:r>
              <a:rPr lang="fr-FR" dirty="0">
                <a:latin typeface="Courier New" panose="02070309020205020404" pitchFamily="49" charset="0"/>
              </a:rPr>
              <a:t>   if(t%2==0)</a:t>
            </a:r>
          </a:p>
          <a:p>
            <a:r>
              <a:rPr lang="fr-FR" dirty="0">
                <a:latin typeface="Courier New" panose="02070309020205020404" pitchFamily="49" charset="0"/>
              </a:rPr>
              <a:t>      </a:t>
            </a:r>
            <a:r>
              <a:rPr lang="fr-FR" b="1" dirty="0">
                <a:latin typeface="Courier New" panose="02070309020205020404" pitchFamily="49" charset="0"/>
              </a:rPr>
              <a:t>break;</a:t>
            </a:r>
          </a:p>
          <a:p>
            <a:r>
              <a:rPr lang="fr-FR" dirty="0">
                <a:latin typeface="Courier New" panose="02070309020205020404" pitchFamily="49" charset="0"/>
              </a:rPr>
              <a:t>   </a:t>
            </a:r>
            <a:r>
              <a:rPr lang="fr-FR" dirty="0" err="1">
                <a:latin typeface="Courier New" panose="02070309020205020404" pitchFamily="49" charset="0"/>
              </a:rPr>
              <a:t>else</a:t>
            </a:r>
            <a:r>
              <a:rPr lang="fr-FR" dirty="0">
                <a:latin typeface="Courier New" panose="02070309020205020404" pitchFamily="49" charset="0"/>
              </a:rPr>
              <a:t>       </a:t>
            </a:r>
          </a:p>
          <a:p>
            <a:r>
              <a:rPr lang="fr-FR" dirty="0">
                <a:latin typeface="Courier New" panose="02070309020205020404" pitchFamily="49" charset="0"/>
              </a:rPr>
              <a:t>      printf("%d\n", t);</a:t>
            </a:r>
          </a:p>
          <a:p>
            <a:r>
              <a:rPr lang="fr-FR" dirty="0">
                <a:latin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06A0191-5511-4259-A488-1F5CBE5DEDA9}"/>
              </a:ext>
            </a:extLst>
          </p:cNvPr>
          <p:cNvSpPr/>
          <p:nvPr/>
        </p:nvSpPr>
        <p:spPr>
          <a:xfrm>
            <a:off x="2141664" y="4492143"/>
            <a:ext cx="33963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prints 1 on the screen.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51E3A855-1617-4687-970E-9A5586170D7F}"/>
              </a:ext>
            </a:extLst>
          </p:cNvPr>
          <p:cNvCxnSpPr/>
          <p:nvPr/>
        </p:nvCxnSpPr>
        <p:spPr>
          <a:xfrm>
            <a:off x="5910471" y="1590645"/>
            <a:ext cx="0" cy="4028275"/>
          </a:xfrm>
          <a:prstGeom prst="line">
            <a:avLst/>
          </a:prstGeom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1963287-B1A1-458D-81C9-48E277D0E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57047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81199"/>
    </mc:Choice>
    <mc:Fallback>
      <p:transition spd="slow" advTm="8119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27088D-D31F-4AD1-9355-E54B5EB93C60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fontAlgn="base"/>
            <a:r>
              <a:rPr lang="en-IN" sz="4000" dirty="0"/>
              <a:t>                         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98EBAE3-99B9-48C5-BBBD-535690665D60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3CCEF88-D6F6-48D9-9688-278888AD5E05}"/>
              </a:ext>
            </a:extLst>
          </p:cNvPr>
          <p:cNvSpPr/>
          <p:nvPr/>
        </p:nvSpPr>
        <p:spPr>
          <a:xfrm>
            <a:off x="4193488" y="2875002"/>
            <a:ext cx="380501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b="1" dirty="0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04E5B1E-5194-442E-ADD0-9A1EE3B1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09707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941"/>
    </mc:Choice>
    <mc:Fallback>
      <p:transition spd="slow" advTm="294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27088D-D31F-4AD1-9355-E54B5EB93C60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statement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98EBAE3-99B9-48C5-BBBD-535690665D60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BDAA2DE-BCB6-4DFE-BC74-81B9C903E312}"/>
              </a:ext>
            </a:extLst>
          </p:cNvPr>
          <p:cNvSpPr/>
          <p:nvPr/>
        </p:nvSpPr>
        <p:spPr>
          <a:xfrm>
            <a:off x="457497" y="1123986"/>
            <a:ext cx="1121766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Iteration statements (also called loops) </a:t>
            </a:r>
            <a:r>
              <a:rPr lang="en-US" sz="2200" u="sng" dirty="0"/>
              <a:t>allow a set of instructions to be repeatedly executed until a certain condition is reached</a:t>
            </a:r>
            <a:r>
              <a:rPr lang="en-US" sz="2200" dirty="0"/>
              <a:t>. 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This condition may be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200" dirty="0"/>
              <a:t>Entry controlled (</a:t>
            </a:r>
            <a:r>
              <a:rPr lang="en-US" sz="2200" b="1" dirty="0"/>
              <a:t>for </a:t>
            </a:r>
            <a:r>
              <a:rPr lang="en-US" sz="2200" dirty="0"/>
              <a:t>loop, </a:t>
            </a:r>
            <a:r>
              <a:rPr lang="en-US" sz="2200" b="1" dirty="0"/>
              <a:t>while</a:t>
            </a:r>
            <a:r>
              <a:rPr lang="en-US" sz="2200" dirty="0"/>
              <a:t> loop) or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200" dirty="0"/>
              <a:t>Exit controlled (</a:t>
            </a:r>
            <a:r>
              <a:rPr lang="en-US" sz="2200" b="1" dirty="0"/>
              <a:t>do-while </a:t>
            </a:r>
            <a:r>
              <a:rPr lang="en-US" sz="2200" dirty="0"/>
              <a:t>loop)</a:t>
            </a:r>
          </a:p>
        </p:txBody>
      </p:sp>
      <p:pic>
        <p:nvPicPr>
          <p:cNvPr id="5122" name="Picture 2" descr="Loops in C and C++ - GeeksforGeeks">
            <a:extLst>
              <a:ext uri="{FF2B5EF4-FFF2-40B4-BE49-F238E27FC236}">
                <a16:creationId xmlns="" xmlns:a16="http://schemas.microsoft.com/office/drawing/2014/main" id="{671197FB-CCDD-4C8A-B600-B81AD4217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929" y="3358885"/>
            <a:ext cx="7044135" cy="30571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BFD638C-D02B-4ECA-BFF4-8B069F7BF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14963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10756"/>
    </mc:Choice>
    <mc:Fallback>
      <p:transition spd="slow" advTm="11075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27088D-D31F-4AD1-9355-E54B5EB93C60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statement – for loop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98EBAE3-99B9-48C5-BBBD-535690665D60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BDAA2DE-BCB6-4DFE-BC74-81B9C903E312}"/>
              </a:ext>
            </a:extLst>
          </p:cNvPr>
          <p:cNvSpPr/>
          <p:nvPr/>
        </p:nvSpPr>
        <p:spPr>
          <a:xfrm>
            <a:off x="752474" y="1455290"/>
            <a:ext cx="10687047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for Loop</a:t>
            </a:r>
          </a:p>
          <a:p>
            <a:pPr algn="just"/>
            <a:endParaRPr lang="en-US" sz="2800" b="1" i="1" dirty="0"/>
          </a:p>
          <a:p>
            <a:pPr algn="just"/>
            <a:r>
              <a:rPr lang="en-US" sz="2400" dirty="0"/>
              <a:t>It allows a block of code to be executed repeatedly for specified iteration.</a:t>
            </a:r>
          </a:p>
          <a:p>
            <a:pPr algn="just"/>
            <a:endParaRPr lang="en-US" sz="2800" b="1" i="1" dirty="0"/>
          </a:p>
          <a:p>
            <a:pPr algn="just"/>
            <a:r>
              <a:rPr lang="en-US" sz="2400" u="sng" dirty="0"/>
              <a:t>Syntax of the for loop statement is :</a:t>
            </a:r>
          </a:p>
          <a:p>
            <a:pPr algn="just"/>
            <a:endParaRPr lang="en-US" dirty="0"/>
          </a:p>
          <a:p>
            <a:pPr algn="just"/>
            <a:r>
              <a:rPr lang="en-US" sz="2400" dirty="0"/>
              <a:t>for (initialization; condition; increment)</a:t>
            </a:r>
          </a:p>
          <a:p>
            <a:pPr algn="just"/>
            <a:r>
              <a:rPr lang="en-US" sz="2400" dirty="0"/>
              <a:t>{</a:t>
            </a:r>
          </a:p>
          <a:p>
            <a:pPr algn="just"/>
            <a:r>
              <a:rPr lang="en-US" sz="2400" dirty="0"/>
              <a:t>   statement 1;</a:t>
            </a:r>
          </a:p>
          <a:p>
            <a:pPr algn="just"/>
            <a:r>
              <a:rPr lang="en-US" sz="2400" dirty="0"/>
              <a:t>   statement 2;</a:t>
            </a:r>
          </a:p>
          <a:p>
            <a:pPr algn="just"/>
            <a:r>
              <a:rPr lang="en-US" sz="2400" dirty="0"/>
              <a:t>   ---</a:t>
            </a:r>
          </a:p>
          <a:p>
            <a:pPr algn="just"/>
            <a:r>
              <a:rPr lang="en-US" sz="2400" dirty="0"/>
              <a:t>   statement n;</a:t>
            </a:r>
          </a:p>
          <a:p>
            <a:pPr algn="just"/>
            <a:r>
              <a:rPr lang="en-US" sz="2400" dirty="0"/>
              <a:t>}</a:t>
            </a:r>
            <a:endParaRPr lang="en-US" sz="7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CE0697B-4153-4135-9886-320EE2D5E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679942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5307"/>
    </mc:Choice>
    <mc:Fallback>
      <p:transition spd="slow" advTm="4530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27088D-D31F-4AD1-9355-E54B5EB93C60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statement – for loop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98EBAE3-99B9-48C5-BBBD-535690665D60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BDAA2DE-BCB6-4DFE-BC74-81B9C903E312}"/>
              </a:ext>
            </a:extLst>
          </p:cNvPr>
          <p:cNvSpPr/>
          <p:nvPr/>
        </p:nvSpPr>
        <p:spPr>
          <a:xfrm>
            <a:off x="752475" y="4384343"/>
            <a:ext cx="915352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initialization</a:t>
            </a:r>
            <a:r>
              <a:rPr lang="en-US" dirty="0"/>
              <a:t> is an assignment statement that is used to set the loop control variable.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condition</a:t>
            </a:r>
            <a:r>
              <a:rPr lang="en-US" dirty="0"/>
              <a:t> is a relational expression that determines when the loop exits.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increment</a:t>
            </a:r>
            <a:r>
              <a:rPr lang="en-US" dirty="0"/>
              <a:t> defines how the loop control variable changes each time the loop is repeated.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for loop continues to execute as long as the condition is true.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the condition becomes false, program execution resumes on the statement following the for.</a:t>
            </a:r>
          </a:p>
        </p:txBody>
      </p:sp>
      <p:pic>
        <p:nvPicPr>
          <p:cNvPr id="2050" name="Picture 2" descr="C/C++ For loop with Examples - GeeksforGeeks">
            <a:extLst>
              <a:ext uri="{FF2B5EF4-FFF2-40B4-BE49-F238E27FC236}">
                <a16:creationId xmlns="" xmlns:a16="http://schemas.microsoft.com/office/drawing/2014/main" id="{C90FEF66-9066-4B8E-BFD9-C69D772E1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440" y="1068598"/>
            <a:ext cx="5261113" cy="32376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CE0697B-4153-4135-9886-320EE2D5E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792163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11203"/>
    </mc:Choice>
    <mc:Fallback>
      <p:transition spd="slow" advTm="11120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27088D-D31F-4AD1-9355-E54B5EB93C60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1991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statement – for loop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98EBAE3-99B9-48C5-BBBD-535690665D60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20E4F99-3C12-489F-9FB3-698491821BDF}"/>
              </a:ext>
            </a:extLst>
          </p:cNvPr>
          <p:cNvSpPr/>
          <p:nvPr/>
        </p:nvSpPr>
        <p:spPr>
          <a:xfrm>
            <a:off x="384313" y="1251829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int main(void)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int x;</a:t>
            </a:r>
          </a:p>
          <a:p>
            <a:r>
              <a:rPr lang="en-US" sz="2000" dirty="0"/>
              <a:t>for(x=1; x &lt;= 100; x++)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("%d ", x);</a:t>
            </a:r>
          </a:p>
          <a:p>
            <a:r>
              <a:rPr lang="en-US" sz="2000" dirty="0"/>
              <a:t>return 0;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6492E3-F438-4F79-90F3-28ABE0BD7D5B}"/>
              </a:ext>
            </a:extLst>
          </p:cNvPr>
          <p:cNvSpPr/>
          <p:nvPr/>
        </p:nvSpPr>
        <p:spPr>
          <a:xfrm>
            <a:off x="384313" y="3838268"/>
            <a:ext cx="109860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</a:rPr>
              <a:t>In the loop, </a:t>
            </a:r>
            <a:r>
              <a:rPr lang="en-US" sz="2400" b="1" dirty="0">
                <a:latin typeface="Times New Roman" panose="02020603050405020304" pitchFamily="18" charset="0"/>
              </a:rPr>
              <a:t>x </a:t>
            </a:r>
            <a:r>
              <a:rPr lang="en-US" sz="2400" dirty="0">
                <a:latin typeface="Times New Roman" panose="02020603050405020304" pitchFamily="18" charset="0"/>
              </a:rPr>
              <a:t>is initially set to 1 and then compared with 100. Since </a:t>
            </a:r>
            <a:r>
              <a:rPr lang="en-US" sz="2400" b="1" dirty="0">
                <a:latin typeface="Times New Roman" panose="02020603050405020304" pitchFamily="18" charset="0"/>
              </a:rPr>
              <a:t>x </a:t>
            </a:r>
            <a:r>
              <a:rPr lang="en-US" sz="2400" dirty="0">
                <a:latin typeface="Times New Roman" panose="02020603050405020304" pitchFamily="18" charset="0"/>
              </a:rPr>
              <a:t>is less than 100, </a:t>
            </a:r>
            <a:r>
              <a:rPr lang="en-US" sz="2400" b="1" dirty="0" err="1">
                <a:latin typeface="Times New Roman" panose="02020603050405020304" pitchFamily="18" charset="0"/>
              </a:rPr>
              <a:t>printf</a:t>
            </a:r>
            <a:r>
              <a:rPr lang="en-US" sz="2400" b="1" dirty="0">
                <a:latin typeface="Times New Roman" panose="02020603050405020304" pitchFamily="18" charset="0"/>
              </a:rPr>
              <a:t>( ) </a:t>
            </a:r>
            <a:r>
              <a:rPr lang="en-US" sz="2400" dirty="0">
                <a:latin typeface="Times New Roman" panose="02020603050405020304" pitchFamily="18" charset="0"/>
              </a:rPr>
              <a:t>is called and the loop iterates. This causes </a:t>
            </a:r>
            <a:r>
              <a:rPr lang="en-US" sz="2400" b="1" dirty="0">
                <a:latin typeface="Times New Roman" panose="02020603050405020304" pitchFamily="18" charset="0"/>
              </a:rPr>
              <a:t>x </a:t>
            </a:r>
            <a:r>
              <a:rPr lang="en-US" sz="2400" dirty="0">
                <a:latin typeface="Times New Roman" panose="02020603050405020304" pitchFamily="18" charset="0"/>
              </a:rPr>
              <a:t>to be increased by 1 and again tested to see if it is still less than or equal to 100. If it is, </a:t>
            </a:r>
            <a:r>
              <a:rPr lang="en-US" sz="2400" b="1" dirty="0" err="1">
                <a:latin typeface="Times New Roman" panose="02020603050405020304" pitchFamily="18" charset="0"/>
              </a:rPr>
              <a:t>printf</a:t>
            </a:r>
            <a:r>
              <a:rPr lang="en-US" sz="2400" b="1" dirty="0">
                <a:latin typeface="Times New Roman" panose="02020603050405020304" pitchFamily="18" charset="0"/>
              </a:rPr>
              <a:t>( ) </a:t>
            </a:r>
            <a:r>
              <a:rPr lang="en-US" sz="2400" dirty="0">
                <a:latin typeface="Times New Roman" panose="02020603050405020304" pitchFamily="18" charset="0"/>
              </a:rPr>
              <a:t>is called. This process repeats until </a:t>
            </a:r>
            <a:r>
              <a:rPr lang="en-US" sz="2400" b="1" dirty="0">
                <a:latin typeface="Times New Roman" panose="02020603050405020304" pitchFamily="18" charset="0"/>
              </a:rPr>
              <a:t>x </a:t>
            </a:r>
            <a:r>
              <a:rPr lang="en-US" sz="2400" dirty="0">
                <a:latin typeface="Times New Roman" panose="02020603050405020304" pitchFamily="18" charset="0"/>
              </a:rPr>
              <a:t>is greater than 100, at which point the loop terminates.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76ABF78-CD82-4BE2-B1A3-DFE96C601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50541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66586"/>
    </mc:Choice>
    <mc:Fallback>
      <p:transition spd="slow" advTm="6658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statement – for loop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3" y="1034055"/>
            <a:ext cx="10960985" cy="5107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 program for “for”</a:t>
            </a:r>
          </a:p>
          <a:p>
            <a:pPr marL="0" indent="0">
              <a:buNone/>
            </a:pPr>
            <a:r>
              <a:rPr lang="en-US" b="1" dirty="0"/>
              <a:t>Write a C program to find the sum and average of ‘n’ positive numbers ?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E7EA499-0FB1-4061-8882-714F490B6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94180EF-D579-4CCB-8B9B-5B1D015E667F}"/>
              </a:ext>
            </a:extLst>
          </p:cNvPr>
          <p:cNvSpPr/>
          <p:nvPr/>
        </p:nvSpPr>
        <p:spPr>
          <a:xfrm>
            <a:off x="752473" y="2080716"/>
            <a:ext cx="67880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num,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sum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positive integer number: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&amp;num);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num;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// sum=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sum+i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("Sum = %d", sum);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("Average = %d", sum/num);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1CE6088-7F0A-4E0C-8C97-5357215903B5}"/>
              </a:ext>
            </a:extLst>
          </p:cNvPr>
          <p:cNvSpPr/>
          <p:nvPr/>
        </p:nvSpPr>
        <p:spPr>
          <a:xfrm>
            <a:off x="7898296" y="2080716"/>
            <a:ext cx="4293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-new"/>
              </a:rPr>
              <a:t>Output</a:t>
            </a:r>
          </a:p>
          <a:p>
            <a:r>
              <a:rPr lang="en-US" sz="1400" dirty="0">
                <a:latin typeface="courier-new"/>
              </a:rPr>
              <a:t>Enter a positive integer number: 5   </a:t>
            </a:r>
          </a:p>
          <a:p>
            <a:r>
              <a:rPr lang="en-US" sz="1400" dirty="0">
                <a:latin typeface="courier-new"/>
              </a:rPr>
              <a:t>Sum = 15                        </a:t>
            </a:r>
          </a:p>
          <a:p>
            <a:r>
              <a:rPr lang="en-US" sz="1400" dirty="0">
                <a:latin typeface="courier-new"/>
              </a:rPr>
              <a:t>Average = 3</a:t>
            </a:r>
            <a:endParaRPr lang="en-US" sz="1400" b="0" i="0" dirty="0">
              <a:effectLst/>
              <a:latin typeface="courier-new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2117306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195126"/>
    </mc:Choice>
    <mc:Fallback>
      <p:transition advTm="1951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27088D-D31F-4AD1-9355-E54B5EB93C60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statement – while loop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98EBAE3-99B9-48C5-BBBD-535690665D60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BDAA2DE-BCB6-4DFE-BC74-81B9C903E312}"/>
              </a:ext>
            </a:extLst>
          </p:cNvPr>
          <p:cNvSpPr/>
          <p:nvPr/>
        </p:nvSpPr>
        <p:spPr>
          <a:xfrm>
            <a:off x="457497" y="1123986"/>
            <a:ext cx="11217667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while Loop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400" dirty="0"/>
              <a:t>It allows code to be executed repeatedly based on a given Boolean condition. The while loop can be thought of as a repeating if statement.</a:t>
            </a:r>
            <a:endParaRPr lang="en-US" dirty="0"/>
          </a:p>
          <a:p>
            <a:pPr algn="just"/>
            <a:endParaRPr lang="en-US" sz="1050" b="1" i="1" dirty="0"/>
          </a:p>
          <a:p>
            <a:pPr algn="just"/>
            <a:r>
              <a:rPr lang="en-US" sz="2400" u="sng" dirty="0"/>
              <a:t>Syntax of the while statement is :</a:t>
            </a:r>
          </a:p>
          <a:p>
            <a:pPr algn="just"/>
            <a:endParaRPr lang="en-US" u="sng" dirty="0"/>
          </a:p>
          <a:p>
            <a:pPr algn="just"/>
            <a:r>
              <a:rPr lang="en-US" sz="2400" dirty="0"/>
              <a:t>while(condition)</a:t>
            </a:r>
          </a:p>
          <a:p>
            <a:pPr algn="just"/>
            <a:r>
              <a:rPr lang="en-US" sz="2400" dirty="0"/>
              <a:t>{</a:t>
            </a:r>
          </a:p>
          <a:p>
            <a:pPr algn="just"/>
            <a:r>
              <a:rPr lang="en-US" sz="2400" dirty="0"/>
              <a:t>   statement 1;</a:t>
            </a:r>
          </a:p>
          <a:p>
            <a:pPr algn="just"/>
            <a:r>
              <a:rPr lang="en-US" sz="2400" dirty="0"/>
              <a:t>   statement 2;</a:t>
            </a:r>
          </a:p>
          <a:p>
            <a:pPr algn="just"/>
            <a:r>
              <a:rPr lang="en-US" sz="2400" dirty="0"/>
              <a:t>   ---</a:t>
            </a:r>
          </a:p>
          <a:p>
            <a:pPr algn="just"/>
            <a:r>
              <a:rPr lang="en-US" sz="2400" dirty="0"/>
              <a:t>   statement n;</a:t>
            </a:r>
          </a:p>
          <a:p>
            <a:pPr algn="just"/>
            <a:r>
              <a:rPr lang="en-US" sz="2400" dirty="0"/>
              <a:t>   </a:t>
            </a:r>
            <a:r>
              <a:rPr lang="en-US" sz="2400" dirty="0" err="1"/>
              <a:t>updation</a:t>
            </a:r>
            <a:r>
              <a:rPr lang="en-US" sz="2400" dirty="0"/>
              <a:t>;</a:t>
            </a:r>
          </a:p>
          <a:p>
            <a:pPr algn="just"/>
            <a:r>
              <a:rPr lang="en-US" sz="2400" dirty="0"/>
              <a:t>}</a:t>
            </a:r>
          </a:p>
          <a:p>
            <a:pPr algn="just"/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A2FAF6F-5784-44DE-886A-A7CAA125D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180634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2727"/>
    </mc:Choice>
    <mc:Fallback>
      <p:transition spd="slow" advTm="5272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27088D-D31F-4AD1-9355-E54B5EB93C60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statement – while loop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98EBAE3-99B9-48C5-BBBD-535690665D60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BDAA2DE-BCB6-4DFE-BC74-81B9C903E312}"/>
              </a:ext>
            </a:extLst>
          </p:cNvPr>
          <p:cNvSpPr/>
          <p:nvPr/>
        </p:nvSpPr>
        <p:spPr>
          <a:xfrm>
            <a:off x="487162" y="4869997"/>
            <a:ext cx="962424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condition</a:t>
            </a:r>
            <a:r>
              <a:rPr lang="en-US" sz="2000" dirty="0"/>
              <a:t> is a relational expression that determines when the loop exits.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increment</a:t>
            </a:r>
            <a:r>
              <a:rPr lang="en-US" sz="2000" dirty="0"/>
              <a:t> should defines within the statement to make the loop repeat certain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Once the condition becomes false, program execution resumes on the statement </a:t>
            </a:r>
          </a:p>
          <a:p>
            <a:r>
              <a:rPr lang="en-US" sz="2000" dirty="0"/>
              <a:t>     following the while.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2076EC63-E431-4A75-AFD1-679C41C75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81" y="1140667"/>
            <a:ext cx="5698431" cy="35067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A2FAF6F-5784-44DE-886A-A7CAA125D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825640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7177"/>
    </mc:Choice>
    <mc:Fallback>
      <p:transition spd="slow" advTm="10717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5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4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4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1414</Words>
  <Application>Microsoft Office PowerPoint</Application>
  <PresentationFormat>Custom</PresentationFormat>
  <Paragraphs>369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</dc:creator>
  <cp:lastModifiedBy>Atul Kumar Singh</cp:lastModifiedBy>
  <cp:revision>55</cp:revision>
  <dcterms:created xsi:type="dcterms:W3CDTF">2020-10-28T13:49:34Z</dcterms:created>
  <dcterms:modified xsi:type="dcterms:W3CDTF">2022-01-09T09:27:37Z</dcterms:modified>
</cp:coreProperties>
</file>