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45" r:id="rId3"/>
    <p:sldId id="338" r:id="rId4"/>
    <p:sldId id="363" r:id="rId5"/>
    <p:sldId id="365" r:id="rId6"/>
    <p:sldId id="339" r:id="rId7"/>
    <p:sldId id="364" r:id="rId8"/>
    <p:sldId id="370" r:id="rId9"/>
    <p:sldId id="373" r:id="rId10"/>
    <p:sldId id="366" r:id="rId11"/>
    <p:sldId id="371" r:id="rId12"/>
    <p:sldId id="372" r:id="rId13"/>
    <p:sldId id="367" r:id="rId14"/>
    <p:sldId id="353" r:id="rId15"/>
    <p:sldId id="369" r:id="rId16"/>
    <p:sldId id="355" r:id="rId17"/>
    <p:sldId id="368" r:id="rId18"/>
    <p:sldId id="374" r:id="rId19"/>
    <p:sldId id="380" r:id="rId20"/>
    <p:sldId id="381" r:id="rId21"/>
    <p:sldId id="362" r:id="rId22"/>
    <p:sldId id="354" r:id="rId23"/>
    <p:sldId id="3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CB101-060B-4D88-B5EA-CA07D9F3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525081-730F-49B4-80CE-EDE164B8E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3A2651-0E4A-472E-89F7-DA07B34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D154B-D131-4DC6-9278-B0AE88E6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7AB460-B89E-4DAA-8303-F645F03E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1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3D2CBA-6F1B-4D84-822B-0E3B104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B69B02-1E13-486D-8226-C764FA79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05946C-18AB-4A90-9502-BEFE91AB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7E9C9-F217-4CC1-BB04-9CA82B9E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60FEAB-1DB0-4EBD-956C-BE38501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1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039B34-C67A-41C2-8CF0-03545149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C4FE8C-0A79-47AC-9521-921178B2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66EFF-9839-403C-A9EC-2FDF1D0C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097054-415F-4B78-8E0F-CA48E366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0E72A8-101D-4618-9B80-A1D2A22C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0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BD3B-36DD-4896-85BB-05BE7A16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A14ACC-0D83-4CA0-9BB0-6055EC93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DE98A1-675C-4542-964D-24880D4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FFDDFB-7F2F-4070-B71B-23EAA422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AC2B87-5830-4593-87AD-F5E205EC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5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353BE-E3EC-4787-A3E5-36B6A3E6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A5EA31-4B38-4B4D-96E6-1712F6F4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6DE24-74EE-40DE-833C-32DCDA7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F4478-BEF4-472D-AFD7-DFA77E48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480090-B9FC-4C62-A41E-36F838CA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D7A70-CE9A-43E3-A29D-49B977C8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0694B-8E72-4787-9B25-D6816A5E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9D0AE9-A4CD-4906-A2B2-7FF4BF06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40B97-2D05-4CDC-BDE7-1E0E44AC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B3EDE-854E-4879-BC3E-91C710FB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1C76B6-4531-4CF6-9C0D-FB1C0D0F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5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30112-24B7-43A6-B814-CC245B5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00CBE-21D9-4C56-9B11-8A3394A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23937B-F655-485E-B4F2-0749EFC68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5E7A7D-51FF-484D-B725-2F30E3BF7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C30A5D-F8CA-4F23-A1BD-9EE62106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71098A-DE67-4F62-9048-66F2E9A3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9DA896-4C70-4F47-9AFE-81B9864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576D79-289E-4601-B86F-28E570D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24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29449-F413-41E0-BDCD-D8921CC1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9476D3-265C-4DE1-B64B-A926FA54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F5271E-9DBB-4225-9899-E427A15D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5A691F-86E5-4540-ACD0-B7920BC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0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5FE310-0161-48B0-A28B-61165EE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34B429-4DD4-4A24-8676-0BA21CCB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DD3989-B376-45CC-BB28-469701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2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8661E-6C97-49C8-AAC1-47B304AA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7ED4A-68CA-4F6A-BD92-3EBFD681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ADC64D-B81D-4677-A024-BD4FB70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2F5D18-A6B9-4DE7-BC0F-6718D371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964C4F-D379-4AFD-A826-CC46F9B2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6F7ACF-03F2-4749-A1A9-401558A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2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6AC3-4577-49FF-AA29-BBB13892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54C93E-0D58-4D01-B155-49D345EF3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7295E8-64FA-4985-ABD0-90B1B330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3B3FFC-9EE1-4D14-8835-94CB3E3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CBB79-6C0A-4DEF-9DDB-F9CD2661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E61B29-11DC-44A8-9DF5-F81F546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9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9A84343-0E89-4FB5-A333-F3ED2080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3C09CC-2D5D-46D3-9D59-FBB6D9C8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81E1D1-05C3-4929-8194-6A4CF578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6305-C968-4FFE-8253-B968CDAA9848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B924E-E4F7-46B3-B997-EAABD311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E144D-BE91-4920-9B1D-6DFE8C57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1/020819_0506_SwitchCaseS1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BCS0IT1003       Course Name: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for Problem Solving-C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B1BC76-8743-468E-B243-D025307607B5}"/>
              </a:ext>
            </a:extLst>
          </p:cNvPr>
          <p:cNvSpPr/>
          <p:nvPr/>
        </p:nvSpPr>
        <p:spPr>
          <a:xfrm>
            <a:off x="3332282" y="2551837"/>
            <a:ext cx="55274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noProof="1"/>
              <a:t>Unit – 2</a:t>
            </a:r>
          </a:p>
          <a:p>
            <a:pPr algn="ctr"/>
            <a:endParaRPr lang="en-US" altLang="en-US" sz="3200" noProof="1"/>
          </a:p>
          <a:p>
            <a:pPr algn="ctr"/>
            <a:r>
              <a:rPr lang="en-US" altLang="en-US" sz="4400" noProof="1"/>
              <a:t>Control Statements - 3</a:t>
            </a:r>
            <a:endParaRPr lang="en-US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1113"/>
    </mc:Choice>
    <mc:Fallback>
      <p:transition spd="slow" advTm="21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(Nested Switch)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3A6CBF7-29CD-496A-97F4-7FCF8C77C133}"/>
              </a:ext>
            </a:extLst>
          </p:cNvPr>
          <p:cNvSpPr/>
          <p:nvPr/>
        </p:nvSpPr>
        <p:spPr>
          <a:xfrm>
            <a:off x="752472" y="1172029"/>
            <a:ext cx="106870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Nested Switch in C:</a:t>
            </a:r>
          </a:p>
          <a:p>
            <a:endParaRPr lang="en-GB" sz="2400" b="1" dirty="0"/>
          </a:p>
          <a:p>
            <a:pPr algn="just"/>
            <a:r>
              <a:rPr lang="en-GB" sz="2400" dirty="0"/>
              <a:t>In C, we can have an inner switch embedded in an outer switch. Also, the case constants of the inner and outer switch may have common values and without any conflicts.</a:t>
            </a:r>
            <a:endParaRPr lang="en-GB" sz="32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44975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404"/>
    </mc:Choice>
    <mc:Fallback>
      <p:transition spd="slow" advTm="224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74" y="1683792"/>
            <a:ext cx="54297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a,b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err="1"/>
              <a:t>printf</a:t>
            </a:r>
            <a:r>
              <a:rPr lang="en-GB" dirty="0"/>
              <a:t>("1.School of Computer Science\n");</a:t>
            </a:r>
          </a:p>
          <a:p>
            <a:r>
              <a:rPr lang="en-GB" dirty="0"/>
              <a:t>  </a:t>
            </a:r>
            <a:r>
              <a:rPr lang="en-GB" dirty="0" err="1"/>
              <a:t>printf</a:t>
            </a:r>
            <a:r>
              <a:rPr lang="en-GB" dirty="0"/>
              <a:t>("2.School of Business\n");</a:t>
            </a:r>
          </a:p>
          <a:p>
            <a:r>
              <a:rPr lang="en-GB" dirty="0"/>
              <a:t>  </a:t>
            </a:r>
            <a:r>
              <a:rPr lang="en-GB" dirty="0" err="1"/>
              <a:t>printf</a:t>
            </a:r>
            <a:r>
              <a:rPr lang="en-GB" dirty="0"/>
              <a:t>("3.School of Engineering\n");</a:t>
            </a:r>
          </a:p>
          <a:p>
            <a:r>
              <a:rPr lang="en-GB" dirty="0"/>
              <a:t>  </a:t>
            </a:r>
            <a:r>
              <a:rPr lang="en-GB" dirty="0" err="1"/>
              <a:t>printf</a:t>
            </a:r>
            <a:r>
              <a:rPr lang="en-GB" dirty="0"/>
              <a:t>("make your selection\n");</a:t>
            </a:r>
          </a:p>
          <a:p>
            <a:r>
              <a:rPr lang="en-GB" dirty="0"/>
              <a:t> 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d",&amp;a</a:t>
            </a:r>
            <a:r>
              <a:rPr lang="en-GB" dirty="0"/>
              <a:t>);</a:t>
            </a:r>
          </a:p>
          <a:p>
            <a:r>
              <a:rPr lang="en-GB" dirty="0"/>
              <a:t>  switch (a)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1: </a:t>
            </a:r>
          </a:p>
          <a:p>
            <a:r>
              <a:rPr lang="en-GB" dirty="0"/>
              <a:t>      //code to be executed </a:t>
            </a:r>
          </a:p>
          <a:p>
            <a:r>
              <a:rPr lang="en-GB" dirty="0"/>
              <a:t>      //if school of computer science is chosen;</a:t>
            </a:r>
          </a:p>
          <a:p>
            <a:r>
              <a:rPr lang="en-GB" dirty="0"/>
              <a:t>      break;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9211" y="887913"/>
            <a:ext cx="57913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2: </a:t>
            </a:r>
          </a:p>
          <a:p>
            <a:r>
              <a:rPr lang="en-GB" dirty="0"/>
              <a:t>      </a:t>
            </a:r>
            <a:r>
              <a:rPr lang="en-GB" dirty="0" err="1"/>
              <a:t>printf</a:t>
            </a:r>
            <a:r>
              <a:rPr lang="en-GB" dirty="0"/>
              <a:t>("Available Departments\n"</a:t>
            </a:r>
          </a:p>
          <a:p>
            <a:r>
              <a:rPr lang="en-GB" dirty="0"/>
              <a:t>      </a:t>
            </a:r>
            <a:r>
              <a:rPr lang="en-GB" dirty="0" err="1"/>
              <a:t>printf</a:t>
            </a:r>
            <a:r>
              <a:rPr lang="en-GB" dirty="0"/>
              <a:t>("1.Department of commerce\n");</a:t>
            </a:r>
          </a:p>
          <a:p>
            <a:r>
              <a:rPr lang="en-GB" dirty="0"/>
              <a:t>      </a:t>
            </a:r>
            <a:r>
              <a:rPr lang="en-GB" dirty="0" err="1"/>
              <a:t>printf</a:t>
            </a:r>
            <a:r>
              <a:rPr lang="en-GB" dirty="0"/>
              <a:t>("2.Department of purchasing\n");</a:t>
            </a:r>
          </a:p>
          <a:p>
            <a:r>
              <a:rPr lang="en-GB" dirty="0"/>
              <a:t>      </a:t>
            </a:r>
            <a:r>
              <a:rPr lang="en-GB" dirty="0" err="1"/>
              <a:t>printf</a:t>
            </a:r>
            <a:r>
              <a:rPr lang="en-GB" dirty="0"/>
              <a:t>("Make your selection.\n");</a:t>
            </a:r>
          </a:p>
          <a:p>
            <a:r>
              <a:rPr lang="en-GB" dirty="0"/>
              <a:t>     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d",&amp;b</a:t>
            </a:r>
            <a:r>
              <a:rPr lang="en-GB" dirty="0"/>
              <a:t>);</a:t>
            </a:r>
          </a:p>
          <a:p>
            <a:r>
              <a:rPr lang="en-GB" dirty="0"/>
              <a:t>    switch(b) </a:t>
            </a:r>
          </a:p>
          <a:p>
            <a:r>
              <a:rPr lang="en-GB" dirty="0"/>
              <a:t>      { </a:t>
            </a:r>
          </a:p>
          <a:p>
            <a:r>
              <a:rPr lang="en-GB" dirty="0"/>
              <a:t>        case 1:</a:t>
            </a:r>
          </a:p>
          <a:p>
            <a:r>
              <a:rPr lang="en-GB" dirty="0"/>
              <a:t>        // code to be executed if b = 1;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("You chose Department of commerce\n" );</a:t>
            </a:r>
          </a:p>
          <a:p>
            <a:r>
              <a:rPr lang="en-GB" dirty="0"/>
              <a:t>        break;</a:t>
            </a:r>
          </a:p>
          <a:p>
            <a:r>
              <a:rPr lang="en-GB" dirty="0"/>
              <a:t>        case 2: </a:t>
            </a:r>
          </a:p>
          <a:p>
            <a:r>
              <a:rPr lang="en-GB" dirty="0"/>
              <a:t>        // code to be executed if b = 2;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("You chose Department of purchasing" );</a:t>
            </a:r>
          </a:p>
          <a:p>
            <a:r>
              <a:rPr lang="en-GB" dirty="0"/>
              <a:t>        break;</a:t>
            </a:r>
          </a:p>
          <a:p>
            <a:r>
              <a:rPr lang="en-GB" dirty="0"/>
              <a:t>      }   </a:t>
            </a:r>
          </a:p>
          <a:p>
            <a:r>
              <a:rPr lang="en-GB" dirty="0"/>
              <a:t>      break; </a:t>
            </a:r>
          </a:p>
          <a:p>
            <a:r>
              <a:rPr lang="en-GB" dirty="0"/>
              <a:t> }  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52473" y="1298699"/>
            <a:ext cx="5429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Example Program for Nested Switch statement.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1805280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15563"/>
    </mc:Choice>
    <mc:Fallback>
      <p:transition spd="slow" advTm="2155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FCE34E9-81CF-44A2-9F57-AF4AB6520C28}"/>
              </a:ext>
            </a:extLst>
          </p:cNvPr>
          <p:cNvSpPr/>
          <p:nvPr/>
        </p:nvSpPr>
        <p:spPr>
          <a:xfrm>
            <a:off x="752474" y="1296378"/>
            <a:ext cx="44980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1.School of Computer Science</a:t>
            </a:r>
          </a:p>
          <a:p>
            <a:r>
              <a:rPr lang="en-GB" dirty="0"/>
              <a:t>2.School of Business</a:t>
            </a:r>
          </a:p>
          <a:p>
            <a:r>
              <a:rPr lang="en-GB" dirty="0"/>
              <a:t>3.School of Engineering</a:t>
            </a:r>
          </a:p>
          <a:p>
            <a:r>
              <a:rPr lang="en-GB" dirty="0"/>
              <a:t>make your selection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Available Departments</a:t>
            </a:r>
          </a:p>
          <a:p>
            <a:r>
              <a:rPr lang="en-GB" dirty="0"/>
              <a:t>1.Department of commerce</a:t>
            </a:r>
          </a:p>
          <a:p>
            <a:r>
              <a:rPr lang="en-GB" dirty="0"/>
              <a:t>2.Department of purchasing</a:t>
            </a:r>
          </a:p>
          <a:p>
            <a:r>
              <a:rPr lang="en-GB" dirty="0"/>
              <a:t>Make your selection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You chose Department of commerce</a:t>
            </a:r>
          </a:p>
        </p:txBody>
      </p:sp>
    </p:spTree>
    <p:extLst>
      <p:ext uri="{BB962C8B-B14F-4D97-AF65-F5344CB8AC3E}">
        <p14:creationId xmlns="" xmlns:p14="http://schemas.microsoft.com/office/powerpoint/2010/main" val="2551915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3764"/>
    </mc:Choice>
    <mc:Fallback>
      <p:transition spd="slow" advTm="4376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(Nested Switch)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5149DAD-DFC8-40C7-BE68-399610F70304}"/>
              </a:ext>
            </a:extLst>
          </p:cNvPr>
          <p:cNvSpPr/>
          <p:nvPr/>
        </p:nvSpPr>
        <p:spPr>
          <a:xfrm>
            <a:off x="1504949" y="1153061"/>
            <a:ext cx="44320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    int ID = 500;</a:t>
            </a:r>
          </a:p>
          <a:p>
            <a:r>
              <a:rPr lang="en-US" sz="1400" dirty="0"/>
              <a:t>        int password = 000;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Plese</a:t>
            </a:r>
            <a:r>
              <a:rPr lang="en-US" sz="1400" dirty="0"/>
              <a:t> Enter Your ID:\n 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scanf</a:t>
            </a:r>
            <a:r>
              <a:rPr lang="en-US" sz="1400" dirty="0"/>
              <a:t>("%d", &amp; ID);</a:t>
            </a:r>
          </a:p>
          <a:p>
            <a:r>
              <a:rPr lang="en-US" sz="1400" dirty="0"/>
              <a:t>        switch (ID) {</a:t>
            </a:r>
          </a:p>
          <a:p>
            <a:r>
              <a:rPr lang="en-US" sz="1400" dirty="0"/>
              <a:t>            case 500: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("Enter your password:\n 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scanf</a:t>
            </a:r>
            <a:r>
              <a:rPr lang="en-US" sz="1400" dirty="0"/>
              <a:t>("%d", &amp; password);</a:t>
            </a:r>
          </a:p>
          <a:p>
            <a:r>
              <a:rPr lang="en-US" sz="1400" dirty="0"/>
              <a:t>                switch (password) {</a:t>
            </a:r>
          </a:p>
          <a:p>
            <a:r>
              <a:rPr lang="en-US" sz="1400" dirty="0"/>
              <a:t>                    case 000: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printf</a:t>
            </a:r>
            <a:r>
              <a:rPr lang="en-US" sz="1400" dirty="0"/>
              <a:t>("Welcome Dear Programmer\n");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default: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printf</a:t>
            </a:r>
            <a:r>
              <a:rPr lang="en-US" sz="1400" dirty="0"/>
              <a:t>("incorrect password");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default: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("incorrect ID");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36401A4-7CDC-498D-8821-9562DAB507C6}"/>
              </a:ext>
            </a:extLst>
          </p:cNvPr>
          <p:cNvSpPr/>
          <p:nvPr/>
        </p:nvSpPr>
        <p:spPr>
          <a:xfrm>
            <a:off x="7116417" y="1153061"/>
            <a:ext cx="288897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Output:</a:t>
            </a:r>
          </a:p>
          <a:p>
            <a:endParaRPr lang="en-US" sz="1000" dirty="0" smtClean="0"/>
          </a:p>
          <a:p>
            <a:r>
              <a:rPr lang="en-US" sz="1600" dirty="0" err="1" smtClean="0"/>
              <a:t>Plese</a:t>
            </a:r>
            <a:r>
              <a:rPr lang="en-US" sz="1600" dirty="0" smtClean="0"/>
              <a:t> Enter Your ID:</a:t>
            </a:r>
          </a:p>
          <a:p>
            <a:r>
              <a:rPr lang="en-US" sz="1600" dirty="0" smtClean="0"/>
              <a:t> 500</a:t>
            </a:r>
          </a:p>
          <a:p>
            <a:r>
              <a:rPr lang="en-US" sz="1600" dirty="0" smtClean="0"/>
              <a:t>Enter your password:</a:t>
            </a:r>
          </a:p>
          <a:p>
            <a:r>
              <a:rPr lang="en-US" sz="1600" dirty="0" smtClean="0"/>
              <a:t> 000</a:t>
            </a:r>
          </a:p>
          <a:p>
            <a:r>
              <a:rPr lang="en-US" sz="1600" dirty="0" smtClean="0"/>
              <a:t>Welcome Dear Programmer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363D2D-F354-4609-88FA-8426806F01C3}"/>
              </a:ext>
            </a:extLst>
          </p:cNvPr>
          <p:cNvSpPr/>
          <p:nvPr/>
        </p:nvSpPr>
        <p:spPr>
          <a:xfrm>
            <a:off x="7116417" y="2915081"/>
            <a:ext cx="288897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Output:</a:t>
            </a:r>
          </a:p>
          <a:p>
            <a:endParaRPr lang="en-US" sz="900" dirty="0" smtClean="0"/>
          </a:p>
          <a:p>
            <a:r>
              <a:rPr lang="en-US" sz="1600" dirty="0" err="1" smtClean="0"/>
              <a:t>Plese</a:t>
            </a:r>
            <a:r>
              <a:rPr lang="en-US" sz="1600" dirty="0" smtClean="0"/>
              <a:t> Enter Your ID:</a:t>
            </a:r>
          </a:p>
          <a:p>
            <a:r>
              <a:rPr lang="en-US" sz="1600" dirty="0" smtClean="0"/>
              <a:t> 500</a:t>
            </a:r>
          </a:p>
          <a:p>
            <a:r>
              <a:rPr lang="en-US" sz="1600" dirty="0" smtClean="0"/>
              <a:t>Enter your password:</a:t>
            </a:r>
          </a:p>
          <a:p>
            <a:r>
              <a:rPr lang="en-US" sz="1600" dirty="0" smtClean="0"/>
              <a:t> 123</a:t>
            </a:r>
          </a:p>
          <a:p>
            <a:r>
              <a:rPr lang="en-US" sz="1600" dirty="0" smtClean="0"/>
              <a:t>incorrect password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6A82282-EC1B-4706-8B13-6C255FF32A6C}"/>
              </a:ext>
            </a:extLst>
          </p:cNvPr>
          <p:cNvSpPr/>
          <p:nvPr/>
        </p:nvSpPr>
        <p:spPr>
          <a:xfrm>
            <a:off x="7116417" y="4677101"/>
            <a:ext cx="28889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Output:</a:t>
            </a:r>
          </a:p>
          <a:p>
            <a:endParaRPr lang="en-US" sz="900" dirty="0" smtClean="0"/>
          </a:p>
          <a:p>
            <a:r>
              <a:rPr lang="en-US" sz="1600" dirty="0" err="1" smtClean="0"/>
              <a:t>Plese</a:t>
            </a:r>
            <a:r>
              <a:rPr lang="en-US" sz="1600" dirty="0" smtClean="0"/>
              <a:t> Enter Your ID:</a:t>
            </a:r>
          </a:p>
          <a:p>
            <a:r>
              <a:rPr lang="en-US" sz="1600" dirty="0" smtClean="0"/>
              <a:t> 12345</a:t>
            </a:r>
          </a:p>
          <a:p>
            <a:r>
              <a:rPr lang="en-US" sz="1600" dirty="0" smtClean="0"/>
              <a:t>Incorrect ID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51058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60567"/>
    </mc:Choice>
    <mc:Fallback>
      <p:transition spd="slow" advTm="160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2474" y="1237095"/>
            <a:ext cx="10515600" cy="4995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</a:t>
            </a:r>
            <a:r>
              <a:rPr lang="en-US" b="1" dirty="0" err="1"/>
              <a:t>goto</a:t>
            </a:r>
            <a:r>
              <a:rPr lang="en-US" b="1" dirty="0"/>
              <a:t> statement</a:t>
            </a:r>
          </a:p>
          <a:p>
            <a:r>
              <a:rPr lang="en-US" dirty="0"/>
              <a:t>The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statement requires a label for operation. </a:t>
            </a:r>
          </a:p>
          <a:p>
            <a:pPr marL="0" indent="0">
              <a:buNone/>
            </a:pPr>
            <a:r>
              <a:rPr lang="en-US" dirty="0"/>
              <a:t>   (A </a:t>
            </a:r>
            <a:r>
              <a:rPr lang="en-US" i="1" dirty="0"/>
              <a:t>label </a:t>
            </a:r>
            <a:r>
              <a:rPr lang="en-US" dirty="0"/>
              <a:t>is a valid identifier followed by a colon.)</a:t>
            </a:r>
          </a:p>
          <a:p>
            <a:r>
              <a:rPr lang="en-US" dirty="0"/>
              <a:t>Furthermore, the label must be in the same function as the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that uses it— you cannot jump between functions. </a:t>
            </a:r>
          </a:p>
          <a:p>
            <a:r>
              <a:rPr lang="en-US" dirty="0"/>
              <a:t>The syntax of the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statement is</a:t>
            </a:r>
          </a:p>
          <a:p>
            <a:pPr marL="914400" lvl="2" indent="0">
              <a:buNone/>
            </a:pPr>
            <a:r>
              <a:rPr lang="en-US" sz="3200" dirty="0" err="1"/>
              <a:t>goto</a:t>
            </a:r>
            <a:r>
              <a:rPr lang="en-US" sz="3200" dirty="0"/>
              <a:t> </a:t>
            </a:r>
            <a:r>
              <a:rPr lang="en-US" sz="3200" i="1" dirty="0"/>
              <a:t>label</a:t>
            </a:r>
            <a:r>
              <a:rPr lang="en-US" sz="3200" dirty="0"/>
              <a:t>;</a:t>
            </a:r>
          </a:p>
          <a:p>
            <a:pPr marL="914400" lvl="2" indent="0">
              <a:buNone/>
            </a:pPr>
            <a:r>
              <a:rPr lang="en-US" sz="3200" dirty="0"/>
              <a:t>...</a:t>
            </a:r>
          </a:p>
          <a:p>
            <a:pPr marL="914400" lvl="2" indent="0">
              <a:buNone/>
            </a:pPr>
            <a:r>
              <a:rPr lang="en-US" sz="3200" dirty="0"/>
              <a:t>...</a:t>
            </a:r>
          </a:p>
          <a:p>
            <a:pPr marL="914400" lvl="2" indent="0">
              <a:buNone/>
            </a:pPr>
            <a:r>
              <a:rPr lang="en-US" sz="3200" i="1" dirty="0"/>
              <a:t>label</a:t>
            </a:r>
            <a:r>
              <a:rPr lang="en-US" sz="3200" dirty="0"/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CDAC81-9DA5-4922-ABBD-5FE0F81A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361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3455"/>
    </mc:Choice>
    <mc:Fallback>
      <p:transition spd="slow" advTm="6345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CDAC81-9DA5-4922-ABBD-5FE0F81A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DCCDA3A-AA69-45D7-8F9E-4DD9FD3E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92" y="2401440"/>
            <a:ext cx="2665563" cy="3101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92FAA32-C92E-4EA7-86DC-BEBA6F82E372}"/>
              </a:ext>
            </a:extLst>
          </p:cNvPr>
          <p:cNvSpPr/>
          <p:nvPr/>
        </p:nvSpPr>
        <p:spPr>
          <a:xfrm>
            <a:off x="1504950" y="2786619"/>
            <a:ext cx="26655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Syntax1         Syntax2</a:t>
            </a:r>
          </a:p>
          <a:p>
            <a:r>
              <a:rPr lang="en-US" dirty="0"/>
              <a:t>---------------------------------</a:t>
            </a:r>
          </a:p>
          <a:p>
            <a:r>
              <a:rPr lang="en-US" dirty="0" err="1"/>
              <a:t>goto</a:t>
            </a:r>
            <a:r>
              <a:rPr lang="en-US" dirty="0"/>
              <a:t> label;      label:  </a:t>
            </a:r>
          </a:p>
          <a:p>
            <a:r>
              <a:rPr lang="en-US" dirty="0"/>
              <a:t>.                        .</a:t>
            </a:r>
          </a:p>
          <a:p>
            <a:r>
              <a:rPr lang="en-US" dirty="0"/>
              <a:t>.                        .</a:t>
            </a:r>
          </a:p>
          <a:p>
            <a:r>
              <a:rPr lang="en-US" dirty="0"/>
              <a:t>.                        .</a:t>
            </a:r>
          </a:p>
          <a:p>
            <a:r>
              <a:rPr lang="en-US" dirty="0"/>
              <a:t>label:              </a:t>
            </a:r>
            <a:r>
              <a:rPr lang="en-US" dirty="0" err="1"/>
              <a:t>goto</a:t>
            </a:r>
            <a:r>
              <a:rPr lang="en-US" dirty="0"/>
              <a:t> label;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57998-8FFD-4225-81D3-4385E737C3EF}"/>
              </a:ext>
            </a:extLst>
          </p:cNvPr>
          <p:cNvSpPr/>
          <p:nvPr/>
        </p:nvSpPr>
        <p:spPr>
          <a:xfrm>
            <a:off x="1504948" y="1522987"/>
            <a:ext cx="9619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goto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 statement can be used to jump from anywhere to anywhere within a function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6087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063"/>
    </mc:Choice>
    <mc:Fallback>
      <p:transition spd="slow" advTm="240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155885"/>
            <a:ext cx="10515600" cy="36290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</a:t>
            </a:r>
            <a:r>
              <a:rPr lang="en-US" b="1" dirty="0" err="1"/>
              <a:t>goto</a:t>
            </a:r>
            <a:r>
              <a:rPr lang="en-US" b="1" dirty="0"/>
              <a:t> statement (unconditional jump)</a:t>
            </a:r>
          </a:p>
          <a:p>
            <a:pPr algn="just"/>
            <a:r>
              <a:rPr lang="en-US" dirty="0"/>
              <a:t>Most programmers' chief concern about the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is its tendency to render programs unreadable.</a:t>
            </a:r>
          </a:p>
          <a:p>
            <a:pPr algn="just"/>
            <a:r>
              <a:rPr lang="en-US" dirty="0"/>
              <a:t>It is advised that avoid programming that require </a:t>
            </a:r>
            <a:r>
              <a:rPr lang="en-US" b="1" dirty="0" err="1"/>
              <a:t>goto</a:t>
            </a:r>
            <a:r>
              <a:rPr lang="en-US" dirty="0"/>
              <a:t>, if used wisely, can be a benefit in a narrow set of programming situations, </a:t>
            </a:r>
            <a:r>
              <a:rPr lang="en-US" u="sng" dirty="0"/>
              <a:t>such as jumping out of a set of deeply nested loops.</a:t>
            </a:r>
          </a:p>
          <a:p>
            <a:pPr marL="0" indent="0" algn="just">
              <a:buNone/>
            </a:pPr>
            <a:endParaRPr lang="en-US" sz="1600" b="1" u="sng" dirty="0"/>
          </a:p>
          <a:p>
            <a:pPr marL="0" indent="0" algn="just">
              <a:buNone/>
            </a:pPr>
            <a:r>
              <a:rPr lang="en-US" b="1" u="sng" dirty="0"/>
              <a:t>Example Code</a:t>
            </a:r>
          </a:p>
          <a:p>
            <a:pPr algn="just"/>
            <a:endParaRPr lang="en-US" u="sng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8AF73F-8319-4530-86B2-765A30C3A09D}"/>
              </a:ext>
            </a:extLst>
          </p:cNvPr>
          <p:cNvSpPr/>
          <p:nvPr/>
        </p:nvSpPr>
        <p:spPr>
          <a:xfrm>
            <a:off x="674424" y="4787576"/>
            <a:ext cx="3553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x = 1;</a:t>
            </a:r>
          </a:p>
          <a:p>
            <a:r>
              <a:rPr lang="en-US" dirty="0">
                <a:latin typeface="Courier New" panose="02070309020205020404" pitchFamily="49" charset="0"/>
              </a:rPr>
              <a:t>loop1:</a:t>
            </a:r>
          </a:p>
          <a:p>
            <a:r>
              <a:rPr lang="en-US" dirty="0">
                <a:latin typeface="Courier New" panose="02070309020205020404" pitchFamily="49" charset="0"/>
              </a:rPr>
              <a:t>x++;</a:t>
            </a:r>
          </a:p>
          <a:p>
            <a:r>
              <a:rPr lang="en-US" dirty="0">
                <a:latin typeface="Courier New" panose="02070309020205020404" pitchFamily="49" charset="0"/>
              </a:rPr>
              <a:t>if(x &lt;= 100) </a:t>
            </a:r>
            <a:r>
              <a:rPr lang="en-US" dirty="0" err="1">
                <a:latin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</a:rPr>
              <a:t> loop1;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070545-8349-4EBB-98A9-43A246DE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022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4271"/>
    </mc:Choice>
    <mc:Fallback>
      <p:transition spd="slow" advTm="11427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Example Code</a:t>
            </a:r>
          </a:p>
          <a:p>
            <a:pPr marL="0" indent="0" algn="just">
              <a:buNone/>
            </a:pP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070545-8349-4EBB-98A9-43A246DE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38E8E03-2500-4DA4-969C-4FD7C45C7417}"/>
              </a:ext>
            </a:extLst>
          </p:cNvPr>
          <p:cNvSpPr/>
          <p:nvPr/>
        </p:nvSpPr>
        <p:spPr>
          <a:xfrm>
            <a:off x="674424" y="1570357"/>
            <a:ext cx="6096000" cy="50629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/>
              <a:t>#include &lt;</a:t>
            </a:r>
            <a:r>
              <a:rPr lang="en-US" sz="1700" dirty="0" err="1"/>
              <a:t>stdio.h</a:t>
            </a:r>
            <a:r>
              <a:rPr lang="en-US" sz="1700" dirty="0"/>
              <a:t>&gt;</a:t>
            </a:r>
          </a:p>
          <a:p>
            <a:r>
              <a:rPr lang="en-US" sz="1700" dirty="0"/>
              <a:t>int main () 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int a = 10;</a:t>
            </a:r>
          </a:p>
          <a:p>
            <a:r>
              <a:rPr lang="en-US" sz="1700" dirty="0"/>
              <a:t>LOOP:</a:t>
            </a:r>
          </a:p>
          <a:p>
            <a:r>
              <a:rPr lang="en-US" sz="1700" dirty="0"/>
              <a:t>do </a:t>
            </a:r>
          </a:p>
          <a:p>
            <a:r>
              <a:rPr lang="en-US" sz="1700" dirty="0"/>
              <a:t>     {</a:t>
            </a:r>
          </a:p>
          <a:p>
            <a:r>
              <a:rPr lang="en-US" sz="1700" dirty="0"/>
              <a:t>       if( a == 15) </a:t>
            </a:r>
          </a:p>
          <a:p>
            <a:r>
              <a:rPr lang="en-US" sz="1700" dirty="0"/>
              <a:t>       {</a:t>
            </a:r>
          </a:p>
          <a:p>
            <a:r>
              <a:rPr lang="en-US" sz="1700" dirty="0"/>
              <a:t>         /* skip the iteration */</a:t>
            </a:r>
          </a:p>
          <a:p>
            <a:r>
              <a:rPr lang="en-US" sz="1700" dirty="0"/>
              <a:t>         a = a + 1;</a:t>
            </a:r>
          </a:p>
          <a:p>
            <a:r>
              <a:rPr lang="en-US" sz="1700" dirty="0"/>
              <a:t>         </a:t>
            </a:r>
            <a:r>
              <a:rPr lang="en-US" sz="1700" dirty="0" err="1"/>
              <a:t>goto</a:t>
            </a:r>
            <a:r>
              <a:rPr lang="en-US" sz="1700" dirty="0"/>
              <a:t> LOOP;</a:t>
            </a:r>
          </a:p>
          <a:p>
            <a:r>
              <a:rPr lang="en-US" sz="1700" dirty="0"/>
              <a:t>       }</a:t>
            </a:r>
          </a:p>
          <a:p>
            <a:r>
              <a:rPr lang="en-US" sz="1700" dirty="0"/>
              <a:t>       </a:t>
            </a:r>
            <a:r>
              <a:rPr lang="en-US" sz="1700" dirty="0" err="1"/>
              <a:t>printf</a:t>
            </a:r>
            <a:r>
              <a:rPr lang="en-US" sz="1700" dirty="0"/>
              <a:t>("value of a: %d\n", a);</a:t>
            </a:r>
          </a:p>
          <a:p>
            <a:r>
              <a:rPr lang="en-US" sz="1700" dirty="0"/>
              <a:t>       a++;</a:t>
            </a:r>
          </a:p>
          <a:p>
            <a:r>
              <a:rPr lang="en-US" sz="1700" dirty="0"/>
              <a:t>     }while( a &lt; 20 );</a:t>
            </a:r>
          </a:p>
          <a:p>
            <a:r>
              <a:rPr lang="en-US" sz="1700" dirty="0"/>
              <a:t> </a:t>
            </a:r>
          </a:p>
          <a:p>
            <a:r>
              <a:rPr lang="en-US" sz="1700" dirty="0"/>
              <a:t>return 0;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717DDBF-4021-4F2F-A977-27A08AAFAADA}"/>
              </a:ext>
            </a:extLst>
          </p:cNvPr>
          <p:cNvSpPr/>
          <p:nvPr/>
        </p:nvSpPr>
        <p:spPr>
          <a:xfrm>
            <a:off x="7346419" y="1555843"/>
            <a:ext cx="15902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1200" dirty="0"/>
          </a:p>
          <a:p>
            <a:r>
              <a:rPr lang="en-US" dirty="0"/>
              <a:t>value of a: 10</a:t>
            </a:r>
          </a:p>
          <a:p>
            <a:r>
              <a:rPr lang="en-US" dirty="0"/>
              <a:t>value of a: 11</a:t>
            </a:r>
          </a:p>
          <a:p>
            <a:r>
              <a:rPr lang="en-US" dirty="0"/>
              <a:t>value of a: 12</a:t>
            </a:r>
          </a:p>
          <a:p>
            <a:r>
              <a:rPr lang="en-US" dirty="0"/>
              <a:t>value of a: 13</a:t>
            </a:r>
          </a:p>
          <a:p>
            <a:r>
              <a:rPr lang="en-US" dirty="0"/>
              <a:t>value of a: 14</a:t>
            </a:r>
          </a:p>
          <a:p>
            <a:r>
              <a:rPr lang="en-US" dirty="0"/>
              <a:t>value of a: 16</a:t>
            </a:r>
          </a:p>
          <a:p>
            <a:r>
              <a:rPr lang="en-US" dirty="0"/>
              <a:t>value of a: 17</a:t>
            </a:r>
          </a:p>
          <a:p>
            <a:r>
              <a:rPr lang="en-US" dirty="0"/>
              <a:t>value of a: 18</a:t>
            </a:r>
          </a:p>
          <a:p>
            <a:r>
              <a:rPr lang="en-US" dirty="0"/>
              <a:t>value of a: 19</a:t>
            </a:r>
          </a:p>
        </p:txBody>
      </p:sp>
    </p:spTree>
    <p:extLst>
      <p:ext uri="{BB962C8B-B14F-4D97-AF65-F5344CB8AC3E}">
        <p14:creationId xmlns="" xmlns:p14="http://schemas.microsoft.com/office/powerpoint/2010/main" val="87877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7576"/>
    </mc:Choice>
    <mc:Fallback>
      <p:transition spd="slow" advTm="7757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Example Code</a:t>
            </a:r>
          </a:p>
          <a:p>
            <a:pPr marL="0" indent="0" algn="just">
              <a:buNone/>
            </a:pP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070545-8349-4EBB-98A9-43A246DE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474" y="14934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sum=0;</a:t>
            </a:r>
          </a:p>
          <a:p>
            <a:r>
              <a:rPr lang="en-GB" dirty="0"/>
              <a:t>   for(int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&lt;=10;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	sum = </a:t>
            </a:r>
            <a:r>
              <a:rPr lang="en-GB" dirty="0" err="1"/>
              <a:t>sum+i</a:t>
            </a:r>
            <a:r>
              <a:rPr lang="en-GB" dirty="0"/>
              <a:t>;</a:t>
            </a:r>
          </a:p>
          <a:p>
            <a:r>
              <a:rPr lang="en-GB" dirty="0"/>
              <a:t>	if(</a:t>
            </a:r>
            <a:r>
              <a:rPr lang="en-GB" dirty="0" err="1"/>
              <a:t>i</a:t>
            </a:r>
            <a:r>
              <a:rPr lang="en-GB" dirty="0" smtClean="0"/>
              <a:t>==3)</a:t>
            </a:r>
            <a:endParaRPr lang="en-GB" dirty="0"/>
          </a:p>
          <a:p>
            <a:r>
              <a:rPr lang="en-GB" dirty="0"/>
              <a:t>                 {</a:t>
            </a:r>
          </a:p>
          <a:p>
            <a:r>
              <a:rPr lang="en-GB" dirty="0"/>
              <a:t>	   </a:t>
            </a:r>
            <a:r>
              <a:rPr lang="en-GB" dirty="0" err="1"/>
              <a:t>goto</a:t>
            </a:r>
            <a:r>
              <a:rPr lang="en-GB" dirty="0"/>
              <a:t> label1;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label1:</a:t>
            </a:r>
          </a:p>
          <a:p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("%d", sum);</a:t>
            </a:r>
          </a:p>
          <a:p>
            <a:r>
              <a:rPr lang="en-GB" dirty="0"/>
              <a:t>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510220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8078"/>
    </mc:Choice>
    <mc:Fallback>
      <p:transition spd="slow" advTm="5807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070545-8349-4EBB-98A9-43A246DE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EB3743-7798-40BC-A2BD-1F860445255D}"/>
              </a:ext>
            </a:extLst>
          </p:cNvPr>
          <p:cNvSpPr/>
          <p:nvPr/>
        </p:nvSpPr>
        <p:spPr>
          <a:xfrm>
            <a:off x="752474" y="1322769"/>
            <a:ext cx="5661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/>
              <a:t>Program with Argument passed but no return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5C3841E-CC85-4BEB-942F-6A18A53DF008}"/>
              </a:ext>
            </a:extLst>
          </p:cNvPr>
          <p:cNvSpPr/>
          <p:nvPr/>
        </p:nvSpPr>
        <p:spPr>
          <a:xfrm>
            <a:off x="752474" y="1722879"/>
            <a:ext cx="3740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checkPrimeAndDisplay</a:t>
            </a:r>
            <a:r>
              <a:rPr lang="en-US" dirty="0"/>
              <a:t>(int n);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n;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positive integer: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n is passed to the function</a:t>
            </a:r>
          </a:p>
          <a:p>
            <a:r>
              <a:rPr lang="en-US" dirty="0"/>
              <a:t>    </a:t>
            </a:r>
            <a:r>
              <a:rPr lang="en-US" dirty="0" err="1"/>
              <a:t>checkPrimeAndDisplay</a:t>
            </a:r>
            <a:r>
              <a:rPr lang="en-US" dirty="0"/>
              <a:t>(n);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D4EFD0D-0847-4D66-9BC4-A1D43EF66945}"/>
              </a:ext>
            </a:extLst>
          </p:cNvPr>
          <p:cNvSpPr/>
          <p:nvPr/>
        </p:nvSpPr>
        <p:spPr>
          <a:xfrm>
            <a:off x="4784031" y="1696471"/>
            <a:ext cx="53538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return type is void meaning doesn't return any value</a:t>
            </a:r>
          </a:p>
          <a:p>
            <a:r>
              <a:rPr lang="en-US" dirty="0"/>
              <a:t>void </a:t>
            </a:r>
            <a:r>
              <a:rPr lang="en-US" dirty="0" err="1"/>
              <a:t>checkPrimeAndDisplay</a:t>
            </a:r>
            <a:r>
              <a:rPr lang="en-US" dirty="0"/>
              <a:t>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, flag = 0;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 &lt;= n/2;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</a:t>
            </a:r>
            <a:r>
              <a:rPr lang="en-US" dirty="0" err="1"/>
              <a:t>n%i</a:t>
            </a:r>
            <a:r>
              <a:rPr lang="en-US" dirty="0"/>
              <a:t> == 0){</a:t>
            </a:r>
          </a:p>
          <a:p>
            <a:r>
              <a:rPr lang="en-US" dirty="0"/>
              <a:t>            flag = 1;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if(flag == 1)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not a prime </a:t>
            </a:r>
            <a:r>
              <a:rPr lang="en-US" dirty="0" err="1"/>
              <a:t>number.",n</a:t>
            </a:r>
            <a:r>
              <a:rPr lang="en-US" dirty="0"/>
              <a:t>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a prime number.", n);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60FD860-D48C-45B9-AC9E-337E8F5929B1}"/>
              </a:ext>
            </a:extLst>
          </p:cNvPr>
          <p:cNvSpPr/>
          <p:nvPr/>
        </p:nvSpPr>
        <p:spPr>
          <a:xfrm>
            <a:off x="9135962" y="2505670"/>
            <a:ext cx="2586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Enter a positive integer: 7</a:t>
            </a:r>
          </a:p>
          <a:p>
            <a:r>
              <a:rPr lang="en-US" dirty="0"/>
              <a:t>7 is a prime number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9955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1175"/>
    </mc:Choice>
    <mc:Fallback>
      <p:transition spd="slow" advTm="151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Solving-C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74" y="1484986"/>
            <a:ext cx="474190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Recap:-</a:t>
            </a:r>
          </a:p>
          <a:p>
            <a:endParaRPr lang="en-US" sz="1600" dirty="0"/>
          </a:p>
          <a:p>
            <a:r>
              <a:rPr lang="en-US" sz="2800" dirty="0"/>
              <a:t>Control statements: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Decisions(if-else)                          </a:t>
            </a:r>
            <a:r>
              <a:rPr lang="en-US" sz="2400" b="1" dirty="0">
                <a:sym typeface="Wingdings" panose="05000000000000000000" pitchFamily="2" charset="2"/>
              </a:rPr>
              <a:t>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Loops (for, while, do-while)</a:t>
            </a:r>
            <a:r>
              <a:rPr lang="en-US" sz="2400" dirty="0"/>
              <a:t>       </a:t>
            </a:r>
            <a:r>
              <a:rPr lang="en-US" sz="2400" b="1" dirty="0">
                <a:sym typeface="Wingdings" panose="05000000000000000000" pitchFamily="2" charset="2"/>
              </a:rPr>
              <a:t></a:t>
            </a:r>
            <a:r>
              <a:rPr lang="en-US" sz="2400" dirty="0"/>
              <a:t>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break, continue</a:t>
            </a:r>
            <a:r>
              <a:rPr lang="en-US" sz="2400" dirty="0"/>
              <a:t>                            </a:t>
            </a:r>
            <a:r>
              <a:rPr lang="en-US" sz="2400" b="1" dirty="0">
                <a:sym typeface="Wingdings" panose="05000000000000000000" pitchFamily="2" charset="2"/>
              </a:rPr>
              <a:t>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case control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 to, 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statement</a:t>
            </a:r>
            <a:endParaRPr lang="en-US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E7F9F2-B78F-4B07-958B-C4F18E61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1364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9959"/>
    </mc:Choice>
    <mc:Fallback>
      <p:transition spd="slow" advTm="399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070545-8349-4EBB-98A9-43A246DE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EB3743-7798-40BC-A2BD-1F860445255D}"/>
              </a:ext>
            </a:extLst>
          </p:cNvPr>
          <p:cNvSpPr/>
          <p:nvPr/>
        </p:nvSpPr>
        <p:spPr>
          <a:xfrm>
            <a:off x="752474" y="1322769"/>
            <a:ext cx="5966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Program with </a:t>
            </a:r>
            <a:r>
              <a:rPr lang="en-US" b="1" dirty="0"/>
              <a:t>Argument passed and a return value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E964057-179E-477D-A54B-38616351AF46}"/>
              </a:ext>
            </a:extLst>
          </p:cNvPr>
          <p:cNvSpPr/>
          <p:nvPr/>
        </p:nvSpPr>
        <p:spPr>
          <a:xfrm>
            <a:off x="752474" y="1722879"/>
            <a:ext cx="5343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checkPrimeNumber</a:t>
            </a:r>
            <a:r>
              <a:rPr lang="en-US" dirty="0"/>
              <a:t>(int n);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n, flag;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positive integer: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    // n is passed to the </a:t>
            </a:r>
            <a:r>
              <a:rPr lang="en-US" dirty="0" err="1"/>
              <a:t>checkPrimeNumber</a:t>
            </a:r>
            <a:r>
              <a:rPr lang="en-US" dirty="0"/>
              <a:t>() function</a:t>
            </a:r>
          </a:p>
          <a:p>
            <a:r>
              <a:rPr lang="en-US" dirty="0"/>
              <a:t>    // the returned value is assigned to the flag variable</a:t>
            </a:r>
          </a:p>
          <a:p>
            <a:r>
              <a:rPr lang="en-US" dirty="0"/>
              <a:t>    flag = </a:t>
            </a:r>
            <a:r>
              <a:rPr lang="en-US" dirty="0" err="1"/>
              <a:t>checkPrimeNumber</a:t>
            </a:r>
            <a:r>
              <a:rPr lang="en-US" dirty="0"/>
              <a:t>(n);</a:t>
            </a:r>
          </a:p>
          <a:p>
            <a:r>
              <a:rPr lang="en-US" dirty="0"/>
              <a:t>    if(flag == 1)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not a prime </a:t>
            </a:r>
            <a:r>
              <a:rPr lang="en-US" dirty="0" err="1"/>
              <a:t>number",n</a:t>
            </a:r>
            <a:r>
              <a:rPr lang="en-US" dirty="0"/>
              <a:t>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is a prime </a:t>
            </a:r>
            <a:r>
              <a:rPr lang="en-US" dirty="0" err="1"/>
              <a:t>number",n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B740CB-C281-451D-A2BE-0B62EF2C12CA}"/>
              </a:ext>
            </a:extLst>
          </p:cNvPr>
          <p:cNvSpPr/>
          <p:nvPr/>
        </p:nvSpPr>
        <p:spPr>
          <a:xfrm>
            <a:off x="6944139" y="1722879"/>
            <a:ext cx="38431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int is returned from the function</a:t>
            </a:r>
          </a:p>
          <a:p>
            <a:r>
              <a:rPr lang="en-US" dirty="0"/>
              <a:t>int </a:t>
            </a:r>
            <a:r>
              <a:rPr lang="en-US" dirty="0" err="1"/>
              <a:t>checkPrimeNumber</a:t>
            </a:r>
            <a:r>
              <a:rPr lang="en-US" dirty="0"/>
              <a:t>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 &lt;= n/2;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</a:t>
            </a:r>
            <a:r>
              <a:rPr lang="en-US" dirty="0" err="1"/>
              <a:t>n%i</a:t>
            </a:r>
            <a:r>
              <a:rPr lang="en-US" dirty="0"/>
              <a:t> == 0)</a:t>
            </a:r>
          </a:p>
          <a:p>
            <a:r>
              <a:rPr lang="en-US" dirty="0"/>
              <a:t>    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3B9DF80-169A-400A-AF7D-3E0BC8FC104B}"/>
              </a:ext>
            </a:extLst>
          </p:cNvPr>
          <p:cNvSpPr/>
          <p:nvPr/>
        </p:nvSpPr>
        <p:spPr>
          <a:xfrm>
            <a:off x="6944139" y="5490113"/>
            <a:ext cx="2586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Enter a positive integer: 7</a:t>
            </a:r>
          </a:p>
          <a:p>
            <a:r>
              <a:rPr lang="en-US" dirty="0"/>
              <a:t>7 is a prime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850475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1182"/>
    </mc:Choice>
    <mc:Fallback>
      <p:transition spd="slow" advTm="101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BB13BB-6CEA-4774-8791-898A89E7240B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5CE15DD-7027-4523-8CFE-5DDDED0809E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3809"/>
            <a:ext cx="12191997" cy="40419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259802-10D8-4286-96CA-E6C4644E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BA1976-D3F0-45BA-8840-861339A61D1D}"/>
              </a:ext>
            </a:extLst>
          </p:cNvPr>
          <p:cNvSpPr/>
          <p:nvPr/>
        </p:nvSpPr>
        <p:spPr>
          <a:xfrm>
            <a:off x="752474" y="1213623"/>
            <a:ext cx="1004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C, </a:t>
            </a:r>
            <a:r>
              <a:rPr lang="en-US" sz="2400" b="1" dirty="0"/>
              <a:t>exit() </a:t>
            </a:r>
            <a:r>
              <a:rPr lang="en-US" sz="2400" dirty="0"/>
              <a:t>terminates the calling process without executing the rest code which is after the exit() function.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286000-FA6B-45EC-924C-E4250473AE45}"/>
              </a:ext>
            </a:extLst>
          </p:cNvPr>
          <p:cNvSpPr/>
          <p:nvPr/>
        </p:nvSpPr>
        <p:spPr>
          <a:xfrm>
            <a:off x="752473" y="2244371"/>
            <a:ext cx="78109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</a:p>
          <a:p>
            <a:r>
              <a:rPr lang="en-US" dirty="0"/>
              <a:t>int main(void)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("START"); </a:t>
            </a:r>
          </a:p>
          <a:p>
            <a:r>
              <a:rPr lang="en-US" dirty="0"/>
              <a:t>    exit(0); 		// The program is terminated here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("End of program");   // This line is not printed </a:t>
            </a:r>
          </a:p>
          <a:p>
            <a:r>
              <a:rPr lang="en-US" dirty="0"/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D54D023-DB4F-4C62-9EB6-A102788E277E}"/>
              </a:ext>
            </a:extLst>
          </p:cNvPr>
          <p:cNvSpPr/>
          <p:nvPr/>
        </p:nvSpPr>
        <p:spPr>
          <a:xfrm>
            <a:off x="752474" y="5430581"/>
            <a:ext cx="1073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357815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4333"/>
    </mc:Choice>
    <mc:Fallback>
      <p:transition spd="slow" advTm="5433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5DE8D33-5FEC-4FD5-BA98-9AE206E03286}"/>
              </a:ext>
            </a:extLst>
          </p:cNvPr>
          <p:cNvSpPr/>
          <p:nvPr/>
        </p:nvSpPr>
        <p:spPr>
          <a:xfrm>
            <a:off x="752474" y="1356840"/>
            <a:ext cx="6970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Reference:</a:t>
            </a:r>
          </a:p>
          <a:p>
            <a:pPr algn="just"/>
            <a:endParaRPr lang="en-U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‘C’ The Complete Reference - Herbert </a:t>
            </a:r>
            <a:r>
              <a:rPr lang="en-US" sz="2000" dirty="0" err="1"/>
              <a:t>Schildt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Programming ANSI C, McGraw-Hill – </a:t>
            </a:r>
            <a:r>
              <a:rPr lang="en-US" sz="2000" dirty="0" err="1"/>
              <a:t>E.Balagurusamy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 programming language - </a:t>
            </a:r>
            <a:r>
              <a:rPr lang="en-US" dirty="0"/>
              <a:t>Brian Kernighan and Dennis Ritchie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Web Reference – www.geeksforgeeks.org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3B35C2-ECD6-42F5-9650-5A0B486C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02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812"/>
    </mc:Choice>
    <mc:Fallback>
      <p:transition spd="slow" advTm="1281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4000" dirty="0"/>
              <a:t>                         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CCEF88-D6F6-48D9-9688-278888AD5E05}"/>
              </a:ext>
            </a:extLst>
          </p:cNvPr>
          <p:cNvSpPr/>
          <p:nvPr/>
        </p:nvSpPr>
        <p:spPr>
          <a:xfrm>
            <a:off x="4193488" y="2875002"/>
            <a:ext cx="3805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04E5B1E-5194-442E-ADD0-9A1EE3B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97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856"/>
    </mc:Choice>
    <mc:Fallback>
      <p:transition spd="slow" advTm="28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635F685A-FDF5-48FB-BC26-2B2D368DE6CF}"/>
              </a:ext>
            </a:extLst>
          </p:cNvPr>
          <p:cNvSpPr txBox="1">
            <a:spLocks/>
          </p:cNvSpPr>
          <p:nvPr/>
        </p:nvSpPr>
        <p:spPr>
          <a:xfrm>
            <a:off x="674423" y="1497881"/>
            <a:ext cx="10687051" cy="33921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C has a built-in multiple-branch selection statement, called </a:t>
            </a:r>
            <a:r>
              <a:rPr lang="en-US" b="1" dirty="0"/>
              <a:t>switch</a:t>
            </a:r>
            <a:r>
              <a:rPr lang="en-US" dirty="0"/>
              <a:t>, which successively tests the value of an expression against a list of </a:t>
            </a:r>
            <a:r>
              <a:rPr lang="en-US" u="sng" dirty="0"/>
              <a:t>integer or character constants</a:t>
            </a:r>
            <a:r>
              <a:rPr lang="en-US" dirty="0"/>
              <a:t>. When a match is found, the statements associated with that constant are executed.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default statement is executed if no matches are found. The default is optional, and if it is not present, no action takes place if all matches fail.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EE92E9-C2F7-4185-86AF-BB83BC2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5574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197"/>
    </mc:Choice>
    <mc:Fallback>
      <p:transition spd="slow" advTm="501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E151FCB-13F9-4DCD-9EC2-B90732E202E7}"/>
              </a:ext>
            </a:extLst>
          </p:cNvPr>
          <p:cNvSpPr/>
          <p:nvPr/>
        </p:nvSpPr>
        <p:spPr>
          <a:xfrm>
            <a:off x="1504949" y="1263258"/>
            <a:ext cx="344556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switch (</a:t>
            </a:r>
            <a:r>
              <a:rPr lang="en-US" sz="2000" i="1" dirty="0"/>
              <a:t>expression</a:t>
            </a:r>
            <a:r>
              <a:rPr lang="en-US" sz="2000" dirty="0"/>
              <a:t>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case </a:t>
            </a:r>
            <a:r>
              <a:rPr lang="en-US" sz="2000" i="1" dirty="0"/>
              <a:t>constant1</a:t>
            </a:r>
            <a:r>
              <a:rPr lang="en-US" sz="2000" dirty="0"/>
              <a:t>:</a:t>
            </a:r>
          </a:p>
          <a:p>
            <a:r>
              <a:rPr lang="en-US" sz="2000" i="1" dirty="0"/>
              <a:t>    statement sequence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case </a:t>
            </a:r>
            <a:r>
              <a:rPr lang="en-US" sz="2000" i="1" dirty="0"/>
              <a:t>constant2</a:t>
            </a:r>
            <a:r>
              <a:rPr lang="en-US" sz="2000" dirty="0"/>
              <a:t>:</a:t>
            </a:r>
          </a:p>
          <a:p>
            <a:r>
              <a:rPr lang="en-US" sz="2000" i="1" dirty="0"/>
              <a:t>    statement sequence</a:t>
            </a:r>
          </a:p>
          <a:p>
            <a:r>
              <a:rPr lang="en-US" sz="2000" dirty="0"/>
              <a:t>    break;</a:t>
            </a:r>
          </a:p>
          <a:p>
            <a:r>
              <a:rPr lang="en-US" sz="2000" dirty="0"/>
              <a:t>case </a:t>
            </a:r>
            <a:r>
              <a:rPr lang="en-US" sz="2000" i="1" dirty="0"/>
              <a:t>constant3</a:t>
            </a:r>
            <a:r>
              <a:rPr lang="en-US" sz="2000" dirty="0"/>
              <a:t>:</a:t>
            </a:r>
          </a:p>
          <a:p>
            <a:r>
              <a:rPr lang="en-US" sz="2000" i="1" dirty="0"/>
              <a:t>    statement sequence</a:t>
            </a:r>
          </a:p>
          <a:p>
            <a:r>
              <a:rPr lang="en-US" sz="2000" dirty="0"/>
              <a:t>    break;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sz="2000" dirty="0"/>
              <a:t>default:</a:t>
            </a:r>
          </a:p>
          <a:p>
            <a:r>
              <a:rPr lang="en-US" sz="2000" i="1" dirty="0"/>
              <a:t>    statement sequence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EE92E9-C2F7-4185-86AF-BB83BC2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pic>
        <p:nvPicPr>
          <p:cNvPr id="9" name="Picture 8">
            <a:hlinkClick r:id="rId3"/>
            <a:extLst>
              <a:ext uri="{FF2B5EF4-FFF2-40B4-BE49-F238E27FC236}">
                <a16:creationId xmlns="" xmlns:a16="http://schemas.microsoft.com/office/drawing/2014/main" id="{AE81E7BF-2F22-40FD-83AA-86B8034C01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1122283"/>
            <a:ext cx="3269561" cy="529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75552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4518"/>
    </mc:Choice>
    <mc:Fallback>
      <p:transition spd="slow" advTm="745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3A6CBF7-29CD-496A-97F4-7FCF8C77C133}"/>
              </a:ext>
            </a:extLst>
          </p:cNvPr>
          <p:cNvSpPr/>
          <p:nvPr/>
        </p:nvSpPr>
        <p:spPr>
          <a:xfrm>
            <a:off x="752472" y="1172029"/>
            <a:ext cx="6377198" cy="403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Rules for switch statement:</a:t>
            </a:r>
          </a:p>
          <a:p>
            <a:endParaRPr lang="en-US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 expression must always execute to a result.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Case labels must be constants and unique.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Case labels must end with a colon ( : ).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break keyword must be present in each case.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There can be only one default label.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 can nest multiple switch statements.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01462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8735"/>
    </mc:Choice>
    <mc:Fallback>
      <p:transition spd="slow" advTm="787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3A6CBF7-29CD-496A-97F4-7FCF8C77C133}"/>
              </a:ext>
            </a:extLst>
          </p:cNvPr>
          <p:cNvSpPr/>
          <p:nvPr/>
        </p:nvSpPr>
        <p:spPr>
          <a:xfrm>
            <a:off x="752474" y="1232089"/>
            <a:ext cx="332919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r>
              <a:rPr lang="en-US" sz="1500" dirty="0"/>
              <a:t>int main() 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        int num;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("Enter a number : ");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scanf</a:t>
            </a:r>
            <a:r>
              <a:rPr lang="en-US" sz="1500" dirty="0"/>
              <a:t>("%</a:t>
            </a:r>
            <a:r>
              <a:rPr lang="en-US" sz="1500" dirty="0" err="1"/>
              <a:t>d",&amp;num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switch (num) </a:t>
            </a:r>
          </a:p>
          <a:p>
            <a:r>
              <a:rPr lang="en-US" sz="1500" dirty="0"/>
              <a:t>        {</a:t>
            </a:r>
          </a:p>
          <a:p>
            <a:r>
              <a:rPr lang="en-US" sz="1500" dirty="0"/>
              <a:t>            case 7: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printf</a:t>
            </a:r>
            <a:r>
              <a:rPr lang="en-US" sz="1500" dirty="0"/>
              <a:t>("Value is 7");</a:t>
            </a:r>
          </a:p>
          <a:p>
            <a:r>
              <a:rPr lang="en-US" sz="1500" dirty="0"/>
              <a:t>                break;</a:t>
            </a:r>
          </a:p>
          <a:p>
            <a:r>
              <a:rPr lang="en-US" sz="1500" dirty="0"/>
              <a:t>            </a:t>
            </a:r>
            <a:r>
              <a:rPr lang="en-US" sz="1500" dirty="0" smtClean="0"/>
              <a:t>case 8: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printf</a:t>
            </a:r>
            <a:r>
              <a:rPr lang="en-US" sz="1500" dirty="0" smtClean="0"/>
              <a:t>("Value is 8");</a:t>
            </a:r>
          </a:p>
          <a:p>
            <a:r>
              <a:rPr lang="en-US" sz="1500" dirty="0" smtClean="0"/>
              <a:t>                break;</a:t>
            </a:r>
          </a:p>
          <a:p>
            <a:r>
              <a:rPr lang="en-US" sz="1500" dirty="0" smtClean="0"/>
              <a:t>            </a:t>
            </a:r>
            <a:r>
              <a:rPr lang="en-US" sz="1500" dirty="0"/>
              <a:t>case 9: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printf</a:t>
            </a:r>
            <a:r>
              <a:rPr lang="en-US" sz="1500" dirty="0"/>
              <a:t>("Value is 9");</a:t>
            </a:r>
          </a:p>
          <a:p>
            <a:r>
              <a:rPr lang="en-US" sz="1500" dirty="0"/>
              <a:t>                break;</a:t>
            </a:r>
          </a:p>
          <a:p>
            <a:r>
              <a:rPr lang="en-US" sz="1500" dirty="0"/>
              <a:t>            default: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printf</a:t>
            </a:r>
            <a:r>
              <a:rPr lang="en-US" sz="1500" dirty="0"/>
              <a:t>("Out of range");</a:t>
            </a:r>
          </a:p>
          <a:p>
            <a:r>
              <a:rPr lang="en-US" sz="1500" dirty="0"/>
              <a:t>                break;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return 0;</a:t>
            </a:r>
          </a:p>
          <a:p>
            <a:r>
              <a:rPr lang="en-US" sz="1500" dirty="0"/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9799B6-9D0A-451A-BC24-2A49674F3D93}"/>
              </a:ext>
            </a:extLst>
          </p:cNvPr>
          <p:cNvSpPr/>
          <p:nvPr/>
        </p:nvSpPr>
        <p:spPr>
          <a:xfrm>
            <a:off x="6848472" y="1177867"/>
            <a:ext cx="240154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Output</a:t>
            </a:r>
          </a:p>
          <a:p>
            <a:endParaRPr lang="en-US" sz="1500" b="1" dirty="0"/>
          </a:p>
          <a:p>
            <a:r>
              <a:rPr lang="en-US" sz="1500" dirty="0"/>
              <a:t>Enter a number : 8</a:t>
            </a:r>
          </a:p>
          <a:p>
            <a:r>
              <a:rPr lang="en-US" sz="1500" dirty="0"/>
              <a:t>Value is 8</a:t>
            </a:r>
          </a:p>
          <a:p>
            <a:endParaRPr lang="en-US" sz="1500" dirty="0"/>
          </a:p>
          <a:p>
            <a:r>
              <a:rPr lang="en-US" sz="1500" dirty="0"/>
              <a:t>Enter a number : 6</a:t>
            </a:r>
          </a:p>
          <a:p>
            <a:r>
              <a:rPr lang="en-US" sz="1500" dirty="0"/>
              <a:t>Out of range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04848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3366"/>
    </mc:Choice>
    <mc:Fallback>
      <p:transition spd="slow" advTm="143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932117"/>
            <a:ext cx="12879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Write C program using switch statements that display various arithmetic operations including addition, subtraction, multiplication, and division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74" y="1442698"/>
            <a:ext cx="48985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x, y, z, option;</a:t>
            </a:r>
          </a:p>
          <a:p>
            <a:r>
              <a:rPr lang="en-GB" dirty="0"/>
              <a:t>/* To print the choices available */</a:t>
            </a:r>
          </a:p>
          <a:p>
            <a:r>
              <a:rPr lang="en-GB" dirty="0" err="1"/>
              <a:t>printf</a:t>
            </a:r>
            <a:r>
              <a:rPr lang="en-GB" dirty="0"/>
              <a:t>(''\n 1. Enter 1 to choose addition'');</a:t>
            </a:r>
          </a:p>
          <a:p>
            <a:r>
              <a:rPr lang="en-GB" dirty="0" err="1"/>
              <a:t>printf</a:t>
            </a:r>
            <a:r>
              <a:rPr lang="en-GB" dirty="0"/>
              <a:t>(''\n 2. Enter 2 to choose subtraction'');</a:t>
            </a:r>
          </a:p>
          <a:p>
            <a:r>
              <a:rPr lang="en-GB" dirty="0" err="1"/>
              <a:t>printf</a:t>
            </a:r>
            <a:r>
              <a:rPr lang="en-GB" dirty="0"/>
              <a:t>(''\n 3. Enter 3 to choose multiplication'');</a:t>
            </a:r>
          </a:p>
          <a:p>
            <a:r>
              <a:rPr lang="en-GB" dirty="0" err="1"/>
              <a:t>printf</a:t>
            </a:r>
            <a:r>
              <a:rPr lang="en-GB" dirty="0"/>
              <a:t>(''\n 4. Enter 4 to choose division'');</a:t>
            </a:r>
          </a:p>
          <a:p>
            <a:r>
              <a:rPr lang="en-GB" dirty="0"/>
              <a:t>/* To take an input form the user */</a:t>
            </a:r>
          </a:p>
          <a:p>
            <a:r>
              <a:rPr lang="en-GB" dirty="0" err="1"/>
              <a:t>printf</a:t>
            </a:r>
            <a:r>
              <a:rPr lang="en-GB" dirty="0"/>
              <a:t>(''\n Enter your option'');</a:t>
            </a:r>
          </a:p>
          <a:p>
            <a:r>
              <a:rPr lang="en-GB" dirty="0" err="1"/>
              <a:t>scanf</a:t>
            </a:r>
            <a:r>
              <a:rPr lang="en-GB" dirty="0"/>
              <a:t>(''%d'', &amp;option);</a:t>
            </a:r>
          </a:p>
          <a:p>
            <a:r>
              <a:rPr lang="en-GB" dirty="0"/>
              <a:t>while(option &lt;=4)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switch(option)</a:t>
            </a:r>
          </a:p>
          <a:p>
            <a:r>
              <a:rPr lang="en-GB" dirty="0"/>
              <a:t>   {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7" y="1270671"/>
            <a:ext cx="50519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1: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(''Enter two numbers to add'');</a:t>
            </a:r>
          </a:p>
          <a:p>
            <a:r>
              <a:rPr lang="en-GB" dirty="0"/>
              <a:t>         </a:t>
            </a:r>
            <a:r>
              <a:rPr lang="en-GB" dirty="0" err="1"/>
              <a:t>scanf</a:t>
            </a:r>
            <a:r>
              <a:rPr lang="en-GB" dirty="0"/>
              <a:t>(''%d %d'', &amp;x, &amp;y);</a:t>
            </a:r>
          </a:p>
          <a:p>
            <a:r>
              <a:rPr lang="en-GB" dirty="0"/>
              <a:t>         z = x + y;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(''%d'', z);</a:t>
            </a:r>
          </a:p>
          <a:p>
            <a:r>
              <a:rPr lang="en-GB" dirty="0"/>
              <a:t>         break;</a:t>
            </a:r>
          </a:p>
          <a:p>
            <a:r>
              <a:rPr lang="en-GB" dirty="0"/>
              <a:t>case 2: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(''Enter two numbers for subtraction'');</a:t>
            </a:r>
          </a:p>
          <a:p>
            <a:r>
              <a:rPr lang="en-GB" dirty="0"/>
              <a:t>         </a:t>
            </a:r>
            <a:r>
              <a:rPr lang="en-GB" dirty="0" err="1"/>
              <a:t>scanf</a:t>
            </a:r>
            <a:r>
              <a:rPr lang="en-GB" dirty="0"/>
              <a:t>(''%</a:t>
            </a:r>
            <a:r>
              <a:rPr lang="en-GB" dirty="0" err="1"/>
              <a:t>d%d</a:t>
            </a:r>
            <a:r>
              <a:rPr lang="en-GB" dirty="0"/>
              <a:t>'', &amp;x, &amp;y);</a:t>
            </a:r>
          </a:p>
          <a:p>
            <a:r>
              <a:rPr lang="en-GB" dirty="0"/>
              <a:t>         z = x - y;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(''%d'', z);</a:t>
            </a:r>
          </a:p>
          <a:p>
            <a:r>
              <a:rPr lang="en-GB" dirty="0"/>
              <a:t>         break;</a:t>
            </a:r>
          </a:p>
          <a:p>
            <a:r>
              <a:rPr lang="en-GB" dirty="0"/>
              <a:t>case 3: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(''Enter two numbers for multiplication'');</a:t>
            </a:r>
          </a:p>
          <a:p>
            <a:r>
              <a:rPr lang="en-GB" dirty="0"/>
              <a:t>         </a:t>
            </a:r>
            <a:r>
              <a:rPr lang="en-GB" dirty="0" err="1"/>
              <a:t>scanf</a:t>
            </a:r>
            <a:r>
              <a:rPr lang="en-GB" dirty="0"/>
              <a:t>(''%</a:t>
            </a:r>
            <a:r>
              <a:rPr lang="en-GB" dirty="0" err="1"/>
              <a:t>d%d</a:t>
            </a:r>
            <a:r>
              <a:rPr lang="en-GB" dirty="0"/>
              <a:t>'', &amp;x, &amp;y);</a:t>
            </a:r>
          </a:p>
          <a:p>
            <a:r>
              <a:rPr lang="en-GB" dirty="0"/>
              <a:t>         z = x * y;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(''%d'', z);</a:t>
            </a:r>
          </a:p>
          <a:p>
            <a:r>
              <a:rPr lang="en-GB" dirty="0"/>
              <a:t>         break;</a:t>
            </a:r>
          </a:p>
        </p:txBody>
      </p:sp>
    </p:spTree>
    <p:extLst>
      <p:ext uri="{BB962C8B-B14F-4D97-AF65-F5344CB8AC3E}">
        <p14:creationId xmlns="" xmlns:p14="http://schemas.microsoft.com/office/powerpoint/2010/main" val="3785365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1678"/>
    </mc:Choice>
    <mc:Fallback>
      <p:transition spd="slow" advTm="1416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2474" y="1479676"/>
            <a:ext cx="482436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4: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(''Enter two numbers for division'');</a:t>
            </a:r>
          </a:p>
          <a:p>
            <a:r>
              <a:rPr lang="en-GB" dirty="0"/>
              <a:t>         </a:t>
            </a:r>
            <a:r>
              <a:rPr lang="en-GB" dirty="0" err="1"/>
              <a:t>scanf</a:t>
            </a:r>
            <a:r>
              <a:rPr lang="en-GB" dirty="0"/>
              <a:t>(''%</a:t>
            </a:r>
            <a:r>
              <a:rPr lang="en-GB" dirty="0" err="1"/>
              <a:t>d%d</a:t>
            </a:r>
            <a:r>
              <a:rPr lang="en-GB" dirty="0"/>
              <a:t>'', &amp;x, &amp;y);</a:t>
            </a:r>
          </a:p>
          <a:p>
            <a:r>
              <a:rPr lang="en-GB" dirty="0"/>
              <a:t>         z = x / y;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(''%d'', z);</a:t>
            </a:r>
          </a:p>
          <a:p>
            <a:r>
              <a:rPr lang="en-GB" dirty="0"/>
              <a:t>         break;</a:t>
            </a:r>
          </a:p>
          <a:p>
            <a:r>
              <a:rPr lang="en-GB" dirty="0"/>
              <a:t>default: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(''Enter a correct option'');</a:t>
            </a:r>
          </a:p>
          <a:p>
            <a:r>
              <a:rPr lang="en-GB" dirty="0"/>
              <a:t>         </a:t>
            </a:r>
            <a:r>
              <a:rPr lang="en-GB" dirty="0" err="1"/>
              <a:t>printf</a:t>
            </a:r>
            <a:r>
              <a:rPr lang="en-GB" dirty="0"/>
              <a:t>(''press some key to continue'');</a:t>
            </a:r>
          </a:p>
          <a:p>
            <a:r>
              <a:rPr lang="en-GB" dirty="0"/>
              <a:t>     }</a:t>
            </a:r>
          </a:p>
          <a:p>
            <a:r>
              <a:rPr lang="en-GB" dirty="0"/>
              <a:t>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0E5D227-5738-43AD-90B9-2504C8E3B08C}"/>
              </a:ext>
            </a:extLst>
          </p:cNvPr>
          <p:cNvSpPr/>
          <p:nvPr/>
        </p:nvSpPr>
        <p:spPr>
          <a:xfrm>
            <a:off x="6095997" y="1475109"/>
            <a:ext cx="43997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Enter 1 to choose addition</a:t>
            </a:r>
          </a:p>
          <a:p>
            <a:r>
              <a:rPr lang="en-US" dirty="0"/>
              <a:t>2. Enter 2 to choose subtraction</a:t>
            </a:r>
          </a:p>
          <a:p>
            <a:r>
              <a:rPr lang="en-US" dirty="0"/>
              <a:t>3. Enter 3 to choose multiplication</a:t>
            </a:r>
          </a:p>
          <a:p>
            <a:r>
              <a:rPr lang="en-US" dirty="0"/>
              <a:t>4. Enter 4 to choose division</a:t>
            </a:r>
          </a:p>
          <a:p>
            <a:r>
              <a:rPr lang="en-US" dirty="0"/>
              <a:t>Enter your option2</a:t>
            </a:r>
          </a:p>
          <a:p>
            <a:r>
              <a:rPr lang="en-US" dirty="0"/>
              <a:t>Enter two numbers for subtraction 44  22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854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4700"/>
    </mc:Choice>
    <mc:Fallback>
      <p:transition spd="slow" advTm="34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Switch, Case, Break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8B5E6A-1C5B-4C91-AA7E-43CBA4CF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74" y="1234759"/>
            <a:ext cx="6996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Example program of Fall through statement in switch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8626" y="192570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string[] = "Hello there strange little planet\n";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x = 0;</a:t>
            </a:r>
          </a:p>
          <a:p>
            <a:r>
              <a:rPr lang="en-GB" dirty="0"/>
              <a:t>    while( string[x] 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switch( string[x] 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case ' ':</a:t>
            </a:r>
          </a:p>
          <a:p>
            <a:r>
              <a:rPr lang="en-GB" dirty="0"/>
              <a:t>            case '.':</a:t>
            </a:r>
          </a:p>
          <a:p>
            <a:r>
              <a:rPr lang="en-GB" dirty="0"/>
              <a:t>            case ',':</a:t>
            </a:r>
          </a:p>
          <a:p>
            <a:r>
              <a:rPr lang="en-GB" dirty="0"/>
              <a:t>            case '!':</a:t>
            </a:r>
          </a:p>
          <a:p>
            <a:r>
              <a:rPr lang="en-GB" dirty="0"/>
              <a:t>            case '?':</a:t>
            </a:r>
          </a:p>
          <a:p>
            <a:r>
              <a:rPr lang="en-GB" dirty="0"/>
              <a:t>            case ';':</a:t>
            </a:r>
          </a:p>
          <a:p>
            <a:r>
              <a:rPr lang="en-GB" dirty="0"/>
              <a:t>            case ':':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48472" y="1903639"/>
            <a:ext cx="38406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case '\n’: </a:t>
            </a:r>
            <a:r>
              <a:rPr lang="en-GB" dirty="0" err="1"/>
              <a:t>putchar</a:t>
            </a:r>
            <a:r>
              <a:rPr lang="en-GB" dirty="0"/>
              <a:t>('\n');</a:t>
            </a:r>
          </a:p>
          <a:p>
            <a:r>
              <a:rPr lang="en-GB" dirty="0"/>
              <a:t>                 break;</a:t>
            </a:r>
          </a:p>
          <a:p>
            <a:r>
              <a:rPr lang="en-GB" dirty="0"/>
              <a:t>default:   </a:t>
            </a:r>
            <a:r>
              <a:rPr lang="en-GB" dirty="0" err="1"/>
              <a:t>putchar</a:t>
            </a:r>
            <a:r>
              <a:rPr lang="en-GB" dirty="0"/>
              <a:t>( string[x] 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x++;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4626" y="4326633"/>
            <a:ext cx="1321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Hello</a:t>
            </a:r>
          </a:p>
          <a:p>
            <a:r>
              <a:rPr lang="en-GB" dirty="0"/>
              <a:t>there</a:t>
            </a:r>
          </a:p>
          <a:p>
            <a:r>
              <a:rPr lang="en-GB" dirty="0"/>
              <a:t>strange</a:t>
            </a:r>
          </a:p>
          <a:p>
            <a:r>
              <a:rPr lang="en-GB" dirty="0"/>
              <a:t>little</a:t>
            </a:r>
          </a:p>
          <a:p>
            <a:r>
              <a:rPr lang="en-GB" dirty="0"/>
              <a:t>planet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58178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2509"/>
    </mc:Choice>
    <mc:Fallback>
      <p:transition spd="slow" advTm="152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.7|13.7|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2091</Words>
  <Application>Microsoft Office PowerPoint</Application>
  <PresentationFormat>Custom</PresentationFormat>
  <Paragraphs>487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Atul Kumar Singh</cp:lastModifiedBy>
  <cp:revision>51</cp:revision>
  <dcterms:created xsi:type="dcterms:W3CDTF">2020-10-28T13:49:34Z</dcterms:created>
  <dcterms:modified xsi:type="dcterms:W3CDTF">2022-01-11T04:11:13Z</dcterms:modified>
</cp:coreProperties>
</file>