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7" r:id="rId2"/>
    <p:sldId id="318" r:id="rId3"/>
    <p:sldId id="323" r:id="rId4"/>
    <p:sldId id="320" r:id="rId5"/>
    <p:sldId id="319" r:id="rId6"/>
    <p:sldId id="322" r:id="rId7"/>
    <p:sldId id="327" r:id="rId8"/>
    <p:sldId id="326" r:id="rId9"/>
    <p:sldId id="328" r:id="rId10"/>
    <p:sldId id="329" r:id="rId11"/>
    <p:sldId id="321" r:id="rId12"/>
    <p:sldId id="3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04-01-2022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04-01-2022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337090" y="-16455"/>
            <a:ext cx="10854906" cy="10616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endParaRPr lang="en-I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Course Code: BCS01T1003   	    Course Name: Programming for Problem Solving C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:</a:t>
            </a:r>
            <a:r>
              <a:rPr kumimoji="0" lang="en-IN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Atul</a:t>
            </a:r>
            <a:r>
              <a:rPr kumimoji="0" lang="en-IN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Kumar Singh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4"/>
            <a:ext cx="1406656" cy="106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091" y="2053088"/>
            <a:ext cx="11033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2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OF C</a:t>
            </a:r>
          </a:p>
          <a:p>
            <a:pPr algn="ctr"/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Datatypes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Variables and Identifiers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069" y="1026184"/>
            <a:ext cx="108175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Character constant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single alphabet, digit or special character within ‘ ‘.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each character constant has an ASCII code.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‘A‘ has an ASCII code 65 and ‘a‘ has an ASCII code 97.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String constants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They are between “ “.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b="1" dirty="0" err="1"/>
              <a:t>Eg</a:t>
            </a:r>
            <a:r>
              <a:rPr lang="en-US" sz="2400" b="1" dirty="0"/>
              <a:t>.</a:t>
            </a:r>
            <a:r>
              <a:rPr lang="en-US" sz="2400" dirty="0"/>
              <a:t> “Hello“, “world“, “ab12“.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“A“ not equal to ‘A‘.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Special character constants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\  (back-slash character) used in output functions.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b="1" dirty="0" err="1"/>
              <a:t>Eg</a:t>
            </a:r>
            <a:r>
              <a:rPr lang="en-US" sz="2400" b="1" dirty="0"/>
              <a:t>.</a:t>
            </a:r>
            <a:r>
              <a:rPr lang="en-US" sz="2400" dirty="0"/>
              <a:t> ‘\n‘ : newline; ‘\t‘: horizontal tab; ‘\0‘:  null character.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‘\n’ though has two characters, is considered as single character only.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700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7063" y="1449329"/>
            <a:ext cx="4228922" cy="3226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045" y="1264663"/>
            <a:ext cx="7720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err="1"/>
              <a:t>Datatypes</a:t>
            </a:r>
            <a:r>
              <a:rPr lang="en-US" sz="2400" dirty="0"/>
              <a:t> are needed to inform compiler about what kind of values can be stored in a particular variable.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It gives information like size of the variable in memory, range of permitted values, and type of values.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Two types: </a:t>
            </a:r>
            <a:r>
              <a:rPr lang="en-US" sz="2400" b="1" dirty="0"/>
              <a:t>Primitive</a:t>
            </a:r>
            <a:r>
              <a:rPr lang="en-US" sz="2400" dirty="0"/>
              <a:t> and </a:t>
            </a:r>
            <a:r>
              <a:rPr lang="en-US" sz="2400" b="1" dirty="0"/>
              <a:t>Derived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Primitive data types are basic </a:t>
            </a:r>
            <a:r>
              <a:rPr lang="en-US" sz="2400" dirty="0" err="1"/>
              <a:t>datatypes</a:t>
            </a:r>
            <a:r>
              <a:rPr lang="en-US" sz="2400" dirty="0"/>
              <a:t> provided by compiler.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Derived </a:t>
            </a:r>
            <a:r>
              <a:rPr lang="en-US" sz="2400" dirty="0" err="1"/>
              <a:t>datatypes</a:t>
            </a:r>
            <a:r>
              <a:rPr lang="en-US" sz="2400" dirty="0"/>
              <a:t> are an extension of primitive </a:t>
            </a:r>
            <a:r>
              <a:rPr lang="en-US" sz="2400" dirty="0" err="1"/>
              <a:t>datatypes</a:t>
            </a:r>
            <a:r>
              <a:rPr lang="en-US" sz="2400" dirty="0"/>
              <a:t>. 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71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997" y="1026184"/>
            <a:ext cx="11430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char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Range -128 to +127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Size is 1 Byte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Format </a:t>
            </a:r>
            <a:r>
              <a:rPr lang="en-US" sz="2000" dirty="0" err="1"/>
              <a:t>specifier</a:t>
            </a:r>
            <a:r>
              <a:rPr lang="en-US" sz="2000" dirty="0"/>
              <a:t>: %c</a:t>
            </a:r>
          </a:p>
          <a:p>
            <a:pPr lvl="1">
              <a:buClr>
                <a:srgbClr val="C00000"/>
              </a:buClr>
            </a:pPr>
            <a:endParaRPr lang="en-US" sz="700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err="1"/>
              <a:t>int</a:t>
            </a:r>
            <a:endParaRPr lang="en-US" sz="2000" dirty="0"/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Range -32768 to +32767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Size is 2 Bytes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Format </a:t>
            </a:r>
            <a:r>
              <a:rPr lang="en-US" sz="2000" dirty="0" err="1"/>
              <a:t>specifier</a:t>
            </a:r>
            <a:r>
              <a:rPr lang="en-US" sz="2000" dirty="0"/>
              <a:t>: %d</a:t>
            </a:r>
          </a:p>
          <a:p>
            <a:pPr>
              <a:buClr>
                <a:srgbClr val="C00000"/>
              </a:buClr>
            </a:pPr>
            <a:endParaRPr lang="en-US" sz="800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float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Range -3.4e38 to +3.4e38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Size is 4 Bytes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Format </a:t>
            </a:r>
            <a:r>
              <a:rPr lang="en-US" sz="2000" dirty="0" err="1"/>
              <a:t>specifier</a:t>
            </a:r>
            <a:r>
              <a:rPr lang="en-US" sz="2000" dirty="0"/>
              <a:t>: %f</a:t>
            </a:r>
          </a:p>
          <a:p>
            <a:pPr>
              <a:buClr>
                <a:srgbClr val="C00000"/>
              </a:buClr>
            </a:pPr>
            <a:endParaRPr lang="en-US" sz="700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double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Range -1.7e308 to +1.7e308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Size is 8 Bytes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Format </a:t>
            </a:r>
            <a:r>
              <a:rPr lang="en-US" sz="2000" dirty="0" err="1"/>
              <a:t>specifier</a:t>
            </a:r>
            <a:r>
              <a:rPr lang="en-US" sz="2000" dirty="0"/>
              <a:t>: %lf</a:t>
            </a:r>
          </a:p>
          <a:p>
            <a:pPr lvl="1">
              <a:buClr>
                <a:srgbClr val="C00000"/>
              </a:buClr>
            </a:pPr>
            <a:endParaRPr lang="en-US" dirty="0"/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90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4453" y="1466490"/>
            <a:ext cx="11283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History of C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ea typeface="Tahoma" pitchFamily="34" charset="0"/>
                <a:cs typeface="Times New Roman" pitchFamily="18" charset="0"/>
              </a:rPr>
              <a:t>Features of C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ea typeface="Tahoma" pitchFamily="34" charset="0"/>
                <a:cs typeface="Times New Roman" pitchFamily="18" charset="0"/>
              </a:rPr>
              <a:t>Uses of C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ea typeface="Tahoma" pitchFamily="34" charset="0"/>
                <a:cs typeface="Times New Roman" pitchFamily="18" charset="0"/>
              </a:rPr>
              <a:t>Structure of a C Program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ea typeface="Tahoma" pitchFamily="34" charset="0"/>
                <a:cs typeface="Times New Roman" pitchFamily="18" charset="0"/>
              </a:rPr>
              <a:t>The Greeting Program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7827"/>
            <a:ext cx="1219200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321" y="1016659"/>
            <a:ext cx="11283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Process of writing a C program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C Character Set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C Tokens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Keywords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Identifiers/Variables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Constants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>
                <a:ea typeface="Tahoma" pitchFamily="34" charset="0"/>
                <a:cs typeface="Times New Roman" pitchFamily="18" charset="0"/>
              </a:rPr>
              <a:t>Datatypes</a:t>
            </a:r>
            <a:r>
              <a:rPr lang="en-US" sz="2400" dirty="0">
                <a:ea typeface="Tahoma" pitchFamily="34" charset="0"/>
                <a:cs typeface="Times New Roman" pitchFamily="18" charset="0"/>
              </a:rPr>
              <a:t>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66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creating a C program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026184"/>
            <a:ext cx="1161978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Step 1: Write the source codes (.c).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Step 2: Pre-process the source codes according to the </a:t>
            </a:r>
            <a:r>
              <a:rPr lang="en-US" sz="2400" i="1" dirty="0"/>
              <a:t>preprocessor directives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Step 3: Compile the pre-processed source codes into object codes (.</a:t>
            </a:r>
            <a:r>
              <a:rPr lang="en-US" sz="2400" dirty="0" err="1"/>
              <a:t>obj</a:t>
            </a:r>
            <a:r>
              <a:rPr lang="en-US" sz="2400" dirty="0"/>
              <a:t>, .o).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Step 4: Link the compiled object codes with other object codes and the library object codes (.lib, .a)to produce the executable code (.exe).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Step 5: Load the executable code into computer memory.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Step 6: Run the executable code.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creating a C program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26" name="Picture 2" descr="Compilation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5615" y="1492370"/>
            <a:ext cx="6891008" cy="43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Character 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069" y="1026184"/>
            <a:ext cx="1081752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A character denotes any alphabet, digit or special symbol used to represent information.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Valid Character Set for C is as follows: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Alphabets	-&gt; 	A, B, … , Y, Z; a, b, …, y, z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Digits		-&gt;	0, 1, 2, 3, 4, 5, 6, 7, 8, 9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Special Symbols	-&gt;	~ ‘ ! @ # $ % ^ &amp; * ( ) _ - + = | \ / [ ] { } ; : “ &lt; &gt; , 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The alphabets, numbers and special symbols when properly combined form constants, variables and keywords.</a:t>
            </a:r>
          </a:p>
        </p:txBody>
      </p:sp>
    </p:spTree>
    <p:extLst>
      <p:ext uri="{BB962C8B-B14F-4D97-AF65-F5344CB8AC3E}">
        <p14:creationId xmlns:p14="http://schemas.microsoft.com/office/powerpoint/2010/main" xmlns="" val="269813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069" y="1026184"/>
            <a:ext cx="10817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Words whose meaning has already been explained to C compiler.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They </a:t>
            </a:r>
            <a:r>
              <a:rPr lang="en-US" sz="2400" b="1" dirty="0"/>
              <a:t>cannot</a:t>
            </a:r>
            <a:r>
              <a:rPr lang="en-US" sz="2400" dirty="0"/>
              <a:t> be used as variable names.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They are also called as </a:t>
            </a:r>
            <a:r>
              <a:rPr lang="en-US" sz="2400" b="1" dirty="0"/>
              <a:t>Reserved words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There are 32 keywords in C.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72" t="10289" r="13113" b="2701"/>
          <a:stretch/>
        </p:blipFill>
        <p:spPr>
          <a:xfrm>
            <a:off x="3303918" y="3276855"/>
            <a:ext cx="545707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75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Identifiers/ Variables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5826" y="969667"/>
            <a:ext cx="112402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Identifiers are the names given to anything for the purpose of identification.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User defined names given to functions, memory locations, etc.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An entity that may vary during program execution is called a variable.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Variable names are given to locations in memory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Rules for variable names/ identifiers: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Stick to 31 characters at maximum for names.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The 1</a:t>
            </a:r>
            <a:r>
              <a:rPr lang="en-US" sz="2400" baseline="30000" dirty="0"/>
              <a:t>st</a:t>
            </a:r>
            <a:r>
              <a:rPr lang="en-US" sz="2400" dirty="0"/>
              <a:t> character must be an alphabet or underscore.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No commas, blanks are allowed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No special symbol other than underscore (</a:t>
            </a: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 err="1"/>
              <a:t>Gross_salary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A variable name always has an associated type with it to identify what kind of value it can store. </a:t>
            </a:r>
            <a:r>
              <a:rPr lang="en-US" sz="2400" dirty="0" err="1"/>
              <a:t>Eg.</a:t>
            </a:r>
            <a:r>
              <a:rPr lang="en-US" sz="2400" dirty="0"/>
              <a:t> int num1, char </a:t>
            </a:r>
            <a:r>
              <a:rPr lang="en-US" sz="2400" dirty="0" err="1"/>
              <a:t>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275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069" y="1026184"/>
            <a:ext cx="108175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A constant is an entity that doesn’t change.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Integer constants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can be positive or negative (</a:t>
            </a:r>
            <a:r>
              <a:rPr lang="en-US" sz="2400" dirty="0" err="1"/>
              <a:t>eg</a:t>
            </a:r>
            <a:r>
              <a:rPr lang="en-US" sz="2400" dirty="0"/>
              <a:t>. 426, +765, -7606)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Range is -32768 to 32767 for 16 bit compiler.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Real constants/ Floating point constants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2400" dirty="0"/>
              <a:t>-  Must have a decimal point, can be positive or negative, by default is positive.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Has 2 forms: </a:t>
            </a:r>
            <a:r>
              <a:rPr lang="en-US" sz="2400" b="1" dirty="0"/>
              <a:t>fractional and exponential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Fractional form: 	</a:t>
            </a:r>
            <a:r>
              <a:rPr lang="en-US" sz="2400" dirty="0" err="1"/>
              <a:t>eg</a:t>
            </a:r>
            <a:r>
              <a:rPr lang="en-US" sz="2400" dirty="0"/>
              <a:t>. 	32.34, -21.09, +98.12</a:t>
            </a:r>
          </a:p>
          <a:p>
            <a:pPr lvl="8">
              <a:buClr>
                <a:srgbClr val="C00000"/>
              </a:buClr>
            </a:pPr>
            <a:r>
              <a:rPr lang="en-US" sz="2400" dirty="0"/>
              <a:t>	426.9 is positive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r>
              <a:rPr lang="en-US" sz="2400" dirty="0"/>
              <a:t>Exponential form:         has mantissa part and exponential part separated by e</a:t>
            </a:r>
          </a:p>
          <a:p>
            <a:pPr lvl="1">
              <a:buClr>
                <a:srgbClr val="C00000"/>
              </a:buClr>
            </a:pPr>
            <a:r>
              <a:rPr lang="en-US" sz="2400" dirty="0"/>
              <a:t>				</a:t>
            </a:r>
            <a:r>
              <a:rPr lang="en-US" sz="2400" dirty="0" err="1"/>
              <a:t>eg</a:t>
            </a:r>
            <a:r>
              <a:rPr lang="en-US" sz="2400" dirty="0"/>
              <a:t>. +3.2e-5, 4.1e8, -1.2e+3 </a:t>
            </a:r>
          </a:p>
          <a:p>
            <a:pPr marL="800100" lvl="1" indent="-342900">
              <a:buClr>
                <a:srgbClr val="C00000"/>
              </a:buCl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5302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12461</TotalTime>
  <Words>673</Words>
  <Application>Microsoft Office PowerPoint</Application>
  <PresentationFormat>Custom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Atul Kumar Singh</cp:lastModifiedBy>
  <cp:revision>193</cp:revision>
  <dcterms:created xsi:type="dcterms:W3CDTF">2020-05-05T09:43:45Z</dcterms:created>
  <dcterms:modified xsi:type="dcterms:W3CDTF">2022-01-04T07:03:23Z</dcterms:modified>
</cp:coreProperties>
</file>