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17" r:id="rId2"/>
    <p:sldId id="318" r:id="rId3"/>
    <p:sldId id="320" r:id="rId4"/>
    <p:sldId id="323" r:id="rId5"/>
    <p:sldId id="326" r:id="rId6"/>
    <p:sldId id="328" r:id="rId7"/>
    <p:sldId id="327" r:id="rId8"/>
    <p:sldId id="329" r:id="rId9"/>
    <p:sldId id="330" r:id="rId10"/>
    <p:sldId id="331" r:id="rId11"/>
    <p:sldId id="332" r:id="rId12"/>
    <p:sldId id="33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4209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719" autoAdjust="0"/>
    <p:restoredTop sz="94696"/>
  </p:normalViewPr>
  <p:slideViewPr>
    <p:cSldViewPr snapToGrid="0" snapToObjects="1">
      <p:cViewPr varScale="1">
        <p:scale>
          <a:sx n="73" d="100"/>
          <a:sy n="73" d="100"/>
        </p:scale>
        <p:origin x="-552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747659CB-BF84-F74F-95EB-6F953048C7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School of …………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B7085A3-07F8-A34F-9A0B-6F4694CDA1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A5B50-FE66-4811-A7C0-F2204DDD6E2E}" type="datetime1">
              <a:rPr lang="en-IN" smtClean="0"/>
              <a:pPr/>
              <a:t>09-01-2022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FA908EB-DD7C-3B4A-A7DF-2AF619263E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CB1C41E-5188-D247-8003-4D23BEC7A9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92BAF-94A5-4240-A2BF-E6524060C5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51061773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School of …………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C690E-70AB-4958-AB81-B252725AC6AD}" type="datetime1">
              <a:rPr lang="en-IN" smtClean="0"/>
              <a:pPr/>
              <a:t>09-01-2022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DEA72-A9DA-0241-B584-7E6AEC2B0F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44403577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7A51A5-507D-7240-9F56-DD7EA04A7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4C527D8-0F25-C74A-A33A-50E2C4ECC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087DB8D-2085-BA4F-BAA0-77C98445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9C56-92CE-47B2-ACB2-4F555ABA3A72}" type="datetime1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314435B-1C12-E548-9938-754F28F1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70445A2-F60F-8B4C-8CF6-5D16442B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7945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60795C-9FBC-E649-BC83-1E0949D0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C366DD0-31C0-B144-B38B-DD81A100A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6741D1B-40DA-2741-A4B3-7EAAD6A4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58B1-DF52-4F70-B763-700FC8E9FEA0}" type="datetime1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43DE584-0159-E747-A6DC-AA897D1E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D84B54D-88D0-5843-AB57-7A4A6194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9249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F6ED751-46A5-E944-BFD1-641899762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F849067-FF63-A545-B8AB-1D4C2EB81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78A832E-7C18-E844-AD16-385329DD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7FA2-9D0A-48BA-8A36-22DA4A1EC439}" type="datetime1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7ED703F-ADE5-7446-B855-CC8642245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BBBEDA4-FFEC-2D4E-8187-CE601486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8481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FFA42D-0166-F145-BD9D-8B3F9DD6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87C57CD-2153-2947-8A7E-E315EC1F1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071A5E5-6204-D748-9A98-B9C434AF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4AB2-DC36-478B-AB99-42055C145F48}" type="datetime1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AA08948-513D-EE42-BC00-37C51879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ACB9B26-AAA6-5349-A5C1-4C213833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1970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29FFC2-AB03-DB42-9BD8-B22278234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300DE38-3033-9F47-AA4C-8B5E13B4D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317132D-85B2-7949-AF1E-F8BE8D429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FD8A-3890-4F1F-B12B-D681F9110C31}" type="datetime1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9D7402D-FCC8-324B-9252-6DB27CF53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34C1BD5-59DB-F841-84E8-7C615B4D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830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F97CB5-04AC-B145-8DFB-EB6410E6E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1F8E368-D415-204B-ACAA-F2A7CF20C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017E3FC-7CBB-1247-A715-756F7891E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BBD3D62-50EC-C044-98A5-8700F758E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06B72-FD0C-4718-AF10-7BB8D430169A}" type="datetime1">
              <a:rPr lang="en-US" smtClean="0"/>
              <a:pPr/>
              <a:t>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A2EAB96-574C-E141-B587-FE77CA3A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07F35D1-150B-B64E-B84A-2048D42BD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101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B7533F-17AF-804A-A825-268C243B3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E659667-F4B2-D34A-84DB-2D0B3B7E9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43CC843-ECAB-E845-A911-4684E7635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B39753F-B4DE-CE4B-B215-45927F9B7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0267AF6-C258-E74A-972A-43ACAF121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3AB73E8-AA99-9D44-B73A-36DAB298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F295-340C-4891-B250-3853F7357173}" type="datetime1">
              <a:rPr lang="en-US" smtClean="0"/>
              <a:pPr/>
              <a:t>1/9/2022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B0067D41-A024-DF40-9456-B595B182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22720FB-7B0C-3744-BA3E-16919C38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4033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BF3F3C-AADB-6B41-A93A-646C80736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5F44714-C02E-224F-9D69-9FD099B1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584F0-01E0-40D7-8F57-047FE452AF4F}" type="datetime1">
              <a:rPr lang="en-US" smtClean="0"/>
              <a:pPr/>
              <a:t>1/9/2022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428516B-7AA2-444C-8C23-2484FBA9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EB44E81-FED1-6D4E-AA56-C906605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8281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AB9069D-ACC1-2846-BB69-0C25ABE4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A4AA-E395-466A-A7A4-6B7D85D26E0C}" type="datetime1">
              <a:rPr lang="en-US" smtClean="0"/>
              <a:pPr/>
              <a:t>1/9/2022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67E34F7-C671-004D-809D-FAA835295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9B55E6A-D1AE-1B44-AE7B-9AA711C2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0705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79681E-D7B2-6449-AF06-3270CDE6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882A3C9-366D-3940-BC0B-0CFC9203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953DC75-2188-D14F-8B64-470BD5171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FC69DD6-BF4D-1F43-9CC6-5D52D231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3B69-3894-4C77-B995-7BDB70807655}" type="datetime1">
              <a:rPr lang="en-US" smtClean="0"/>
              <a:pPr/>
              <a:t>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8346F58-8566-B14B-9E2D-ADD0E319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9B0B562-EE07-E941-B226-A14AAE53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8263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98EB8B-69D9-6A4D-9AB7-AFFFB081E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253FAE5A-CA14-1A43-91AA-DCAA4B553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9E1AAA7-3BF0-344A-88DF-721AE46FD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43809F0-5FCF-8B4E-A9EF-F5469080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E046-EB2A-4FB4-8D5F-BBE901205507}" type="datetime1">
              <a:rPr lang="en-US" smtClean="0"/>
              <a:pPr/>
              <a:t>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9E36D1F-45BA-FA43-9565-4D8F7795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4A31EC5-CE1A-2F4E-AB06-9D0E9053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1127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2329BE7-407A-964A-8517-6D42CF67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97E2056-654E-8345-A333-D4E1EA34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DFC04D6-869A-864D-95B4-1005B9A7C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2BA8A-BF79-426D-BD2A-1233791274C1}" type="datetime1">
              <a:rPr lang="en-US" smtClean="0"/>
              <a:pPr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D2A2738-A23A-F74B-92DF-8746BC7CD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72659A-8EA6-A843-9183-BBE98959F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0007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719ED99B-DBC5-4426-BBC6-8BBB2E2998D2}"/>
              </a:ext>
            </a:extLst>
          </p:cNvPr>
          <p:cNvSpPr txBox="1">
            <a:spLocks noChangeArrowheads="1"/>
          </p:cNvSpPr>
          <p:nvPr/>
        </p:nvSpPr>
        <p:spPr>
          <a:xfrm>
            <a:off x="1337090" y="-16455"/>
            <a:ext cx="10854906" cy="1061687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Computing Science and Engineering</a:t>
            </a:r>
          </a:p>
          <a:p>
            <a:pPr fontAlgn="base"/>
            <a:endParaRPr lang="en-IN" sz="11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IN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Course Code: BCS01T1003   	    Course Name: Programming for Problem Solving C</a:t>
            </a:r>
          </a:p>
          <a:p>
            <a:pPr algn="ctr" fontAlgn="base"/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A311BE22-15C4-49E9-92D6-1535F166D04E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</a:t>
            </a:r>
            <a:r>
              <a:rPr kumimoji="0" lang="en-IN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                      </a:t>
            </a: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Program Name:  </a:t>
            </a:r>
            <a:r>
              <a:rPr kumimoji="0" lang="en-IN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B.Tech</a:t>
            </a: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 (CSE)	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A7D3D7F-37FF-43C2-AB10-6A15E1541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454"/>
            <a:ext cx="1406656" cy="10616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2091" y="2053088"/>
            <a:ext cx="110331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2</a:t>
            </a:r>
          </a:p>
          <a:p>
            <a:pPr algn="ctr"/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CONSTRUCTS OF C</a:t>
            </a:r>
          </a:p>
          <a:p>
            <a:pPr algn="ctr"/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 types 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and storage classes</a:t>
            </a:r>
          </a:p>
          <a:p>
            <a:pPr algn="ctr"/>
            <a:endParaRPr 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59215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" y="-16453"/>
            <a:ext cx="12192000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Storage Class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9177" y="1543768"/>
            <a:ext cx="11619781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This hold the value in between function calls.</a:t>
            </a:r>
          </a:p>
          <a:p>
            <a:pPr marL="457200" indent="-4572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Useful as counters.</a:t>
            </a: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The details are as follows:</a:t>
            </a:r>
          </a:p>
          <a:p>
            <a:pPr marL="914400" lvl="1" indent="-4572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Storage			- Memory</a:t>
            </a:r>
          </a:p>
          <a:p>
            <a:pPr marL="914400" lvl="1" indent="-4572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Default initial value	- Zero</a:t>
            </a:r>
          </a:p>
          <a:p>
            <a:pPr marL="914400" lvl="1" indent="-4572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Scope			- Local to the block in which variable is defined</a:t>
            </a:r>
          </a:p>
          <a:p>
            <a:pPr marL="914400" lvl="1" indent="-4572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Life			- Value of the variable persists between different function calls.	</a:t>
            </a:r>
          </a:p>
          <a:p>
            <a:pPr marL="914400" lvl="1" indent="-4572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Keyword		- static</a:t>
            </a: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Declaration is done as:</a:t>
            </a:r>
          </a:p>
          <a:p>
            <a:pPr lvl="1">
              <a:buClr>
                <a:srgbClr val="C00000"/>
              </a:buClr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static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Clr>
                <a:srgbClr val="C00000"/>
              </a:buClr>
              <a:buFont typeface="Wingdings" pitchFamily="2" charset="2"/>
              <a:buChar char="§"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§"/>
            </a:pPr>
            <a:endParaRPr lang="en-US" sz="26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79308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" y="-16453"/>
            <a:ext cx="12192000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Storage Class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9177" y="1543768"/>
            <a:ext cx="11619781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Clr>
                <a:srgbClr val="C00000"/>
              </a:buClr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Static Example					Non-static example</a:t>
            </a:r>
          </a:p>
          <a:p>
            <a:pPr lvl="1">
              <a:buClr>
                <a:srgbClr val="C00000"/>
              </a:buClr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Clr>
                <a:srgbClr val="C00000"/>
              </a:buClr>
              <a:buFont typeface="Wingdings" pitchFamily="2" charset="2"/>
              <a:buChar char="§"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§"/>
            </a:pPr>
            <a:endParaRPr lang="en-US" sz="2600" b="1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21" y="2216557"/>
            <a:ext cx="3541504" cy="3063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932" y="2216557"/>
            <a:ext cx="3529713" cy="30937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75221" y="5443268"/>
            <a:ext cx="978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 1   2					OUTPUT: 1   1</a:t>
            </a:r>
          </a:p>
        </p:txBody>
      </p:sp>
    </p:spTree>
    <p:extLst>
      <p:ext uri="{BB962C8B-B14F-4D97-AF65-F5344CB8AC3E}">
        <p14:creationId xmlns="" xmlns:p14="http://schemas.microsoft.com/office/powerpoint/2010/main" val="81627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" y="-16453"/>
            <a:ext cx="12192000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External Storage Class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52474" y="1509623"/>
            <a:ext cx="10410107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They are declared outside all functions.</a:t>
            </a:r>
          </a:p>
          <a:p>
            <a:pPr marL="457200" indent="-4572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They are available to all the functions that wish to use them..</a:t>
            </a: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The details are as follows:</a:t>
            </a:r>
          </a:p>
          <a:p>
            <a:pPr marL="914400" lvl="1" indent="-4572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Storage			- Memory</a:t>
            </a:r>
          </a:p>
          <a:p>
            <a:pPr marL="914400" lvl="1" indent="-4572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Default initial value	- Zero</a:t>
            </a:r>
          </a:p>
          <a:p>
            <a:pPr marL="914400" lvl="1" indent="-4572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Scope			- Global</a:t>
            </a:r>
          </a:p>
          <a:p>
            <a:pPr marL="914400" lvl="1" indent="-4572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Life			- As long as the program’s execution doesn’t come to an end.	</a:t>
            </a:r>
          </a:p>
          <a:p>
            <a:pPr marL="914400" lvl="1" indent="-4572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Keyword		- extern</a:t>
            </a: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Declaration is done as:</a:t>
            </a:r>
          </a:p>
          <a:p>
            <a:pPr lvl="1">
              <a:buClr>
                <a:srgbClr val="C00000"/>
              </a:buClr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extern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i;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Clr>
                <a:srgbClr val="C00000"/>
              </a:buClr>
              <a:buFont typeface="Wingdings" pitchFamily="2" charset="2"/>
              <a:buChar char="§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75672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30D251EB-177F-4340-BD47-D9D1E014DFAD}"/>
              </a:ext>
            </a:extLst>
          </p:cNvPr>
          <p:cNvSpPr txBox="1">
            <a:spLocks noChangeArrowheads="1"/>
          </p:cNvSpPr>
          <p:nvPr/>
        </p:nvSpPr>
        <p:spPr>
          <a:xfrm>
            <a:off x="1504949" y="-16453"/>
            <a:ext cx="10687051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Recapitulations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4FEA30AE-1B9E-4DC8-B9DB-497045811F8F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D267548-C4FE-4898-B521-1E584A055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74453" y="1466490"/>
            <a:ext cx="11283351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400" dirty="0">
                <a:ea typeface="Tahoma" pitchFamily="34" charset="0"/>
                <a:cs typeface="Times New Roman" pitchFamily="18" charset="0"/>
              </a:rPr>
              <a:t>Process of writing a C program</a:t>
            </a:r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400" dirty="0">
                <a:ea typeface="Tahoma" pitchFamily="34" charset="0"/>
                <a:cs typeface="Times New Roman" pitchFamily="18" charset="0"/>
              </a:rPr>
              <a:t>C Character Set</a:t>
            </a:r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400" dirty="0">
                <a:ea typeface="Tahoma" pitchFamily="34" charset="0"/>
                <a:cs typeface="Times New Roman" pitchFamily="18" charset="0"/>
              </a:rPr>
              <a:t>C Tokens</a:t>
            </a:r>
          </a:p>
          <a:p>
            <a:pPr marL="914400" lvl="1" indent="-4572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400" dirty="0">
                <a:ea typeface="Tahoma" pitchFamily="34" charset="0"/>
                <a:cs typeface="Times New Roman" pitchFamily="18" charset="0"/>
              </a:rPr>
              <a:t>Keywords</a:t>
            </a:r>
          </a:p>
          <a:p>
            <a:pPr marL="914400" lvl="1" indent="-4572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400" dirty="0">
                <a:ea typeface="Tahoma" pitchFamily="34" charset="0"/>
                <a:cs typeface="Times New Roman" pitchFamily="18" charset="0"/>
              </a:rPr>
              <a:t>Identifiers/Variables</a:t>
            </a:r>
          </a:p>
          <a:p>
            <a:pPr marL="914400" lvl="1" indent="-4572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400" dirty="0">
                <a:ea typeface="Tahoma" pitchFamily="34" charset="0"/>
                <a:cs typeface="Times New Roman" pitchFamily="18" charset="0"/>
              </a:rPr>
              <a:t>Constants</a:t>
            </a:r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400" dirty="0" err="1">
                <a:ea typeface="Tahoma" pitchFamily="34" charset="0"/>
                <a:cs typeface="Times New Roman" pitchFamily="18" charset="0"/>
              </a:rPr>
              <a:t>Datatypes</a:t>
            </a:r>
            <a:r>
              <a:rPr lang="en-US" sz="2400" dirty="0">
                <a:ea typeface="Tahoma" pitchFamily="34" charset="0"/>
                <a:cs typeface="Times New Roman" pitchFamily="18" charset="0"/>
              </a:rPr>
              <a:t> in C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31070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" y="-16453"/>
            <a:ext cx="12192000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9177" y="1026184"/>
            <a:ext cx="11619781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Datatypes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revisited</a:t>
            </a:r>
          </a:p>
          <a:p>
            <a:pPr marL="742950" lvl="1" indent="-28575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long</a:t>
            </a:r>
          </a:p>
          <a:p>
            <a:pPr marL="742950" lvl="1" indent="-28575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short</a:t>
            </a:r>
          </a:p>
          <a:p>
            <a:pPr marL="742950" lvl="1" indent="-28575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signed</a:t>
            </a:r>
          </a:p>
          <a:p>
            <a:pPr marL="742950" lvl="1" indent="-28575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unsigned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Storage classes</a:t>
            </a:r>
          </a:p>
          <a:p>
            <a:pPr marL="742950" lvl="1" indent="-28575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auto</a:t>
            </a:r>
          </a:p>
          <a:p>
            <a:pPr marL="742950" lvl="1" indent="-28575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register</a:t>
            </a:r>
          </a:p>
          <a:p>
            <a:pPr marL="742950" lvl="1" indent="-28575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extern</a:t>
            </a:r>
          </a:p>
          <a:p>
            <a:pPr marL="742950" lvl="1" indent="-28575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static</a:t>
            </a:r>
          </a:p>
        </p:txBody>
      </p:sp>
    </p:spTree>
    <p:extLst>
      <p:ext uri="{BB962C8B-B14F-4D97-AF65-F5344CB8AC3E}">
        <p14:creationId xmlns="" xmlns:p14="http://schemas.microsoft.com/office/powerpoint/2010/main" val="719381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" y="-16453"/>
            <a:ext cx="12192000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Datatypes</a:t>
            </a:r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Revisited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9177" y="1026184"/>
            <a:ext cx="1161978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sz="2600" b="1" i="1" dirty="0">
                <a:latin typeface="Times New Roman" pitchFamily="18" charset="0"/>
                <a:cs typeface="Times New Roman" pitchFamily="18" charset="0"/>
              </a:rPr>
              <a:t>Integers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i="1" dirty="0">
                <a:latin typeface="Times New Roman" pitchFamily="18" charset="0"/>
                <a:cs typeface="Times New Roman" pitchFamily="18" charset="0"/>
              </a:rPr>
              <a:t>long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dirty="0">
                <a:latin typeface="Times New Roman" pitchFamily="18" charset="0"/>
                <a:cs typeface="Times New Roman" pitchFamily="18" charset="0"/>
              </a:rPr>
              <a:t>short</a:t>
            </a:r>
          </a:p>
          <a:p>
            <a:pPr marL="457200" indent="-4572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 offers a variation to integer data by using keywords – long and short.</a:t>
            </a:r>
          </a:p>
          <a:p>
            <a:pPr marL="457200" indent="-4572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Based on the 16-bit or 32-bit compiler, the size of each varies as below: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Some generic rules:</a:t>
            </a:r>
          </a:p>
          <a:p>
            <a:pPr marL="914400" lvl="1" indent="-4572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short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is at least 2 bytes big.</a:t>
            </a:r>
          </a:p>
          <a:p>
            <a:pPr marL="914400" lvl="1" indent="-4572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long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atleast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4 bytes big.</a:t>
            </a:r>
          </a:p>
          <a:p>
            <a:pPr marL="914400" lvl="1" indent="-4572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short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is never bigger than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914400" lvl="1" indent="-4572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is never bigger than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long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Declarations:</a:t>
            </a:r>
          </a:p>
          <a:p>
            <a:pPr marL="914400" lvl="1" indent="-4572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long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i;</a:t>
            </a:r>
          </a:p>
          <a:p>
            <a:pPr marL="914400" lvl="1" indent="-4572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long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914400" lvl="1" indent="-4572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short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j;</a:t>
            </a:r>
          </a:p>
          <a:p>
            <a:pPr marL="914400" lvl="1" indent="-4572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short xyz;</a:t>
            </a:r>
          </a:p>
          <a:p>
            <a:pPr>
              <a:buClr>
                <a:srgbClr val="C00000"/>
              </a:buClr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§"/>
            </a:pPr>
            <a:endParaRPr lang="en-US" sz="2600" b="1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22784862"/>
              </p:ext>
            </p:extLst>
          </p:nvPr>
        </p:nvGraphicFramePr>
        <p:xfrm>
          <a:off x="5670909" y="2703844"/>
          <a:ext cx="4568646" cy="110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689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18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124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538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52305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Compiler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16-bit (Turbo C/C++)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32-bit</a:t>
                      </a:r>
                      <a:r>
                        <a:rPr lang="en-US" baseline="0" dirty="0"/>
                        <a:t> (Visual C++)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084304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" y="-16453"/>
            <a:ext cx="12192000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Datatypes</a:t>
            </a:r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Revisited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9177" y="1026184"/>
            <a:ext cx="11619781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sz="2600" b="1" i="1" dirty="0">
                <a:latin typeface="Times New Roman" pitchFamily="18" charset="0"/>
                <a:cs typeface="Times New Roman" pitchFamily="18" charset="0"/>
              </a:rPr>
              <a:t>Integers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i="1" dirty="0">
                <a:latin typeface="Times New Roman" pitchFamily="18" charset="0"/>
                <a:cs typeface="Times New Roman" pitchFamily="18" charset="0"/>
              </a:rPr>
              <a:t>signed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dirty="0">
                <a:latin typeface="Times New Roman" pitchFamily="18" charset="0"/>
                <a:cs typeface="Times New Roman" pitchFamily="18" charset="0"/>
              </a:rPr>
              <a:t>unsigned</a:t>
            </a:r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When value stored by integer is always positive, we can use keyword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unsigned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as:</a:t>
            </a:r>
          </a:p>
          <a:p>
            <a:pPr>
              <a:buClr>
                <a:srgbClr val="C00000"/>
              </a:buClr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unsigned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num_students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Clr>
                <a:srgbClr val="C00000"/>
              </a:buClr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unsigned i;</a:t>
            </a:r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With above declaration, the permissible range of integer values for 16-bit compiler will shift from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-32768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+32767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to range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65535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C00000"/>
              </a:buClr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C00000"/>
              </a:buClr>
            </a:pPr>
            <a:r>
              <a:rPr lang="en-US" sz="2600" b="1" i="1" dirty="0">
                <a:latin typeface="Times New Roman" pitchFamily="18" charset="0"/>
                <a:cs typeface="Times New Roman" pitchFamily="18" charset="0"/>
              </a:rPr>
              <a:t>Chars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i="1" dirty="0">
                <a:latin typeface="Times New Roman" pitchFamily="18" charset="0"/>
                <a:cs typeface="Times New Roman" pitchFamily="18" charset="0"/>
              </a:rPr>
              <a:t>signed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 and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dirty="0">
                <a:latin typeface="Times New Roman" pitchFamily="18" charset="0"/>
                <a:cs typeface="Times New Roman" pitchFamily="18" charset="0"/>
              </a:rPr>
              <a:t>unsigned</a:t>
            </a:r>
          </a:p>
          <a:p>
            <a:pPr marL="457200" indent="-4572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unsigned and signed char, both occupy 1 byte each.</a:t>
            </a:r>
          </a:p>
          <a:p>
            <a:pPr marL="457200" indent="-4572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signed char has a range from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-128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127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whereas unsigned char has range from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255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600" b="1" i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§"/>
            </a:pPr>
            <a:endParaRPr lang="en-US" sz="26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03014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" y="-16453"/>
            <a:ext cx="12192000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r>
              <a:rPr lang="en-IN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Datatypes</a:t>
            </a:r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Revisited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9177" y="1026184"/>
            <a:ext cx="11619781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en-US" sz="2600" b="1" i="1" dirty="0">
                <a:latin typeface="Times New Roman" pitchFamily="18" charset="0"/>
                <a:cs typeface="Times New Roman" pitchFamily="18" charset="0"/>
              </a:rPr>
              <a:t>Float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i="1" dirty="0">
                <a:latin typeface="Times New Roman" pitchFamily="18" charset="0"/>
                <a:cs typeface="Times New Roman" pitchFamily="18" charset="0"/>
              </a:rPr>
              <a:t>Double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600" b="1" i="1" dirty="0">
                <a:latin typeface="Times New Roman" pitchFamily="18" charset="0"/>
                <a:cs typeface="Times New Roman" pitchFamily="18" charset="0"/>
              </a:rPr>
              <a:t> long</a:t>
            </a:r>
          </a:p>
          <a:p>
            <a:pPr marL="457200" indent="-4572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float occupies 4 bytes in memory ranging from -3.4e38 to +3.4e38.</a:t>
            </a:r>
          </a:p>
          <a:p>
            <a:pPr marL="457200" indent="-4572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double occupies 8 bytes in memory ranging from -1.7e308 to +1.7e308.</a:t>
            </a:r>
          </a:p>
          <a:p>
            <a:pPr marL="457200" indent="-4572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If situation demands even a bigger range then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long double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can be used to obtain range of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-1.7e4932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+1.7e4932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long double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occupies 10 bytes in memory. 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§"/>
            </a:pPr>
            <a:endParaRPr lang="en-US" sz="26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9902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" y="-16453"/>
            <a:ext cx="12192000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 Classes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9177" y="1543768"/>
            <a:ext cx="1161978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 variable’s storage class tells us:</a:t>
            </a:r>
          </a:p>
          <a:p>
            <a:pPr marL="914400" lvl="1" indent="-4572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where the variable would be stored.</a:t>
            </a:r>
          </a:p>
          <a:p>
            <a:pPr marL="914400" lvl="1" indent="-4572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what will be the initial value or default value.</a:t>
            </a:r>
          </a:p>
          <a:p>
            <a:pPr marL="914400" lvl="1" indent="-4572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what is the scope of the variable i.e. in which functions the value of the variable would be available.</a:t>
            </a:r>
          </a:p>
          <a:p>
            <a:pPr marL="914400" lvl="1" indent="-4572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what is the life of variable i.e. how long would the variable exist.  </a:t>
            </a: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There are four storage classes in C:</a:t>
            </a:r>
          </a:p>
          <a:p>
            <a:pPr marL="914400" lvl="1" indent="-4572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Automatic storage class</a:t>
            </a:r>
          </a:p>
          <a:p>
            <a:pPr marL="914400" lvl="1" indent="-4572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Register storage class</a:t>
            </a:r>
          </a:p>
          <a:p>
            <a:pPr marL="914400" lvl="1" indent="-4572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Static storage class</a:t>
            </a:r>
          </a:p>
          <a:p>
            <a:pPr marL="914400" lvl="1" indent="-4572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External storage class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§"/>
            </a:pPr>
            <a:endParaRPr lang="en-US" sz="26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5684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" y="-16453"/>
            <a:ext cx="12192000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 Storage Class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9177" y="1543768"/>
            <a:ext cx="1161978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This is the default storage class.</a:t>
            </a: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The details are as follows:</a:t>
            </a:r>
          </a:p>
          <a:p>
            <a:pPr marL="914400" lvl="1" indent="-4572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Storage			- Memory</a:t>
            </a:r>
          </a:p>
          <a:p>
            <a:pPr marL="914400" lvl="1" indent="-4572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Default initial value	- Garbage value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unpredictible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914400" lvl="1" indent="-4572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Scope			- Local to the block in which variable is defined</a:t>
            </a:r>
          </a:p>
          <a:p>
            <a:pPr marL="914400" lvl="1" indent="-4572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Life			- Till control remains within the block in which variable is defined.	</a:t>
            </a:r>
          </a:p>
          <a:p>
            <a:pPr marL="914400" lvl="1" indent="-4572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Keyword		- auto</a:t>
            </a: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Declaration is done as:</a:t>
            </a:r>
          </a:p>
          <a:p>
            <a:pPr lvl="1">
              <a:buClr>
                <a:srgbClr val="C00000"/>
              </a:buClr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auto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Clr>
                <a:srgbClr val="C00000"/>
              </a:buClr>
              <a:buFont typeface="Wingdings" pitchFamily="2" charset="2"/>
              <a:buChar char="§"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§"/>
            </a:pPr>
            <a:endParaRPr lang="en-US" sz="26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71342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E26E156C-FE64-4634-BF9E-E1F90539B98D}"/>
              </a:ext>
            </a:extLst>
          </p:cNvPr>
          <p:cNvSpPr txBox="1">
            <a:spLocks noChangeArrowheads="1"/>
          </p:cNvSpPr>
          <p:nvPr/>
        </p:nvSpPr>
        <p:spPr>
          <a:xfrm>
            <a:off x="1" y="-16453"/>
            <a:ext cx="12192000" cy="103311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 fontAlgn="base"/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base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Storage Class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34CBF700-51A9-49B3-9762-16FCE2684455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36129"/>
            <a:ext cx="12191997" cy="401782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     		</a:t>
            </a:r>
            <a:endParaRPr lang="zh-CN" altLang="en-US" sz="2400" b="1" dirty="0">
              <a:solidFill>
                <a:schemeClr val="bg1"/>
              </a:solidFill>
              <a:latin typeface="Tinos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A539C75-5F76-421D-9730-EDC319C9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"/>
            <a:ext cx="1504949" cy="10235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9177" y="1543768"/>
            <a:ext cx="1161978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This stores the data in CPU registers.</a:t>
            </a:r>
          </a:p>
          <a:p>
            <a:pPr marL="457200" indent="-4572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Since registers are limited, if a CPU register is unavailable, the data is stored as auto despite being declared with register storage class.</a:t>
            </a: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The details are as follows:</a:t>
            </a:r>
          </a:p>
          <a:p>
            <a:pPr marL="914400" lvl="1" indent="-4572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Storage			- CPU registers</a:t>
            </a:r>
          </a:p>
          <a:p>
            <a:pPr marL="914400" lvl="1" indent="-4572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Default initial value	- Garbage value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unpredictible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914400" lvl="1" indent="-4572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Scope			- Local to the block in which variable is defined</a:t>
            </a:r>
          </a:p>
          <a:p>
            <a:pPr marL="914400" lvl="1" indent="-4572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Life			- Till control remains within the block in which variable is defined.	</a:t>
            </a:r>
          </a:p>
          <a:p>
            <a:pPr marL="914400" lvl="1" indent="-4572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Keyword		- register</a:t>
            </a: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Declaration is done as:</a:t>
            </a:r>
          </a:p>
          <a:p>
            <a:pPr lvl="1">
              <a:buClr>
                <a:srgbClr val="C00000"/>
              </a:buClr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register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Clr>
                <a:srgbClr val="C00000"/>
              </a:buClr>
              <a:buFont typeface="Wingdings" pitchFamily="2" charset="2"/>
              <a:buChar char="§"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§"/>
            </a:pPr>
            <a:endParaRPr lang="en-US" sz="26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28973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{0AF5710B-C9BE-D049-99F6-EA598E797940}tf10001119</Template>
  <TotalTime>10512</TotalTime>
  <Words>461</Words>
  <Application>Microsoft Office PowerPoint</Application>
  <PresentationFormat>Custom</PresentationFormat>
  <Paragraphs>145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RAMALINGAM</dc:creator>
  <cp:lastModifiedBy>Atul Kumar Singh</cp:lastModifiedBy>
  <cp:revision>229</cp:revision>
  <dcterms:created xsi:type="dcterms:W3CDTF">2020-05-05T09:43:45Z</dcterms:created>
  <dcterms:modified xsi:type="dcterms:W3CDTF">2022-01-09T02:56:03Z</dcterms:modified>
</cp:coreProperties>
</file>